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8.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9.xml" ContentType="application/vnd.openxmlformats-officedocument.presentationml.notesSlide+xml"/>
  <Override PartName="/ppt/tags/tag54.xml" ContentType="application/vnd.openxmlformats-officedocument.presentationml.tags+xml"/>
  <Override PartName="/ppt/notesSlides/notesSlide10.xml" ContentType="application/vnd.openxmlformats-officedocument.presentationml.notesSlide+xml"/>
  <Override PartName="/ppt/tags/tag55.xml" ContentType="application/vnd.openxmlformats-officedocument.presentationml.tags+xml"/>
  <Override PartName="/ppt/notesSlides/notesSlide11.xml" ContentType="application/vnd.openxmlformats-officedocument.presentationml.notesSlide+xml"/>
  <Override PartName="/ppt/tags/tag56.xml" ContentType="application/vnd.openxmlformats-officedocument.presentationml.tags+xml"/>
  <Override PartName="/ppt/notesSlides/notesSlide1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5.xml" ContentType="application/vnd.openxmlformats-officedocument.presentationml.notesSlide+xml"/>
  <Override PartName="/ppt/tags/tag82.xml" ContentType="application/vnd.openxmlformats-officedocument.presentationml.tags+xml"/>
  <Override PartName="/ppt/notesSlides/notesSlide16.xml" ContentType="application/vnd.openxmlformats-officedocument.presentationml.notesSlide+xml"/>
  <Override PartName="/ppt/tags/tag83.xml" ContentType="application/vnd.openxmlformats-officedocument.presentationml.tags+xml"/>
  <Override PartName="/ppt/notesSlides/notesSlide17.xml" ContentType="application/vnd.openxmlformats-officedocument.presentationml.notesSlide+xml"/>
  <Override PartName="/ppt/tags/tag84.xml" ContentType="application/vnd.openxmlformats-officedocument.presentationml.tags+xml"/>
  <Override PartName="/ppt/notesSlides/notesSlide18.xml" ContentType="application/vnd.openxmlformats-officedocument.presentationml.notesSlide+xml"/>
  <Override PartName="/ppt/tags/tag85.xml" ContentType="application/vnd.openxmlformats-officedocument.presentationml.tags+xml"/>
  <Override PartName="/ppt/notesSlides/notesSlide19.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07" r:id="rId1"/>
  </p:sldMasterIdLst>
  <p:notesMasterIdLst>
    <p:notesMasterId r:id="rId152"/>
  </p:notesMasterIdLst>
  <p:handoutMasterIdLst>
    <p:handoutMasterId r:id="rId153"/>
  </p:handoutMasterIdLst>
  <p:sldIdLst>
    <p:sldId id="261" r:id="rId2"/>
    <p:sldId id="293" r:id="rId3"/>
    <p:sldId id="461" r:id="rId4"/>
    <p:sldId id="311" r:id="rId5"/>
    <p:sldId id="469" r:id="rId6"/>
    <p:sldId id="634" r:id="rId7"/>
    <p:sldId id="470" r:id="rId8"/>
    <p:sldId id="462" r:id="rId9"/>
    <p:sldId id="471" r:id="rId10"/>
    <p:sldId id="506" r:id="rId11"/>
    <p:sldId id="507" r:id="rId12"/>
    <p:sldId id="511" r:id="rId13"/>
    <p:sldId id="512" r:id="rId14"/>
    <p:sldId id="513" r:id="rId15"/>
    <p:sldId id="514" r:id="rId16"/>
    <p:sldId id="504" r:id="rId17"/>
    <p:sldId id="505" r:id="rId18"/>
    <p:sldId id="633" r:id="rId19"/>
    <p:sldId id="503" r:id="rId20"/>
    <p:sldId id="624" r:id="rId21"/>
    <p:sldId id="463" r:id="rId22"/>
    <p:sldId id="316" r:id="rId23"/>
    <p:sldId id="315" r:id="rId24"/>
    <p:sldId id="480" r:id="rId25"/>
    <p:sldId id="481" r:id="rId26"/>
    <p:sldId id="482" r:id="rId27"/>
    <p:sldId id="483" r:id="rId28"/>
    <p:sldId id="484" r:id="rId29"/>
    <p:sldId id="485" r:id="rId30"/>
    <p:sldId id="486" r:id="rId31"/>
    <p:sldId id="488" r:id="rId32"/>
    <p:sldId id="489" r:id="rId33"/>
    <p:sldId id="490" r:id="rId34"/>
    <p:sldId id="491" r:id="rId35"/>
    <p:sldId id="472" r:id="rId36"/>
    <p:sldId id="464" r:id="rId37"/>
    <p:sldId id="502" r:id="rId38"/>
    <p:sldId id="515" r:id="rId39"/>
    <p:sldId id="516" r:id="rId40"/>
    <p:sldId id="517" r:id="rId41"/>
    <p:sldId id="518" r:id="rId42"/>
    <p:sldId id="519" r:id="rId43"/>
    <p:sldId id="520" r:id="rId44"/>
    <p:sldId id="522" r:id="rId45"/>
    <p:sldId id="523" r:id="rId46"/>
    <p:sldId id="535" r:id="rId47"/>
    <p:sldId id="527" r:id="rId48"/>
    <p:sldId id="528" r:id="rId49"/>
    <p:sldId id="529" r:id="rId50"/>
    <p:sldId id="530" r:id="rId51"/>
    <p:sldId id="531" r:id="rId52"/>
    <p:sldId id="532" r:id="rId53"/>
    <p:sldId id="533" r:id="rId54"/>
    <p:sldId id="534" r:id="rId55"/>
    <p:sldId id="536" r:id="rId56"/>
    <p:sldId id="537" r:id="rId57"/>
    <p:sldId id="538" r:id="rId58"/>
    <p:sldId id="539" r:id="rId59"/>
    <p:sldId id="540" r:id="rId60"/>
    <p:sldId id="541" r:id="rId61"/>
    <p:sldId id="542" r:id="rId62"/>
    <p:sldId id="620" r:id="rId63"/>
    <p:sldId id="632" r:id="rId64"/>
    <p:sldId id="619" r:id="rId65"/>
    <p:sldId id="618" r:id="rId66"/>
    <p:sldId id="465" r:id="rId67"/>
    <p:sldId id="478" r:id="rId68"/>
    <p:sldId id="636" r:id="rId69"/>
    <p:sldId id="544" r:id="rId70"/>
    <p:sldId id="545" r:id="rId71"/>
    <p:sldId id="546" r:id="rId72"/>
    <p:sldId id="637" r:id="rId73"/>
    <p:sldId id="547" r:id="rId74"/>
    <p:sldId id="548" r:id="rId75"/>
    <p:sldId id="549" r:id="rId76"/>
    <p:sldId id="550" r:id="rId77"/>
    <p:sldId id="553" r:id="rId78"/>
    <p:sldId id="555" r:id="rId79"/>
    <p:sldId id="556" r:id="rId80"/>
    <p:sldId id="557" r:id="rId81"/>
    <p:sldId id="563" r:id="rId82"/>
    <p:sldId id="638" r:id="rId83"/>
    <p:sldId id="564" r:id="rId84"/>
    <p:sldId id="561" r:id="rId85"/>
    <p:sldId id="639" r:id="rId86"/>
    <p:sldId id="562" r:id="rId87"/>
    <p:sldId id="602" r:id="rId88"/>
    <p:sldId id="603" r:id="rId89"/>
    <p:sldId id="473" r:id="rId90"/>
    <p:sldId id="466" r:id="rId91"/>
    <p:sldId id="567" r:id="rId92"/>
    <p:sldId id="568" r:id="rId93"/>
    <p:sldId id="569" r:id="rId94"/>
    <p:sldId id="570" r:id="rId95"/>
    <p:sldId id="571" r:id="rId96"/>
    <p:sldId id="572" r:id="rId97"/>
    <p:sldId id="573" r:id="rId98"/>
    <p:sldId id="574" r:id="rId99"/>
    <p:sldId id="575" r:id="rId100"/>
    <p:sldId id="613" r:id="rId101"/>
    <p:sldId id="614" r:id="rId102"/>
    <p:sldId id="615" r:id="rId103"/>
    <p:sldId id="616" r:id="rId104"/>
    <p:sldId id="580" r:id="rId105"/>
    <p:sldId id="581" r:id="rId106"/>
    <p:sldId id="582" r:id="rId107"/>
    <p:sldId id="583" r:id="rId108"/>
    <p:sldId id="584" r:id="rId109"/>
    <p:sldId id="585" r:id="rId110"/>
    <p:sldId id="586" r:id="rId111"/>
    <p:sldId id="625" r:id="rId112"/>
    <p:sldId id="626" r:id="rId113"/>
    <p:sldId id="627" r:id="rId114"/>
    <p:sldId id="628" r:id="rId115"/>
    <p:sldId id="629" r:id="rId116"/>
    <p:sldId id="630" r:id="rId117"/>
    <p:sldId id="631" r:id="rId118"/>
    <p:sldId id="591" r:id="rId119"/>
    <p:sldId id="592" r:id="rId120"/>
    <p:sldId id="593" r:id="rId121"/>
    <p:sldId id="594" r:id="rId122"/>
    <p:sldId id="596" r:id="rId123"/>
    <p:sldId id="597" r:id="rId124"/>
    <p:sldId id="598" r:id="rId125"/>
    <p:sldId id="599" r:id="rId126"/>
    <p:sldId id="600" r:id="rId127"/>
    <p:sldId id="601" r:id="rId128"/>
    <p:sldId id="611" r:id="rId129"/>
    <p:sldId id="467" r:id="rId130"/>
    <p:sldId id="383" r:id="rId131"/>
    <p:sldId id="389" r:id="rId132"/>
    <p:sldId id="390" r:id="rId133"/>
    <p:sldId id="391" r:id="rId134"/>
    <p:sldId id="387" r:id="rId135"/>
    <p:sldId id="617" r:id="rId136"/>
    <p:sldId id="392" r:id="rId137"/>
    <p:sldId id="393" r:id="rId138"/>
    <p:sldId id="612" r:id="rId139"/>
    <p:sldId id="468" r:id="rId140"/>
    <p:sldId id="492" r:id="rId141"/>
    <p:sldId id="493" r:id="rId142"/>
    <p:sldId id="495" r:id="rId143"/>
    <p:sldId id="497" r:id="rId144"/>
    <p:sldId id="498" r:id="rId145"/>
    <p:sldId id="604" r:id="rId146"/>
    <p:sldId id="499" r:id="rId147"/>
    <p:sldId id="635" r:id="rId148"/>
    <p:sldId id="500" r:id="rId149"/>
    <p:sldId id="501" r:id="rId150"/>
    <p:sldId id="263" r:id="rId151"/>
  </p:sldIdLst>
  <p:sldSz cx="9144000" cy="6858000" type="screen4x3"/>
  <p:notesSz cx="6858000" cy="9144000"/>
  <p:defaultTextStyle>
    <a:defPPr>
      <a:defRPr lang="en-US"/>
    </a:defPPr>
    <a:lvl1pPr algn="l" rtl="0" eaLnBrk="0" fontAlgn="base" hangingPunct="0">
      <a:lnSpc>
        <a:spcPct val="80000"/>
      </a:lnSpc>
      <a:spcBef>
        <a:spcPct val="50000"/>
      </a:spcBef>
      <a:spcAft>
        <a:spcPct val="0"/>
      </a:spcAft>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1pPr>
    <a:lvl2pPr marL="457200" algn="l" rtl="0" eaLnBrk="0" fontAlgn="base" hangingPunct="0">
      <a:lnSpc>
        <a:spcPct val="80000"/>
      </a:lnSpc>
      <a:spcBef>
        <a:spcPct val="50000"/>
      </a:spcBef>
      <a:spcAft>
        <a:spcPct val="0"/>
      </a:spcAft>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2pPr>
    <a:lvl3pPr marL="914400" algn="l" rtl="0" eaLnBrk="0" fontAlgn="base" hangingPunct="0">
      <a:lnSpc>
        <a:spcPct val="80000"/>
      </a:lnSpc>
      <a:spcBef>
        <a:spcPct val="50000"/>
      </a:spcBef>
      <a:spcAft>
        <a:spcPct val="0"/>
      </a:spcAft>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3pPr>
    <a:lvl4pPr marL="1371600" algn="l" rtl="0" eaLnBrk="0" fontAlgn="base" hangingPunct="0">
      <a:lnSpc>
        <a:spcPct val="80000"/>
      </a:lnSpc>
      <a:spcBef>
        <a:spcPct val="50000"/>
      </a:spcBef>
      <a:spcAft>
        <a:spcPct val="0"/>
      </a:spcAft>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4pPr>
    <a:lvl5pPr marL="1828800" algn="l" rtl="0" eaLnBrk="0" fontAlgn="base" hangingPunct="0">
      <a:lnSpc>
        <a:spcPct val="80000"/>
      </a:lnSpc>
      <a:spcBef>
        <a:spcPct val="50000"/>
      </a:spcBef>
      <a:spcAft>
        <a:spcPct val="0"/>
      </a:spcAft>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5pPr>
    <a:lvl6pPr marL="2286000" algn="l" defTabSz="914400" rtl="0" eaLnBrk="1" latinLnBrk="0" hangingPunct="1">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6pPr>
    <a:lvl7pPr marL="2743200" algn="l" defTabSz="914400" rtl="0" eaLnBrk="1" latinLnBrk="0" hangingPunct="1">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7pPr>
    <a:lvl8pPr marL="3200400" algn="l" defTabSz="914400" rtl="0" eaLnBrk="1" latinLnBrk="0" hangingPunct="1">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8pPr>
    <a:lvl9pPr marL="3657600" algn="l" defTabSz="914400" rtl="0" eaLnBrk="1" latinLnBrk="0" hangingPunct="1">
      <a:defRPr sz="2800" b="1" kern="1200">
        <a:solidFill>
          <a:schemeClr val="tx1"/>
        </a:solidFill>
        <a:effectLst>
          <a:outerShdw blurRad="38100" dist="38100" dir="2700000" algn="tl">
            <a:srgbClr val="000000">
              <a:alpha val="43137"/>
            </a:srgbClr>
          </a:outerShdw>
        </a:effectLst>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1C6D9A"/>
    <a:srgbClr val="A3FFFF"/>
    <a:srgbClr val="C1FFFF"/>
    <a:srgbClr val="FFFFFF"/>
    <a:srgbClr val="00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18" autoAdjust="0"/>
    <p:restoredTop sz="77935" autoAdjust="0"/>
  </p:normalViewPr>
  <p:slideViewPr>
    <p:cSldViewPr snapToGrid="0">
      <p:cViewPr>
        <p:scale>
          <a:sx n="100" d="100"/>
          <a:sy n="100" d="100"/>
        </p:scale>
        <p:origin x="1878" y="4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0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b="0" i="1">
                <a:effectLst/>
                <a:latin typeface="Times New Roman" pitchFamily="18" charset="0"/>
              </a:defRPr>
            </a:lvl1pPr>
          </a:lstStyle>
          <a:p>
            <a:endParaRPr lang="en-US" dirty="0"/>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b="0" i="1">
                <a:effectLst/>
                <a:latin typeface="Times New Roman" pitchFamily="18" charset="0"/>
              </a:defRPr>
            </a:lvl1pPr>
          </a:lstStyle>
          <a:p>
            <a:endParaRPr lang="en-US" dirty="0"/>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b="0" i="1">
                <a:effectLst/>
                <a:latin typeface="Times New Roman" pitchFamily="18" charset="0"/>
              </a:defRPr>
            </a:lvl1pPr>
          </a:lstStyle>
          <a:p>
            <a:endParaRPr lang="en-US" dirty="0"/>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b="0" i="1">
                <a:effectLst/>
                <a:latin typeface="Times New Roman" pitchFamily="18" charset="0"/>
              </a:defRPr>
            </a:lvl1pPr>
          </a:lstStyle>
          <a:p>
            <a:fld id="{B163F9EE-A062-441E-8961-687C91B595D9}" type="slidenum">
              <a:rPr lang="en-US"/>
              <a:pPr/>
              <a:t>‹#›</a:t>
            </a:fld>
            <a:endParaRPr lang="en-US" dirty="0"/>
          </a:p>
        </p:txBody>
      </p:sp>
    </p:spTree>
    <p:extLst>
      <p:ext uri="{BB962C8B-B14F-4D97-AF65-F5344CB8AC3E}">
        <p14:creationId xmlns:p14="http://schemas.microsoft.com/office/powerpoint/2010/main" val="1901552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nSpc>
                <a:spcPct val="100000"/>
              </a:lnSpc>
              <a:spcBef>
                <a:spcPct val="0"/>
              </a:spcBef>
              <a:defRPr sz="1000" b="0" i="1">
                <a:effectLst/>
                <a:latin typeface="Times New Roman" pitchFamily="18" charset="0"/>
              </a:defRPr>
            </a:lvl1pPr>
          </a:lstStyle>
          <a:p>
            <a:endParaRPr lang="en-US" dirty="0"/>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lnSpc>
                <a:spcPct val="100000"/>
              </a:lnSpc>
              <a:spcBef>
                <a:spcPct val="0"/>
              </a:spcBef>
              <a:defRPr sz="1000" b="0" i="1">
                <a:effectLst/>
                <a:latin typeface="Times New Roman" pitchFamily="18" charset="0"/>
              </a:defRPr>
            </a:lvl1pPr>
          </a:lstStyle>
          <a:p>
            <a:endParaRPr lang="en-US" dirty="0"/>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nSpc>
                <a:spcPct val="100000"/>
              </a:lnSpc>
              <a:spcBef>
                <a:spcPct val="0"/>
              </a:spcBef>
              <a:defRPr sz="1000" b="0" i="1">
                <a:effectLst/>
                <a:latin typeface="Times New Roman" pitchFamily="18" charset="0"/>
              </a:defRPr>
            </a:lvl1pPr>
          </a:lstStyle>
          <a:p>
            <a:endParaRPr lang="en-US" dirty="0"/>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lnSpc>
                <a:spcPct val="100000"/>
              </a:lnSpc>
              <a:spcBef>
                <a:spcPct val="0"/>
              </a:spcBef>
              <a:defRPr sz="1000" b="0" i="1">
                <a:effectLst/>
                <a:latin typeface="Times New Roman" pitchFamily="18" charset="0"/>
              </a:defRPr>
            </a:lvl1pPr>
          </a:lstStyle>
          <a:p>
            <a:fld id="{A5ED9698-1C79-470C-A5DB-EC64235BE40D}" type="slidenum">
              <a:rPr lang="en-US"/>
              <a:pPr/>
              <a:t>‹#›</a:t>
            </a:fld>
            <a:endParaRPr lang="en-US" dirty="0"/>
          </a:p>
        </p:txBody>
      </p:sp>
      <p:sp>
        <p:nvSpPr>
          <p:cNvPr id="2054" name="Rectangle 6"/>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5" name="Rectangle 7"/>
          <p:cNvSpPr>
            <a:spLocks noGrp="1" noRot="1" noChangeAspect="1" noChangeArrowheads="1" noTextEdit="1"/>
          </p:cNvSpPr>
          <p:nvPr>
            <p:ph type="sldImg" idx="2"/>
          </p:nvPr>
        </p:nvSpPr>
        <p:spPr bwMode="auto">
          <a:xfrm>
            <a:off x="1149350" y="692150"/>
            <a:ext cx="455930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12595630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sldNum" sz="quarter" idx="5"/>
          </p:nvPr>
        </p:nvSpPr>
        <p:spPr>
          <a:xfrm>
            <a:off x="3884613" y="8685213"/>
            <a:ext cx="2971800" cy="457200"/>
          </a:xfrm>
          <a:prstGeom prst="rect">
            <a:avLst/>
          </a:prstGeom>
          <a:ln/>
        </p:spPr>
        <p:txBody>
          <a:bodyPr/>
          <a:lstStyle/>
          <a:p>
            <a:fld id="{A37F7DE3-5927-4C98-B33B-379232D4BA65}" type="slidenum">
              <a:rPr lang="en-US"/>
              <a:pPr/>
              <a:t>4</a:t>
            </a:fld>
            <a:endParaRPr lang="en-US" dirty="0"/>
          </a:p>
        </p:txBody>
      </p:sp>
    </p:spTree>
    <p:extLst>
      <p:ext uri="{BB962C8B-B14F-4D97-AF65-F5344CB8AC3E}">
        <p14:creationId xmlns:p14="http://schemas.microsoft.com/office/powerpoint/2010/main" val="2577048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This figure has the EPWMA output set high on compare A match and clear low on compare B match, while the EPWMB output is configured to toggle on zero match.</a:t>
            </a:r>
          </a:p>
        </p:txBody>
      </p:sp>
    </p:spTree>
    <p:extLst>
      <p:ext uri="{BB962C8B-B14F-4D97-AF65-F5344CB8AC3E}">
        <p14:creationId xmlns:p14="http://schemas.microsoft.com/office/powerpoint/2010/main" val="3911153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Here you can see that we can have different output actions on the up-count and down-count using a single compare register.  So, for the EPWMA and EPWMB outputs, we are setting high on the compare A and B up-count matches and clearing low on the compare A and B down-down matches.</a:t>
            </a:r>
          </a:p>
        </p:txBody>
      </p:sp>
    </p:spTree>
    <p:extLst>
      <p:ext uri="{BB962C8B-B14F-4D97-AF65-F5344CB8AC3E}">
        <p14:creationId xmlns:p14="http://schemas.microsoft.com/office/powerpoint/2010/main" val="354862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And finally, again using different output actions on the up-count and down-count, we have the EPWMA output set high on the compare A up-count match and clear low on the compare B down-count match.  The EPWMB output will clear low on zero match and set high on period match.</a:t>
            </a:r>
          </a:p>
        </p:txBody>
      </p:sp>
    </p:spTree>
    <p:extLst>
      <p:ext uri="{BB962C8B-B14F-4D97-AF65-F5344CB8AC3E}">
        <p14:creationId xmlns:p14="http://schemas.microsoft.com/office/powerpoint/2010/main" val="3998519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1187450" y="752475"/>
            <a:ext cx="4410075" cy="3306763"/>
          </a:xfrm>
          <a:ln/>
        </p:spPr>
      </p:sp>
      <p:sp>
        <p:nvSpPr>
          <p:cNvPr id="214019" name="Rectangle 3"/>
          <p:cNvSpPr>
            <a:spLocks noGrp="1" noChangeArrowheads="1"/>
          </p:cNvSpPr>
          <p:nvPr>
            <p:ph type="body" idx="1"/>
          </p:nvPr>
        </p:nvSpPr>
        <p:spPr>
          <a:xfrm>
            <a:off x="903288" y="4351338"/>
            <a:ext cx="5051425" cy="4110037"/>
          </a:xfrm>
          <a:noFill/>
          <a:ln/>
        </p:spPr>
        <p:txBody>
          <a:bodyPr lIns="93907" tIns="46954" rIns="93907" bIns="46954"/>
          <a:lstStyle/>
          <a:p>
            <a:r>
              <a:rPr lang="en-US" sz="1000" b="1"/>
              <a:t>This foil describes the lab flow.</a:t>
            </a:r>
            <a:endParaRPr lang="en-US" sz="1000"/>
          </a:p>
          <a:p>
            <a:r>
              <a:rPr lang="en-US" sz="1000" b="1"/>
              <a:t>Connector wire:</a:t>
            </a:r>
            <a:r>
              <a:rPr lang="en-US" sz="1000"/>
              <a:t> used to select the desired input to the ADC.</a:t>
            </a:r>
          </a:p>
          <a:p>
            <a:r>
              <a:rPr lang="en-US" sz="1000" b="1"/>
              <a:t>GP Timer 2:</a:t>
            </a:r>
            <a:r>
              <a:rPr lang="en-US" sz="1000"/>
              <a:t> used to auto-trigger the ADC at a 50kHz rate.</a:t>
            </a:r>
          </a:p>
          <a:p>
            <a:r>
              <a:rPr lang="en-US" sz="1000"/>
              <a:t>The ADC will send an interrupt to the CPU when each conversion is done.  Note that we are taking an ADC interrupt on every conversion (IM=0 in ADCTRL2), rather than on every other conversion.  We could have written the code to do the later if we had wanted to, and saved some CPU interrupt overhead.</a:t>
            </a:r>
          </a:p>
          <a:p>
            <a:r>
              <a:rPr lang="en-US" sz="1000"/>
              <a:t>In the ADC ISR, the CPU will read the ADC result FIFO, and write the result into the data memory allocated for use as the results buffer.  The CPU will then increment the pointer into the buffer, and check to see if the end of the buffer has been reached.  If so, the pointer is rewound to the beginning of the buffer.</a:t>
            </a:r>
          </a:p>
          <a:p>
            <a:r>
              <a:rPr lang="en-US" sz="1000"/>
              <a:t>The contents of the buffer will be plotted in Code Explorer.</a:t>
            </a:r>
            <a:endParaRPr lang="en-US"/>
          </a:p>
        </p:txBody>
      </p:sp>
    </p:spTree>
    <p:extLst>
      <p:ext uri="{BB962C8B-B14F-4D97-AF65-F5344CB8AC3E}">
        <p14:creationId xmlns:p14="http://schemas.microsoft.com/office/powerpoint/2010/main" val="911212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noTextEdit="1"/>
          </p:cNvSpPr>
          <p:nvPr>
            <p:ph type="sldImg"/>
          </p:nvPr>
        </p:nvSpPr>
        <p:spPr>
          <a:xfrm>
            <a:off x="1187450" y="752475"/>
            <a:ext cx="4410075" cy="3306763"/>
          </a:xfrm>
          <a:ln/>
        </p:spPr>
      </p:sp>
      <p:sp>
        <p:nvSpPr>
          <p:cNvPr id="214019" name="Rectangle 3"/>
          <p:cNvSpPr>
            <a:spLocks noGrp="1" noChangeArrowheads="1"/>
          </p:cNvSpPr>
          <p:nvPr>
            <p:ph type="body" idx="1"/>
          </p:nvPr>
        </p:nvSpPr>
        <p:spPr>
          <a:xfrm>
            <a:off x="903288" y="4351338"/>
            <a:ext cx="5051425" cy="4110037"/>
          </a:xfrm>
          <a:noFill/>
          <a:ln/>
        </p:spPr>
        <p:txBody>
          <a:bodyPr lIns="93907" tIns="46954" rIns="93907" bIns="46954"/>
          <a:lstStyle/>
          <a:p>
            <a:r>
              <a:rPr lang="en-US" sz="1000" b="1"/>
              <a:t>This foil describes the lab flow.</a:t>
            </a:r>
            <a:endParaRPr lang="en-US" sz="1000"/>
          </a:p>
          <a:p>
            <a:r>
              <a:rPr lang="en-US" sz="1000" b="1"/>
              <a:t>Connector wire:</a:t>
            </a:r>
            <a:r>
              <a:rPr lang="en-US" sz="1000"/>
              <a:t> used to select the desired input to the ADC.</a:t>
            </a:r>
          </a:p>
          <a:p>
            <a:r>
              <a:rPr lang="en-US" sz="1000" b="1"/>
              <a:t>GP Timer 2:</a:t>
            </a:r>
            <a:r>
              <a:rPr lang="en-US" sz="1000"/>
              <a:t> used to auto-trigger the ADC at a 50kHz rate.</a:t>
            </a:r>
          </a:p>
          <a:p>
            <a:r>
              <a:rPr lang="en-US" sz="1000"/>
              <a:t>The ADC will send an interrupt to the CPU when each conversion is done.  Note that we are taking an ADC interrupt on every conversion (IM=0 in ADCTRL2), rather than on every other conversion.  We could have written the code to do the later if we had wanted to, and saved some CPU interrupt overhead.</a:t>
            </a:r>
          </a:p>
          <a:p>
            <a:r>
              <a:rPr lang="en-US" sz="1000"/>
              <a:t>In the ADC ISR, the CPU will read the ADC result FIFO, and write the result into the data memory allocated for use as the results buffer.  The CPU will then increment the pointer into the buffer, and check to see if the end of the buffer has been reached.  If so, the pointer is rewound to the beginning of the buffer.</a:t>
            </a:r>
          </a:p>
          <a:p>
            <a:r>
              <a:rPr lang="en-US" sz="1000"/>
              <a:t>The contents of the buffer will be plotted in Code Explorer.</a:t>
            </a:r>
            <a:endParaRPr lang="en-US"/>
          </a:p>
        </p:txBody>
      </p:sp>
    </p:spTree>
    <p:extLst>
      <p:ext uri="{BB962C8B-B14F-4D97-AF65-F5344CB8AC3E}">
        <p14:creationId xmlns:p14="http://schemas.microsoft.com/office/powerpoint/2010/main" val="2134189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6E149D71-2905-40FD-A85C-FD1759581469}" type="slidenum">
              <a:rPr lang="en-US"/>
              <a:pPr/>
              <a:t>140</a:t>
            </a:fld>
            <a:endParaRPr lang="en-US" dirty="0"/>
          </a:p>
        </p:txBody>
      </p:sp>
      <p:sp>
        <p:nvSpPr>
          <p:cNvPr id="387074" name="Rectangle 2"/>
          <p:cNvSpPr>
            <a:spLocks noGrp="1" noRot="1" noChangeAspect="1" noChangeArrowheads="1" noTextEdit="1"/>
          </p:cNvSpPr>
          <p:nvPr>
            <p:ph type="sldImg"/>
          </p:nvPr>
        </p:nvSpPr>
        <p:spPr>
          <a:xfrm>
            <a:off x="3405188" y="2417763"/>
            <a:ext cx="0" cy="0"/>
          </a:xfrm>
          <a:ln/>
        </p:spPr>
      </p:sp>
      <p:sp>
        <p:nvSpPr>
          <p:cNvPr id="387075" name="Rectangle 3"/>
          <p:cNvSpPr>
            <a:spLocks noGrp="1" noChangeArrowheads="1"/>
          </p:cNvSpPr>
          <p:nvPr>
            <p:ph type="body" idx="1"/>
          </p:nvPr>
        </p:nvSpPr>
        <p:spPr>
          <a:xfrm>
            <a:off x="1295400" y="4867275"/>
            <a:ext cx="5332413" cy="3209925"/>
          </a:xfrm>
        </p:spPr>
        <p:txBody>
          <a:bodyPr lIns="91436" tIns="45718" rIns="91436" bIns="45718"/>
          <a:lstStyle/>
          <a:p>
            <a:endParaRPr lang="en-US" dirty="0"/>
          </a:p>
        </p:txBody>
      </p:sp>
    </p:spTree>
    <p:extLst>
      <p:ext uri="{BB962C8B-B14F-4D97-AF65-F5344CB8AC3E}">
        <p14:creationId xmlns:p14="http://schemas.microsoft.com/office/powerpoint/2010/main" val="3199295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039BD5C6-F14F-4877-B66E-FDFE5B8A7F3A}" type="slidenum">
              <a:rPr lang="en-US"/>
              <a:pPr/>
              <a:t>142</a:t>
            </a:fld>
            <a:endParaRPr lang="en-US" dirty="0"/>
          </a:p>
        </p:txBody>
      </p:sp>
      <p:sp>
        <p:nvSpPr>
          <p:cNvPr id="103426" name="Rectangle 2"/>
          <p:cNvSpPr>
            <a:spLocks noGrp="1" noRot="1" noChangeAspect="1" noChangeArrowheads="1" noTextEdit="1"/>
          </p:cNvSpPr>
          <p:nvPr>
            <p:ph type="sldImg"/>
          </p:nvPr>
        </p:nvSpPr>
        <p:spPr>
          <a:xfrm>
            <a:off x="1144588" y="685800"/>
            <a:ext cx="4572000" cy="3429000"/>
          </a:xfrm>
          <a:ln/>
        </p:spPr>
      </p:sp>
      <p:sp>
        <p:nvSpPr>
          <p:cNvPr id="103427" name="Rectangle 3"/>
          <p:cNvSpPr>
            <a:spLocks noGrp="1" noChangeArrowheads="1"/>
          </p:cNvSpPr>
          <p:nvPr>
            <p:ph type="body" idx="1"/>
          </p:nvPr>
        </p:nvSpPr>
        <p:spPr>
          <a:xfrm>
            <a:off x="685800" y="4343400"/>
            <a:ext cx="5486400" cy="4114800"/>
          </a:xfrm>
        </p:spPr>
        <p:txBody>
          <a:bodyPr/>
          <a:lstStyle/>
          <a:p>
            <a:endParaRPr lang="en-US" dirty="0"/>
          </a:p>
        </p:txBody>
      </p:sp>
    </p:spTree>
    <p:extLst>
      <p:ext uri="{BB962C8B-B14F-4D97-AF65-F5344CB8AC3E}">
        <p14:creationId xmlns:p14="http://schemas.microsoft.com/office/powerpoint/2010/main" val="184435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A53D9E62-7AD2-45C1-80D8-348E63043663}" type="slidenum">
              <a:rPr lang="en-US"/>
              <a:pPr/>
              <a:t>143</a:t>
            </a:fld>
            <a:endParaRPr lang="en-US" dirty="0"/>
          </a:p>
        </p:txBody>
      </p:sp>
      <p:sp>
        <p:nvSpPr>
          <p:cNvPr id="100354" name="Rectangle 2"/>
          <p:cNvSpPr>
            <a:spLocks noGrp="1" noRot="1" noChangeAspect="1" noChangeArrowheads="1" noTextEdit="1"/>
          </p:cNvSpPr>
          <p:nvPr>
            <p:ph type="sldImg"/>
          </p:nvPr>
        </p:nvSpPr>
        <p:spPr>
          <a:xfrm>
            <a:off x="1144588" y="685800"/>
            <a:ext cx="4572000" cy="3429000"/>
          </a:xfrm>
          <a:ln/>
        </p:spPr>
      </p:sp>
      <p:sp>
        <p:nvSpPr>
          <p:cNvPr id="100355" name="Rectangle 3"/>
          <p:cNvSpPr>
            <a:spLocks noGrp="1" noChangeArrowheads="1"/>
          </p:cNvSpPr>
          <p:nvPr>
            <p:ph type="body" idx="1"/>
          </p:nvPr>
        </p:nvSpPr>
        <p:spPr>
          <a:xfrm>
            <a:off x="685800" y="4343400"/>
            <a:ext cx="5486400" cy="4114800"/>
          </a:xfrm>
        </p:spPr>
        <p:txBody>
          <a:bodyPr/>
          <a:lstStyle/>
          <a:p>
            <a:endParaRPr lang="en-US" dirty="0"/>
          </a:p>
        </p:txBody>
      </p:sp>
    </p:spTree>
    <p:extLst>
      <p:ext uri="{BB962C8B-B14F-4D97-AF65-F5344CB8AC3E}">
        <p14:creationId xmlns:p14="http://schemas.microsoft.com/office/powerpoint/2010/main" val="302192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039BD5C6-F14F-4877-B66E-FDFE5B8A7F3A}" type="slidenum">
              <a:rPr lang="en-US"/>
              <a:pPr/>
              <a:t>144</a:t>
            </a:fld>
            <a:endParaRPr lang="en-US" dirty="0"/>
          </a:p>
        </p:txBody>
      </p:sp>
      <p:sp>
        <p:nvSpPr>
          <p:cNvPr id="103426" name="Rectangle 2"/>
          <p:cNvSpPr>
            <a:spLocks noGrp="1" noRot="1" noChangeAspect="1" noChangeArrowheads="1" noTextEdit="1"/>
          </p:cNvSpPr>
          <p:nvPr>
            <p:ph type="sldImg"/>
          </p:nvPr>
        </p:nvSpPr>
        <p:spPr>
          <a:xfrm>
            <a:off x="1144588" y="685800"/>
            <a:ext cx="4572000" cy="3429000"/>
          </a:xfrm>
          <a:ln/>
        </p:spPr>
      </p:sp>
      <p:sp>
        <p:nvSpPr>
          <p:cNvPr id="103427" name="Rectangle 3"/>
          <p:cNvSpPr>
            <a:spLocks noGrp="1" noChangeArrowheads="1"/>
          </p:cNvSpPr>
          <p:nvPr>
            <p:ph type="body" idx="1"/>
          </p:nvPr>
        </p:nvSpPr>
        <p:spPr>
          <a:xfrm>
            <a:off x="685800" y="4343400"/>
            <a:ext cx="5486400" cy="4114800"/>
          </a:xfrm>
        </p:spPr>
        <p:txBody>
          <a:bodyPr/>
          <a:lstStyle/>
          <a:p>
            <a:endParaRPr lang="en-US" dirty="0"/>
          </a:p>
        </p:txBody>
      </p:sp>
    </p:spTree>
    <p:extLst>
      <p:ext uri="{BB962C8B-B14F-4D97-AF65-F5344CB8AC3E}">
        <p14:creationId xmlns:p14="http://schemas.microsoft.com/office/powerpoint/2010/main" val="3916425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039BD5C6-F14F-4877-B66E-FDFE5B8A7F3A}" type="slidenum">
              <a:rPr lang="en-US"/>
              <a:pPr/>
              <a:t>145</a:t>
            </a:fld>
            <a:endParaRPr lang="en-US" dirty="0"/>
          </a:p>
        </p:txBody>
      </p:sp>
      <p:sp>
        <p:nvSpPr>
          <p:cNvPr id="103426" name="Rectangle 2"/>
          <p:cNvSpPr>
            <a:spLocks noGrp="1" noRot="1" noChangeAspect="1" noChangeArrowheads="1" noTextEdit="1"/>
          </p:cNvSpPr>
          <p:nvPr>
            <p:ph type="sldImg"/>
          </p:nvPr>
        </p:nvSpPr>
        <p:spPr>
          <a:xfrm>
            <a:off x="1144588" y="685800"/>
            <a:ext cx="4572000" cy="3429000"/>
          </a:xfrm>
          <a:ln/>
        </p:spPr>
      </p:sp>
      <p:sp>
        <p:nvSpPr>
          <p:cNvPr id="103427" name="Rectangle 3"/>
          <p:cNvSpPr>
            <a:spLocks noGrp="1" noChangeArrowheads="1"/>
          </p:cNvSpPr>
          <p:nvPr>
            <p:ph type="body" idx="1"/>
          </p:nvPr>
        </p:nvSpPr>
        <p:spPr>
          <a:xfrm>
            <a:off x="685800" y="4343400"/>
            <a:ext cx="5486400" cy="4114800"/>
          </a:xfrm>
        </p:spPr>
        <p:txBody>
          <a:bodyPr/>
          <a:lstStyle/>
          <a:p>
            <a:endParaRPr lang="en-US" dirty="0"/>
          </a:p>
        </p:txBody>
      </p:sp>
    </p:spTree>
    <p:extLst>
      <p:ext uri="{BB962C8B-B14F-4D97-AF65-F5344CB8AC3E}">
        <p14:creationId xmlns:p14="http://schemas.microsoft.com/office/powerpoint/2010/main" val="2777134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7F3ACFEE-4621-4201-901E-11CB81B62DF9}" type="slidenum">
              <a:rPr lang="en-US"/>
              <a:pPr/>
              <a:t>10</a:t>
            </a:fld>
            <a:endParaRPr lang="en-US"/>
          </a:p>
        </p:txBody>
      </p:sp>
      <p:sp>
        <p:nvSpPr>
          <p:cNvPr id="26626" name="Rectangle 2"/>
          <p:cNvSpPr>
            <a:spLocks noGrp="1" noRot="1" noChangeAspect="1" noChangeArrowheads="1" noTextEdit="1"/>
          </p:cNvSpPr>
          <p:nvPr>
            <p:ph type="sldImg"/>
          </p:nvPr>
        </p:nvSpPr>
        <p:spPr>
          <a:xfrm>
            <a:off x="1152525" y="692150"/>
            <a:ext cx="4554538" cy="3416300"/>
          </a:xfrm>
          <a:ln/>
        </p:spPr>
      </p:sp>
      <p:sp>
        <p:nvSpPr>
          <p:cNvPr id="26627" name="Rectangle 3"/>
          <p:cNvSpPr>
            <a:spLocks noGrp="1" noChangeArrowheads="1"/>
          </p:cNvSpPr>
          <p:nvPr>
            <p:ph type="body" idx="1"/>
          </p:nvPr>
        </p:nvSpPr>
        <p:spPr/>
        <p:txBody>
          <a:bodyPr lIns="90078" tIns="45039" rIns="90078" bIns="45039"/>
          <a:lstStyle/>
          <a:p>
            <a:endParaRPr lang="en-US"/>
          </a:p>
        </p:txBody>
      </p:sp>
    </p:spTree>
    <p:extLst>
      <p:ext uri="{BB962C8B-B14F-4D97-AF65-F5344CB8AC3E}">
        <p14:creationId xmlns:p14="http://schemas.microsoft.com/office/powerpoint/2010/main" val="2321170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noChangeArrowheads="1"/>
          </p:cNvSpPr>
          <p:nvPr>
            <p:ph type="sldNum" sz="quarter" idx="5"/>
          </p:nvPr>
        </p:nvSpPr>
        <p:spPr>
          <a:xfrm>
            <a:off x="3884613" y="8685213"/>
            <a:ext cx="2971800" cy="457200"/>
          </a:xfrm>
          <a:prstGeom prst="rect">
            <a:avLst/>
          </a:prstGeom>
          <a:ln/>
        </p:spPr>
        <p:txBody>
          <a:bodyPr/>
          <a:lstStyle/>
          <a:p>
            <a:fld id="{E038EA4A-02C7-44BA-9CFD-6AF1C9B38290}" type="slidenum">
              <a:rPr lang="en-US"/>
              <a:pPr/>
              <a:t>149</a:t>
            </a:fld>
            <a:endParaRPr lang="en-US" dirty="0"/>
          </a:p>
        </p:txBody>
      </p:sp>
      <p:sp>
        <p:nvSpPr>
          <p:cNvPr id="70658" name="Rectangle 2"/>
          <p:cNvSpPr>
            <a:spLocks noGrp="1" noRot="1" noChangeAspect="1" noChangeArrowheads="1"/>
          </p:cNvSpPr>
          <p:nvPr>
            <p:ph type="sldImg"/>
          </p:nvPr>
        </p:nvSpPr>
        <p:spPr bwMode="auto">
          <a:xfrm>
            <a:off x="1155700" y="698500"/>
            <a:ext cx="4548188" cy="3411538"/>
          </a:xfrm>
          <a:prstGeom prst="rect">
            <a:avLst/>
          </a:prstGeom>
          <a:solidFill>
            <a:srgbClr val="FFFFFF"/>
          </a:solidFill>
          <a:ln>
            <a:solidFill>
              <a:srgbClr val="000000"/>
            </a:solidFill>
            <a:miter lim="800000"/>
            <a:headEnd/>
            <a:tailEnd/>
          </a:ln>
        </p:spPr>
      </p:sp>
      <p:sp>
        <p:nvSpPr>
          <p:cNvPr id="70659" name="Rectangle 3"/>
          <p:cNvSpPr>
            <a:spLocks noGrp="1" noChangeArrowheads="1"/>
          </p:cNvSpPr>
          <p:nvPr>
            <p:ph type="body" idx="1"/>
          </p:nvPr>
        </p:nvSpPr>
        <p:spPr bwMode="auto">
          <a:xfrm>
            <a:off x="915988" y="4341813"/>
            <a:ext cx="5026025" cy="4114800"/>
          </a:xfrm>
          <a:prstGeom prst="rect">
            <a:avLst/>
          </a:prstGeom>
          <a:solidFill>
            <a:srgbClr val="FFFFFF"/>
          </a:solidFill>
          <a:ln>
            <a:solidFill>
              <a:srgbClr val="000000"/>
            </a:solidFill>
            <a:miter lim="800000"/>
            <a:headEnd/>
            <a:tailEnd/>
          </a:ln>
        </p:spPr>
        <p:txBody>
          <a:bodyPr lIns="91435" tIns="45718" rIns="91435" bIns="45718"/>
          <a:lstStyle/>
          <a:p>
            <a:endParaRPr lang="en-US" dirty="0"/>
          </a:p>
        </p:txBody>
      </p:sp>
    </p:spTree>
    <p:extLst>
      <p:ext uri="{BB962C8B-B14F-4D97-AF65-F5344CB8AC3E}">
        <p14:creationId xmlns:p14="http://schemas.microsoft.com/office/powerpoint/2010/main" val="418481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D1667972-5970-492A-A567-5CD4F9EDF1FD}" type="slidenum">
              <a:rPr lang="en-US"/>
              <a:pPr/>
              <a:t>11</a:t>
            </a:fld>
            <a:endParaRPr lang="en-US"/>
          </a:p>
        </p:txBody>
      </p:sp>
      <p:sp>
        <p:nvSpPr>
          <p:cNvPr id="28674" name="Rectangle 2"/>
          <p:cNvSpPr>
            <a:spLocks noGrp="1" noRot="1" noChangeAspect="1" noChangeArrowheads="1" noTextEdit="1"/>
          </p:cNvSpPr>
          <p:nvPr>
            <p:ph type="sldImg"/>
          </p:nvPr>
        </p:nvSpPr>
        <p:spPr>
          <a:xfrm>
            <a:off x="1152525" y="692150"/>
            <a:ext cx="4554538" cy="3416300"/>
          </a:xfrm>
          <a:ln/>
        </p:spPr>
      </p:sp>
      <p:sp>
        <p:nvSpPr>
          <p:cNvPr id="28675" name="Rectangle 3"/>
          <p:cNvSpPr>
            <a:spLocks noGrp="1" noChangeArrowheads="1"/>
          </p:cNvSpPr>
          <p:nvPr>
            <p:ph type="body" idx="1"/>
          </p:nvPr>
        </p:nvSpPr>
        <p:spPr/>
        <p:txBody>
          <a:bodyPr lIns="90078" tIns="45039" rIns="90078" bIns="45039"/>
          <a:lstStyle/>
          <a:p>
            <a:endParaRPr lang="en-US"/>
          </a:p>
        </p:txBody>
      </p:sp>
    </p:spTree>
    <p:extLst>
      <p:ext uri="{BB962C8B-B14F-4D97-AF65-F5344CB8AC3E}">
        <p14:creationId xmlns:p14="http://schemas.microsoft.com/office/powerpoint/2010/main" val="3367181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ChangeArrowheads="1"/>
          </p:cNvSpPr>
          <p:nvPr>
            <p:ph type="sldNum" sz="quarter" idx="5"/>
          </p:nvPr>
        </p:nvSpPr>
        <p:spPr>
          <a:ln/>
        </p:spPr>
        <p:txBody>
          <a:bodyPr/>
          <a:lstStyle/>
          <a:p>
            <a:fld id="{606400E6-8831-49AF-9EF0-7F67DD285884}" type="slidenum">
              <a:rPr lang="en-US"/>
              <a:pPr/>
              <a:t>13</a:t>
            </a:fld>
            <a:endParaRPr lang="en-US"/>
          </a:p>
        </p:txBody>
      </p:sp>
      <p:sp>
        <p:nvSpPr>
          <p:cNvPr id="47106" name="Rectangle 2"/>
          <p:cNvSpPr>
            <a:spLocks noGrp="1" noRot="1" noChangeAspect="1" noChangeArrowheads="1" noTextEdit="1"/>
          </p:cNvSpPr>
          <p:nvPr>
            <p:ph type="sldImg"/>
          </p:nvPr>
        </p:nvSpPr>
        <p:spPr>
          <a:xfrm>
            <a:off x="1143000" y="685800"/>
            <a:ext cx="4572000" cy="3429000"/>
          </a:xfrm>
          <a:ln/>
        </p:spPr>
      </p:sp>
      <p:sp>
        <p:nvSpPr>
          <p:cNvPr id="47107" name="Rectangle 3"/>
          <p:cNvSpPr>
            <a:spLocks noGrp="1" noChangeArrowheads="1"/>
          </p:cNvSpPr>
          <p:nvPr>
            <p:ph type="body" idx="1"/>
          </p:nvPr>
        </p:nvSpPr>
        <p:spPr>
          <a:xfrm>
            <a:off x="152400" y="4343400"/>
            <a:ext cx="6553200" cy="4114800"/>
          </a:xfrm>
        </p:spPr>
        <p:txBody>
          <a:bodyPr/>
          <a:lstStyle/>
          <a:p>
            <a:endParaRPr lang="en-US" dirty="0"/>
          </a:p>
        </p:txBody>
      </p:sp>
    </p:spTree>
    <p:extLst>
      <p:ext uri="{BB962C8B-B14F-4D97-AF65-F5344CB8AC3E}">
        <p14:creationId xmlns:p14="http://schemas.microsoft.com/office/powerpoint/2010/main" val="126569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ED9698-1C79-470C-A5DB-EC64235BE40D}" type="slidenum">
              <a:rPr lang="en-US" smtClean="0"/>
              <a:pPr/>
              <a:t>23</a:t>
            </a:fld>
            <a:endParaRPr lang="en-US" dirty="0"/>
          </a:p>
        </p:txBody>
      </p:sp>
    </p:spTree>
    <p:extLst>
      <p:ext uri="{BB962C8B-B14F-4D97-AF65-F5344CB8AC3E}">
        <p14:creationId xmlns:p14="http://schemas.microsoft.com/office/powerpoint/2010/main" val="1678867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AD54AB29-17E4-4E7A-9089-4EB5AC3FF6DA}" type="slidenum">
              <a:rPr lang="en-US"/>
              <a:pPr/>
              <a:t>25</a:t>
            </a:fld>
            <a:endParaRPr lang="en-US" dirty="0"/>
          </a:p>
        </p:txBody>
      </p:sp>
      <p:sp>
        <p:nvSpPr>
          <p:cNvPr id="216066" name="Rectangle 2"/>
          <p:cNvSpPr>
            <a:spLocks noGrp="1" noRot="1" noChangeAspect="1" noChangeArrowheads="1"/>
          </p:cNvSpPr>
          <p:nvPr>
            <p:ph type="sldImg"/>
          </p:nvPr>
        </p:nvSpPr>
        <p:spPr bwMode="auto">
          <a:xfrm>
            <a:off x="1152525" y="692150"/>
            <a:ext cx="4552950" cy="3416300"/>
          </a:xfrm>
          <a:prstGeom prst="rect">
            <a:avLst/>
          </a:prstGeom>
          <a:solidFill>
            <a:srgbClr val="FFFFFF"/>
          </a:solidFill>
          <a:ln>
            <a:solidFill>
              <a:srgbClr val="000000"/>
            </a:solidFill>
            <a:miter lim="800000"/>
            <a:headEnd/>
            <a:tailEnd/>
          </a:ln>
        </p:spPr>
      </p:sp>
      <p:sp>
        <p:nvSpPr>
          <p:cNvPr id="216067" name="Rectangle 3"/>
          <p:cNvSpPr>
            <a:spLocks noGrp="1" noChangeArrowheads="1"/>
          </p:cNvSpPr>
          <p:nvPr>
            <p:ph type="body" idx="1"/>
          </p:nvPr>
        </p:nvSpPr>
        <p:spPr bwMode="auto">
          <a:xfrm>
            <a:off x="914712" y="4343283"/>
            <a:ext cx="5028576" cy="4115350"/>
          </a:xfrm>
          <a:prstGeom prst="rect">
            <a:avLst/>
          </a:prstGeom>
          <a:solidFill>
            <a:srgbClr val="FFFFFF"/>
          </a:solidFill>
          <a:ln>
            <a:solidFill>
              <a:srgbClr val="000000"/>
            </a:solidFill>
            <a:miter lim="800000"/>
            <a:headEnd/>
            <a:tailEnd/>
          </a:ln>
        </p:spPr>
        <p:txBody>
          <a:bodyPr lIns="91423" tIns="45712" rIns="91423" bIns="45712"/>
          <a:lstStyle/>
          <a:p>
            <a:endParaRPr lang="en-US" dirty="0"/>
          </a:p>
        </p:txBody>
      </p:sp>
    </p:spTree>
    <p:extLst>
      <p:ext uri="{BB962C8B-B14F-4D97-AF65-F5344CB8AC3E}">
        <p14:creationId xmlns:p14="http://schemas.microsoft.com/office/powerpoint/2010/main" val="681644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body" idx="1"/>
          </p:nvPr>
        </p:nvSpPr>
        <p:spPr bwMode="auto">
          <a:xfrm>
            <a:off x="914400" y="4368800"/>
            <a:ext cx="5029200" cy="4064000"/>
          </a:xfrm>
          <a:prstGeom prst="rect">
            <a:avLst/>
          </a:prstGeom>
          <a:noFill/>
          <a:ln w="12700">
            <a:miter lim="800000"/>
            <a:headEnd/>
            <a:tailEnd/>
          </a:ln>
        </p:spPr>
        <p:txBody>
          <a:bodyPr lIns="90488" tIns="44450" rIns="90488" bIns="44450"/>
          <a:lstStyle/>
          <a:p>
            <a:endParaRPr lang="en-US"/>
          </a:p>
        </p:txBody>
      </p:sp>
      <p:sp>
        <p:nvSpPr>
          <p:cNvPr id="359427" name="Rectangle 3"/>
          <p:cNvSpPr>
            <a:spLocks noGrp="1" noRot="1" noChangeAspect="1" noChangeArrowheads="1"/>
          </p:cNvSpPr>
          <p:nvPr>
            <p:ph type="sldImg"/>
          </p:nvPr>
        </p:nvSpPr>
        <p:spPr bwMode="auto">
          <a:xfrm>
            <a:off x="1144588" y="712788"/>
            <a:ext cx="4568825" cy="3425825"/>
          </a:xfrm>
          <a:prstGeom prst="rect">
            <a:avLst/>
          </a:prstGeom>
          <a:noFill/>
          <a:ln w="12700" cap="flat">
            <a:solidFill>
              <a:schemeClr val="tx1"/>
            </a:solidFill>
            <a:miter lim="800000"/>
            <a:headEnd/>
            <a:tailEnd/>
          </a:ln>
        </p:spPr>
      </p:sp>
    </p:spTree>
    <p:extLst>
      <p:ext uri="{BB962C8B-B14F-4D97-AF65-F5344CB8AC3E}">
        <p14:creationId xmlns:p14="http://schemas.microsoft.com/office/powerpoint/2010/main" val="2896368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Rot="1" noChangeAspect="1" noChangeArrowheads="1" noTextEdit="1"/>
          </p:cNvSpPr>
          <p:nvPr>
            <p:ph type="sldImg"/>
          </p:nvPr>
        </p:nvSpPr>
        <p:spPr>
          <a:xfrm>
            <a:off x="1187450" y="752475"/>
            <a:ext cx="4410075" cy="3306763"/>
          </a:xfrm>
          <a:ln/>
        </p:spPr>
      </p:sp>
      <p:sp>
        <p:nvSpPr>
          <p:cNvPr id="266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223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The next few figures show how the action qualifier uses the compare matches to modulate the output pins.  Notice that the output pins for EPWMA and EPWMB are completely independent.  Here, on the EPWMA output, the waveform will be set high on zero match and clear low on compare A match.  On the EPWMB output, the waveform will be set high on zero match and clear low on compare B match.</a:t>
            </a:r>
          </a:p>
        </p:txBody>
      </p:sp>
    </p:spTree>
    <p:extLst>
      <p:ext uri="{BB962C8B-B14F-4D97-AF65-F5344CB8AC3E}">
        <p14:creationId xmlns:p14="http://schemas.microsoft.com/office/powerpoint/2010/main" val="565866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noFill/>
        </p:spPr>
        <p:txBody>
          <a:bodyPr/>
          <a:lstStyle>
            <a:lvl1pPr algn="l">
              <a:defRPr>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3810000"/>
            <a:ext cx="7772400" cy="1752600"/>
          </a:xfrm>
        </p:spPr>
        <p:txBody>
          <a:bodyPr>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7DD38E-6CD7-491F-BD5E-04618F6A0E34}" type="slidenum">
              <a:rPr lang="en-US" smtClean="0"/>
              <a:pPr/>
              <a:t>‹#›</a:t>
            </a:fld>
            <a:endParaRPr lang="en-US" dirty="0"/>
          </a:p>
        </p:txBody>
      </p:sp>
      <p:pic>
        <p:nvPicPr>
          <p:cNvPr id="8" name="Picture 7" descr="ti_pptbar_white.png"/>
          <p:cNvPicPr>
            <a:picLocks noChangeAspect="1"/>
          </p:cNvPicPr>
          <p:nvPr/>
        </p:nvPicPr>
        <p:blipFill>
          <a:blip r:embed="rId2" cstate="print"/>
          <a:stretch>
            <a:fillRect/>
          </a:stretch>
        </p:blipFill>
        <p:spPr>
          <a:xfrm>
            <a:off x="326486" y="6324600"/>
            <a:ext cx="8491027" cy="481544"/>
          </a:xfrm>
          <a:prstGeom prst="rect">
            <a:avLst/>
          </a:prstGeom>
        </p:spPr>
      </p:pic>
      <p:grpSp>
        <p:nvGrpSpPr>
          <p:cNvPr id="10" name="Group 16"/>
          <p:cNvGrpSpPr>
            <a:grpSpLocks/>
          </p:cNvGrpSpPr>
          <p:nvPr/>
        </p:nvGrpSpPr>
        <p:grpSpPr bwMode="auto">
          <a:xfrm>
            <a:off x="-7938" y="6323013"/>
            <a:ext cx="8815388" cy="466725"/>
            <a:chOff x="-7620" y="6323077"/>
            <a:chExt cx="8814816" cy="466344"/>
          </a:xfrm>
        </p:grpSpPr>
        <p:cxnSp>
          <p:nvCxnSpPr>
            <p:cNvPr id="11" name="Straight Connector 10"/>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Straight Connector 12"/>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4" name="Picture 8"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4" name="Picture 6" descr="selected_powerpoint_bg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6" name="Group 18"/>
          <p:cNvGrpSpPr>
            <a:grpSpLocks/>
          </p:cNvGrpSpPr>
          <p:nvPr/>
        </p:nvGrpSpPr>
        <p:grpSpPr bwMode="auto">
          <a:xfrm>
            <a:off x="-7938" y="6323013"/>
            <a:ext cx="8815388" cy="466725"/>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5"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342900" y="1943100"/>
            <a:ext cx="8458200" cy="1470025"/>
          </a:xfrm>
        </p:spPr>
        <p:txBody>
          <a:bodyPr>
            <a:normAutofit/>
          </a:bodyPr>
          <a:lstStyle>
            <a:lvl1pPr algn="l">
              <a:defRPr sz="36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42900" y="3698875"/>
            <a:ext cx="8458200" cy="1485900"/>
          </a:xfrm>
          <a:ln/>
        </p:spPr>
        <p:txBody>
          <a:bodyPr>
            <a:normAutofit/>
          </a:bodyPr>
          <a:lstStyle>
            <a:lvl1pPr marL="0" indent="0">
              <a:buFontTx/>
              <a:buNone/>
              <a:defRPr sz="2800" b="1"/>
            </a:lvl1pPr>
          </a:lstStyle>
          <a:p>
            <a:r>
              <a:rPr lang="en-US" smtClean="0"/>
              <a:t>Click to edit Master subtitle style</a:t>
            </a:r>
            <a:endParaRPr lang="en-US" dirty="0"/>
          </a:p>
        </p:txBody>
      </p:sp>
    </p:spTree>
    <p:extLst>
      <p:ext uri="{BB962C8B-B14F-4D97-AF65-F5344CB8AC3E}">
        <p14:creationId xmlns:p14="http://schemas.microsoft.com/office/powerpoint/2010/main" val="1876726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6" descr="selected_powerpoint_bg_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324600"/>
            <a:ext cx="8804275"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6" name="Group 13"/>
          <p:cNvGrpSpPr>
            <a:grpSpLocks/>
          </p:cNvGrpSpPr>
          <p:nvPr/>
        </p:nvGrpSpPr>
        <p:grpSpPr bwMode="auto">
          <a:xfrm>
            <a:off x="-7938" y="6323013"/>
            <a:ext cx="8815388" cy="466725"/>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5"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342900" y="1943100"/>
            <a:ext cx="8458200" cy="1470025"/>
          </a:xfrm>
        </p:spPr>
        <p:txBody>
          <a:bodyPr>
            <a:normAutofit/>
          </a:bodyPr>
          <a:lstStyle>
            <a:lvl1pPr algn="l">
              <a:defRPr sz="36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42900" y="3698875"/>
            <a:ext cx="8458200" cy="1485900"/>
          </a:xfrm>
          <a:ln/>
        </p:spPr>
        <p:txBody>
          <a:bodyPr>
            <a:normAutofit/>
          </a:bodyPr>
          <a:lstStyle>
            <a:lvl1pPr marL="0" indent="0">
              <a:buFontTx/>
              <a:buNone/>
              <a:defRPr sz="2800" b="1"/>
            </a:lvl1pPr>
          </a:lstStyle>
          <a:p>
            <a:r>
              <a:rPr lang="en-US" smtClean="0"/>
              <a:t>Click to edit Master subtitle style</a:t>
            </a:r>
            <a:endParaRPr lang="en-US" dirty="0"/>
          </a:p>
        </p:txBody>
      </p:sp>
      <p:sp>
        <p:nvSpPr>
          <p:cNvPr id="11" name="Rectangle 24"/>
          <p:cNvSpPr>
            <a:spLocks noGrp="1" noChangeArrowheads="1"/>
          </p:cNvSpPr>
          <p:nvPr>
            <p:ph type="sldNum" sz="quarter" idx="10"/>
          </p:nvPr>
        </p:nvSpPr>
        <p:spPr>
          <a:xfrm>
            <a:off x="6642100" y="6038850"/>
            <a:ext cx="2133600" cy="206375"/>
          </a:xfrm>
        </p:spPr>
        <p:txBody>
          <a:bodyPr/>
          <a:lstStyle>
            <a:lvl1pPr>
              <a:defRPr/>
            </a:lvl1pPr>
          </a:lstStyle>
          <a:p>
            <a:fld id="{AF7DD38E-6CD7-491F-BD5E-04618F6A0E34}" type="slidenum">
              <a:rPr lang="en-US" smtClean="0"/>
              <a:pPr/>
              <a:t>‹#›</a:t>
            </a:fld>
            <a:endParaRPr lang="en-US" dirty="0"/>
          </a:p>
        </p:txBody>
      </p:sp>
    </p:spTree>
    <p:extLst>
      <p:ext uri="{BB962C8B-B14F-4D97-AF65-F5344CB8AC3E}">
        <p14:creationId xmlns:p14="http://schemas.microsoft.com/office/powerpoint/2010/main" val="9399425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4" name="Picture 6" descr="selected_powerpoint_bg_1_grey.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6324600"/>
            <a:ext cx="878205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nvGrpSpPr>
          <p:cNvPr id="6" name="Group 13"/>
          <p:cNvGrpSpPr>
            <a:grpSpLocks/>
          </p:cNvGrpSpPr>
          <p:nvPr/>
        </p:nvGrpSpPr>
        <p:grpSpPr bwMode="auto">
          <a:xfrm>
            <a:off x="-7938" y="6323013"/>
            <a:ext cx="8815388" cy="466725"/>
            <a:chOff x="-7620" y="6323077"/>
            <a:chExt cx="8814816" cy="466344"/>
          </a:xfrm>
        </p:grpSpPr>
        <p:cxnSp>
          <p:nvCxnSpPr>
            <p:cNvPr id="7" name="Straight Connector 6"/>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 name="Straight Connector 7"/>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Straight Connector 8"/>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0" name="Picture 25" descr="ti_logo_powerpoint_1_line.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342900" y="1943100"/>
            <a:ext cx="8458200" cy="1470025"/>
          </a:xfrm>
        </p:spPr>
        <p:txBody>
          <a:bodyPr>
            <a:normAutofit/>
          </a:bodyPr>
          <a:lstStyle>
            <a:lvl1pPr algn="l">
              <a:defRPr sz="3600">
                <a:solidFill>
                  <a:schemeClr val="tx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342900" y="3698875"/>
            <a:ext cx="8458200" cy="1485900"/>
          </a:xfrm>
          <a:ln/>
        </p:spPr>
        <p:txBody>
          <a:bodyPr>
            <a:normAutofit/>
          </a:bodyPr>
          <a:lstStyle>
            <a:lvl1pPr marL="0" indent="0">
              <a:buFontTx/>
              <a:buNone/>
              <a:defRPr sz="2800" b="1"/>
            </a:lvl1pPr>
          </a:lstStyle>
          <a:p>
            <a:r>
              <a:rPr lang="en-US" smtClean="0"/>
              <a:t>Click to edit Master subtitle style</a:t>
            </a:r>
            <a:endParaRPr lang="en-US" dirty="0"/>
          </a:p>
        </p:txBody>
      </p:sp>
    </p:spTree>
    <p:extLst>
      <p:ext uri="{BB962C8B-B14F-4D97-AF65-F5344CB8AC3E}">
        <p14:creationId xmlns:p14="http://schemas.microsoft.com/office/powerpoint/2010/main" val="196952706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660310-2C9C-4D1B-80B8-2B3DBE5920E6}" type="datetimeFigureOut">
              <a:rPr lang="en-US" smtClean="0"/>
              <a:pPr/>
              <a:t>10/13/2020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F7DD38E-6CD7-491F-BD5E-04618F6A0E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9144000" cy="74295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762000"/>
            <a:ext cx="8229600" cy="5562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660310-2C9C-4D1B-80B8-2B3DBE5920E6}" type="datetimeFigureOut">
              <a:rPr lang="en-US" smtClean="0"/>
              <a:pPr/>
              <a:t>10/13/2020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DD38E-6CD7-491F-BD5E-04618F6A0E34}" type="slidenum">
              <a:rPr lang="en-US" smtClean="0"/>
              <a:pPr/>
              <a:t>‹#›</a:t>
            </a:fld>
            <a:endParaRPr lang="en-US" dirty="0"/>
          </a:p>
        </p:txBody>
      </p:sp>
      <p:pic>
        <p:nvPicPr>
          <p:cNvPr id="7" name="TI Logo Color One Line" descr="tilogo_color_oneline.png" hidden="1"/>
          <p:cNvPicPr>
            <a:picLocks noChangeAspect="1"/>
          </p:cNvPicPr>
          <p:nvPr/>
        </p:nvPicPr>
        <p:blipFill>
          <a:blip r:embed="rId14" cstate="print"/>
          <a:stretch>
            <a:fillRect/>
          </a:stretch>
        </p:blipFill>
        <p:spPr>
          <a:xfrm>
            <a:off x="147730" y="6101890"/>
            <a:ext cx="1840840" cy="237724"/>
          </a:xfrm>
          <a:prstGeom prst="rect">
            <a:avLst/>
          </a:prstGeom>
        </p:spPr>
      </p:pic>
      <p:pic>
        <p:nvPicPr>
          <p:cNvPr id="8" name="TI Logo White One Line" descr="tilogo_bw_oneline.png" hidden="1"/>
          <p:cNvPicPr>
            <a:picLocks noChangeAspect="1"/>
          </p:cNvPicPr>
          <p:nvPr/>
        </p:nvPicPr>
        <p:blipFill>
          <a:blip r:embed="rId15" cstate="print"/>
          <a:stretch>
            <a:fillRect/>
          </a:stretch>
        </p:blipFill>
        <p:spPr>
          <a:xfrm>
            <a:off x="136939" y="5288938"/>
            <a:ext cx="1822553" cy="237724"/>
          </a:xfrm>
          <a:prstGeom prst="rect">
            <a:avLst/>
          </a:prstGeom>
        </p:spPr>
      </p:pic>
      <p:pic>
        <p:nvPicPr>
          <p:cNvPr id="9" name="TI Logo White Stack" descr="tilogo_bw_twoline.png" hidden="1"/>
          <p:cNvPicPr>
            <a:picLocks noChangeAspect="1"/>
          </p:cNvPicPr>
          <p:nvPr/>
        </p:nvPicPr>
        <p:blipFill>
          <a:blip r:embed="rId16" cstate="print"/>
          <a:stretch>
            <a:fillRect/>
          </a:stretch>
        </p:blipFill>
        <p:spPr>
          <a:xfrm>
            <a:off x="121847" y="5656160"/>
            <a:ext cx="1456824" cy="353539"/>
          </a:xfrm>
          <a:prstGeom prst="rect">
            <a:avLst/>
          </a:prstGeom>
        </p:spPr>
      </p:pic>
      <p:pic>
        <p:nvPicPr>
          <p:cNvPr id="10" name="TI Logo Color Stack" descr="tilogo_color_twoline.png" hidden="1"/>
          <p:cNvPicPr>
            <a:picLocks noChangeAspect="1"/>
          </p:cNvPicPr>
          <p:nvPr/>
        </p:nvPicPr>
        <p:blipFill>
          <a:blip r:embed="rId17" cstate="print"/>
          <a:stretch>
            <a:fillRect/>
          </a:stretch>
        </p:blipFill>
        <p:spPr>
          <a:xfrm>
            <a:off x="127241" y="6399926"/>
            <a:ext cx="1438537" cy="347443"/>
          </a:xfrm>
          <a:prstGeom prst="rect">
            <a:avLst/>
          </a:prstGeom>
        </p:spPr>
      </p:pic>
    </p:spTree>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652" r:id="rId12"/>
  </p:sldLayoutIdLst>
  <p:timing>
    <p:tnLst>
      <p:par>
        <p:cTn id="1" dur="indefinite" restart="never" nodeType="tmRoot"/>
      </p:par>
    </p:tnLst>
  </p:timing>
  <p:txStyles>
    <p:titleStyle>
      <a:lvl1pPr algn="ctr" defTabSz="914400" rtl="0" eaLnBrk="1" latinLnBrk="0" hangingPunct="1">
        <a:spcBef>
          <a:spcPct val="0"/>
        </a:spcBef>
        <a:buNone/>
        <a:defRPr sz="3600" b="1"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53.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54.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55.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56.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7.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9.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0.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1.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5.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9.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0.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1.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2.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73.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75.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image" Target="../media/image6.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1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8.xml"/><Relationship Id="rId1" Type="http://schemas.openxmlformats.org/officeDocument/2006/relationships/vmlDrawing" Target="../drawings/vmlDrawing9.vml"/><Relationship Id="rId4" Type="http://schemas.openxmlformats.org/officeDocument/2006/relationships/image" Target="../media/image49.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78.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80.xml"/><Relationship Id="rId1" Type="http://schemas.openxmlformats.org/officeDocument/2006/relationships/tags" Target="../tags/tag79.xml"/><Relationship Id="rId5" Type="http://schemas.openxmlformats.org/officeDocument/2006/relationships/image" Target="../media/image6.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81.xml"/><Relationship Id="rId4" Type="http://schemas.openxmlformats.org/officeDocument/2006/relationships/image" Target="../media/image50.jpeg"/></Relationships>
</file>

<file path=ppt/slides/_rels/slide1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82.xml"/><Relationship Id="rId4" Type="http://schemas.openxmlformats.org/officeDocument/2006/relationships/image" Target="../media/image52.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83.xml"/><Relationship Id="rId4" Type="http://schemas.openxmlformats.org/officeDocument/2006/relationships/image" Target="../media/image53.jpe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84.xml"/><Relationship Id="rId4" Type="http://schemas.openxmlformats.org/officeDocument/2006/relationships/image" Target="../media/image54.jpe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85.xml"/><Relationship Id="rId4" Type="http://schemas.openxmlformats.org/officeDocument/2006/relationships/image" Target="../media/image55.jpeg"/></Relationships>
</file>

<file path=ppt/slides/_rels/slide146.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gif"/><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gif"/><Relationship Id="rId2" Type="http://schemas.openxmlformats.org/officeDocument/2006/relationships/slideLayout" Target="../slideLayouts/slideLayout8.xml"/><Relationship Id="rId1" Type="http://schemas.openxmlformats.org/officeDocument/2006/relationships/tags" Target="../tags/tag86.xml"/><Relationship Id="rId6" Type="http://schemas.openxmlformats.org/officeDocument/2006/relationships/image" Target="../media/image59.png"/><Relationship Id="rId11" Type="http://schemas.openxmlformats.org/officeDocument/2006/relationships/image" Target="../media/image64.gif"/><Relationship Id="rId5" Type="http://schemas.openxmlformats.org/officeDocument/2006/relationships/image" Target="../media/image58.png"/><Relationship Id="rId10" Type="http://schemas.openxmlformats.org/officeDocument/2006/relationships/image" Target="../media/image63.gif"/><Relationship Id="rId4" Type="http://schemas.openxmlformats.org/officeDocument/2006/relationships/image" Target="../media/image57.png"/><Relationship Id="rId9" Type="http://schemas.openxmlformats.org/officeDocument/2006/relationships/image" Target="../media/image62.gif"/><Relationship Id="rId14" Type="http://schemas.openxmlformats.org/officeDocument/2006/relationships/image" Target="../media/image67.gif"/></Relationships>
</file>

<file path=ppt/slides/_rels/slide1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8.xml"/><Relationship Id="rId5" Type="http://schemas.openxmlformats.org/officeDocument/2006/relationships/image" Target="../media/image71.jpeg"/><Relationship Id="rId4" Type="http://schemas.openxmlformats.org/officeDocument/2006/relationships/image" Target="../media/image70.jpeg"/></Relationships>
</file>

<file path=ppt/slides/_rels/slide14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slideLayout" Target="../slideLayouts/slideLayout8.xml"/><Relationship Id="rId1" Type="http://schemas.openxmlformats.org/officeDocument/2006/relationships/tags" Target="../tags/tag87.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6.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5.xml"/><Relationship Id="rId1" Type="http://schemas.openxmlformats.org/officeDocument/2006/relationships/tags" Target="../tags/tag18.xml"/><Relationship Id="rId4" Type="http://schemas.openxmlformats.org/officeDocument/2006/relationships/image" Target="../media/image17.jpg"/></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6.png"/><Relationship Id="rId4" Type="http://schemas.openxmlformats.org/officeDocument/2006/relationships/image" Target="../media/image9.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5.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1.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4.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6.png"/><Relationship Id="rId4" Type="http://schemas.openxmlformats.org/officeDocument/2006/relationships/image" Target="../media/image9.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3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8.xml"/><Relationship Id="rId1" Type="http://schemas.openxmlformats.org/officeDocument/2006/relationships/vmlDrawing" Target="../drawings/vmlDrawing3.vml"/><Relationship Id="rId4" Type="http://schemas.openxmlformats.org/officeDocument/2006/relationships/image" Target="../media/image39.em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image" Target="../media/image9.jpeg"/></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40.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41.emf"/></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44.emf"/></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image" Target="../media/image47.png"/><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8.xml"/><Relationship Id="rId1" Type="http://schemas.openxmlformats.org/officeDocument/2006/relationships/vmlDrawing" Target="../drawings/vmlDrawing8.vml"/><Relationship Id="rId4" Type="http://schemas.openxmlformats.org/officeDocument/2006/relationships/image" Target="../media/image48.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42.xml"/></Relationships>
</file>

<file path=ppt/slides/_rels/slide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6.png"/><Relationship Id="rId4" Type="http://schemas.openxmlformats.org/officeDocument/2006/relationships/image" Target="../media/image9.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5.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6.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7.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9.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275611"/>
            <a:ext cx="5509260" cy="724884"/>
          </a:xfrm>
        </p:spPr>
        <p:txBody>
          <a:bodyPr>
            <a:normAutofit/>
          </a:bodyPr>
          <a:lstStyle/>
          <a:p>
            <a:r>
              <a:rPr lang="en-US" dirty="0" smtClean="0"/>
              <a:t>F2837xD Workshop</a:t>
            </a:r>
            <a:endParaRPr lang="en-US" dirty="0"/>
          </a:p>
        </p:txBody>
      </p:sp>
      <p:sp>
        <p:nvSpPr>
          <p:cNvPr id="3" name="Subtitle 2"/>
          <p:cNvSpPr>
            <a:spLocks noGrp="1"/>
          </p:cNvSpPr>
          <p:nvPr>
            <p:ph type="subTitle" idx="1"/>
          </p:nvPr>
        </p:nvSpPr>
        <p:spPr>
          <a:xfrm>
            <a:off x="342900" y="5463187"/>
            <a:ext cx="8458200" cy="571878"/>
          </a:xfrm>
        </p:spPr>
        <p:txBody>
          <a:bodyPr/>
          <a:lstStyle/>
          <a:p>
            <a:r>
              <a:rPr lang="en-US" dirty="0" smtClean="0"/>
              <a:t>Technical Training Organization</a:t>
            </a:r>
            <a:endParaRPr lang="en-US" dirty="0"/>
          </a:p>
        </p:txBody>
      </p:sp>
      <p:sp>
        <p:nvSpPr>
          <p:cNvPr id="6" name="copyright"/>
          <p:cNvSpPr>
            <a:spLocks noChangeArrowheads="1"/>
          </p:cNvSpPr>
          <p:nvPr/>
        </p:nvSpPr>
        <p:spPr bwMode="auto">
          <a:xfrm>
            <a:off x="-13189" y="6536091"/>
            <a:ext cx="4057650" cy="232146"/>
          </a:xfrm>
          <a:prstGeom prst="rect">
            <a:avLst/>
          </a:prstGeom>
          <a:noFill/>
          <a:ln w="9525">
            <a:noFill/>
            <a:miter lim="800000"/>
            <a:headEnd/>
            <a:tailEnd/>
          </a:ln>
          <a:effectLst/>
        </p:spPr>
        <p:txBody>
          <a:bodyPr wrap="none" lIns="46038" tIns="46038" rIns="46038" bIns="46038" anchor="ctr"/>
          <a:lstStyle/>
          <a:p>
            <a:pPr algn="ctr">
              <a:lnSpc>
                <a:spcPct val="100000"/>
              </a:lnSpc>
              <a:spcBef>
                <a:spcPct val="0"/>
              </a:spcBef>
            </a:pPr>
            <a:r>
              <a:rPr lang="en-US" sz="1200" b="0" dirty="0">
                <a:effectLst/>
                <a:latin typeface="Arial" charset="0"/>
              </a:rPr>
              <a:t>Copyright © </a:t>
            </a:r>
            <a:r>
              <a:rPr lang="en-US" sz="1200" b="0" dirty="0" smtClean="0">
                <a:effectLst/>
                <a:latin typeface="Arial" charset="0"/>
              </a:rPr>
              <a:t>2014 </a:t>
            </a:r>
            <a:r>
              <a:rPr lang="en-US" sz="1200" b="0" dirty="0">
                <a:effectLst/>
                <a:latin typeface="Arial" charset="0"/>
              </a:rPr>
              <a:t>Texas Instruments. All rights </a:t>
            </a:r>
            <a:r>
              <a:rPr lang="en-US" sz="1200" b="0" dirty="0">
                <a:effectLst/>
                <a:latin typeface="+mn-lt"/>
              </a:rPr>
              <a:t>reserved</a:t>
            </a:r>
            <a:r>
              <a:rPr lang="en-US" sz="1200" b="0" dirty="0">
                <a:effectLst/>
                <a:latin typeface="Arial" charset="0"/>
              </a:rPr>
              <a:t>. </a:t>
            </a:r>
            <a:endParaRPr lang="en-US" sz="1400" b="0" dirty="0">
              <a:effectLst/>
              <a:latin typeface="Times New Roman" pitchFamily="18" charset="0"/>
            </a:endParaRPr>
          </a:p>
        </p:txBody>
      </p:sp>
      <p:sp>
        <p:nvSpPr>
          <p:cNvPr id="7" name="Text Box 22"/>
          <p:cNvSpPr txBox="1">
            <a:spLocks noChangeArrowheads="1"/>
          </p:cNvSpPr>
          <p:nvPr/>
        </p:nvSpPr>
        <p:spPr bwMode="auto">
          <a:xfrm>
            <a:off x="475" y="6360573"/>
            <a:ext cx="315445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C2000 is a trademark </a:t>
            </a:r>
            <a:r>
              <a:rPr lang="en-US" sz="1200" b="0" dirty="0">
                <a:effectLst/>
                <a:latin typeface="Arial" charset="0"/>
              </a:rPr>
              <a:t>of Texas </a:t>
            </a:r>
            <a:r>
              <a:rPr lang="en-US" sz="1200" b="0" dirty="0">
                <a:effectLst/>
                <a:latin typeface="+mn-lt"/>
              </a:rPr>
              <a:t>Instruments</a:t>
            </a:r>
            <a:r>
              <a:rPr lang="en-US" sz="1200" b="0" dirty="0">
                <a:effectLst/>
                <a:latin typeface="Arial" charset="0"/>
              </a:rPr>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6" y="1872496"/>
            <a:ext cx="5872110" cy="27498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title"/>
          </p:nvPr>
        </p:nvSpPr>
        <p:spPr/>
        <p:txBody>
          <a:bodyPr>
            <a:normAutofit/>
          </a:bodyPr>
          <a:lstStyle/>
          <a:p>
            <a:r>
              <a:rPr lang="en-US" dirty="0" smtClean="0"/>
              <a:t>TMS320F28x7x Core </a:t>
            </a:r>
            <a:r>
              <a:rPr lang="en-US" dirty="0"/>
              <a:t>Block Diagram</a:t>
            </a:r>
          </a:p>
        </p:txBody>
      </p:sp>
      <p:grpSp>
        <p:nvGrpSpPr>
          <p:cNvPr id="3" name="Group 2"/>
          <p:cNvGrpSpPr/>
          <p:nvPr/>
        </p:nvGrpSpPr>
        <p:grpSpPr>
          <a:xfrm>
            <a:off x="251872" y="709613"/>
            <a:ext cx="8622571" cy="5924550"/>
            <a:chOff x="282352" y="709613"/>
            <a:chExt cx="8622571" cy="5924550"/>
          </a:xfrm>
        </p:grpSpPr>
        <p:sp>
          <p:nvSpPr>
            <p:cNvPr id="120" name="Rectangle 119"/>
            <p:cNvSpPr/>
            <p:nvPr/>
          </p:nvSpPr>
          <p:spPr bwMode="auto">
            <a:xfrm>
              <a:off x="563339" y="2462793"/>
              <a:ext cx="582852" cy="1063655"/>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1" name="Rectangle 9"/>
            <p:cNvSpPr>
              <a:spLocks noChangeArrowheads="1"/>
            </p:cNvSpPr>
            <p:nvPr/>
          </p:nvSpPr>
          <p:spPr bwMode="auto">
            <a:xfrm>
              <a:off x="2672194" y="1435100"/>
              <a:ext cx="1162050" cy="8604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Sectored</a:t>
              </a:r>
            </a:p>
            <a:p>
              <a:pPr algn="ctr"/>
              <a:r>
                <a:rPr lang="en-US" sz="1600">
                  <a:effectLst/>
                  <a:latin typeface="Arial" charset="0"/>
                </a:rPr>
                <a:t>Flash</a:t>
              </a:r>
            </a:p>
          </p:txBody>
        </p:sp>
        <p:sp>
          <p:nvSpPr>
            <p:cNvPr id="122" name="Text Box 18"/>
            <p:cNvSpPr txBox="1">
              <a:spLocks noChangeArrowheads="1"/>
            </p:cNvSpPr>
            <p:nvPr/>
          </p:nvSpPr>
          <p:spPr bwMode="auto">
            <a:xfrm>
              <a:off x="3229610" y="709613"/>
              <a:ext cx="1458913" cy="287337"/>
            </a:xfrm>
            <a:prstGeom prst="rect">
              <a:avLst/>
            </a:prstGeom>
            <a:noFill/>
            <a:ln w="12700">
              <a:noFill/>
              <a:miter lim="800000"/>
              <a:headEnd type="none" w="sm" len="sm"/>
              <a:tailEnd type="none" w="sm" len="sm"/>
            </a:ln>
            <a:effectLst/>
          </p:spPr>
          <p:txBody>
            <a:bodyPr wrap="none">
              <a:spAutoFit/>
            </a:bodyPr>
            <a:lstStyle/>
            <a:p>
              <a:pPr algn="ctr"/>
              <a:r>
                <a:rPr lang="en-US" sz="1600">
                  <a:solidFill>
                    <a:schemeClr val="tx2"/>
                  </a:solidFill>
                  <a:effectLst/>
                  <a:latin typeface="Arial" charset="0"/>
                </a:rPr>
                <a:t>Program Bus</a:t>
              </a:r>
              <a:endParaRPr lang="en-US" sz="1600">
                <a:effectLst/>
                <a:latin typeface="Arial" charset="0"/>
              </a:endParaRPr>
            </a:p>
          </p:txBody>
        </p:sp>
        <p:sp>
          <p:nvSpPr>
            <p:cNvPr id="123" name="Text Box 19"/>
            <p:cNvSpPr txBox="1">
              <a:spLocks noChangeArrowheads="1"/>
            </p:cNvSpPr>
            <p:nvPr/>
          </p:nvSpPr>
          <p:spPr bwMode="auto">
            <a:xfrm>
              <a:off x="3810635" y="6254750"/>
              <a:ext cx="1063625" cy="287338"/>
            </a:xfrm>
            <a:prstGeom prst="rect">
              <a:avLst/>
            </a:prstGeom>
            <a:noFill/>
            <a:ln w="12700">
              <a:noFill/>
              <a:miter lim="800000"/>
              <a:headEnd type="none" w="sm" len="sm"/>
              <a:tailEnd type="none" w="sm" len="sm"/>
            </a:ln>
            <a:effectLst/>
          </p:spPr>
          <p:txBody>
            <a:bodyPr wrap="none">
              <a:spAutoFit/>
            </a:bodyPr>
            <a:lstStyle/>
            <a:p>
              <a:pPr algn="ctr"/>
              <a:r>
                <a:rPr lang="en-US" sz="1600">
                  <a:solidFill>
                    <a:schemeClr val="tx2"/>
                  </a:solidFill>
                  <a:effectLst/>
                  <a:latin typeface="Arial" charset="0"/>
                </a:rPr>
                <a:t>Data Bus</a:t>
              </a:r>
              <a:endParaRPr lang="en-US" sz="1600">
                <a:effectLst/>
                <a:latin typeface="Arial" charset="0"/>
              </a:endParaRPr>
            </a:p>
          </p:txBody>
        </p:sp>
        <p:sp>
          <p:nvSpPr>
            <p:cNvPr id="124" name="Rectangle 25"/>
            <p:cNvSpPr>
              <a:spLocks noChangeArrowheads="1"/>
            </p:cNvSpPr>
            <p:nvPr/>
          </p:nvSpPr>
          <p:spPr bwMode="auto">
            <a:xfrm>
              <a:off x="4001851" y="1436688"/>
              <a:ext cx="969962" cy="7239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RAM</a:t>
              </a:r>
              <a:endParaRPr lang="en-US">
                <a:effectLst/>
                <a:latin typeface="Arial" charset="0"/>
              </a:endParaRPr>
            </a:p>
          </p:txBody>
        </p:sp>
        <p:sp>
          <p:nvSpPr>
            <p:cNvPr id="125" name="Rectangle 26"/>
            <p:cNvSpPr>
              <a:spLocks noChangeArrowheads="1"/>
            </p:cNvSpPr>
            <p:nvPr/>
          </p:nvSpPr>
          <p:spPr bwMode="auto">
            <a:xfrm>
              <a:off x="1744951" y="1436688"/>
              <a:ext cx="769938" cy="6223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Boot</a:t>
              </a:r>
            </a:p>
            <a:p>
              <a:pPr algn="ctr"/>
              <a:r>
                <a:rPr lang="en-US" sz="1600" dirty="0">
                  <a:effectLst/>
                  <a:latin typeface="Arial" charset="0"/>
                </a:rPr>
                <a:t>ROM</a:t>
              </a:r>
              <a:endParaRPr lang="en-US" dirty="0">
                <a:effectLst/>
                <a:latin typeface="Arial" charset="0"/>
              </a:endParaRPr>
            </a:p>
          </p:txBody>
        </p:sp>
        <p:sp>
          <p:nvSpPr>
            <p:cNvPr id="129" name="Line 27"/>
            <p:cNvSpPr>
              <a:spLocks noChangeShapeType="1"/>
            </p:cNvSpPr>
            <p:nvPr/>
          </p:nvSpPr>
          <p:spPr bwMode="auto">
            <a:xfrm flipH="1">
              <a:off x="6777673" y="996950"/>
              <a:ext cx="0" cy="5545138"/>
            </a:xfrm>
            <a:prstGeom prst="line">
              <a:avLst/>
            </a:prstGeom>
            <a:noFill/>
            <a:ln w="76200">
              <a:solidFill>
                <a:schemeClr val="tx1"/>
              </a:solidFill>
              <a:round/>
              <a:headEnd type="none" w="sm" len="sm"/>
              <a:tailEnd type="none" w="sm" len="sm"/>
            </a:ln>
            <a:effectLst/>
          </p:spPr>
          <p:txBody>
            <a:bodyPr wrap="none" anchor="ctr"/>
            <a:lstStyle/>
            <a:p>
              <a:endParaRPr lang="en-US">
                <a:effectLst/>
              </a:endParaRPr>
            </a:p>
          </p:txBody>
        </p:sp>
        <p:sp>
          <p:nvSpPr>
            <p:cNvPr id="130" name="Line 55"/>
            <p:cNvSpPr>
              <a:spLocks noChangeShapeType="1"/>
            </p:cNvSpPr>
            <p:nvPr/>
          </p:nvSpPr>
          <p:spPr bwMode="auto">
            <a:xfrm>
              <a:off x="3253219" y="1058863"/>
              <a:ext cx="0" cy="35560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31" name="Line 56"/>
            <p:cNvSpPr>
              <a:spLocks noChangeShapeType="1"/>
            </p:cNvSpPr>
            <p:nvPr/>
          </p:nvSpPr>
          <p:spPr bwMode="auto">
            <a:xfrm>
              <a:off x="4480006" y="1054100"/>
              <a:ext cx="0" cy="3825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32" name="Line 57"/>
            <p:cNvSpPr>
              <a:spLocks noChangeShapeType="1"/>
            </p:cNvSpPr>
            <p:nvPr/>
          </p:nvSpPr>
          <p:spPr bwMode="auto">
            <a:xfrm>
              <a:off x="2130731" y="1042988"/>
              <a:ext cx="0" cy="392112"/>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33" name="Line 73"/>
            <p:cNvSpPr>
              <a:spLocks noChangeShapeType="1"/>
            </p:cNvSpPr>
            <p:nvPr/>
          </p:nvSpPr>
          <p:spPr bwMode="auto">
            <a:xfrm>
              <a:off x="4152981" y="2163763"/>
              <a:ext cx="0" cy="995362"/>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36" name="Line 74"/>
            <p:cNvSpPr>
              <a:spLocks noChangeShapeType="1"/>
            </p:cNvSpPr>
            <p:nvPr/>
          </p:nvSpPr>
          <p:spPr bwMode="auto">
            <a:xfrm>
              <a:off x="3250044" y="2306638"/>
              <a:ext cx="0" cy="84772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43" name="Rectangle 80"/>
            <p:cNvSpPr>
              <a:spLocks noChangeArrowheads="1"/>
            </p:cNvSpPr>
            <p:nvPr/>
          </p:nvSpPr>
          <p:spPr bwMode="auto">
            <a:xfrm>
              <a:off x="5644972" y="4759325"/>
              <a:ext cx="769937" cy="9334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3</a:t>
              </a:r>
            </a:p>
            <a:p>
              <a:pPr algn="ctr"/>
              <a:r>
                <a:rPr lang="en-US" sz="1600" dirty="0">
                  <a:effectLst/>
                  <a:latin typeface="Arial" charset="0"/>
                </a:rPr>
                <a:t>32-bit </a:t>
              </a:r>
            </a:p>
            <a:p>
              <a:pPr algn="ctr"/>
              <a:r>
                <a:rPr lang="en-US" sz="1600" dirty="0">
                  <a:effectLst/>
                  <a:latin typeface="Arial" charset="0"/>
                </a:rPr>
                <a:t>Timers </a:t>
              </a:r>
            </a:p>
          </p:txBody>
        </p:sp>
        <p:sp>
          <p:nvSpPr>
            <p:cNvPr id="146" name="Line 81"/>
            <p:cNvSpPr>
              <a:spLocks noChangeShapeType="1"/>
            </p:cNvSpPr>
            <p:nvPr/>
          </p:nvSpPr>
          <p:spPr bwMode="auto">
            <a:xfrm flipV="1">
              <a:off x="5667195" y="5048250"/>
              <a:ext cx="744538" cy="1588"/>
            </a:xfrm>
            <a:prstGeom prst="line">
              <a:avLst/>
            </a:prstGeom>
            <a:noFill/>
            <a:ln w="12700">
              <a:solidFill>
                <a:schemeClr val="tx1"/>
              </a:solidFill>
              <a:prstDash val="dash"/>
              <a:round/>
              <a:headEnd type="none" w="sm" len="sm"/>
              <a:tailEnd type="none" w="sm" len="sm"/>
            </a:ln>
            <a:effectLst/>
          </p:spPr>
          <p:txBody>
            <a:bodyPr wrap="none" anchor="ctr"/>
            <a:lstStyle/>
            <a:p>
              <a:endParaRPr lang="en-US">
                <a:effectLst/>
              </a:endParaRPr>
            </a:p>
          </p:txBody>
        </p:sp>
        <p:sp>
          <p:nvSpPr>
            <p:cNvPr id="147" name="Line 82"/>
            <p:cNvSpPr>
              <a:spLocks noChangeShapeType="1"/>
            </p:cNvSpPr>
            <p:nvPr/>
          </p:nvSpPr>
          <p:spPr bwMode="auto">
            <a:xfrm flipV="1">
              <a:off x="5660845" y="5359400"/>
              <a:ext cx="755650" cy="1588"/>
            </a:xfrm>
            <a:prstGeom prst="line">
              <a:avLst/>
            </a:prstGeom>
            <a:noFill/>
            <a:ln w="12700">
              <a:solidFill>
                <a:schemeClr val="tx1"/>
              </a:solidFill>
              <a:prstDash val="dash"/>
              <a:round/>
              <a:headEnd type="none" w="sm" len="sm"/>
              <a:tailEnd type="none" w="sm" len="sm"/>
            </a:ln>
            <a:effectLst/>
          </p:spPr>
          <p:txBody>
            <a:bodyPr wrap="none" anchor="ctr"/>
            <a:lstStyle/>
            <a:p>
              <a:endParaRPr lang="en-US">
                <a:effectLst/>
              </a:endParaRPr>
            </a:p>
          </p:txBody>
        </p:sp>
        <p:sp>
          <p:nvSpPr>
            <p:cNvPr id="148" name="Rectangle 96"/>
            <p:cNvSpPr>
              <a:spLocks noChangeArrowheads="1"/>
            </p:cNvSpPr>
            <p:nvPr/>
          </p:nvSpPr>
          <p:spPr bwMode="auto">
            <a:xfrm rot="5400000">
              <a:off x="5312411" y="3641725"/>
              <a:ext cx="914400" cy="9493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rot="10800000" vert="eaVert" wrap="none" anchor="ctr"/>
            <a:lstStyle/>
            <a:p>
              <a:pPr algn="ctr"/>
              <a:endParaRPr lang="en-US">
                <a:effectLst/>
                <a:latin typeface="Arial" charset="0"/>
              </a:endParaRPr>
            </a:p>
          </p:txBody>
        </p:sp>
        <p:sp>
          <p:nvSpPr>
            <p:cNvPr id="149" name="Text Box 97"/>
            <p:cNvSpPr txBox="1">
              <a:spLocks noChangeArrowheads="1"/>
            </p:cNvSpPr>
            <p:nvPr/>
          </p:nvSpPr>
          <p:spPr bwMode="auto">
            <a:xfrm>
              <a:off x="5255260" y="3749675"/>
              <a:ext cx="1028700" cy="677863"/>
            </a:xfrm>
            <a:prstGeom prst="rect">
              <a:avLst/>
            </a:prstGeom>
            <a:noFill/>
            <a:ln w="12700">
              <a:noFill/>
              <a:miter lim="800000"/>
              <a:headEnd type="none" w="sm" len="sm"/>
              <a:tailEnd type="none" w="sm" len="sm"/>
            </a:ln>
            <a:effectLst/>
          </p:spPr>
          <p:txBody>
            <a:bodyPr>
              <a:spAutoFit/>
            </a:bodyPr>
            <a:lstStyle/>
            <a:p>
              <a:pPr algn="ctr"/>
              <a:r>
                <a:rPr lang="en-US" sz="1600">
                  <a:effectLst/>
                  <a:latin typeface="Arial" charset="0"/>
                </a:rPr>
                <a:t>PIE  Interrupt Manager</a:t>
              </a:r>
            </a:p>
          </p:txBody>
        </p:sp>
        <p:sp>
          <p:nvSpPr>
            <p:cNvPr id="150" name="Rectangle 21"/>
            <p:cNvSpPr>
              <a:spLocks noChangeArrowheads="1"/>
            </p:cNvSpPr>
            <p:nvPr/>
          </p:nvSpPr>
          <p:spPr bwMode="auto">
            <a:xfrm>
              <a:off x="6964998" y="996949"/>
              <a:ext cx="1725612" cy="2020571"/>
            </a:xfrm>
            <a:prstGeom prst="rect">
              <a:avLst/>
            </a:prstGeom>
            <a:solidFill>
              <a:schemeClr val="accent4">
                <a:lumMod val="40000"/>
                <a:lumOff val="60000"/>
              </a:schemeClr>
            </a:solidFill>
            <a:ln w="19050">
              <a:noFill/>
              <a:prstDash val="dash"/>
              <a:miter lim="800000"/>
              <a:headEnd type="none" w="sm" len="sm"/>
              <a:tailEnd type="none" w="sm" len="sm"/>
            </a:ln>
            <a:effectLst/>
          </p:spPr>
          <p:txBody>
            <a:bodyPr wrap="none" anchor="ctr"/>
            <a:lstStyle/>
            <a:p>
              <a:endParaRPr lang="en-US">
                <a:effectLst/>
              </a:endParaRPr>
            </a:p>
          </p:txBody>
        </p:sp>
        <p:grpSp>
          <p:nvGrpSpPr>
            <p:cNvPr id="151" name="Group 150"/>
            <p:cNvGrpSpPr/>
            <p:nvPr/>
          </p:nvGrpSpPr>
          <p:grpSpPr>
            <a:xfrm>
              <a:off x="6809423" y="2055883"/>
              <a:ext cx="2082800" cy="382587"/>
              <a:chOff x="6799263" y="1878013"/>
              <a:chExt cx="2082800" cy="382587"/>
            </a:xfrm>
          </p:grpSpPr>
          <p:sp>
            <p:nvSpPr>
              <p:cNvPr id="152" name="Rectangle 31"/>
              <p:cNvSpPr>
                <a:spLocks noChangeArrowheads="1"/>
              </p:cNvSpPr>
              <p:nvPr/>
            </p:nvSpPr>
            <p:spPr bwMode="auto">
              <a:xfrm rot="5400000">
                <a:off x="7646194" y="1397794"/>
                <a:ext cx="382587"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eQEP</a:t>
                </a:r>
              </a:p>
            </p:txBody>
          </p:sp>
          <p:sp>
            <p:nvSpPr>
              <p:cNvPr id="153" name="Line 32"/>
              <p:cNvSpPr>
                <a:spLocks noChangeShapeType="1"/>
              </p:cNvSpPr>
              <p:nvPr/>
            </p:nvSpPr>
            <p:spPr bwMode="auto">
              <a:xfrm>
                <a:off x="8515350" y="2063750"/>
                <a:ext cx="366713"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154" name="Line 33"/>
              <p:cNvSpPr>
                <a:spLocks noChangeShapeType="1"/>
              </p:cNvSpPr>
              <p:nvPr/>
            </p:nvSpPr>
            <p:spPr bwMode="auto">
              <a:xfrm flipH="1">
                <a:off x="6799263" y="2071688"/>
                <a:ext cx="36036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sp>
          <p:nvSpPr>
            <p:cNvPr id="155" name="Rectangle 39"/>
            <p:cNvSpPr>
              <a:spLocks noChangeArrowheads="1"/>
            </p:cNvSpPr>
            <p:nvPr/>
          </p:nvSpPr>
          <p:spPr bwMode="auto">
            <a:xfrm>
              <a:off x="6961823" y="3131718"/>
              <a:ext cx="1725612" cy="2852928"/>
            </a:xfrm>
            <a:prstGeom prst="rect">
              <a:avLst/>
            </a:prstGeom>
            <a:solidFill>
              <a:schemeClr val="accent4">
                <a:lumMod val="40000"/>
                <a:lumOff val="60000"/>
              </a:schemeClr>
            </a:solidFill>
            <a:ln w="19050">
              <a:noFill/>
              <a:prstDash val="dash"/>
              <a:miter lim="800000"/>
              <a:headEnd type="none" w="sm" len="sm"/>
              <a:tailEnd type="none" w="sm" len="sm"/>
            </a:ln>
            <a:effectLst/>
          </p:spPr>
          <p:txBody>
            <a:bodyPr wrap="none" anchor="ctr"/>
            <a:lstStyle/>
            <a:p>
              <a:endParaRPr lang="en-US">
                <a:effectLst/>
              </a:endParaRPr>
            </a:p>
          </p:txBody>
        </p:sp>
        <p:sp>
          <p:nvSpPr>
            <p:cNvPr id="156" name="Rectangle 40"/>
            <p:cNvSpPr>
              <a:spLocks noChangeArrowheads="1"/>
            </p:cNvSpPr>
            <p:nvPr/>
          </p:nvSpPr>
          <p:spPr bwMode="auto">
            <a:xfrm rot="5400000">
              <a:off x="4841002" y="4784548"/>
              <a:ext cx="382588" cy="102028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dirty="0">
                  <a:effectLst/>
                  <a:latin typeface="Arial" charset="0"/>
                </a:rPr>
                <a:t>Watchdog</a:t>
              </a:r>
            </a:p>
          </p:txBody>
        </p:sp>
        <p:sp>
          <p:nvSpPr>
            <p:cNvPr id="157" name="Line 44"/>
            <p:cNvSpPr>
              <a:spLocks noChangeShapeType="1"/>
            </p:cNvSpPr>
            <p:nvPr/>
          </p:nvSpPr>
          <p:spPr bwMode="auto">
            <a:xfrm>
              <a:off x="8504873" y="3431349"/>
              <a:ext cx="36671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nvGrpSpPr>
            <p:cNvPr id="158" name="Group 157"/>
            <p:cNvGrpSpPr/>
            <p:nvPr/>
          </p:nvGrpSpPr>
          <p:grpSpPr>
            <a:xfrm>
              <a:off x="6811010" y="3690569"/>
              <a:ext cx="2060575" cy="382588"/>
              <a:chOff x="6800850" y="4109260"/>
              <a:chExt cx="2060575" cy="382588"/>
            </a:xfrm>
          </p:grpSpPr>
          <p:sp>
            <p:nvSpPr>
              <p:cNvPr id="159" name="Rectangle 46"/>
              <p:cNvSpPr>
                <a:spLocks noChangeArrowheads="1"/>
              </p:cNvSpPr>
              <p:nvPr/>
            </p:nvSpPr>
            <p:spPr bwMode="auto">
              <a:xfrm rot="5400000">
                <a:off x="7628732" y="3629041"/>
                <a:ext cx="382588"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I2C</a:t>
                </a:r>
              </a:p>
            </p:txBody>
          </p:sp>
          <p:sp>
            <p:nvSpPr>
              <p:cNvPr id="160" name="Line 47"/>
              <p:cNvSpPr>
                <a:spLocks noChangeShapeType="1"/>
              </p:cNvSpPr>
              <p:nvPr/>
            </p:nvSpPr>
            <p:spPr bwMode="auto">
              <a:xfrm>
                <a:off x="8494713" y="4310873"/>
                <a:ext cx="36671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61" name="Line 48"/>
              <p:cNvSpPr>
                <a:spLocks noChangeShapeType="1"/>
              </p:cNvSpPr>
              <p:nvPr/>
            </p:nvSpPr>
            <p:spPr bwMode="auto">
              <a:xfrm flipH="1">
                <a:off x="6800850" y="4302935"/>
                <a:ext cx="350838"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grpSp>
          <p:nvGrpSpPr>
            <p:cNvPr id="162" name="Group 161"/>
            <p:cNvGrpSpPr/>
            <p:nvPr/>
          </p:nvGrpSpPr>
          <p:grpSpPr>
            <a:xfrm>
              <a:off x="6809423" y="4167060"/>
              <a:ext cx="2062162" cy="369887"/>
              <a:chOff x="6799263" y="4587098"/>
              <a:chExt cx="2062162" cy="369887"/>
            </a:xfrm>
          </p:grpSpPr>
          <p:sp>
            <p:nvSpPr>
              <p:cNvPr id="163" name="Rectangle 49"/>
              <p:cNvSpPr>
                <a:spLocks noChangeArrowheads="1"/>
              </p:cNvSpPr>
              <p:nvPr/>
            </p:nvSpPr>
            <p:spPr bwMode="auto">
              <a:xfrm rot="5400000">
                <a:off x="7635082" y="4100529"/>
                <a:ext cx="369887"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SCI</a:t>
                </a:r>
              </a:p>
            </p:txBody>
          </p:sp>
          <p:sp>
            <p:nvSpPr>
              <p:cNvPr id="164" name="Line 50"/>
              <p:cNvSpPr>
                <a:spLocks noChangeShapeType="1"/>
              </p:cNvSpPr>
              <p:nvPr/>
            </p:nvSpPr>
            <p:spPr bwMode="auto">
              <a:xfrm>
                <a:off x="8494713" y="4777598"/>
                <a:ext cx="36671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65" name="Line 51"/>
              <p:cNvSpPr>
                <a:spLocks noChangeShapeType="1"/>
              </p:cNvSpPr>
              <p:nvPr/>
            </p:nvSpPr>
            <p:spPr bwMode="auto">
              <a:xfrm flipH="1">
                <a:off x="6799263" y="4783948"/>
                <a:ext cx="34925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grpSp>
          <p:nvGrpSpPr>
            <p:cNvPr id="166" name="Group 165"/>
            <p:cNvGrpSpPr/>
            <p:nvPr/>
          </p:nvGrpSpPr>
          <p:grpSpPr>
            <a:xfrm>
              <a:off x="6811010" y="4630850"/>
              <a:ext cx="2062163" cy="355600"/>
              <a:chOff x="6800850" y="5064935"/>
              <a:chExt cx="2062163" cy="355600"/>
            </a:xfrm>
          </p:grpSpPr>
          <p:sp>
            <p:nvSpPr>
              <p:cNvPr id="167" name="Rectangle 52"/>
              <p:cNvSpPr>
                <a:spLocks noChangeArrowheads="1"/>
              </p:cNvSpPr>
              <p:nvPr/>
            </p:nvSpPr>
            <p:spPr bwMode="auto">
              <a:xfrm rot="5400000">
                <a:off x="7642226" y="4571222"/>
                <a:ext cx="355600"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SPI</a:t>
                </a:r>
              </a:p>
            </p:txBody>
          </p:sp>
          <p:sp>
            <p:nvSpPr>
              <p:cNvPr id="168" name="Line 53"/>
              <p:cNvSpPr>
                <a:spLocks noChangeShapeType="1"/>
              </p:cNvSpPr>
              <p:nvPr/>
            </p:nvSpPr>
            <p:spPr bwMode="auto">
              <a:xfrm>
                <a:off x="8496300" y="5242735"/>
                <a:ext cx="366713"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69" name="Line 54"/>
              <p:cNvSpPr>
                <a:spLocks noChangeShapeType="1"/>
              </p:cNvSpPr>
              <p:nvPr/>
            </p:nvSpPr>
            <p:spPr bwMode="auto">
              <a:xfrm flipH="1">
                <a:off x="6800850" y="5252260"/>
                <a:ext cx="338138"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sp>
          <p:nvSpPr>
            <p:cNvPr id="170" name="Line 119"/>
            <p:cNvSpPr>
              <a:spLocks noChangeShapeType="1"/>
            </p:cNvSpPr>
            <p:nvPr/>
          </p:nvSpPr>
          <p:spPr bwMode="auto">
            <a:xfrm flipV="1">
              <a:off x="1888191" y="6260904"/>
              <a:ext cx="0" cy="26035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1" name="Line 120"/>
            <p:cNvSpPr>
              <a:spLocks noChangeShapeType="1"/>
            </p:cNvSpPr>
            <p:nvPr/>
          </p:nvSpPr>
          <p:spPr bwMode="auto">
            <a:xfrm flipH="1">
              <a:off x="1502428" y="6521254"/>
              <a:ext cx="390525" cy="1588"/>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2" name="Line 122"/>
            <p:cNvSpPr>
              <a:spLocks noChangeShapeType="1"/>
            </p:cNvSpPr>
            <p:nvPr/>
          </p:nvSpPr>
          <p:spPr bwMode="auto">
            <a:xfrm>
              <a:off x="6411733" y="5229225"/>
              <a:ext cx="326252"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grpSp>
          <p:nvGrpSpPr>
            <p:cNvPr id="173" name="Group 172"/>
            <p:cNvGrpSpPr/>
            <p:nvPr/>
          </p:nvGrpSpPr>
          <p:grpSpPr>
            <a:xfrm>
              <a:off x="6807835" y="6083391"/>
              <a:ext cx="2006600" cy="355600"/>
              <a:chOff x="6807835" y="6083391"/>
              <a:chExt cx="2006600" cy="355600"/>
            </a:xfrm>
          </p:grpSpPr>
          <p:sp>
            <p:nvSpPr>
              <p:cNvPr id="174" name="Rectangle 154"/>
              <p:cNvSpPr>
                <a:spLocks noChangeArrowheads="1"/>
              </p:cNvSpPr>
              <p:nvPr/>
            </p:nvSpPr>
            <p:spPr bwMode="auto">
              <a:xfrm rot="5400000">
                <a:off x="7674611" y="5589678"/>
                <a:ext cx="355600"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GPIO</a:t>
                </a:r>
              </a:p>
            </p:txBody>
          </p:sp>
          <p:sp>
            <p:nvSpPr>
              <p:cNvPr id="175" name="AutoShape 155"/>
              <p:cNvSpPr>
                <a:spLocks noChangeArrowheads="1"/>
              </p:cNvSpPr>
              <p:nvPr/>
            </p:nvSpPr>
            <p:spPr bwMode="auto">
              <a:xfrm>
                <a:off x="8533448" y="6158004"/>
                <a:ext cx="280987" cy="196850"/>
              </a:xfrm>
              <a:prstGeom prst="leftRightArrow">
                <a:avLst>
                  <a:gd name="adj1" fmla="val 50000"/>
                  <a:gd name="adj2" fmla="val 28548"/>
                </a:avLst>
              </a:prstGeom>
              <a:solidFill>
                <a:schemeClr val="tx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6" name="Line 156"/>
              <p:cNvSpPr>
                <a:spLocks noChangeShapeType="1"/>
              </p:cNvSpPr>
              <p:nvPr/>
            </p:nvSpPr>
            <p:spPr bwMode="auto">
              <a:xfrm flipH="1">
                <a:off x="6807835" y="6265954"/>
                <a:ext cx="37465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sp>
          <p:nvSpPr>
            <p:cNvPr id="177" name="Line 159"/>
            <p:cNvSpPr>
              <a:spLocks noChangeShapeType="1"/>
            </p:cNvSpPr>
            <p:nvPr/>
          </p:nvSpPr>
          <p:spPr bwMode="auto">
            <a:xfrm flipH="1">
              <a:off x="2132301" y="2063750"/>
              <a:ext cx="0" cy="108902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78" name="Line 163"/>
            <p:cNvSpPr>
              <a:spLocks noChangeShapeType="1"/>
            </p:cNvSpPr>
            <p:nvPr/>
          </p:nvSpPr>
          <p:spPr bwMode="auto">
            <a:xfrm>
              <a:off x="6245860" y="4095750"/>
              <a:ext cx="496888"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grpSp>
          <p:nvGrpSpPr>
            <p:cNvPr id="179" name="Group 178"/>
            <p:cNvGrpSpPr/>
            <p:nvPr/>
          </p:nvGrpSpPr>
          <p:grpSpPr>
            <a:xfrm>
              <a:off x="6809423" y="1573883"/>
              <a:ext cx="2095500" cy="382587"/>
              <a:chOff x="6799263" y="1370013"/>
              <a:chExt cx="2095500" cy="382587"/>
            </a:xfrm>
          </p:grpSpPr>
          <p:sp>
            <p:nvSpPr>
              <p:cNvPr id="180" name="Line 29"/>
              <p:cNvSpPr>
                <a:spLocks noChangeShapeType="1"/>
              </p:cNvSpPr>
              <p:nvPr/>
            </p:nvSpPr>
            <p:spPr bwMode="auto">
              <a:xfrm>
                <a:off x="8528050" y="1562100"/>
                <a:ext cx="366713"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81" name="Line 30"/>
              <p:cNvSpPr>
                <a:spLocks noChangeShapeType="1"/>
              </p:cNvSpPr>
              <p:nvPr/>
            </p:nvSpPr>
            <p:spPr bwMode="auto">
              <a:xfrm flipH="1">
                <a:off x="6799263" y="1562100"/>
                <a:ext cx="37465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82" name="Rectangle 165"/>
              <p:cNvSpPr>
                <a:spLocks noChangeArrowheads="1"/>
              </p:cNvSpPr>
              <p:nvPr/>
            </p:nvSpPr>
            <p:spPr bwMode="auto">
              <a:xfrm rot="5400000">
                <a:off x="7658894" y="889794"/>
                <a:ext cx="382587"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dirty="0" err="1">
                    <a:effectLst/>
                    <a:latin typeface="Arial" charset="0"/>
                  </a:rPr>
                  <a:t>eCAP</a:t>
                </a:r>
                <a:endParaRPr lang="en-US" sz="1600" dirty="0">
                  <a:effectLst/>
                  <a:latin typeface="Arial" charset="0"/>
                </a:endParaRPr>
              </a:p>
            </p:txBody>
          </p:sp>
        </p:grpSp>
        <p:sp>
          <p:nvSpPr>
            <p:cNvPr id="183" name="Rectangle 166"/>
            <p:cNvSpPr>
              <a:spLocks noChangeArrowheads="1"/>
            </p:cNvSpPr>
            <p:nvPr/>
          </p:nvSpPr>
          <p:spPr bwMode="auto">
            <a:xfrm>
              <a:off x="4598035" y="3929063"/>
              <a:ext cx="527050" cy="9842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CLA</a:t>
              </a:r>
              <a:endParaRPr lang="en-US">
                <a:effectLst/>
                <a:latin typeface="Arial" charset="0"/>
              </a:endParaRPr>
            </a:p>
          </p:txBody>
        </p:sp>
        <p:sp>
          <p:nvSpPr>
            <p:cNvPr id="184" name="Line 167"/>
            <p:cNvSpPr>
              <a:spLocks noChangeShapeType="1"/>
            </p:cNvSpPr>
            <p:nvPr/>
          </p:nvSpPr>
          <p:spPr bwMode="auto">
            <a:xfrm flipH="1">
              <a:off x="4952048" y="3236913"/>
              <a:ext cx="0" cy="68580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nvGrpSpPr>
            <p:cNvPr id="185" name="Group 184"/>
            <p:cNvGrpSpPr/>
            <p:nvPr/>
          </p:nvGrpSpPr>
          <p:grpSpPr>
            <a:xfrm>
              <a:off x="6815773" y="5080353"/>
              <a:ext cx="2076450" cy="355600"/>
              <a:chOff x="6805613" y="5561823"/>
              <a:chExt cx="2076450" cy="355600"/>
            </a:xfrm>
          </p:grpSpPr>
          <p:sp>
            <p:nvSpPr>
              <p:cNvPr id="186" name="Rectangle 169"/>
              <p:cNvSpPr>
                <a:spLocks noChangeArrowheads="1"/>
              </p:cNvSpPr>
              <p:nvPr/>
            </p:nvSpPr>
            <p:spPr bwMode="auto">
              <a:xfrm rot="5400000">
                <a:off x="7661276" y="5068110"/>
                <a:ext cx="355600"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CAN 2.0B</a:t>
                </a:r>
              </a:p>
            </p:txBody>
          </p:sp>
          <p:sp>
            <p:nvSpPr>
              <p:cNvPr id="187" name="Line 170"/>
              <p:cNvSpPr>
                <a:spLocks noChangeShapeType="1"/>
              </p:cNvSpPr>
              <p:nvPr/>
            </p:nvSpPr>
            <p:spPr bwMode="auto">
              <a:xfrm>
                <a:off x="8515350" y="5736448"/>
                <a:ext cx="366713"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88" name="Line 171"/>
              <p:cNvSpPr>
                <a:spLocks noChangeShapeType="1"/>
              </p:cNvSpPr>
              <p:nvPr/>
            </p:nvSpPr>
            <p:spPr bwMode="auto">
              <a:xfrm flipH="1">
                <a:off x="6805613" y="5742798"/>
                <a:ext cx="36036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sp>
          <p:nvSpPr>
            <p:cNvPr id="189" name="Line 220"/>
            <p:cNvSpPr>
              <a:spLocks noChangeShapeType="1"/>
            </p:cNvSpPr>
            <p:nvPr/>
          </p:nvSpPr>
          <p:spPr bwMode="auto">
            <a:xfrm flipH="1">
              <a:off x="6577648" y="1283176"/>
              <a:ext cx="0" cy="1656873"/>
            </a:xfrm>
            <a:prstGeom prst="line">
              <a:avLst/>
            </a:prstGeom>
            <a:noFill/>
            <a:ln w="76200">
              <a:solidFill>
                <a:schemeClr val="tx1">
                  <a:alpha val="50000"/>
                </a:schemeClr>
              </a:solidFill>
              <a:round/>
              <a:headEnd type="none" w="sm" len="sm"/>
              <a:tailEnd type="none" w="sm" len="sm"/>
            </a:ln>
            <a:effectLst/>
          </p:spPr>
          <p:txBody>
            <a:bodyPr wrap="none" anchor="ctr"/>
            <a:lstStyle/>
            <a:p>
              <a:endParaRPr lang="en-US">
                <a:effectLst/>
              </a:endParaRPr>
            </a:p>
          </p:txBody>
        </p:sp>
        <p:grpSp>
          <p:nvGrpSpPr>
            <p:cNvPr id="190" name="Group 189"/>
            <p:cNvGrpSpPr/>
            <p:nvPr/>
          </p:nvGrpSpPr>
          <p:grpSpPr>
            <a:xfrm>
              <a:off x="6380798" y="2537883"/>
              <a:ext cx="2520950" cy="369888"/>
              <a:chOff x="6370638" y="2537883"/>
              <a:chExt cx="2520950" cy="369888"/>
            </a:xfrm>
          </p:grpSpPr>
          <p:sp>
            <p:nvSpPr>
              <p:cNvPr id="191" name="Rectangle 34"/>
              <p:cNvSpPr>
                <a:spLocks noChangeArrowheads="1"/>
              </p:cNvSpPr>
              <p:nvPr/>
            </p:nvSpPr>
            <p:spPr bwMode="auto">
              <a:xfrm rot="5400000">
                <a:off x="7665244" y="2051314"/>
                <a:ext cx="369888"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dirty="0" smtClean="0">
                    <a:effectLst/>
                    <a:latin typeface="Arial" charset="0"/>
                  </a:rPr>
                  <a:t>ADC</a:t>
                </a:r>
                <a:endParaRPr lang="en-US" sz="1600" dirty="0">
                  <a:effectLst/>
                  <a:latin typeface="Arial" charset="0"/>
                </a:endParaRPr>
              </a:p>
            </p:txBody>
          </p:sp>
          <p:sp>
            <p:nvSpPr>
              <p:cNvPr id="192" name="Line 35"/>
              <p:cNvSpPr>
                <a:spLocks noChangeShapeType="1"/>
              </p:cNvSpPr>
              <p:nvPr/>
            </p:nvSpPr>
            <p:spPr bwMode="auto">
              <a:xfrm flipH="1">
                <a:off x="6808788" y="2843318"/>
                <a:ext cx="36830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193" name="Line 107"/>
              <p:cNvSpPr>
                <a:spLocks noChangeShapeType="1"/>
              </p:cNvSpPr>
              <p:nvPr/>
            </p:nvSpPr>
            <p:spPr bwMode="auto">
              <a:xfrm>
                <a:off x="8524875" y="2720446"/>
                <a:ext cx="366713"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194" name="Line 221"/>
              <p:cNvSpPr>
                <a:spLocks noChangeShapeType="1"/>
              </p:cNvSpPr>
              <p:nvPr/>
            </p:nvSpPr>
            <p:spPr bwMode="auto">
              <a:xfrm flipH="1">
                <a:off x="6607175" y="2733146"/>
                <a:ext cx="566738" cy="0"/>
              </a:xfrm>
              <a:prstGeom prst="line">
                <a:avLst/>
              </a:prstGeom>
              <a:noFill/>
              <a:ln w="12700">
                <a:solidFill>
                  <a:schemeClr val="tx1">
                    <a:alpha val="50000"/>
                  </a:schemeClr>
                </a:solidFill>
                <a:round/>
                <a:headEnd/>
                <a:tailEnd type="triangle" w="med" len="med"/>
              </a:ln>
              <a:effectLst/>
            </p:spPr>
            <p:txBody>
              <a:bodyPr wrap="none" anchor="ctr"/>
              <a:lstStyle/>
              <a:p>
                <a:endParaRPr lang="en-US">
                  <a:effectLst/>
                </a:endParaRPr>
              </a:p>
            </p:txBody>
          </p:sp>
          <p:sp>
            <p:nvSpPr>
              <p:cNvPr id="195" name="Line 221"/>
              <p:cNvSpPr>
                <a:spLocks noChangeShapeType="1"/>
              </p:cNvSpPr>
              <p:nvPr/>
            </p:nvSpPr>
            <p:spPr bwMode="auto">
              <a:xfrm flipH="1">
                <a:off x="6370638" y="2622973"/>
                <a:ext cx="814705" cy="0"/>
              </a:xfrm>
              <a:prstGeom prst="line">
                <a:avLst/>
              </a:prstGeom>
              <a:noFill/>
              <a:ln w="12700">
                <a:solidFill>
                  <a:schemeClr val="tx1">
                    <a:alpha val="50000"/>
                  </a:schemeClr>
                </a:solidFill>
                <a:round/>
                <a:headEnd/>
                <a:tailEnd type="triangle" w="med" len="med"/>
              </a:ln>
              <a:effectLst/>
            </p:spPr>
            <p:txBody>
              <a:bodyPr wrap="none" anchor="ctr"/>
              <a:lstStyle/>
              <a:p>
                <a:endParaRPr lang="en-US">
                  <a:effectLst/>
                </a:endParaRPr>
              </a:p>
            </p:txBody>
          </p:sp>
        </p:grpSp>
        <p:sp>
          <p:nvSpPr>
            <p:cNvPr id="196" name="Line 227"/>
            <p:cNvSpPr>
              <a:spLocks noChangeShapeType="1"/>
            </p:cNvSpPr>
            <p:nvPr/>
          </p:nvSpPr>
          <p:spPr bwMode="auto">
            <a:xfrm rot="16200000" flipH="1">
              <a:off x="5417121" y="1780381"/>
              <a:ext cx="0" cy="2243138"/>
            </a:xfrm>
            <a:prstGeom prst="line">
              <a:avLst/>
            </a:prstGeom>
            <a:noFill/>
            <a:ln w="76200">
              <a:solidFill>
                <a:schemeClr val="tx1">
                  <a:alpha val="50000"/>
                </a:schemeClr>
              </a:solidFill>
              <a:round/>
              <a:headEnd type="none" w="sm" len="sm"/>
              <a:tailEnd type="none" w="sm" len="sm"/>
            </a:ln>
            <a:effectLst/>
          </p:spPr>
          <p:txBody>
            <a:bodyPr wrap="none" anchor="ctr"/>
            <a:lstStyle/>
            <a:p>
              <a:endParaRPr lang="en-US">
                <a:effectLst/>
              </a:endParaRPr>
            </a:p>
          </p:txBody>
        </p:sp>
        <p:sp>
          <p:nvSpPr>
            <p:cNvPr id="197" name="Text Box 228"/>
            <p:cNvSpPr txBox="1">
              <a:spLocks noChangeArrowheads="1"/>
            </p:cNvSpPr>
            <p:nvPr/>
          </p:nvSpPr>
          <p:spPr bwMode="auto">
            <a:xfrm>
              <a:off x="4508235" y="2652713"/>
              <a:ext cx="934616" cy="264688"/>
            </a:xfrm>
            <a:prstGeom prst="rect">
              <a:avLst/>
            </a:prstGeom>
            <a:noFill/>
            <a:ln w="12700">
              <a:noFill/>
              <a:miter lim="800000"/>
              <a:headEnd type="none" w="sm" len="sm"/>
              <a:tailEnd type="none" w="sm" len="sm"/>
            </a:ln>
            <a:effectLst/>
          </p:spPr>
          <p:txBody>
            <a:bodyPr wrap="none">
              <a:spAutoFit/>
            </a:bodyPr>
            <a:lstStyle/>
            <a:p>
              <a:pPr algn="ctr"/>
              <a:r>
                <a:rPr lang="en-US" sz="1400" dirty="0">
                  <a:solidFill>
                    <a:schemeClr val="tx2"/>
                  </a:solidFill>
                  <a:effectLst/>
                  <a:latin typeface="Arial" charset="0"/>
                </a:rPr>
                <a:t>CLA Bus</a:t>
              </a:r>
              <a:endParaRPr lang="en-US" sz="1400" dirty="0">
                <a:effectLst/>
                <a:latin typeface="Arial" charset="0"/>
              </a:endParaRPr>
            </a:p>
          </p:txBody>
        </p:sp>
        <p:sp>
          <p:nvSpPr>
            <p:cNvPr id="198" name="Line 229"/>
            <p:cNvSpPr>
              <a:spLocks noChangeShapeType="1"/>
            </p:cNvSpPr>
            <p:nvPr/>
          </p:nvSpPr>
          <p:spPr bwMode="auto">
            <a:xfrm>
              <a:off x="4470481" y="2163763"/>
              <a:ext cx="0" cy="700087"/>
            </a:xfrm>
            <a:prstGeom prst="line">
              <a:avLst/>
            </a:prstGeom>
            <a:noFill/>
            <a:ln w="12700">
              <a:solidFill>
                <a:schemeClr val="tx1">
                  <a:alpha val="50000"/>
                </a:schemeClr>
              </a:solidFill>
              <a:round/>
              <a:headEnd type="triangle" w="med" len="med"/>
              <a:tailEnd type="triangle" w="med" len="med"/>
            </a:ln>
            <a:effectLst/>
          </p:spPr>
          <p:txBody>
            <a:bodyPr wrap="none" anchor="ctr"/>
            <a:lstStyle/>
            <a:p>
              <a:endParaRPr lang="en-US">
                <a:effectLst/>
              </a:endParaRPr>
            </a:p>
          </p:txBody>
        </p:sp>
        <p:sp>
          <p:nvSpPr>
            <p:cNvPr id="199" name="Freeform 231"/>
            <p:cNvSpPr>
              <a:spLocks/>
            </p:cNvSpPr>
            <p:nvPr/>
          </p:nvSpPr>
          <p:spPr bwMode="auto">
            <a:xfrm>
              <a:off x="1461770" y="1031875"/>
              <a:ext cx="4705499" cy="5602288"/>
            </a:xfrm>
            <a:custGeom>
              <a:avLst/>
              <a:gdLst/>
              <a:ahLst/>
              <a:cxnLst>
                <a:cxn ang="0">
                  <a:pos x="2" y="3529"/>
                </a:cxn>
                <a:cxn ang="0">
                  <a:pos x="0" y="1"/>
                </a:cxn>
                <a:cxn ang="0">
                  <a:pos x="3560" y="0"/>
                </a:cxn>
              </a:cxnLst>
              <a:rect l="0" t="0" r="r" b="b"/>
              <a:pathLst>
                <a:path w="3560" h="3529">
                  <a:moveTo>
                    <a:pt x="2" y="3529"/>
                  </a:moveTo>
                  <a:lnTo>
                    <a:pt x="0" y="1"/>
                  </a:lnTo>
                  <a:lnTo>
                    <a:pt x="3560" y="0"/>
                  </a:lnTo>
                </a:path>
              </a:pathLst>
            </a:custGeom>
            <a:noFill/>
            <a:ln w="76200" cap="flat" cmpd="sng">
              <a:solidFill>
                <a:schemeClr val="tx1"/>
              </a:solidFill>
              <a:prstDash val="solid"/>
              <a:round/>
              <a:headEnd/>
              <a:tailEnd/>
            </a:ln>
            <a:effectLst/>
          </p:spPr>
          <p:txBody>
            <a:bodyPr/>
            <a:lstStyle/>
            <a:p>
              <a:endParaRPr lang="en-US">
                <a:effectLst/>
              </a:endParaRPr>
            </a:p>
          </p:txBody>
        </p:sp>
        <p:sp>
          <p:nvSpPr>
            <p:cNvPr id="200" name="Line 232"/>
            <p:cNvSpPr>
              <a:spLocks noChangeShapeType="1"/>
            </p:cNvSpPr>
            <p:nvPr/>
          </p:nvSpPr>
          <p:spPr bwMode="auto">
            <a:xfrm>
              <a:off x="4783773" y="2941638"/>
              <a:ext cx="0" cy="981075"/>
            </a:xfrm>
            <a:prstGeom prst="line">
              <a:avLst/>
            </a:prstGeom>
            <a:noFill/>
            <a:ln w="12700">
              <a:solidFill>
                <a:schemeClr val="tx1">
                  <a:alpha val="50000"/>
                </a:schemeClr>
              </a:solidFill>
              <a:round/>
              <a:headEnd type="triangle" w="med" len="med"/>
              <a:tailEnd type="triangle" w="med" len="med"/>
            </a:ln>
            <a:effectLst/>
          </p:spPr>
          <p:txBody>
            <a:bodyPr wrap="none" anchor="ctr"/>
            <a:lstStyle/>
            <a:p>
              <a:endParaRPr lang="en-US">
                <a:effectLst/>
              </a:endParaRPr>
            </a:p>
          </p:txBody>
        </p:sp>
        <p:sp>
          <p:nvSpPr>
            <p:cNvPr id="201" name="Rectangle 233"/>
            <p:cNvSpPr>
              <a:spLocks noChangeArrowheads="1"/>
            </p:cNvSpPr>
            <p:nvPr/>
          </p:nvSpPr>
          <p:spPr bwMode="auto">
            <a:xfrm>
              <a:off x="1773352" y="3686175"/>
              <a:ext cx="2640013" cy="2224088"/>
            </a:xfrm>
            <a:prstGeom prst="rect">
              <a:avLst/>
            </a:prstGeom>
            <a:solidFill>
              <a:schemeClr val="accent4">
                <a:lumMod val="40000"/>
                <a:lumOff val="60000"/>
              </a:schemeClr>
            </a:solidFill>
            <a:ln w="12700">
              <a:noFill/>
              <a:miter lim="800000"/>
              <a:headEnd type="none" w="sm" len="sm"/>
              <a:tailEnd type="none" w="sm" len="sm"/>
            </a:ln>
            <a:effectLst/>
          </p:spPr>
          <p:txBody>
            <a:bodyPr wrap="none" anchor="ctr"/>
            <a:lstStyle/>
            <a:p>
              <a:pPr algn="ctr"/>
              <a:endParaRPr lang="en-US" sz="2400">
                <a:effectLst/>
                <a:latin typeface="Arial" charset="0"/>
              </a:endParaRPr>
            </a:p>
          </p:txBody>
        </p:sp>
        <p:sp>
          <p:nvSpPr>
            <p:cNvPr id="202" name="Rectangle 234"/>
            <p:cNvSpPr>
              <a:spLocks noChangeArrowheads="1"/>
            </p:cNvSpPr>
            <p:nvPr/>
          </p:nvSpPr>
          <p:spPr bwMode="auto">
            <a:xfrm>
              <a:off x="1894619" y="3935413"/>
              <a:ext cx="965104" cy="97155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32x32 bit</a:t>
              </a:r>
            </a:p>
            <a:p>
              <a:pPr algn="ctr"/>
              <a:r>
                <a:rPr lang="en-US" sz="1600" dirty="0" smtClean="0">
                  <a:effectLst/>
                  <a:latin typeface="Arial" charset="0"/>
                </a:rPr>
                <a:t>Multiplier</a:t>
              </a:r>
            </a:p>
            <a:p>
              <a:pPr algn="ctr"/>
              <a:r>
                <a:rPr lang="en-US" sz="1600" dirty="0" smtClean="0">
                  <a:effectLst/>
                  <a:latin typeface="Arial" charset="0"/>
                </a:rPr>
                <a:t>FPU</a:t>
              </a:r>
              <a:endParaRPr lang="en-US" dirty="0">
                <a:effectLst/>
                <a:latin typeface="Arial" charset="0"/>
              </a:endParaRPr>
            </a:p>
          </p:txBody>
        </p:sp>
        <p:sp>
          <p:nvSpPr>
            <p:cNvPr id="203" name="Text Box 236"/>
            <p:cNvSpPr txBox="1">
              <a:spLocks noChangeArrowheads="1"/>
            </p:cNvSpPr>
            <p:nvPr/>
          </p:nvSpPr>
          <p:spPr bwMode="auto">
            <a:xfrm>
              <a:off x="2751455" y="5627688"/>
              <a:ext cx="611188" cy="287337"/>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CPU</a:t>
              </a:r>
            </a:p>
          </p:txBody>
        </p:sp>
        <p:sp>
          <p:nvSpPr>
            <p:cNvPr id="204" name="Line 238"/>
            <p:cNvSpPr>
              <a:spLocks noChangeShapeType="1"/>
            </p:cNvSpPr>
            <p:nvPr/>
          </p:nvSpPr>
          <p:spPr bwMode="auto">
            <a:xfrm flipH="1">
              <a:off x="3312160" y="3235325"/>
              <a:ext cx="0" cy="69532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05" name="Text Box 239"/>
            <p:cNvSpPr txBox="1">
              <a:spLocks noChangeArrowheads="1"/>
            </p:cNvSpPr>
            <p:nvPr/>
          </p:nvSpPr>
          <p:spPr bwMode="auto">
            <a:xfrm>
              <a:off x="2308836" y="5303838"/>
              <a:ext cx="1449436" cy="289310"/>
            </a:xfrm>
            <a:prstGeom prst="rect">
              <a:avLst/>
            </a:prstGeom>
            <a:noFill/>
            <a:ln w="12700">
              <a:noFill/>
              <a:miter lim="800000"/>
              <a:headEnd type="none" w="sm" len="sm"/>
              <a:tailEnd type="none" w="sm" len="sm"/>
            </a:ln>
            <a:effectLst/>
          </p:spPr>
          <p:txBody>
            <a:bodyPr wrap="none">
              <a:spAutoFit/>
            </a:bodyPr>
            <a:lstStyle/>
            <a:p>
              <a:pPr algn="ctr"/>
              <a:r>
                <a:rPr lang="en-US" sz="1600" dirty="0">
                  <a:solidFill>
                    <a:schemeClr val="tx2"/>
                  </a:solidFill>
                  <a:effectLst/>
                  <a:latin typeface="Arial" charset="0"/>
                </a:rPr>
                <a:t>Register Bus</a:t>
              </a:r>
              <a:endParaRPr lang="en-US" sz="1600" dirty="0">
                <a:effectLst/>
                <a:latin typeface="Arial" charset="0"/>
              </a:endParaRPr>
            </a:p>
          </p:txBody>
        </p:sp>
        <p:sp>
          <p:nvSpPr>
            <p:cNvPr id="206" name="Rectangle 240"/>
            <p:cNvSpPr>
              <a:spLocks noChangeArrowheads="1"/>
            </p:cNvSpPr>
            <p:nvPr/>
          </p:nvSpPr>
          <p:spPr bwMode="auto">
            <a:xfrm>
              <a:off x="2943860" y="3929063"/>
              <a:ext cx="741363" cy="98425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R-M-W</a:t>
              </a:r>
            </a:p>
            <a:p>
              <a:pPr algn="ctr"/>
              <a:r>
                <a:rPr lang="en-US" sz="1600">
                  <a:effectLst/>
                  <a:latin typeface="Arial" charset="0"/>
                </a:rPr>
                <a:t>Atomic</a:t>
              </a:r>
            </a:p>
            <a:p>
              <a:pPr algn="ctr"/>
              <a:r>
                <a:rPr lang="en-US" sz="1600">
                  <a:effectLst/>
                  <a:latin typeface="Arial" charset="0"/>
                </a:rPr>
                <a:t>ALU</a:t>
              </a:r>
              <a:endParaRPr lang="en-US">
                <a:effectLst/>
                <a:latin typeface="Arial" charset="0"/>
              </a:endParaRPr>
            </a:p>
          </p:txBody>
        </p:sp>
        <p:sp>
          <p:nvSpPr>
            <p:cNvPr id="207" name="Line 241"/>
            <p:cNvSpPr>
              <a:spLocks noChangeShapeType="1"/>
            </p:cNvSpPr>
            <p:nvPr/>
          </p:nvSpPr>
          <p:spPr bwMode="auto">
            <a:xfrm>
              <a:off x="1464151" y="3590132"/>
              <a:ext cx="79470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08" name="Line 242"/>
            <p:cNvSpPr>
              <a:spLocks noChangeShapeType="1"/>
            </p:cNvSpPr>
            <p:nvPr/>
          </p:nvSpPr>
          <p:spPr bwMode="auto">
            <a:xfrm flipH="1">
              <a:off x="2256473" y="3586163"/>
              <a:ext cx="0" cy="354012"/>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09" name="Line 243"/>
            <p:cNvSpPr>
              <a:spLocks noChangeShapeType="1"/>
            </p:cNvSpPr>
            <p:nvPr/>
          </p:nvSpPr>
          <p:spPr bwMode="auto">
            <a:xfrm flipH="1">
              <a:off x="2527935" y="3233738"/>
              <a:ext cx="0" cy="7016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0" name="Line 244"/>
            <p:cNvSpPr>
              <a:spLocks noChangeShapeType="1"/>
            </p:cNvSpPr>
            <p:nvPr/>
          </p:nvSpPr>
          <p:spPr bwMode="auto">
            <a:xfrm flipV="1">
              <a:off x="2370773" y="4900613"/>
              <a:ext cx="0" cy="3587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1" name="Line 245"/>
            <p:cNvSpPr>
              <a:spLocks noChangeShapeType="1"/>
            </p:cNvSpPr>
            <p:nvPr/>
          </p:nvSpPr>
          <p:spPr bwMode="auto">
            <a:xfrm flipV="1">
              <a:off x="3305810" y="4905375"/>
              <a:ext cx="0" cy="3460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2" name="Line 246"/>
            <p:cNvSpPr>
              <a:spLocks noChangeShapeType="1"/>
            </p:cNvSpPr>
            <p:nvPr/>
          </p:nvSpPr>
          <p:spPr bwMode="auto">
            <a:xfrm>
              <a:off x="1894619" y="5295900"/>
              <a:ext cx="2354166" cy="0"/>
            </a:xfrm>
            <a:prstGeom prst="line">
              <a:avLst/>
            </a:prstGeom>
            <a:noFill/>
            <a:ln w="76200">
              <a:solidFill>
                <a:schemeClr val="tx1"/>
              </a:solidFill>
              <a:round/>
              <a:headEnd type="none" w="sm" len="sm"/>
              <a:tailEnd type="none" w="sm" len="sm"/>
            </a:ln>
            <a:effectLst/>
          </p:spPr>
          <p:txBody>
            <a:bodyPr/>
            <a:lstStyle/>
            <a:p>
              <a:endParaRPr lang="en-US">
                <a:effectLst/>
              </a:endParaRPr>
            </a:p>
          </p:txBody>
        </p:sp>
        <p:sp>
          <p:nvSpPr>
            <p:cNvPr id="213" name="Rectangle 248"/>
            <p:cNvSpPr>
              <a:spLocks noChangeArrowheads="1"/>
            </p:cNvSpPr>
            <p:nvPr/>
          </p:nvSpPr>
          <p:spPr bwMode="auto">
            <a:xfrm>
              <a:off x="3769360" y="3929063"/>
              <a:ext cx="527050" cy="98425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100000"/>
                </a:lnSpc>
                <a:spcBef>
                  <a:spcPct val="80000"/>
                </a:spcBef>
              </a:pPr>
              <a:r>
                <a:rPr lang="en-US" sz="1600" dirty="0" smtClean="0">
                  <a:effectLst/>
                  <a:latin typeface="Arial" charset="0"/>
                </a:rPr>
                <a:t>TMU</a:t>
              </a:r>
              <a:endParaRPr lang="en-US" sz="1600" dirty="0">
                <a:effectLst/>
                <a:latin typeface="Arial" charset="0"/>
              </a:endParaRPr>
            </a:p>
            <a:p>
              <a:pPr algn="ctr">
                <a:lnSpc>
                  <a:spcPct val="100000"/>
                </a:lnSpc>
                <a:spcBef>
                  <a:spcPct val="80000"/>
                </a:spcBef>
              </a:pPr>
              <a:r>
                <a:rPr lang="en-US" sz="1600" dirty="0" smtClean="0">
                  <a:effectLst/>
                  <a:latin typeface="Arial" charset="0"/>
                </a:rPr>
                <a:t>VCU</a:t>
              </a:r>
              <a:endParaRPr lang="en-US" dirty="0">
                <a:effectLst/>
                <a:latin typeface="Arial" charset="0"/>
              </a:endParaRPr>
            </a:p>
          </p:txBody>
        </p:sp>
        <p:sp>
          <p:nvSpPr>
            <p:cNvPr id="214" name="Line 249"/>
            <p:cNvSpPr>
              <a:spLocks noChangeShapeType="1"/>
            </p:cNvSpPr>
            <p:nvPr/>
          </p:nvSpPr>
          <p:spPr bwMode="auto">
            <a:xfrm flipH="1">
              <a:off x="4034473" y="3238500"/>
              <a:ext cx="0" cy="68262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5" name="Line 250"/>
            <p:cNvSpPr>
              <a:spLocks noChangeShapeType="1"/>
            </p:cNvSpPr>
            <p:nvPr/>
          </p:nvSpPr>
          <p:spPr bwMode="auto">
            <a:xfrm flipV="1">
              <a:off x="4024948" y="4929188"/>
              <a:ext cx="0" cy="3206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6" name="Line 251"/>
            <p:cNvSpPr>
              <a:spLocks noChangeShapeType="1"/>
            </p:cNvSpPr>
            <p:nvPr/>
          </p:nvSpPr>
          <p:spPr bwMode="auto">
            <a:xfrm>
              <a:off x="3767773" y="4410075"/>
              <a:ext cx="528637"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17" name="Rectangle 257"/>
            <p:cNvSpPr>
              <a:spLocks noChangeArrowheads="1"/>
            </p:cNvSpPr>
            <p:nvPr/>
          </p:nvSpPr>
          <p:spPr bwMode="auto">
            <a:xfrm>
              <a:off x="5252840" y="1443038"/>
              <a:ext cx="769937" cy="6254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DMA</a:t>
              </a:r>
            </a:p>
            <a:p>
              <a:pPr algn="ctr"/>
              <a:r>
                <a:rPr lang="en-US" sz="1600" dirty="0">
                  <a:effectLst/>
                  <a:latin typeface="Arial" charset="0"/>
                </a:rPr>
                <a:t>6 Ch.</a:t>
              </a:r>
              <a:endParaRPr lang="en-US" dirty="0">
                <a:effectLst/>
                <a:latin typeface="Arial" charset="0"/>
              </a:endParaRPr>
            </a:p>
          </p:txBody>
        </p:sp>
        <p:sp>
          <p:nvSpPr>
            <p:cNvPr id="218" name="Line 258"/>
            <p:cNvSpPr>
              <a:spLocks noChangeShapeType="1"/>
            </p:cNvSpPr>
            <p:nvPr/>
          </p:nvSpPr>
          <p:spPr bwMode="auto">
            <a:xfrm flipH="1">
              <a:off x="5653898" y="2063750"/>
              <a:ext cx="0" cy="1103313"/>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19" name="Line 259"/>
            <p:cNvSpPr>
              <a:spLocks noChangeShapeType="1"/>
            </p:cNvSpPr>
            <p:nvPr/>
          </p:nvSpPr>
          <p:spPr bwMode="auto">
            <a:xfrm flipH="1">
              <a:off x="6344285" y="1091883"/>
              <a:ext cx="0" cy="2404771"/>
            </a:xfrm>
            <a:prstGeom prst="line">
              <a:avLst/>
            </a:prstGeom>
            <a:noFill/>
            <a:ln w="76200">
              <a:solidFill>
                <a:schemeClr val="tx1">
                  <a:alpha val="50000"/>
                </a:schemeClr>
              </a:solidFill>
              <a:round/>
              <a:headEnd type="none" w="sm" len="sm"/>
              <a:tailEnd type="none" w="sm" len="sm"/>
            </a:ln>
            <a:effectLst/>
          </p:spPr>
          <p:txBody>
            <a:bodyPr wrap="none" anchor="ctr"/>
            <a:lstStyle/>
            <a:p>
              <a:endParaRPr lang="en-US">
                <a:effectLst/>
              </a:endParaRPr>
            </a:p>
          </p:txBody>
        </p:sp>
        <p:sp>
          <p:nvSpPr>
            <p:cNvPr id="220" name="Line 260"/>
            <p:cNvSpPr>
              <a:spLocks noChangeShapeType="1"/>
            </p:cNvSpPr>
            <p:nvPr/>
          </p:nvSpPr>
          <p:spPr bwMode="auto">
            <a:xfrm>
              <a:off x="6029940" y="1752582"/>
              <a:ext cx="274658" cy="0"/>
            </a:xfrm>
            <a:prstGeom prst="line">
              <a:avLst/>
            </a:prstGeom>
            <a:noFill/>
            <a:ln w="12700">
              <a:solidFill>
                <a:schemeClr val="tx1">
                  <a:alpha val="50000"/>
                </a:schemeClr>
              </a:solidFill>
              <a:round/>
              <a:headEnd type="triangle" w="med" len="med"/>
              <a:tailEnd type="triangle" w="med" len="med"/>
            </a:ln>
            <a:effectLst/>
          </p:spPr>
          <p:txBody>
            <a:bodyPr/>
            <a:lstStyle/>
            <a:p>
              <a:endParaRPr lang="en-US">
                <a:effectLst/>
              </a:endParaRPr>
            </a:p>
          </p:txBody>
        </p:sp>
        <p:sp>
          <p:nvSpPr>
            <p:cNvPr id="221" name="Line 261"/>
            <p:cNvSpPr>
              <a:spLocks noChangeShapeType="1"/>
            </p:cNvSpPr>
            <p:nvPr/>
          </p:nvSpPr>
          <p:spPr bwMode="auto">
            <a:xfrm rot="16200000" flipH="1">
              <a:off x="5455417" y="1733420"/>
              <a:ext cx="0" cy="1714760"/>
            </a:xfrm>
            <a:prstGeom prst="line">
              <a:avLst/>
            </a:prstGeom>
            <a:noFill/>
            <a:ln w="76200">
              <a:solidFill>
                <a:schemeClr val="tx1">
                  <a:alpha val="50000"/>
                </a:schemeClr>
              </a:solidFill>
              <a:round/>
              <a:headEnd type="none" w="sm" len="sm"/>
              <a:tailEnd type="none" w="sm" len="sm"/>
            </a:ln>
            <a:effectLst/>
          </p:spPr>
          <p:txBody>
            <a:bodyPr wrap="none" anchor="ctr"/>
            <a:lstStyle/>
            <a:p>
              <a:endParaRPr lang="en-US">
                <a:effectLst/>
              </a:endParaRPr>
            </a:p>
          </p:txBody>
        </p:sp>
        <p:sp>
          <p:nvSpPr>
            <p:cNvPr id="222" name="Text Box 262"/>
            <p:cNvSpPr txBox="1">
              <a:spLocks noChangeArrowheads="1"/>
            </p:cNvSpPr>
            <p:nvPr/>
          </p:nvSpPr>
          <p:spPr bwMode="auto">
            <a:xfrm>
              <a:off x="4724904" y="2330450"/>
              <a:ext cx="997967" cy="264688"/>
            </a:xfrm>
            <a:prstGeom prst="rect">
              <a:avLst/>
            </a:prstGeom>
            <a:noFill/>
            <a:ln w="12700">
              <a:noFill/>
              <a:miter lim="800000"/>
              <a:headEnd type="none" w="sm" len="sm"/>
              <a:tailEnd type="none" w="sm" len="sm"/>
            </a:ln>
            <a:effectLst/>
          </p:spPr>
          <p:txBody>
            <a:bodyPr wrap="square">
              <a:spAutoFit/>
            </a:bodyPr>
            <a:lstStyle/>
            <a:p>
              <a:pPr algn="ctr"/>
              <a:r>
                <a:rPr lang="en-US" sz="1400" dirty="0">
                  <a:solidFill>
                    <a:schemeClr val="tx2"/>
                  </a:solidFill>
                  <a:effectLst/>
                  <a:latin typeface="Arial" charset="0"/>
                </a:rPr>
                <a:t>DMA Bus</a:t>
              </a:r>
              <a:endParaRPr lang="en-US" sz="1400" dirty="0">
                <a:effectLst/>
                <a:latin typeface="Arial" charset="0"/>
              </a:endParaRPr>
            </a:p>
          </p:txBody>
        </p:sp>
        <p:sp>
          <p:nvSpPr>
            <p:cNvPr id="223" name="Line 263"/>
            <p:cNvSpPr>
              <a:spLocks noChangeShapeType="1"/>
            </p:cNvSpPr>
            <p:nvPr/>
          </p:nvSpPr>
          <p:spPr bwMode="auto">
            <a:xfrm>
              <a:off x="4762581" y="2160588"/>
              <a:ext cx="0" cy="390524"/>
            </a:xfrm>
            <a:prstGeom prst="line">
              <a:avLst/>
            </a:prstGeom>
            <a:noFill/>
            <a:ln w="12700">
              <a:solidFill>
                <a:schemeClr val="tx1">
                  <a:alpha val="50000"/>
                </a:schemeClr>
              </a:solidFill>
              <a:round/>
              <a:headEnd type="triangle" w="med" len="med"/>
              <a:tailEnd type="triangle" w="med" len="med"/>
            </a:ln>
            <a:effectLst/>
          </p:spPr>
          <p:txBody>
            <a:bodyPr wrap="none" anchor="ctr"/>
            <a:lstStyle/>
            <a:p>
              <a:endParaRPr lang="en-US">
                <a:effectLst/>
              </a:endParaRPr>
            </a:p>
          </p:txBody>
        </p:sp>
        <p:grpSp>
          <p:nvGrpSpPr>
            <p:cNvPr id="224" name="Group 223"/>
            <p:cNvGrpSpPr/>
            <p:nvPr/>
          </p:nvGrpSpPr>
          <p:grpSpPr>
            <a:xfrm>
              <a:off x="6380798" y="3239479"/>
              <a:ext cx="2120900" cy="357187"/>
              <a:chOff x="6370638" y="3582479"/>
              <a:chExt cx="2120900" cy="357187"/>
            </a:xfrm>
          </p:grpSpPr>
          <p:sp>
            <p:nvSpPr>
              <p:cNvPr id="225" name="Rectangle 43"/>
              <p:cNvSpPr>
                <a:spLocks noChangeArrowheads="1"/>
              </p:cNvSpPr>
              <p:nvPr/>
            </p:nvSpPr>
            <p:spPr bwMode="auto">
              <a:xfrm rot="5400000">
                <a:off x="7641432" y="3089560"/>
                <a:ext cx="357187"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dirty="0" err="1" smtClean="0">
                    <a:effectLst/>
                    <a:latin typeface="Arial" charset="0"/>
                  </a:rPr>
                  <a:t>McBSP</a:t>
                </a:r>
                <a:endParaRPr lang="en-US" sz="1600" dirty="0">
                  <a:effectLst/>
                  <a:latin typeface="Arial" charset="0"/>
                </a:endParaRPr>
              </a:p>
            </p:txBody>
          </p:sp>
          <p:sp>
            <p:nvSpPr>
              <p:cNvPr id="226" name="Line 45"/>
              <p:cNvSpPr>
                <a:spLocks noChangeShapeType="1"/>
              </p:cNvSpPr>
              <p:nvPr/>
            </p:nvSpPr>
            <p:spPr bwMode="auto">
              <a:xfrm flipH="1">
                <a:off x="6804025" y="3839654"/>
                <a:ext cx="33655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27" name="Line 266"/>
              <p:cNvSpPr>
                <a:spLocks noChangeShapeType="1"/>
              </p:cNvSpPr>
              <p:nvPr/>
            </p:nvSpPr>
            <p:spPr bwMode="auto">
              <a:xfrm>
                <a:off x="6370638" y="3734069"/>
                <a:ext cx="771525" cy="0"/>
              </a:xfrm>
              <a:prstGeom prst="line">
                <a:avLst/>
              </a:prstGeom>
              <a:noFill/>
              <a:ln w="12700">
                <a:solidFill>
                  <a:schemeClr val="tx1">
                    <a:alpha val="50000"/>
                  </a:schemeClr>
                </a:solidFill>
                <a:round/>
                <a:headEnd type="triangle" w="med" len="med"/>
                <a:tailEnd type="triangle" w="med" len="med"/>
              </a:ln>
              <a:effectLst/>
            </p:spPr>
            <p:txBody>
              <a:bodyPr/>
              <a:lstStyle/>
              <a:p>
                <a:endParaRPr lang="en-US">
                  <a:effectLst/>
                </a:endParaRPr>
              </a:p>
            </p:txBody>
          </p:sp>
        </p:grpSp>
        <p:grpSp>
          <p:nvGrpSpPr>
            <p:cNvPr id="228" name="Group 227"/>
            <p:cNvGrpSpPr/>
            <p:nvPr/>
          </p:nvGrpSpPr>
          <p:grpSpPr>
            <a:xfrm>
              <a:off x="6379210" y="1091883"/>
              <a:ext cx="2519363" cy="382587"/>
              <a:chOff x="6369050" y="874713"/>
              <a:chExt cx="2519363" cy="382587"/>
            </a:xfrm>
          </p:grpSpPr>
          <p:sp>
            <p:nvSpPr>
              <p:cNvPr id="229" name="Line 23"/>
              <p:cNvSpPr>
                <a:spLocks noChangeShapeType="1"/>
              </p:cNvSpPr>
              <p:nvPr/>
            </p:nvSpPr>
            <p:spPr bwMode="auto">
              <a:xfrm>
                <a:off x="8521700" y="1065213"/>
                <a:ext cx="36671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30" name="Line 24"/>
              <p:cNvSpPr>
                <a:spLocks noChangeShapeType="1"/>
              </p:cNvSpPr>
              <p:nvPr/>
            </p:nvSpPr>
            <p:spPr bwMode="auto">
              <a:xfrm flipH="1">
                <a:off x="6802438" y="1065213"/>
                <a:ext cx="361950"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31" name="Rectangle 164"/>
              <p:cNvSpPr>
                <a:spLocks noChangeArrowheads="1"/>
              </p:cNvSpPr>
              <p:nvPr/>
            </p:nvSpPr>
            <p:spPr bwMode="auto">
              <a:xfrm rot="5400000">
                <a:off x="7658894" y="394494"/>
                <a:ext cx="382587"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a:effectLst/>
                    <a:latin typeface="Arial" charset="0"/>
                  </a:rPr>
                  <a:t>ePWM</a:t>
                </a:r>
              </a:p>
            </p:txBody>
          </p:sp>
          <p:sp>
            <p:nvSpPr>
              <p:cNvPr id="232" name="Line 230"/>
              <p:cNvSpPr>
                <a:spLocks noChangeShapeType="1"/>
              </p:cNvSpPr>
              <p:nvPr/>
            </p:nvSpPr>
            <p:spPr bwMode="auto">
              <a:xfrm flipH="1">
                <a:off x="6604000" y="1187450"/>
                <a:ext cx="566738" cy="0"/>
              </a:xfrm>
              <a:prstGeom prst="line">
                <a:avLst/>
              </a:prstGeom>
              <a:noFill/>
              <a:ln w="12700">
                <a:solidFill>
                  <a:schemeClr val="tx1">
                    <a:alpha val="50000"/>
                  </a:schemeClr>
                </a:solidFill>
                <a:round/>
                <a:headEnd type="triangle" w="med" len="med"/>
                <a:tailEnd/>
              </a:ln>
              <a:effectLst/>
            </p:spPr>
            <p:txBody>
              <a:bodyPr wrap="none" anchor="ctr"/>
              <a:lstStyle/>
              <a:p>
                <a:endParaRPr lang="en-US">
                  <a:effectLst/>
                </a:endParaRPr>
              </a:p>
            </p:txBody>
          </p:sp>
          <p:sp>
            <p:nvSpPr>
              <p:cNvPr id="233" name="Line 267"/>
              <p:cNvSpPr>
                <a:spLocks noChangeShapeType="1"/>
              </p:cNvSpPr>
              <p:nvPr/>
            </p:nvSpPr>
            <p:spPr bwMode="auto">
              <a:xfrm flipH="1">
                <a:off x="6369050" y="949325"/>
                <a:ext cx="808038" cy="0"/>
              </a:xfrm>
              <a:prstGeom prst="line">
                <a:avLst/>
              </a:prstGeom>
              <a:noFill/>
              <a:ln w="12700">
                <a:solidFill>
                  <a:schemeClr val="tx1">
                    <a:alpha val="50000"/>
                  </a:schemeClr>
                </a:solidFill>
                <a:round/>
                <a:headEnd type="triangle" w="med" len="med"/>
                <a:tailEnd/>
              </a:ln>
              <a:effectLst/>
            </p:spPr>
            <p:txBody>
              <a:bodyPr wrap="none" anchor="ctr"/>
              <a:lstStyle/>
              <a:p>
                <a:endParaRPr lang="en-US">
                  <a:effectLst/>
                </a:endParaRPr>
              </a:p>
            </p:txBody>
          </p:sp>
        </p:grpSp>
        <p:grpSp>
          <p:nvGrpSpPr>
            <p:cNvPr id="234" name="Group 233"/>
            <p:cNvGrpSpPr/>
            <p:nvPr/>
          </p:nvGrpSpPr>
          <p:grpSpPr>
            <a:xfrm>
              <a:off x="6814879" y="5529856"/>
              <a:ext cx="2076450" cy="355600"/>
              <a:chOff x="6804719" y="5967951"/>
              <a:chExt cx="2076450" cy="355600"/>
            </a:xfrm>
          </p:grpSpPr>
          <p:sp>
            <p:nvSpPr>
              <p:cNvPr id="235" name="Rectangle 169"/>
              <p:cNvSpPr>
                <a:spLocks noChangeArrowheads="1"/>
              </p:cNvSpPr>
              <p:nvPr/>
            </p:nvSpPr>
            <p:spPr bwMode="auto">
              <a:xfrm rot="5400000">
                <a:off x="7660382" y="5474238"/>
                <a:ext cx="355600" cy="1343025"/>
              </a:xfrm>
              <a:prstGeom prst="rect">
                <a:avLst/>
              </a:prstGeom>
              <a:solidFill>
                <a:schemeClr val="accent1"/>
              </a:solidFill>
              <a:ln w="12700">
                <a:solidFill>
                  <a:schemeClr val="tx1"/>
                </a:solidFill>
                <a:miter lim="800000"/>
                <a:headEnd type="none" w="sm" len="sm"/>
                <a:tailEnd type="none" w="sm" len="sm"/>
              </a:ln>
              <a:effectLst/>
            </p:spPr>
            <p:txBody>
              <a:bodyPr rot="10800000" vert="eaVert" wrap="none" anchor="ctr"/>
              <a:lstStyle/>
              <a:p>
                <a:pPr algn="ctr"/>
                <a:r>
                  <a:rPr lang="en-US" sz="1600" dirty="0" smtClean="0">
                    <a:effectLst/>
                    <a:latin typeface="Arial" charset="0"/>
                  </a:rPr>
                  <a:t>USB 2.0</a:t>
                </a:r>
                <a:endParaRPr lang="en-US" sz="1600" dirty="0">
                  <a:effectLst/>
                  <a:latin typeface="Arial" charset="0"/>
                </a:endParaRPr>
              </a:p>
            </p:txBody>
          </p:sp>
          <p:sp>
            <p:nvSpPr>
              <p:cNvPr id="236" name="Line 170"/>
              <p:cNvSpPr>
                <a:spLocks noChangeShapeType="1"/>
              </p:cNvSpPr>
              <p:nvPr/>
            </p:nvSpPr>
            <p:spPr bwMode="auto">
              <a:xfrm>
                <a:off x="8514456" y="6142576"/>
                <a:ext cx="366713"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37" name="Line 171"/>
              <p:cNvSpPr>
                <a:spLocks noChangeShapeType="1"/>
              </p:cNvSpPr>
              <p:nvPr/>
            </p:nvSpPr>
            <p:spPr bwMode="auto">
              <a:xfrm flipH="1">
                <a:off x="6804719" y="6148926"/>
                <a:ext cx="360362"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grpSp>
        <p:sp>
          <p:nvSpPr>
            <p:cNvPr id="238" name="Line 251"/>
            <p:cNvSpPr>
              <a:spLocks noChangeShapeType="1"/>
            </p:cNvSpPr>
            <p:nvPr/>
          </p:nvSpPr>
          <p:spPr bwMode="auto">
            <a:xfrm>
              <a:off x="1896588" y="4574380"/>
              <a:ext cx="96313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39" name="Line 167"/>
            <p:cNvSpPr>
              <a:spLocks noChangeShapeType="1"/>
            </p:cNvSpPr>
            <p:nvPr/>
          </p:nvSpPr>
          <p:spPr bwMode="auto">
            <a:xfrm flipH="1">
              <a:off x="5034194" y="5487103"/>
              <a:ext cx="0" cy="693426"/>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cxnSp>
          <p:nvCxnSpPr>
            <p:cNvPr id="240" name="Straight Connector 239"/>
            <p:cNvCxnSpPr/>
            <p:nvPr/>
          </p:nvCxnSpPr>
          <p:spPr bwMode="auto">
            <a:xfrm flipH="1">
              <a:off x="1731736" y="3200672"/>
              <a:ext cx="5021609" cy="0"/>
            </a:xfrm>
            <a:prstGeom prst="line">
              <a:avLst/>
            </a:prstGeom>
            <a:solidFill>
              <a:schemeClr val="accent1"/>
            </a:solidFill>
            <a:ln w="76200" cap="flat" cmpd="sng" algn="ctr">
              <a:solidFill>
                <a:schemeClr val="tx1"/>
              </a:solidFill>
              <a:prstDash val="solid"/>
              <a:round/>
              <a:headEnd type="none" w="sm" len="sm"/>
              <a:tailEnd type="none" w="sm" len="sm"/>
            </a:ln>
            <a:effectLst/>
          </p:spPr>
        </p:cxnSp>
        <p:cxnSp>
          <p:nvCxnSpPr>
            <p:cNvPr id="241" name="Straight Connector 240"/>
            <p:cNvCxnSpPr/>
            <p:nvPr/>
          </p:nvCxnSpPr>
          <p:spPr bwMode="auto">
            <a:xfrm flipH="1">
              <a:off x="1731736" y="6223340"/>
              <a:ext cx="5041930" cy="0"/>
            </a:xfrm>
            <a:prstGeom prst="line">
              <a:avLst/>
            </a:prstGeom>
            <a:solidFill>
              <a:schemeClr val="accent1"/>
            </a:solidFill>
            <a:ln w="76200" cap="flat" cmpd="sng" algn="ctr">
              <a:solidFill>
                <a:schemeClr val="tx1"/>
              </a:solidFill>
              <a:prstDash val="solid"/>
              <a:round/>
              <a:headEnd type="none" w="sm" len="sm"/>
              <a:tailEnd type="none" w="sm" len="sm"/>
            </a:ln>
            <a:effectLst/>
          </p:spPr>
        </p:cxnSp>
        <p:sp>
          <p:nvSpPr>
            <p:cNvPr id="242" name="Line 203"/>
            <p:cNvSpPr>
              <a:spLocks noChangeShapeType="1"/>
            </p:cNvSpPr>
            <p:nvPr/>
          </p:nvSpPr>
          <p:spPr bwMode="auto">
            <a:xfrm flipH="1">
              <a:off x="1148715" y="3128325"/>
              <a:ext cx="277813"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effectLst/>
              </a:endParaRPr>
            </a:p>
          </p:txBody>
        </p:sp>
        <p:sp>
          <p:nvSpPr>
            <p:cNvPr id="243" name="Freeform 225"/>
            <p:cNvSpPr>
              <a:spLocks/>
            </p:cNvSpPr>
            <p:nvPr/>
          </p:nvSpPr>
          <p:spPr bwMode="auto">
            <a:xfrm flipV="1">
              <a:off x="1148714" y="3233738"/>
              <a:ext cx="747873" cy="163232"/>
            </a:xfrm>
            <a:custGeom>
              <a:avLst/>
              <a:gdLst>
                <a:gd name="T0" fmla="*/ 0 w 576"/>
                <a:gd name="T1" fmla="*/ 0 h 109"/>
                <a:gd name="T2" fmla="*/ 576 w 576"/>
                <a:gd name="T3" fmla="*/ 0 h 109"/>
                <a:gd name="T4" fmla="*/ 576 w 576"/>
                <a:gd name="T5" fmla="*/ 109 h 109"/>
              </a:gdLst>
              <a:ahLst/>
              <a:cxnLst>
                <a:cxn ang="0">
                  <a:pos x="T0" y="T1"/>
                </a:cxn>
                <a:cxn ang="0">
                  <a:pos x="T2" y="T3"/>
                </a:cxn>
                <a:cxn ang="0">
                  <a:pos x="T4" y="T5"/>
                </a:cxn>
              </a:cxnLst>
              <a:rect l="0" t="0" r="r" b="b"/>
              <a:pathLst>
                <a:path w="576" h="109">
                  <a:moveTo>
                    <a:pt x="0" y="0"/>
                  </a:moveTo>
                  <a:lnTo>
                    <a:pt x="576" y="0"/>
                  </a:lnTo>
                  <a:lnTo>
                    <a:pt x="576" y="109"/>
                  </a:lnTo>
                </a:path>
              </a:pathLst>
            </a:custGeom>
            <a:noFill/>
            <a:ln w="9525" cap="flat" cmpd="sng">
              <a:solidFill>
                <a:schemeClr val="tx1"/>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effectLst/>
              </a:endParaRPr>
            </a:p>
          </p:txBody>
        </p:sp>
        <p:sp>
          <p:nvSpPr>
            <p:cNvPr id="244" name="TextBox 243"/>
            <p:cNvSpPr txBox="1"/>
            <p:nvPr/>
          </p:nvSpPr>
          <p:spPr>
            <a:xfrm>
              <a:off x="567477" y="2826882"/>
              <a:ext cx="582852" cy="335476"/>
            </a:xfrm>
            <a:prstGeom prst="rect">
              <a:avLst/>
            </a:prstGeom>
            <a:noFill/>
            <a:ln>
              <a:noFill/>
            </a:ln>
          </p:spPr>
          <p:txBody>
            <a:bodyPr wrap="none" lIns="45720" tIns="91440" rIns="45720" rtlCol="0" anchor="ctr" anchorCtr="0">
              <a:spAutoFit/>
            </a:bodyPr>
            <a:lstStyle/>
            <a:p>
              <a:pPr algn="ctr"/>
              <a:r>
                <a:rPr lang="en-US" sz="1600" dirty="0" smtClean="0">
                  <a:solidFill>
                    <a:schemeClr val="dk1"/>
                  </a:solidFill>
                  <a:effectLst/>
                  <a:latin typeface="Arial" panose="020B0604020202020204" pitchFamily="34" charset="0"/>
                  <a:cs typeface="Arial" panose="020B0604020202020204" pitchFamily="34" charset="0"/>
                </a:rPr>
                <a:t>EMIF</a:t>
              </a:r>
            </a:p>
          </p:txBody>
        </p:sp>
        <p:cxnSp>
          <p:nvCxnSpPr>
            <p:cNvPr id="245" name="Straight Connector 244"/>
            <p:cNvCxnSpPr/>
            <p:nvPr/>
          </p:nvCxnSpPr>
          <p:spPr bwMode="auto">
            <a:xfrm flipH="1">
              <a:off x="1148715" y="2590800"/>
              <a:ext cx="3449320" cy="0"/>
            </a:xfrm>
            <a:prstGeom prst="line">
              <a:avLst/>
            </a:prstGeom>
            <a:solidFill>
              <a:schemeClr val="accent1"/>
            </a:solidFill>
            <a:ln w="12700" cap="flat" cmpd="sng" algn="ctr">
              <a:solidFill>
                <a:schemeClr val="tx1">
                  <a:alpha val="50000"/>
                </a:schemeClr>
              </a:solidFill>
              <a:prstDash val="solid"/>
              <a:round/>
              <a:headEnd type="triangle" w="med" len="med"/>
              <a:tailEnd type="triangle" w="med" len="med"/>
            </a:ln>
            <a:effectLst/>
          </p:spPr>
        </p:cxnSp>
        <p:cxnSp>
          <p:nvCxnSpPr>
            <p:cNvPr id="246" name="Straight Connector 245"/>
            <p:cNvCxnSpPr/>
            <p:nvPr/>
          </p:nvCxnSpPr>
          <p:spPr bwMode="auto">
            <a:xfrm flipH="1">
              <a:off x="1145091" y="2899224"/>
              <a:ext cx="3150461" cy="0"/>
            </a:xfrm>
            <a:prstGeom prst="line">
              <a:avLst/>
            </a:prstGeom>
            <a:solidFill>
              <a:schemeClr val="accent1"/>
            </a:solidFill>
            <a:ln w="12700" cap="flat" cmpd="sng" algn="ctr">
              <a:solidFill>
                <a:schemeClr val="tx1">
                  <a:alpha val="50000"/>
                </a:schemeClr>
              </a:solidFill>
              <a:prstDash val="solid"/>
              <a:round/>
              <a:headEnd type="triangle" w="med" len="med"/>
              <a:tailEnd type="triangle" w="med" len="med"/>
            </a:ln>
            <a:effectLst/>
          </p:spPr>
        </p:cxnSp>
        <p:sp>
          <p:nvSpPr>
            <p:cNvPr id="247" name="AutoShape 155"/>
            <p:cNvSpPr>
              <a:spLocks noChangeArrowheads="1"/>
            </p:cNvSpPr>
            <p:nvPr/>
          </p:nvSpPr>
          <p:spPr bwMode="auto">
            <a:xfrm>
              <a:off x="282352" y="2896195"/>
              <a:ext cx="280987" cy="196850"/>
            </a:xfrm>
            <a:prstGeom prst="leftRightArrow">
              <a:avLst>
                <a:gd name="adj1" fmla="val 50000"/>
                <a:gd name="adj2" fmla="val 28548"/>
              </a:avLst>
            </a:prstGeom>
            <a:solidFill>
              <a:schemeClr val="tx1"/>
            </a:solidFill>
            <a:ln w="12700">
              <a:solidFill>
                <a:schemeClr val="tx1"/>
              </a:solidFill>
              <a:miter lim="800000"/>
              <a:headEnd type="none" w="sm" len="sm"/>
              <a:tailEnd type="none" w="sm" len="sm"/>
            </a:ln>
            <a:effectLst/>
          </p:spPr>
          <p:txBody>
            <a:bodyPr wrap="none" anchor="ctr"/>
            <a:lstStyle/>
            <a:p>
              <a:endParaRPr lang="en-US">
                <a:effectLst/>
              </a:endParaRPr>
            </a:p>
          </p:txBody>
        </p:sp>
      </p:grpSp>
      <p:sp>
        <p:nvSpPr>
          <p:cNvPr id="2" name="矩形 1"/>
          <p:cNvSpPr/>
          <p:nvPr/>
        </p:nvSpPr>
        <p:spPr>
          <a:xfrm>
            <a:off x="17048" y="5402796"/>
            <a:ext cx="1457268" cy="609398"/>
          </a:xfrm>
          <a:prstGeom prst="rect">
            <a:avLst/>
          </a:prstGeom>
        </p:spPr>
        <p:txBody>
          <a:bodyPr wrap="square">
            <a:spAutoFit/>
          </a:bodyPr>
          <a:lstStyle/>
          <a:p>
            <a:pPr>
              <a:spcBef>
                <a:spcPts val="0"/>
              </a:spcBef>
            </a:pPr>
            <a:r>
              <a:rPr lang="en-US" altLang="zh-TW" sz="1400" dirty="0">
                <a:solidFill>
                  <a:srgbClr val="6666FF"/>
                </a:solidFill>
                <a:effectLst/>
                <a:latin typeface="Arial" panose="020B0604020202020204" pitchFamily="34" charset="0"/>
              </a:rPr>
              <a:t>Multichannel </a:t>
            </a:r>
            <a:endParaRPr lang="en-US" altLang="zh-TW" sz="1400" dirty="0" smtClean="0">
              <a:solidFill>
                <a:srgbClr val="6666FF"/>
              </a:solidFill>
              <a:effectLst/>
              <a:latin typeface="Arial" panose="020B0604020202020204" pitchFamily="34" charset="0"/>
            </a:endParaRPr>
          </a:p>
          <a:p>
            <a:pPr>
              <a:spcBef>
                <a:spcPts val="0"/>
              </a:spcBef>
            </a:pPr>
            <a:r>
              <a:rPr lang="en-US" altLang="zh-TW" sz="1400" dirty="0" smtClean="0">
                <a:solidFill>
                  <a:srgbClr val="6666FF"/>
                </a:solidFill>
                <a:effectLst/>
                <a:latin typeface="Arial" panose="020B0604020202020204" pitchFamily="34" charset="0"/>
              </a:rPr>
              <a:t>Buffered </a:t>
            </a:r>
            <a:r>
              <a:rPr lang="en-US" altLang="zh-TW" sz="1400" dirty="0">
                <a:solidFill>
                  <a:srgbClr val="6666FF"/>
                </a:solidFill>
                <a:effectLst/>
                <a:latin typeface="Arial" panose="020B0604020202020204" pitchFamily="34" charset="0"/>
              </a:rPr>
              <a:t>Serial </a:t>
            </a:r>
            <a:endParaRPr lang="en-US" altLang="zh-TW" sz="1400" dirty="0" smtClean="0">
              <a:solidFill>
                <a:srgbClr val="6666FF"/>
              </a:solidFill>
              <a:effectLst/>
              <a:latin typeface="Arial" panose="020B0604020202020204" pitchFamily="34" charset="0"/>
            </a:endParaRPr>
          </a:p>
          <a:p>
            <a:pPr>
              <a:spcBef>
                <a:spcPts val="0"/>
              </a:spcBef>
            </a:pPr>
            <a:r>
              <a:rPr lang="en-US" altLang="zh-TW" sz="1400" dirty="0" smtClean="0">
                <a:solidFill>
                  <a:srgbClr val="6666FF"/>
                </a:solidFill>
                <a:effectLst/>
                <a:latin typeface="Arial" panose="020B0604020202020204" pitchFamily="34" charset="0"/>
              </a:rPr>
              <a:t>Ports</a:t>
            </a:r>
            <a:endParaRPr lang="zh-TW" altLang="en-US" sz="1400" dirty="0">
              <a:solidFill>
                <a:srgbClr val="6666FF"/>
              </a:solidFill>
              <a:effectLst/>
            </a:endParaRPr>
          </a:p>
        </p:txBody>
      </p:sp>
      <p:sp>
        <p:nvSpPr>
          <p:cNvPr id="4" name="矩形 3"/>
          <p:cNvSpPr/>
          <p:nvPr/>
        </p:nvSpPr>
        <p:spPr>
          <a:xfrm>
            <a:off x="13888" y="3656680"/>
            <a:ext cx="1422184" cy="387798"/>
          </a:xfrm>
          <a:prstGeom prst="rect">
            <a:avLst/>
          </a:prstGeom>
        </p:spPr>
        <p:txBody>
          <a:bodyPr wrap="none">
            <a:spAutoFit/>
          </a:bodyPr>
          <a:lstStyle/>
          <a:p>
            <a:pPr>
              <a:spcBef>
                <a:spcPts val="0"/>
              </a:spcBef>
            </a:pPr>
            <a:r>
              <a:rPr lang="en-US" altLang="zh-TW" sz="1200" dirty="0">
                <a:solidFill>
                  <a:srgbClr val="6666FF"/>
                </a:solidFill>
                <a:effectLst/>
                <a:latin typeface="Arial" panose="020B0604020202020204" pitchFamily="34" charset="0"/>
              </a:rPr>
              <a:t>External </a:t>
            </a:r>
            <a:r>
              <a:rPr lang="en-US" altLang="zh-TW" sz="1200" dirty="0" smtClean="0">
                <a:solidFill>
                  <a:srgbClr val="6666FF"/>
                </a:solidFill>
                <a:effectLst/>
                <a:latin typeface="Arial" panose="020B0604020202020204" pitchFamily="34" charset="0"/>
              </a:rPr>
              <a:t>Memory</a:t>
            </a:r>
          </a:p>
          <a:p>
            <a:pPr>
              <a:spcBef>
                <a:spcPts val="0"/>
              </a:spcBef>
            </a:pPr>
            <a:r>
              <a:rPr lang="en-US" altLang="zh-TW" sz="1200" dirty="0" smtClean="0">
                <a:solidFill>
                  <a:srgbClr val="6666FF"/>
                </a:solidFill>
                <a:effectLst/>
                <a:latin typeface="Arial" panose="020B0604020202020204" pitchFamily="34" charset="0"/>
              </a:rPr>
              <a:t>Interfaces</a:t>
            </a:r>
            <a:endParaRPr lang="zh-TW" altLang="en-US" sz="1200" dirty="0">
              <a:solidFill>
                <a:srgbClr val="6666FF"/>
              </a:solidFill>
              <a:effectLst/>
            </a:endParaRPr>
          </a:p>
        </p:txBody>
      </p:sp>
      <p:sp>
        <p:nvSpPr>
          <p:cNvPr id="5" name="矩形 4"/>
          <p:cNvSpPr/>
          <p:nvPr/>
        </p:nvSpPr>
        <p:spPr>
          <a:xfrm>
            <a:off x="-6722" y="4011779"/>
            <a:ext cx="1378647" cy="437043"/>
          </a:xfrm>
          <a:prstGeom prst="rect">
            <a:avLst/>
          </a:prstGeom>
        </p:spPr>
        <p:txBody>
          <a:bodyPr wrap="none">
            <a:spAutoFit/>
          </a:bodyPr>
          <a:lstStyle/>
          <a:p>
            <a:pPr>
              <a:spcBef>
                <a:spcPts val="0"/>
              </a:spcBef>
            </a:pPr>
            <a:r>
              <a:rPr lang="en-US" altLang="zh-TW" sz="1400" dirty="0" smtClean="0">
                <a:solidFill>
                  <a:srgbClr val="6666FF"/>
                </a:solidFill>
                <a:effectLst/>
                <a:latin typeface="Arial" panose="020B0604020202020204" pitchFamily="34" charset="0"/>
              </a:rPr>
              <a:t>Trigonometric</a:t>
            </a:r>
          </a:p>
          <a:p>
            <a:pPr>
              <a:spcBef>
                <a:spcPts val="0"/>
              </a:spcBef>
            </a:pPr>
            <a:r>
              <a:rPr lang="en-US" altLang="zh-TW" sz="1400" dirty="0" smtClean="0">
                <a:solidFill>
                  <a:srgbClr val="6666FF"/>
                </a:solidFill>
                <a:effectLst/>
                <a:latin typeface="Arial" panose="020B0604020202020204" pitchFamily="34" charset="0"/>
              </a:rPr>
              <a:t>Math </a:t>
            </a:r>
            <a:r>
              <a:rPr lang="en-US" altLang="zh-TW" sz="1400" dirty="0">
                <a:solidFill>
                  <a:srgbClr val="6666FF"/>
                </a:solidFill>
                <a:effectLst/>
                <a:latin typeface="Arial" panose="020B0604020202020204" pitchFamily="34" charset="0"/>
              </a:rPr>
              <a:t>Unit</a:t>
            </a:r>
            <a:endParaRPr lang="zh-TW" altLang="en-US" sz="1400" dirty="0">
              <a:solidFill>
                <a:srgbClr val="6666FF"/>
              </a:solidFill>
              <a:effectLst/>
            </a:endParaRPr>
          </a:p>
        </p:txBody>
      </p:sp>
      <p:sp>
        <p:nvSpPr>
          <p:cNvPr id="6" name="文字方塊 5"/>
          <p:cNvSpPr txBox="1"/>
          <p:nvPr/>
        </p:nvSpPr>
        <p:spPr>
          <a:xfrm>
            <a:off x="2225" y="4399577"/>
            <a:ext cx="1305807" cy="437043"/>
          </a:xfrm>
          <a:prstGeom prst="rect">
            <a:avLst/>
          </a:prstGeom>
          <a:noFill/>
        </p:spPr>
        <p:txBody>
          <a:bodyPr wrap="none" rtlCol="0" anchor="ctr" anchorCtr="0">
            <a:spAutoFit/>
          </a:bodyPr>
          <a:lstStyle/>
          <a:p>
            <a:pPr>
              <a:spcBef>
                <a:spcPts val="0"/>
              </a:spcBef>
            </a:pPr>
            <a:r>
              <a:rPr lang="en-US" altLang="zh-TW" sz="1400" dirty="0" smtClean="0">
                <a:solidFill>
                  <a:srgbClr val="6666FF"/>
                </a:solidFill>
                <a:effectLst/>
              </a:rPr>
              <a:t>Viterbi/Complex</a:t>
            </a:r>
          </a:p>
          <a:p>
            <a:pPr>
              <a:spcBef>
                <a:spcPts val="0"/>
              </a:spcBef>
            </a:pPr>
            <a:r>
              <a:rPr lang="en-US" altLang="zh-TW" sz="1400" dirty="0" smtClean="0">
                <a:solidFill>
                  <a:srgbClr val="6666FF"/>
                </a:solidFill>
                <a:effectLst/>
              </a:rPr>
              <a:t>Math </a:t>
            </a:r>
            <a:r>
              <a:rPr lang="en-US" altLang="zh-TW" sz="1400" dirty="0">
                <a:solidFill>
                  <a:srgbClr val="6666FF"/>
                </a:solidFill>
                <a:effectLst/>
              </a:rPr>
              <a:t>Unit</a:t>
            </a:r>
            <a:endParaRPr lang="zh-TW" altLang="en-US" sz="1400" dirty="0" smtClean="0">
              <a:solidFill>
                <a:srgbClr val="6666FF"/>
              </a:solidFill>
              <a:effectLst/>
            </a:endParaRPr>
          </a:p>
        </p:txBody>
      </p:sp>
      <p:sp>
        <p:nvSpPr>
          <p:cNvPr id="7" name="矩形 6"/>
          <p:cNvSpPr/>
          <p:nvPr/>
        </p:nvSpPr>
        <p:spPr>
          <a:xfrm>
            <a:off x="5400" y="4803921"/>
            <a:ext cx="1456190" cy="609398"/>
          </a:xfrm>
          <a:prstGeom prst="rect">
            <a:avLst/>
          </a:prstGeom>
        </p:spPr>
        <p:txBody>
          <a:bodyPr wrap="square">
            <a:spAutoFit/>
          </a:bodyPr>
          <a:lstStyle/>
          <a:p>
            <a:pPr>
              <a:spcBef>
                <a:spcPts val="0"/>
              </a:spcBef>
            </a:pPr>
            <a:r>
              <a:rPr lang="en-US" altLang="zh-TW" sz="1400" dirty="0">
                <a:solidFill>
                  <a:srgbClr val="6666FF"/>
                </a:solidFill>
                <a:effectLst/>
                <a:latin typeface="Arial" panose="020B0604020202020204" pitchFamily="34" charset="0"/>
              </a:rPr>
              <a:t>Programmable </a:t>
            </a:r>
            <a:endParaRPr lang="en-US" altLang="zh-TW" sz="1400" dirty="0" smtClean="0">
              <a:solidFill>
                <a:srgbClr val="6666FF"/>
              </a:solidFill>
              <a:effectLst/>
              <a:latin typeface="Arial" panose="020B0604020202020204" pitchFamily="34" charset="0"/>
            </a:endParaRPr>
          </a:p>
          <a:p>
            <a:pPr>
              <a:spcBef>
                <a:spcPts val="0"/>
              </a:spcBef>
            </a:pPr>
            <a:r>
              <a:rPr lang="en-US" altLang="zh-TW" sz="1400" dirty="0" smtClean="0">
                <a:solidFill>
                  <a:srgbClr val="6666FF"/>
                </a:solidFill>
                <a:effectLst/>
                <a:latin typeface="Arial" panose="020B0604020202020204" pitchFamily="34" charset="0"/>
              </a:rPr>
              <a:t>Control </a:t>
            </a:r>
            <a:r>
              <a:rPr lang="en-US" altLang="zh-TW" sz="1400" dirty="0">
                <a:solidFill>
                  <a:srgbClr val="6666FF"/>
                </a:solidFill>
                <a:effectLst/>
                <a:latin typeface="Arial" panose="020B0604020202020204" pitchFamily="34" charset="0"/>
              </a:rPr>
              <a:t>Law </a:t>
            </a:r>
            <a:endParaRPr lang="en-US" altLang="zh-TW" sz="1400" dirty="0" smtClean="0">
              <a:solidFill>
                <a:srgbClr val="6666FF"/>
              </a:solidFill>
              <a:effectLst/>
              <a:latin typeface="Arial" panose="020B0604020202020204" pitchFamily="34" charset="0"/>
            </a:endParaRPr>
          </a:p>
          <a:p>
            <a:pPr>
              <a:spcBef>
                <a:spcPts val="0"/>
              </a:spcBef>
            </a:pPr>
            <a:r>
              <a:rPr lang="en-US" altLang="zh-TW" sz="1400" dirty="0" smtClean="0">
                <a:solidFill>
                  <a:srgbClr val="6666FF"/>
                </a:solidFill>
                <a:effectLst/>
                <a:latin typeface="Arial" panose="020B0604020202020204" pitchFamily="34" charset="0"/>
              </a:rPr>
              <a:t>Accelerator</a:t>
            </a:r>
            <a:endParaRPr lang="zh-TW" altLang="en-US" sz="1400" dirty="0">
              <a:solidFill>
                <a:srgbClr val="6666FF"/>
              </a:solidFill>
              <a:effectLst/>
            </a:endParaRPr>
          </a:p>
        </p:txBody>
      </p:sp>
    </p:spTree>
    <p:custDataLst>
      <p:tags r:id="rId1"/>
    </p:custDataLst>
    <p:extLst>
      <p:ext uri="{BB962C8B-B14F-4D97-AF65-F5344CB8AC3E}">
        <p14:creationId xmlns:p14="http://schemas.microsoft.com/office/powerpoint/2010/main" val="3360074871"/>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2" name="Rectangle 4"/>
          <p:cNvSpPr>
            <a:spLocks noGrp="1" noChangeArrowheads="1"/>
          </p:cNvSpPr>
          <p:nvPr>
            <p:ph type="title"/>
          </p:nvPr>
        </p:nvSpPr>
        <p:spPr/>
        <p:txBody>
          <a:bodyPr>
            <a:normAutofit fontScale="90000"/>
          </a:bodyPr>
          <a:lstStyle/>
          <a:p>
            <a:r>
              <a:rPr lang="en-US" sz="4000" dirty="0" err="1"/>
              <a:t>ePWM</a:t>
            </a:r>
            <a:r>
              <a:rPr lang="en-US" sz="4000" dirty="0"/>
              <a:t> Count Up Asymmetric Waveform</a:t>
            </a:r>
            <a:br>
              <a:rPr lang="en-US" sz="4000" dirty="0"/>
            </a:br>
            <a:r>
              <a:rPr lang="en-US" sz="2000" dirty="0"/>
              <a:t>with Independent Modulation on EPWMA / B</a:t>
            </a:r>
          </a:p>
        </p:txBody>
      </p:sp>
      <p:grpSp>
        <p:nvGrpSpPr>
          <p:cNvPr id="3" name="Group 2"/>
          <p:cNvGrpSpPr/>
          <p:nvPr/>
        </p:nvGrpSpPr>
        <p:grpSpPr>
          <a:xfrm>
            <a:off x="882650" y="1295400"/>
            <a:ext cx="7575550" cy="5056188"/>
            <a:chOff x="882650" y="1295400"/>
            <a:chExt cx="7575550" cy="5056188"/>
          </a:xfrm>
        </p:grpSpPr>
        <p:sp>
          <p:nvSpPr>
            <p:cNvPr id="230" name="Line 14"/>
            <p:cNvSpPr>
              <a:spLocks noChangeShapeType="1"/>
            </p:cNvSpPr>
            <p:nvPr/>
          </p:nvSpPr>
          <p:spPr bwMode="auto">
            <a:xfrm>
              <a:off x="2020148" y="2827368"/>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229" name="Line 14"/>
            <p:cNvSpPr>
              <a:spLocks noChangeShapeType="1"/>
            </p:cNvSpPr>
            <p:nvPr/>
          </p:nvSpPr>
          <p:spPr bwMode="auto">
            <a:xfrm>
              <a:off x="2021835" y="2405382"/>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4" name="Line 225"/>
            <p:cNvSpPr>
              <a:spLocks noChangeShapeType="1"/>
            </p:cNvSpPr>
            <p:nvPr/>
          </p:nvSpPr>
          <p:spPr bwMode="auto">
            <a:xfrm flipH="1">
              <a:off x="7789863" y="5562600"/>
              <a:ext cx="465137"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5" name="Line 224"/>
            <p:cNvSpPr>
              <a:spLocks noChangeShapeType="1"/>
            </p:cNvSpPr>
            <p:nvPr/>
          </p:nvSpPr>
          <p:spPr bwMode="auto">
            <a:xfrm flipH="1">
              <a:off x="4902200" y="5562600"/>
              <a:ext cx="465138"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6" name="Line 223"/>
            <p:cNvSpPr>
              <a:spLocks noChangeShapeType="1"/>
            </p:cNvSpPr>
            <p:nvPr/>
          </p:nvSpPr>
          <p:spPr bwMode="auto">
            <a:xfrm flipH="1">
              <a:off x="2024063" y="5562600"/>
              <a:ext cx="465137"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7" name="Line 222"/>
            <p:cNvSpPr>
              <a:spLocks noChangeShapeType="1"/>
            </p:cNvSpPr>
            <p:nvPr/>
          </p:nvSpPr>
          <p:spPr bwMode="auto">
            <a:xfrm flipH="1">
              <a:off x="7785100" y="4040188"/>
              <a:ext cx="465138"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8" name="Line 221"/>
            <p:cNvSpPr>
              <a:spLocks noChangeShapeType="1"/>
            </p:cNvSpPr>
            <p:nvPr/>
          </p:nvSpPr>
          <p:spPr bwMode="auto">
            <a:xfrm flipH="1">
              <a:off x="4894263" y="4038600"/>
              <a:ext cx="465137"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19" name="Line 220"/>
            <p:cNvSpPr>
              <a:spLocks noChangeShapeType="1"/>
            </p:cNvSpPr>
            <p:nvPr/>
          </p:nvSpPr>
          <p:spPr bwMode="auto">
            <a:xfrm flipH="1">
              <a:off x="2027238" y="4037013"/>
              <a:ext cx="465137" cy="282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0" name="Line 216"/>
            <p:cNvSpPr>
              <a:spLocks noChangeShapeType="1"/>
            </p:cNvSpPr>
            <p:nvPr/>
          </p:nvSpPr>
          <p:spPr bwMode="auto">
            <a:xfrm>
              <a:off x="77978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1" name="Line 215"/>
            <p:cNvSpPr>
              <a:spLocks noChangeShapeType="1"/>
            </p:cNvSpPr>
            <p:nvPr/>
          </p:nvSpPr>
          <p:spPr bwMode="auto">
            <a:xfrm>
              <a:off x="49022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2" name="Line 214"/>
            <p:cNvSpPr>
              <a:spLocks noChangeShapeType="1"/>
            </p:cNvSpPr>
            <p:nvPr/>
          </p:nvSpPr>
          <p:spPr bwMode="auto">
            <a:xfrm>
              <a:off x="20066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3" name="Line 213"/>
            <p:cNvSpPr>
              <a:spLocks noChangeShapeType="1"/>
            </p:cNvSpPr>
            <p:nvPr/>
          </p:nvSpPr>
          <p:spPr bwMode="auto">
            <a:xfrm>
              <a:off x="6959600" y="243205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4" name="Line 212"/>
            <p:cNvSpPr>
              <a:spLocks noChangeShapeType="1"/>
            </p:cNvSpPr>
            <p:nvPr/>
          </p:nvSpPr>
          <p:spPr bwMode="auto">
            <a:xfrm>
              <a:off x="4076700" y="24257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5" name="Line 211"/>
            <p:cNvSpPr>
              <a:spLocks noChangeShapeType="1"/>
            </p:cNvSpPr>
            <p:nvPr/>
          </p:nvSpPr>
          <p:spPr bwMode="auto">
            <a:xfrm>
              <a:off x="5994400" y="28067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6" name="Line 210"/>
            <p:cNvSpPr>
              <a:spLocks noChangeShapeType="1"/>
            </p:cNvSpPr>
            <p:nvPr/>
          </p:nvSpPr>
          <p:spPr bwMode="auto">
            <a:xfrm>
              <a:off x="3098800" y="2819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127" name="Group 68"/>
            <p:cNvGrpSpPr>
              <a:grpSpLocks/>
            </p:cNvGrpSpPr>
            <p:nvPr/>
          </p:nvGrpSpPr>
          <p:grpSpPr bwMode="auto">
            <a:xfrm>
              <a:off x="1825625" y="3505200"/>
              <a:ext cx="388938" cy="571500"/>
              <a:chOff x="131" y="2302"/>
              <a:chExt cx="245" cy="360"/>
            </a:xfrm>
          </p:grpSpPr>
          <p:sp>
            <p:nvSpPr>
              <p:cNvPr id="128" name="Rectangle 67"/>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9" name="Text Box 54"/>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30" name="Group 69"/>
            <p:cNvGrpSpPr>
              <a:grpSpLocks/>
            </p:cNvGrpSpPr>
            <p:nvPr/>
          </p:nvGrpSpPr>
          <p:grpSpPr bwMode="auto">
            <a:xfrm>
              <a:off x="2286000" y="3505200"/>
              <a:ext cx="388938" cy="563563"/>
              <a:chOff x="728" y="2304"/>
              <a:chExt cx="245" cy="355"/>
            </a:xfrm>
          </p:grpSpPr>
          <p:sp>
            <p:nvSpPr>
              <p:cNvPr id="131" name="Rectangle 66"/>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2" name="Text Box 55"/>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133" name="Group 71"/>
            <p:cNvGrpSpPr>
              <a:grpSpLocks/>
            </p:cNvGrpSpPr>
            <p:nvPr/>
          </p:nvGrpSpPr>
          <p:grpSpPr bwMode="auto">
            <a:xfrm>
              <a:off x="2849563" y="3505200"/>
              <a:ext cx="517525" cy="563563"/>
              <a:chOff x="539" y="2976"/>
              <a:chExt cx="326" cy="355"/>
            </a:xfrm>
          </p:grpSpPr>
          <p:sp>
            <p:nvSpPr>
              <p:cNvPr id="134" name="Rectangle 62"/>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5" name="Text Box 57"/>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X</a:t>
                </a:r>
              </a:p>
            </p:txBody>
          </p:sp>
        </p:grpSp>
        <p:grpSp>
          <p:nvGrpSpPr>
            <p:cNvPr id="136" name="Group 73"/>
            <p:cNvGrpSpPr>
              <a:grpSpLocks/>
            </p:cNvGrpSpPr>
            <p:nvPr/>
          </p:nvGrpSpPr>
          <p:grpSpPr bwMode="auto">
            <a:xfrm>
              <a:off x="3802063" y="3505200"/>
              <a:ext cx="517525" cy="568325"/>
              <a:chOff x="47" y="3630"/>
              <a:chExt cx="326" cy="358"/>
            </a:xfrm>
          </p:grpSpPr>
          <p:sp>
            <p:nvSpPr>
              <p:cNvPr id="137" name="Rectangle 64"/>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8" name="Text Box 58"/>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39" name="Group 76"/>
            <p:cNvGrpSpPr>
              <a:grpSpLocks/>
            </p:cNvGrpSpPr>
            <p:nvPr/>
          </p:nvGrpSpPr>
          <p:grpSpPr bwMode="auto">
            <a:xfrm>
              <a:off x="4699000" y="3505200"/>
              <a:ext cx="388938" cy="571500"/>
              <a:chOff x="131" y="2302"/>
              <a:chExt cx="245" cy="360"/>
            </a:xfrm>
          </p:grpSpPr>
          <p:sp>
            <p:nvSpPr>
              <p:cNvPr id="140" name="Rectangle 77"/>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1" name="Text Box 78"/>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42" name="Group 79"/>
            <p:cNvGrpSpPr>
              <a:grpSpLocks/>
            </p:cNvGrpSpPr>
            <p:nvPr/>
          </p:nvGrpSpPr>
          <p:grpSpPr bwMode="auto">
            <a:xfrm>
              <a:off x="5159375" y="3505200"/>
              <a:ext cx="388938" cy="563563"/>
              <a:chOff x="728" y="2304"/>
              <a:chExt cx="245" cy="355"/>
            </a:xfrm>
          </p:grpSpPr>
          <p:sp>
            <p:nvSpPr>
              <p:cNvPr id="143" name="Rectangle 80"/>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4" name="Text Box 81"/>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145" name="Group 82"/>
            <p:cNvGrpSpPr>
              <a:grpSpLocks/>
            </p:cNvGrpSpPr>
            <p:nvPr/>
          </p:nvGrpSpPr>
          <p:grpSpPr bwMode="auto">
            <a:xfrm>
              <a:off x="5722938" y="3505200"/>
              <a:ext cx="517525" cy="563563"/>
              <a:chOff x="539" y="2976"/>
              <a:chExt cx="326" cy="355"/>
            </a:xfrm>
          </p:grpSpPr>
          <p:sp>
            <p:nvSpPr>
              <p:cNvPr id="146" name="Rectangle 83"/>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7" name="Text Box 84"/>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X</a:t>
                </a:r>
              </a:p>
            </p:txBody>
          </p:sp>
        </p:grpSp>
        <p:grpSp>
          <p:nvGrpSpPr>
            <p:cNvPr id="148" name="Group 85"/>
            <p:cNvGrpSpPr>
              <a:grpSpLocks/>
            </p:cNvGrpSpPr>
            <p:nvPr/>
          </p:nvGrpSpPr>
          <p:grpSpPr bwMode="auto">
            <a:xfrm>
              <a:off x="6675438" y="3505200"/>
              <a:ext cx="517525" cy="568325"/>
              <a:chOff x="47" y="3630"/>
              <a:chExt cx="326" cy="358"/>
            </a:xfrm>
          </p:grpSpPr>
          <p:sp>
            <p:nvSpPr>
              <p:cNvPr id="149" name="Rectangle 86"/>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0" name="Text Box 87"/>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51" name="Group 88"/>
            <p:cNvGrpSpPr>
              <a:grpSpLocks/>
            </p:cNvGrpSpPr>
            <p:nvPr/>
          </p:nvGrpSpPr>
          <p:grpSpPr bwMode="auto">
            <a:xfrm>
              <a:off x="7608888" y="3505200"/>
              <a:ext cx="388937" cy="571500"/>
              <a:chOff x="131" y="2302"/>
              <a:chExt cx="245" cy="360"/>
            </a:xfrm>
          </p:grpSpPr>
          <p:sp>
            <p:nvSpPr>
              <p:cNvPr id="152" name="Rectangle 89"/>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3" name="Text Box 90"/>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54" name="Group 91"/>
            <p:cNvGrpSpPr>
              <a:grpSpLocks/>
            </p:cNvGrpSpPr>
            <p:nvPr/>
          </p:nvGrpSpPr>
          <p:grpSpPr bwMode="auto">
            <a:xfrm>
              <a:off x="8069263" y="3505200"/>
              <a:ext cx="388937" cy="563563"/>
              <a:chOff x="728" y="2304"/>
              <a:chExt cx="245" cy="355"/>
            </a:xfrm>
          </p:grpSpPr>
          <p:sp>
            <p:nvSpPr>
              <p:cNvPr id="155" name="Rectangle 92"/>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6" name="Text Box 93"/>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157" name="Group 164"/>
            <p:cNvGrpSpPr>
              <a:grpSpLocks/>
            </p:cNvGrpSpPr>
            <p:nvPr/>
          </p:nvGrpSpPr>
          <p:grpSpPr bwMode="auto">
            <a:xfrm>
              <a:off x="1816100" y="5035550"/>
              <a:ext cx="388938" cy="571500"/>
              <a:chOff x="131" y="2302"/>
              <a:chExt cx="245" cy="360"/>
            </a:xfrm>
          </p:grpSpPr>
          <p:sp>
            <p:nvSpPr>
              <p:cNvPr id="158" name="Rectangle 165"/>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9" name="Text Box 166"/>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60" name="Group 167"/>
            <p:cNvGrpSpPr>
              <a:grpSpLocks/>
            </p:cNvGrpSpPr>
            <p:nvPr/>
          </p:nvGrpSpPr>
          <p:grpSpPr bwMode="auto">
            <a:xfrm>
              <a:off x="2276475" y="5035550"/>
              <a:ext cx="388938" cy="563563"/>
              <a:chOff x="728" y="2304"/>
              <a:chExt cx="245" cy="355"/>
            </a:xfrm>
          </p:grpSpPr>
          <p:sp>
            <p:nvSpPr>
              <p:cNvPr id="161" name="Rectangle 168"/>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2" name="Text Box 169"/>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163" name="Group 170"/>
            <p:cNvGrpSpPr>
              <a:grpSpLocks/>
            </p:cNvGrpSpPr>
            <p:nvPr/>
          </p:nvGrpSpPr>
          <p:grpSpPr bwMode="auto">
            <a:xfrm>
              <a:off x="2840038" y="5035550"/>
              <a:ext cx="517525" cy="563563"/>
              <a:chOff x="539" y="2976"/>
              <a:chExt cx="326" cy="355"/>
            </a:xfrm>
          </p:grpSpPr>
          <p:sp>
            <p:nvSpPr>
              <p:cNvPr id="164" name="Rectangle 171"/>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5" name="Text Box 172"/>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166" name="Group 173"/>
            <p:cNvGrpSpPr>
              <a:grpSpLocks/>
            </p:cNvGrpSpPr>
            <p:nvPr/>
          </p:nvGrpSpPr>
          <p:grpSpPr bwMode="auto">
            <a:xfrm>
              <a:off x="3792538" y="5035550"/>
              <a:ext cx="517525" cy="568325"/>
              <a:chOff x="47" y="3630"/>
              <a:chExt cx="326" cy="358"/>
            </a:xfrm>
          </p:grpSpPr>
          <p:sp>
            <p:nvSpPr>
              <p:cNvPr id="167" name="Rectangle 174"/>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8" name="Text Box 175"/>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X</a:t>
                </a:r>
              </a:p>
            </p:txBody>
          </p:sp>
        </p:grpSp>
        <p:grpSp>
          <p:nvGrpSpPr>
            <p:cNvPr id="169" name="Group 176"/>
            <p:cNvGrpSpPr>
              <a:grpSpLocks/>
            </p:cNvGrpSpPr>
            <p:nvPr/>
          </p:nvGrpSpPr>
          <p:grpSpPr bwMode="auto">
            <a:xfrm>
              <a:off x="4689475" y="5035550"/>
              <a:ext cx="388938" cy="571500"/>
              <a:chOff x="131" y="2302"/>
              <a:chExt cx="245" cy="360"/>
            </a:xfrm>
          </p:grpSpPr>
          <p:sp>
            <p:nvSpPr>
              <p:cNvPr id="170" name="Rectangle 177"/>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1" name="Text Box 178"/>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72" name="Group 179"/>
            <p:cNvGrpSpPr>
              <a:grpSpLocks/>
            </p:cNvGrpSpPr>
            <p:nvPr/>
          </p:nvGrpSpPr>
          <p:grpSpPr bwMode="auto">
            <a:xfrm>
              <a:off x="5149850" y="5035550"/>
              <a:ext cx="388938" cy="563563"/>
              <a:chOff x="728" y="2304"/>
              <a:chExt cx="245" cy="355"/>
            </a:xfrm>
          </p:grpSpPr>
          <p:sp>
            <p:nvSpPr>
              <p:cNvPr id="173" name="Rectangle 180"/>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4" name="Text Box 181"/>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175" name="Group 182"/>
            <p:cNvGrpSpPr>
              <a:grpSpLocks/>
            </p:cNvGrpSpPr>
            <p:nvPr/>
          </p:nvGrpSpPr>
          <p:grpSpPr bwMode="auto">
            <a:xfrm>
              <a:off x="5713413" y="5035550"/>
              <a:ext cx="517525" cy="563563"/>
              <a:chOff x="539" y="2976"/>
              <a:chExt cx="326" cy="355"/>
            </a:xfrm>
          </p:grpSpPr>
          <p:sp>
            <p:nvSpPr>
              <p:cNvPr id="176" name="Rectangle 183"/>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7" name="Text Box 184"/>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178" name="Group 185"/>
            <p:cNvGrpSpPr>
              <a:grpSpLocks/>
            </p:cNvGrpSpPr>
            <p:nvPr/>
          </p:nvGrpSpPr>
          <p:grpSpPr bwMode="auto">
            <a:xfrm>
              <a:off x="6665913" y="5035550"/>
              <a:ext cx="517525" cy="568325"/>
              <a:chOff x="47" y="3630"/>
              <a:chExt cx="326" cy="358"/>
            </a:xfrm>
          </p:grpSpPr>
          <p:sp>
            <p:nvSpPr>
              <p:cNvPr id="179" name="Rectangle 186"/>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80" name="Text Box 187"/>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X</a:t>
                </a:r>
              </a:p>
            </p:txBody>
          </p:sp>
        </p:grpSp>
        <p:grpSp>
          <p:nvGrpSpPr>
            <p:cNvPr id="181" name="Group 188"/>
            <p:cNvGrpSpPr>
              <a:grpSpLocks/>
            </p:cNvGrpSpPr>
            <p:nvPr/>
          </p:nvGrpSpPr>
          <p:grpSpPr bwMode="auto">
            <a:xfrm>
              <a:off x="7599363" y="5035550"/>
              <a:ext cx="388937" cy="571500"/>
              <a:chOff x="131" y="2302"/>
              <a:chExt cx="245" cy="360"/>
            </a:xfrm>
          </p:grpSpPr>
          <p:sp>
            <p:nvSpPr>
              <p:cNvPr id="182" name="Rectangle 189"/>
              <p:cNvSpPr>
                <a:spLocks noChangeArrowheads="1"/>
              </p:cNvSpPr>
              <p:nvPr/>
            </p:nvSpPr>
            <p:spPr bwMode="auto">
              <a:xfrm>
                <a:off x="131" y="2302"/>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83" name="Text Box 190"/>
              <p:cNvSpPr txBox="1">
                <a:spLocks noChangeArrowheads="1"/>
              </p:cNvSpPr>
              <p:nvPr/>
            </p:nvSpPr>
            <p:spPr bwMode="auto">
              <a:xfrm>
                <a:off x="147" y="2307"/>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184" name="Group 191"/>
            <p:cNvGrpSpPr>
              <a:grpSpLocks/>
            </p:cNvGrpSpPr>
            <p:nvPr/>
          </p:nvGrpSpPr>
          <p:grpSpPr bwMode="auto">
            <a:xfrm>
              <a:off x="8059738" y="5035550"/>
              <a:ext cx="388937" cy="563563"/>
              <a:chOff x="728" y="2304"/>
              <a:chExt cx="245" cy="355"/>
            </a:xfrm>
          </p:grpSpPr>
          <p:sp>
            <p:nvSpPr>
              <p:cNvPr id="185" name="Rectangle 192"/>
              <p:cNvSpPr>
                <a:spLocks noChangeArrowheads="1"/>
              </p:cNvSpPr>
              <p:nvPr/>
            </p:nvSpPr>
            <p:spPr bwMode="auto">
              <a:xfrm>
                <a:off x="728" y="2304"/>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86" name="Text Box 193"/>
              <p:cNvSpPr txBox="1">
                <a:spLocks noChangeArrowheads="1"/>
              </p:cNvSpPr>
              <p:nvPr/>
            </p:nvSpPr>
            <p:spPr bwMode="auto">
              <a:xfrm>
                <a:off x="751" y="2304"/>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X</a:t>
                </a:r>
              </a:p>
            </p:txBody>
          </p:sp>
        </p:grpSp>
        <p:grpSp>
          <p:nvGrpSpPr>
            <p:cNvPr id="2" name="Group 1"/>
            <p:cNvGrpSpPr/>
            <p:nvPr/>
          </p:nvGrpSpPr>
          <p:grpSpPr>
            <a:xfrm>
              <a:off x="1143000" y="1295400"/>
              <a:ext cx="6661150" cy="1981201"/>
              <a:chOff x="1143000" y="1295400"/>
              <a:chExt cx="6661150" cy="1981201"/>
            </a:xfrm>
          </p:grpSpPr>
          <p:sp>
            <p:nvSpPr>
              <p:cNvPr id="188" name="Line 9"/>
              <p:cNvSpPr>
                <a:spLocks noChangeShapeType="1"/>
              </p:cNvSpPr>
              <p:nvPr/>
            </p:nvSpPr>
            <p:spPr bwMode="auto">
              <a:xfrm flipV="1">
                <a:off x="2012950" y="2057400"/>
                <a:ext cx="28956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9" name="Line 10"/>
              <p:cNvSpPr>
                <a:spLocks noChangeShapeType="1"/>
              </p:cNvSpPr>
              <p:nvPr/>
            </p:nvSpPr>
            <p:spPr bwMode="auto">
              <a:xfrm>
                <a:off x="4908550" y="2057400"/>
                <a:ext cx="0" cy="1219200"/>
              </a:xfrm>
              <a:prstGeom prst="line">
                <a:avLst/>
              </a:prstGeom>
              <a:noFill/>
              <a:ln w="28575">
                <a:solidFill>
                  <a:schemeClr val="tx1"/>
                </a:solidFill>
                <a:prstDash val="dash"/>
                <a:round/>
                <a:headEnd type="none" w="sm" len="sm"/>
                <a:tailEnd type="none" w="sm" len="sm"/>
              </a:ln>
              <a:effectLst/>
            </p:spPr>
            <p:txBody>
              <a:bodyPr/>
              <a:lstStyle/>
              <a:p>
                <a:endParaRPr lang="en-US">
                  <a:effectLst/>
                </a:endParaRPr>
              </a:p>
            </p:txBody>
          </p:sp>
          <p:sp>
            <p:nvSpPr>
              <p:cNvPr id="190" name="Line 11"/>
              <p:cNvSpPr>
                <a:spLocks noChangeShapeType="1"/>
              </p:cNvSpPr>
              <p:nvPr/>
            </p:nvSpPr>
            <p:spPr bwMode="auto">
              <a:xfrm flipV="1">
                <a:off x="4908550" y="2057400"/>
                <a:ext cx="28956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1" name="Line 12"/>
              <p:cNvSpPr>
                <a:spLocks noChangeShapeType="1"/>
              </p:cNvSpPr>
              <p:nvPr/>
            </p:nvSpPr>
            <p:spPr bwMode="auto">
              <a:xfrm>
                <a:off x="7804150" y="2057400"/>
                <a:ext cx="0" cy="1219200"/>
              </a:xfrm>
              <a:prstGeom prst="line">
                <a:avLst/>
              </a:prstGeom>
              <a:noFill/>
              <a:ln w="28575">
                <a:solidFill>
                  <a:schemeClr val="tx1"/>
                </a:solidFill>
                <a:prstDash val="dash"/>
                <a:round/>
                <a:headEnd type="none" w="sm" len="sm"/>
                <a:tailEnd type="none" w="sm" len="sm"/>
              </a:ln>
              <a:effectLst/>
            </p:spPr>
            <p:txBody>
              <a:bodyPr/>
              <a:lstStyle/>
              <a:p>
                <a:endParaRPr lang="en-US">
                  <a:effectLst/>
                </a:endParaRPr>
              </a:p>
            </p:txBody>
          </p:sp>
          <p:sp>
            <p:nvSpPr>
              <p:cNvPr id="192" name="Line 13"/>
              <p:cNvSpPr>
                <a:spLocks noChangeShapeType="1"/>
              </p:cNvSpPr>
              <p:nvPr/>
            </p:nvSpPr>
            <p:spPr bwMode="auto">
              <a:xfrm>
                <a:off x="2012950" y="1481138"/>
                <a:ext cx="0" cy="1795463"/>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93" name="Line 14"/>
              <p:cNvSpPr>
                <a:spLocks noChangeShapeType="1"/>
              </p:cNvSpPr>
              <p:nvPr/>
            </p:nvSpPr>
            <p:spPr bwMode="auto">
              <a:xfrm>
                <a:off x="2012950" y="2057400"/>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94" name="Text Box 15"/>
              <p:cNvSpPr txBox="1">
                <a:spLocks noChangeArrowheads="1"/>
              </p:cNvSpPr>
              <p:nvPr/>
            </p:nvSpPr>
            <p:spPr bwMode="auto">
              <a:xfrm>
                <a:off x="1143000" y="12954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195" name="Text Box 16"/>
              <p:cNvSpPr txBox="1">
                <a:spLocks noChangeArrowheads="1"/>
              </p:cNvSpPr>
              <p:nvPr/>
            </p:nvSpPr>
            <p:spPr bwMode="auto">
              <a:xfrm>
                <a:off x="1143000" y="1922463"/>
                <a:ext cx="881063"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TBPRD</a:t>
                </a:r>
              </a:p>
            </p:txBody>
          </p:sp>
        </p:grpSp>
        <p:sp>
          <p:nvSpPr>
            <p:cNvPr id="196" name="Rectangle 201"/>
            <p:cNvSpPr>
              <a:spLocks noChangeArrowheads="1"/>
            </p:cNvSpPr>
            <p:nvPr/>
          </p:nvSpPr>
          <p:spPr bwMode="auto">
            <a:xfrm>
              <a:off x="2909888" y="231298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7" name="Rectangle 202"/>
            <p:cNvSpPr>
              <a:spLocks noChangeArrowheads="1"/>
            </p:cNvSpPr>
            <p:nvPr/>
          </p:nvSpPr>
          <p:spPr bwMode="auto">
            <a:xfrm>
              <a:off x="3883025" y="189071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8" name="Rectangle 203"/>
            <p:cNvSpPr>
              <a:spLocks noChangeArrowheads="1"/>
            </p:cNvSpPr>
            <p:nvPr/>
          </p:nvSpPr>
          <p:spPr bwMode="auto">
            <a:xfrm>
              <a:off x="5803900" y="230663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9" name="Rectangle 204"/>
            <p:cNvSpPr>
              <a:spLocks noChangeArrowheads="1"/>
            </p:cNvSpPr>
            <p:nvPr/>
          </p:nvSpPr>
          <p:spPr bwMode="auto">
            <a:xfrm>
              <a:off x="6778625" y="189071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grpSp>
          <p:nvGrpSpPr>
            <p:cNvPr id="200" name="Group 208"/>
            <p:cNvGrpSpPr>
              <a:grpSpLocks/>
            </p:cNvGrpSpPr>
            <p:nvPr/>
          </p:nvGrpSpPr>
          <p:grpSpPr bwMode="auto">
            <a:xfrm>
              <a:off x="882650" y="4341813"/>
              <a:ext cx="6915150" cy="458787"/>
              <a:chOff x="540" y="2735"/>
              <a:chExt cx="4356" cy="289"/>
            </a:xfrm>
          </p:grpSpPr>
          <p:grpSp>
            <p:nvGrpSpPr>
              <p:cNvPr id="201" name="Group 74"/>
              <p:cNvGrpSpPr>
                <a:grpSpLocks/>
              </p:cNvGrpSpPr>
              <p:nvPr/>
            </p:nvGrpSpPr>
            <p:grpSpPr bwMode="auto">
              <a:xfrm>
                <a:off x="1257" y="2735"/>
                <a:ext cx="3639" cy="289"/>
                <a:chOff x="1257" y="2735"/>
                <a:chExt cx="3639" cy="289"/>
              </a:xfrm>
            </p:grpSpPr>
            <p:cxnSp>
              <p:nvCxnSpPr>
                <p:cNvPr id="203" name="AutoShape 36"/>
                <p:cNvCxnSpPr>
                  <a:cxnSpLocks noChangeShapeType="1"/>
                </p:cNvCxnSpPr>
                <p:nvPr/>
              </p:nvCxnSpPr>
              <p:spPr bwMode="auto">
                <a:xfrm>
                  <a:off x="1257" y="2735"/>
                  <a:ext cx="0" cy="288"/>
                </a:xfrm>
                <a:prstGeom prst="straightConnector1">
                  <a:avLst/>
                </a:prstGeom>
                <a:noFill/>
                <a:ln w="28575">
                  <a:solidFill>
                    <a:schemeClr val="tx1"/>
                  </a:solidFill>
                  <a:round/>
                  <a:headEnd type="none" w="sm" len="sm"/>
                  <a:tailEnd type="none" w="sm" len="sm"/>
                </a:ln>
                <a:effectLst/>
              </p:spPr>
            </p:cxnSp>
            <p:cxnSp>
              <p:nvCxnSpPr>
                <p:cNvPr id="204" name="AutoShape 37"/>
                <p:cNvCxnSpPr>
                  <a:cxnSpLocks noChangeShapeType="1"/>
                </p:cNvCxnSpPr>
                <p:nvPr/>
              </p:nvCxnSpPr>
              <p:spPr bwMode="auto">
                <a:xfrm>
                  <a:off x="1257" y="2735"/>
                  <a:ext cx="1296" cy="0"/>
                </a:xfrm>
                <a:prstGeom prst="straightConnector1">
                  <a:avLst/>
                </a:prstGeom>
                <a:noFill/>
                <a:ln w="28575">
                  <a:solidFill>
                    <a:schemeClr val="tx1"/>
                  </a:solidFill>
                  <a:round/>
                  <a:headEnd type="none" w="sm" len="sm"/>
                  <a:tailEnd type="none" w="sm" len="sm"/>
                </a:ln>
                <a:effectLst/>
              </p:spPr>
            </p:cxnSp>
            <p:cxnSp>
              <p:nvCxnSpPr>
                <p:cNvPr id="205" name="AutoShape 38"/>
                <p:cNvCxnSpPr>
                  <a:cxnSpLocks noChangeShapeType="1"/>
                </p:cNvCxnSpPr>
                <p:nvPr/>
              </p:nvCxnSpPr>
              <p:spPr bwMode="auto">
                <a:xfrm>
                  <a:off x="2553" y="2735"/>
                  <a:ext cx="0" cy="288"/>
                </a:xfrm>
                <a:prstGeom prst="straightConnector1">
                  <a:avLst/>
                </a:prstGeom>
                <a:noFill/>
                <a:ln w="28575">
                  <a:solidFill>
                    <a:schemeClr val="tx1"/>
                  </a:solidFill>
                  <a:round/>
                  <a:headEnd type="none" w="sm" len="sm"/>
                  <a:tailEnd type="none" w="sm" len="sm"/>
                </a:ln>
                <a:effectLst/>
              </p:spPr>
            </p:cxnSp>
            <p:cxnSp>
              <p:nvCxnSpPr>
                <p:cNvPr id="206" name="AutoShape 39"/>
                <p:cNvCxnSpPr>
                  <a:cxnSpLocks noChangeShapeType="1"/>
                </p:cNvCxnSpPr>
                <p:nvPr/>
              </p:nvCxnSpPr>
              <p:spPr bwMode="auto">
                <a:xfrm>
                  <a:off x="2553" y="3023"/>
                  <a:ext cx="527" cy="1"/>
                </a:xfrm>
                <a:prstGeom prst="straightConnector1">
                  <a:avLst/>
                </a:prstGeom>
                <a:noFill/>
                <a:ln w="28575">
                  <a:solidFill>
                    <a:schemeClr val="tx1"/>
                  </a:solidFill>
                  <a:round/>
                  <a:headEnd type="none" w="sm" len="sm"/>
                  <a:tailEnd type="none" w="sm" len="sm"/>
                </a:ln>
                <a:effectLst/>
              </p:spPr>
            </p:cxnSp>
            <p:cxnSp>
              <p:nvCxnSpPr>
                <p:cNvPr id="207" name="AutoShape 40"/>
                <p:cNvCxnSpPr>
                  <a:cxnSpLocks noChangeShapeType="1"/>
                </p:cNvCxnSpPr>
                <p:nvPr/>
              </p:nvCxnSpPr>
              <p:spPr bwMode="auto">
                <a:xfrm>
                  <a:off x="3073" y="2735"/>
                  <a:ext cx="0" cy="288"/>
                </a:xfrm>
                <a:prstGeom prst="straightConnector1">
                  <a:avLst/>
                </a:prstGeom>
                <a:noFill/>
                <a:ln w="28575">
                  <a:solidFill>
                    <a:schemeClr val="tx1"/>
                  </a:solidFill>
                  <a:round/>
                  <a:headEnd type="none" w="sm" len="sm"/>
                  <a:tailEnd type="none" w="sm" len="sm"/>
                </a:ln>
                <a:effectLst/>
              </p:spPr>
            </p:cxnSp>
            <p:cxnSp>
              <p:nvCxnSpPr>
                <p:cNvPr id="208" name="AutoShape 41"/>
                <p:cNvCxnSpPr>
                  <a:cxnSpLocks noChangeShapeType="1"/>
                </p:cNvCxnSpPr>
                <p:nvPr/>
              </p:nvCxnSpPr>
              <p:spPr bwMode="auto">
                <a:xfrm>
                  <a:off x="3073" y="2735"/>
                  <a:ext cx="1296" cy="0"/>
                </a:xfrm>
                <a:prstGeom prst="straightConnector1">
                  <a:avLst/>
                </a:prstGeom>
                <a:noFill/>
                <a:ln w="28575">
                  <a:solidFill>
                    <a:schemeClr val="tx1"/>
                  </a:solidFill>
                  <a:round/>
                  <a:headEnd type="none" w="sm" len="sm"/>
                  <a:tailEnd type="none" w="sm" len="sm"/>
                </a:ln>
                <a:effectLst/>
              </p:spPr>
            </p:cxnSp>
            <p:cxnSp>
              <p:nvCxnSpPr>
                <p:cNvPr id="209" name="AutoShape 42"/>
                <p:cNvCxnSpPr>
                  <a:cxnSpLocks noChangeShapeType="1"/>
                </p:cNvCxnSpPr>
                <p:nvPr/>
              </p:nvCxnSpPr>
              <p:spPr bwMode="auto">
                <a:xfrm>
                  <a:off x="4369" y="2735"/>
                  <a:ext cx="0" cy="288"/>
                </a:xfrm>
                <a:prstGeom prst="straightConnector1">
                  <a:avLst/>
                </a:prstGeom>
                <a:noFill/>
                <a:ln w="28575">
                  <a:solidFill>
                    <a:schemeClr val="tx1"/>
                  </a:solidFill>
                  <a:round/>
                  <a:headEnd type="none" w="sm" len="sm"/>
                  <a:tailEnd type="none" w="sm" len="sm"/>
                </a:ln>
                <a:effectLst/>
              </p:spPr>
            </p:cxnSp>
            <p:cxnSp>
              <p:nvCxnSpPr>
                <p:cNvPr id="210" name="AutoShape 43"/>
                <p:cNvCxnSpPr>
                  <a:cxnSpLocks noChangeShapeType="1"/>
                </p:cNvCxnSpPr>
                <p:nvPr/>
              </p:nvCxnSpPr>
              <p:spPr bwMode="auto">
                <a:xfrm>
                  <a:off x="4369" y="3023"/>
                  <a:ext cx="527" cy="1"/>
                </a:xfrm>
                <a:prstGeom prst="straightConnector1">
                  <a:avLst/>
                </a:prstGeom>
                <a:noFill/>
                <a:ln w="28575">
                  <a:solidFill>
                    <a:schemeClr val="tx1"/>
                  </a:solidFill>
                  <a:round/>
                  <a:headEnd type="none" w="sm" len="sm"/>
                  <a:tailEnd type="none" w="sm" len="sm"/>
                </a:ln>
                <a:effectLst/>
              </p:spPr>
            </p:cxnSp>
            <p:cxnSp>
              <p:nvCxnSpPr>
                <p:cNvPr id="211" name="AutoShape 44"/>
                <p:cNvCxnSpPr>
                  <a:cxnSpLocks noChangeShapeType="1"/>
                </p:cNvCxnSpPr>
                <p:nvPr/>
              </p:nvCxnSpPr>
              <p:spPr bwMode="auto">
                <a:xfrm>
                  <a:off x="4889" y="2735"/>
                  <a:ext cx="0" cy="288"/>
                </a:xfrm>
                <a:prstGeom prst="straightConnector1">
                  <a:avLst/>
                </a:prstGeom>
                <a:noFill/>
                <a:ln w="28575">
                  <a:solidFill>
                    <a:schemeClr val="tx1"/>
                  </a:solidFill>
                  <a:round/>
                  <a:headEnd type="none" w="sm" len="sm"/>
                  <a:tailEnd type="none" w="sm" len="sm"/>
                </a:ln>
                <a:effectLst/>
              </p:spPr>
            </p:cxnSp>
          </p:grpSp>
          <p:sp>
            <p:nvSpPr>
              <p:cNvPr id="202" name="Text Box 206"/>
              <p:cNvSpPr txBox="1">
                <a:spLocks noChangeArrowheads="1"/>
              </p:cNvSpPr>
              <p:nvPr/>
            </p:nvSpPr>
            <p:spPr bwMode="auto">
              <a:xfrm>
                <a:off x="540" y="2776"/>
                <a:ext cx="66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EPWMA</a:t>
                </a:r>
              </a:p>
            </p:txBody>
          </p:sp>
        </p:grpSp>
        <p:grpSp>
          <p:nvGrpSpPr>
            <p:cNvPr id="212" name="Group 209"/>
            <p:cNvGrpSpPr>
              <a:grpSpLocks/>
            </p:cNvGrpSpPr>
            <p:nvPr/>
          </p:nvGrpSpPr>
          <p:grpSpPr bwMode="auto">
            <a:xfrm>
              <a:off x="889000" y="5892800"/>
              <a:ext cx="6908800" cy="458788"/>
              <a:chOff x="544" y="3744"/>
              <a:chExt cx="4352" cy="289"/>
            </a:xfrm>
          </p:grpSpPr>
          <p:grpSp>
            <p:nvGrpSpPr>
              <p:cNvPr id="213" name="Group 198"/>
              <p:cNvGrpSpPr>
                <a:grpSpLocks/>
              </p:cNvGrpSpPr>
              <p:nvPr/>
            </p:nvGrpSpPr>
            <p:grpSpPr bwMode="auto">
              <a:xfrm>
                <a:off x="1257" y="3744"/>
                <a:ext cx="3639" cy="289"/>
                <a:chOff x="1257" y="3744"/>
                <a:chExt cx="3639" cy="289"/>
              </a:xfrm>
            </p:grpSpPr>
            <p:cxnSp>
              <p:nvCxnSpPr>
                <p:cNvPr id="215" name="AutoShape 45"/>
                <p:cNvCxnSpPr>
                  <a:cxnSpLocks noChangeShapeType="1"/>
                </p:cNvCxnSpPr>
                <p:nvPr/>
              </p:nvCxnSpPr>
              <p:spPr bwMode="auto">
                <a:xfrm>
                  <a:off x="1257" y="3744"/>
                  <a:ext cx="0" cy="288"/>
                </a:xfrm>
                <a:prstGeom prst="straightConnector1">
                  <a:avLst/>
                </a:prstGeom>
                <a:noFill/>
                <a:ln w="28575">
                  <a:solidFill>
                    <a:schemeClr val="tx1"/>
                  </a:solidFill>
                  <a:round/>
                  <a:headEnd type="none" w="sm" len="sm"/>
                  <a:tailEnd type="none" w="sm" len="sm"/>
                </a:ln>
                <a:effectLst/>
              </p:spPr>
            </p:cxnSp>
            <p:cxnSp>
              <p:nvCxnSpPr>
                <p:cNvPr id="216" name="AutoShape 46"/>
                <p:cNvCxnSpPr>
                  <a:cxnSpLocks noChangeShapeType="1"/>
                </p:cNvCxnSpPr>
                <p:nvPr/>
              </p:nvCxnSpPr>
              <p:spPr bwMode="auto">
                <a:xfrm>
                  <a:off x="1257" y="3744"/>
                  <a:ext cx="704" cy="1"/>
                </a:xfrm>
                <a:prstGeom prst="straightConnector1">
                  <a:avLst/>
                </a:prstGeom>
                <a:noFill/>
                <a:ln w="28575">
                  <a:solidFill>
                    <a:schemeClr val="tx1"/>
                  </a:solidFill>
                  <a:round/>
                  <a:headEnd type="none" w="sm" len="sm"/>
                  <a:tailEnd type="none" w="sm" len="sm"/>
                </a:ln>
                <a:effectLst/>
              </p:spPr>
            </p:cxnSp>
            <p:cxnSp>
              <p:nvCxnSpPr>
                <p:cNvPr id="217" name="AutoShape 47"/>
                <p:cNvCxnSpPr>
                  <a:cxnSpLocks noChangeShapeType="1"/>
                </p:cNvCxnSpPr>
                <p:nvPr/>
              </p:nvCxnSpPr>
              <p:spPr bwMode="auto">
                <a:xfrm>
                  <a:off x="1961" y="3744"/>
                  <a:ext cx="0" cy="288"/>
                </a:xfrm>
                <a:prstGeom prst="straightConnector1">
                  <a:avLst/>
                </a:prstGeom>
                <a:noFill/>
                <a:ln w="28575">
                  <a:solidFill>
                    <a:schemeClr val="tx1"/>
                  </a:solidFill>
                  <a:round/>
                  <a:headEnd type="none" w="sm" len="sm"/>
                  <a:tailEnd type="none" w="sm" len="sm"/>
                </a:ln>
                <a:effectLst/>
              </p:spPr>
            </p:cxnSp>
            <p:cxnSp>
              <p:nvCxnSpPr>
                <p:cNvPr id="218" name="AutoShape 48"/>
                <p:cNvCxnSpPr>
                  <a:cxnSpLocks noChangeShapeType="1"/>
                </p:cNvCxnSpPr>
                <p:nvPr/>
              </p:nvCxnSpPr>
              <p:spPr bwMode="auto">
                <a:xfrm>
                  <a:off x="1954" y="4032"/>
                  <a:ext cx="1126" cy="1"/>
                </a:xfrm>
                <a:prstGeom prst="straightConnector1">
                  <a:avLst/>
                </a:prstGeom>
                <a:noFill/>
                <a:ln w="28575">
                  <a:solidFill>
                    <a:schemeClr val="tx1"/>
                  </a:solidFill>
                  <a:round/>
                  <a:headEnd type="none" w="sm" len="sm"/>
                  <a:tailEnd type="none" w="sm" len="sm"/>
                </a:ln>
                <a:effectLst/>
              </p:spPr>
            </p:cxnSp>
            <p:cxnSp>
              <p:nvCxnSpPr>
                <p:cNvPr id="219" name="AutoShape 49"/>
                <p:cNvCxnSpPr>
                  <a:cxnSpLocks noChangeShapeType="1"/>
                </p:cNvCxnSpPr>
                <p:nvPr/>
              </p:nvCxnSpPr>
              <p:spPr bwMode="auto">
                <a:xfrm>
                  <a:off x="3073" y="3744"/>
                  <a:ext cx="0" cy="288"/>
                </a:xfrm>
                <a:prstGeom prst="straightConnector1">
                  <a:avLst/>
                </a:prstGeom>
                <a:noFill/>
                <a:ln w="28575">
                  <a:solidFill>
                    <a:schemeClr val="tx1"/>
                  </a:solidFill>
                  <a:round/>
                  <a:headEnd type="none" w="sm" len="sm"/>
                  <a:tailEnd type="none" w="sm" len="sm"/>
                </a:ln>
                <a:effectLst/>
              </p:spPr>
            </p:cxnSp>
            <p:cxnSp>
              <p:nvCxnSpPr>
                <p:cNvPr id="220" name="AutoShape 194"/>
                <p:cNvCxnSpPr>
                  <a:cxnSpLocks noChangeShapeType="1"/>
                </p:cNvCxnSpPr>
                <p:nvPr/>
              </p:nvCxnSpPr>
              <p:spPr bwMode="auto">
                <a:xfrm>
                  <a:off x="3073" y="3744"/>
                  <a:ext cx="704" cy="1"/>
                </a:xfrm>
                <a:prstGeom prst="straightConnector1">
                  <a:avLst/>
                </a:prstGeom>
                <a:noFill/>
                <a:ln w="28575">
                  <a:solidFill>
                    <a:schemeClr val="tx1"/>
                  </a:solidFill>
                  <a:round/>
                  <a:headEnd type="none" w="sm" len="sm"/>
                  <a:tailEnd type="none" w="sm" len="sm"/>
                </a:ln>
                <a:effectLst/>
              </p:spPr>
            </p:cxnSp>
            <p:cxnSp>
              <p:nvCxnSpPr>
                <p:cNvPr id="221" name="AutoShape 195"/>
                <p:cNvCxnSpPr>
                  <a:cxnSpLocks noChangeShapeType="1"/>
                </p:cNvCxnSpPr>
                <p:nvPr/>
              </p:nvCxnSpPr>
              <p:spPr bwMode="auto">
                <a:xfrm>
                  <a:off x="3777" y="3744"/>
                  <a:ext cx="0" cy="288"/>
                </a:xfrm>
                <a:prstGeom prst="straightConnector1">
                  <a:avLst/>
                </a:prstGeom>
                <a:noFill/>
                <a:ln w="28575">
                  <a:solidFill>
                    <a:schemeClr val="tx1"/>
                  </a:solidFill>
                  <a:round/>
                  <a:headEnd type="none" w="sm" len="sm"/>
                  <a:tailEnd type="none" w="sm" len="sm"/>
                </a:ln>
                <a:effectLst/>
              </p:spPr>
            </p:cxnSp>
            <p:cxnSp>
              <p:nvCxnSpPr>
                <p:cNvPr id="222" name="AutoShape 196"/>
                <p:cNvCxnSpPr>
                  <a:cxnSpLocks noChangeShapeType="1"/>
                </p:cNvCxnSpPr>
                <p:nvPr/>
              </p:nvCxnSpPr>
              <p:spPr bwMode="auto">
                <a:xfrm>
                  <a:off x="3770" y="4032"/>
                  <a:ext cx="1126" cy="1"/>
                </a:xfrm>
                <a:prstGeom prst="straightConnector1">
                  <a:avLst/>
                </a:prstGeom>
                <a:noFill/>
                <a:ln w="28575">
                  <a:solidFill>
                    <a:schemeClr val="tx1"/>
                  </a:solidFill>
                  <a:round/>
                  <a:headEnd type="none" w="sm" len="sm"/>
                  <a:tailEnd type="none" w="sm" len="sm"/>
                </a:ln>
                <a:effectLst/>
              </p:spPr>
            </p:cxnSp>
            <p:cxnSp>
              <p:nvCxnSpPr>
                <p:cNvPr id="223" name="AutoShape 197"/>
                <p:cNvCxnSpPr>
                  <a:cxnSpLocks noChangeShapeType="1"/>
                </p:cNvCxnSpPr>
                <p:nvPr/>
              </p:nvCxnSpPr>
              <p:spPr bwMode="auto">
                <a:xfrm>
                  <a:off x="4889" y="3744"/>
                  <a:ext cx="0" cy="288"/>
                </a:xfrm>
                <a:prstGeom prst="straightConnector1">
                  <a:avLst/>
                </a:prstGeom>
                <a:noFill/>
                <a:ln w="28575">
                  <a:solidFill>
                    <a:schemeClr val="tx1"/>
                  </a:solidFill>
                  <a:round/>
                  <a:headEnd type="none" w="sm" len="sm"/>
                  <a:tailEnd type="none" w="sm" len="sm"/>
                </a:ln>
                <a:effectLst/>
              </p:spPr>
            </p:cxnSp>
          </p:grpSp>
          <p:sp>
            <p:nvSpPr>
              <p:cNvPr id="214" name="Text Box 207"/>
              <p:cNvSpPr txBox="1">
                <a:spLocks noChangeArrowheads="1"/>
              </p:cNvSpPr>
              <p:nvPr/>
            </p:nvSpPr>
            <p:spPr bwMode="auto">
              <a:xfrm>
                <a:off x="544" y="3788"/>
                <a:ext cx="66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EPWMB</a:t>
                </a:r>
              </a:p>
            </p:txBody>
          </p:sp>
        </p:grpSp>
        <p:sp>
          <p:nvSpPr>
            <p:cNvPr id="224" name="Rectangle 201"/>
            <p:cNvSpPr>
              <a:spLocks noChangeArrowheads="1"/>
            </p:cNvSpPr>
            <p:nvPr/>
          </p:nvSpPr>
          <p:spPr bwMode="auto">
            <a:xfrm>
              <a:off x="1827515" y="2771497"/>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225" name="Rectangle 201"/>
            <p:cNvSpPr>
              <a:spLocks noChangeArrowheads="1"/>
            </p:cNvSpPr>
            <p:nvPr/>
          </p:nvSpPr>
          <p:spPr bwMode="auto">
            <a:xfrm>
              <a:off x="4711525" y="153957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226" name="Rectangle 201"/>
            <p:cNvSpPr>
              <a:spLocks noChangeArrowheads="1"/>
            </p:cNvSpPr>
            <p:nvPr/>
          </p:nvSpPr>
          <p:spPr bwMode="auto">
            <a:xfrm>
              <a:off x="7611437" y="155114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227" name="Rectangle 201"/>
            <p:cNvSpPr>
              <a:spLocks noChangeArrowheads="1"/>
            </p:cNvSpPr>
            <p:nvPr/>
          </p:nvSpPr>
          <p:spPr bwMode="auto">
            <a:xfrm>
              <a:off x="4715861" y="2762825"/>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228" name="Rectangle 201"/>
            <p:cNvSpPr>
              <a:spLocks noChangeArrowheads="1"/>
            </p:cNvSpPr>
            <p:nvPr/>
          </p:nvSpPr>
          <p:spPr bwMode="auto">
            <a:xfrm>
              <a:off x="7623724" y="2771497"/>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231" name="Text Box 16"/>
            <p:cNvSpPr txBox="1">
              <a:spLocks noChangeArrowheads="1"/>
            </p:cNvSpPr>
            <p:nvPr/>
          </p:nvSpPr>
          <p:spPr bwMode="auto">
            <a:xfrm>
              <a:off x="1251929" y="2259873"/>
              <a:ext cx="7721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CMPA</a:t>
              </a:r>
              <a:endParaRPr lang="en-US" sz="1600" dirty="0">
                <a:effectLst/>
                <a:latin typeface="Arial" charset="0"/>
              </a:endParaRPr>
            </a:p>
          </p:txBody>
        </p:sp>
        <p:sp>
          <p:nvSpPr>
            <p:cNvPr id="232" name="Text Box 16"/>
            <p:cNvSpPr txBox="1">
              <a:spLocks noChangeArrowheads="1"/>
            </p:cNvSpPr>
            <p:nvPr/>
          </p:nvSpPr>
          <p:spPr bwMode="auto">
            <a:xfrm>
              <a:off x="1236668" y="2681859"/>
              <a:ext cx="78739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CMPB</a:t>
              </a:r>
              <a:endParaRPr lang="en-US" sz="1600" dirty="0">
                <a:effectLst/>
                <a:latin typeface="Arial" charset="0"/>
              </a:endParaRPr>
            </a:p>
          </p:txBody>
        </p:sp>
      </p:grpSp>
    </p:spTree>
    <p:custDataLst>
      <p:tags r:id="rId1"/>
    </p:custDataLst>
    <p:extLst>
      <p:ext uri="{BB962C8B-B14F-4D97-AF65-F5344CB8AC3E}">
        <p14:creationId xmlns:p14="http://schemas.microsoft.com/office/powerpoint/2010/main" val="6615287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63" name="Rectangle 15"/>
          <p:cNvSpPr>
            <a:spLocks noGrp="1" noChangeArrowheads="1"/>
          </p:cNvSpPr>
          <p:nvPr>
            <p:ph type="title"/>
          </p:nvPr>
        </p:nvSpPr>
        <p:spPr/>
        <p:txBody>
          <a:bodyPr>
            <a:normAutofit fontScale="90000"/>
          </a:bodyPr>
          <a:lstStyle/>
          <a:p>
            <a:r>
              <a:rPr lang="en-US" sz="4000" dirty="0" err="1"/>
              <a:t>ePWM</a:t>
            </a:r>
            <a:r>
              <a:rPr lang="en-US" sz="4000" dirty="0"/>
              <a:t> Count Up Asymmetric Waveform</a:t>
            </a:r>
            <a:r>
              <a:rPr lang="en-US" dirty="0"/>
              <a:t/>
            </a:r>
            <a:br>
              <a:rPr lang="en-US" dirty="0"/>
            </a:br>
            <a:r>
              <a:rPr lang="en-US" sz="2000" dirty="0"/>
              <a:t>with Independent Modulation on EPWMA</a:t>
            </a:r>
          </a:p>
        </p:txBody>
      </p:sp>
      <p:grpSp>
        <p:nvGrpSpPr>
          <p:cNvPr id="5" name="Group 4"/>
          <p:cNvGrpSpPr/>
          <p:nvPr/>
        </p:nvGrpSpPr>
        <p:grpSpPr>
          <a:xfrm>
            <a:off x="882650" y="1295400"/>
            <a:ext cx="7105650" cy="5041900"/>
            <a:chOff x="882650" y="1295400"/>
            <a:chExt cx="7105650" cy="5041900"/>
          </a:xfrm>
        </p:grpSpPr>
        <p:sp>
          <p:nvSpPr>
            <p:cNvPr id="128" name="Line 8"/>
            <p:cNvSpPr>
              <a:spLocks noChangeShapeType="1"/>
            </p:cNvSpPr>
            <p:nvPr/>
          </p:nvSpPr>
          <p:spPr bwMode="auto">
            <a:xfrm>
              <a:off x="77978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29" name="Line 9"/>
            <p:cNvSpPr>
              <a:spLocks noChangeShapeType="1"/>
            </p:cNvSpPr>
            <p:nvPr/>
          </p:nvSpPr>
          <p:spPr bwMode="auto">
            <a:xfrm>
              <a:off x="49022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0" name="Line 10"/>
            <p:cNvSpPr>
              <a:spLocks noChangeShapeType="1"/>
            </p:cNvSpPr>
            <p:nvPr/>
          </p:nvSpPr>
          <p:spPr bwMode="auto">
            <a:xfrm>
              <a:off x="2006600" y="3200400"/>
              <a:ext cx="0" cy="27241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1" name="Line 11"/>
            <p:cNvSpPr>
              <a:spLocks noChangeShapeType="1"/>
            </p:cNvSpPr>
            <p:nvPr/>
          </p:nvSpPr>
          <p:spPr bwMode="auto">
            <a:xfrm>
              <a:off x="6959600" y="2432050"/>
              <a:ext cx="0" cy="190976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2" name="Line 12"/>
            <p:cNvSpPr>
              <a:spLocks noChangeShapeType="1"/>
            </p:cNvSpPr>
            <p:nvPr/>
          </p:nvSpPr>
          <p:spPr bwMode="auto">
            <a:xfrm>
              <a:off x="4076700" y="2425700"/>
              <a:ext cx="0" cy="192246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3" name="Line 13"/>
            <p:cNvSpPr>
              <a:spLocks noChangeShapeType="1"/>
            </p:cNvSpPr>
            <p:nvPr/>
          </p:nvSpPr>
          <p:spPr bwMode="auto">
            <a:xfrm>
              <a:off x="5994400" y="2806700"/>
              <a:ext cx="0" cy="152241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4" name="Line 14"/>
            <p:cNvSpPr>
              <a:spLocks noChangeShapeType="1"/>
            </p:cNvSpPr>
            <p:nvPr/>
          </p:nvSpPr>
          <p:spPr bwMode="auto">
            <a:xfrm>
              <a:off x="3098800" y="2819400"/>
              <a:ext cx="0" cy="150971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6" name="Rectangle 23"/>
            <p:cNvSpPr>
              <a:spLocks noChangeArrowheads="1"/>
            </p:cNvSpPr>
            <p:nvPr/>
          </p:nvSpPr>
          <p:spPr bwMode="auto">
            <a:xfrm>
              <a:off x="2908301" y="350520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7" name="Text Box 24"/>
            <p:cNvSpPr txBox="1">
              <a:spLocks noChangeArrowheads="1"/>
            </p:cNvSpPr>
            <p:nvPr/>
          </p:nvSpPr>
          <p:spPr bwMode="auto">
            <a:xfrm>
              <a:off x="2849563" y="3505200"/>
              <a:ext cx="517525"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sp>
          <p:nvSpPr>
            <p:cNvPr id="139" name="Rectangle 26"/>
            <p:cNvSpPr>
              <a:spLocks noChangeArrowheads="1"/>
            </p:cNvSpPr>
            <p:nvPr/>
          </p:nvSpPr>
          <p:spPr bwMode="auto">
            <a:xfrm>
              <a:off x="3859213" y="350520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0" name="Text Box 27"/>
            <p:cNvSpPr txBox="1">
              <a:spLocks noChangeArrowheads="1"/>
            </p:cNvSpPr>
            <p:nvPr/>
          </p:nvSpPr>
          <p:spPr bwMode="auto">
            <a:xfrm>
              <a:off x="3802063" y="3509963"/>
              <a:ext cx="517525"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sp>
          <p:nvSpPr>
            <p:cNvPr id="142" name="Rectangle 35"/>
            <p:cNvSpPr>
              <a:spLocks noChangeArrowheads="1"/>
            </p:cNvSpPr>
            <p:nvPr/>
          </p:nvSpPr>
          <p:spPr bwMode="auto">
            <a:xfrm>
              <a:off x="5781676" y="350520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3" name="Text Box 36"/>
            <p:cNvSpPr txBox="1">
              <a:spLocks noChangeArrowheads="1"/>
            </p:cNvSpPr>
            <p:nvPr/>
          </p:nvSpPr>
          <p:spPr bwMode="auto">
            <a:xfrm>
              <a:off x="5722938" y="3505200"/>
              <a:ext cx="517525"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sp>
          <p:nvSpPr>
            <p:cNvPr id="145" name="Rectangle 38"/>
            <p:cNvSpPr>
              <a:spLocks noChangeArrowheads="1"/>
            </p:cNvSpPr>
            <p:nvPr/>
          </p:nvSpPr>
          <p:spPr bwMode="auto">
            <a:xfrm>
              <a:off x="6732588" y="350520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6" name="Text Box 39"/>
            <p:cNvSpPr txBox="1">
              <a:spLocks noChangeArrowheads="1"/>
            </p:cNvSpPr>
            <p:nvPr/>
          </p:nvSpPr>
          <p:spPr bwMode="auto">
            <a:xfrm>
              <a:off x="6675438" y="3509963"/>
              <a:ext cx="517525"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sp>
          <p:nvSpPr>
            <p:cNvPr id="148" name="Rectangle 47"/>
            <p:cNvSpPr>
              <a:spLocks noChangeArrowheads="1"/>
            </p:cNvSpPr>
            <p:nvPr/>
          </p:nvSpPr>
          <p:spPr bwMode="auto">
            <a:xfrm>
              <a:off x="1816100" y="503555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9" name="Text Box 48"/>
            <p:cNvSpPr txBox="1">
              <a:spLocks noChangeArrowheads="1"/>
            </p:cNvSpPr>
            <p:nvPr/>
          </p:nvSpPr>
          <p:spPr bwMode="auto">
            <a:xfrm>
              <a:off x="1841500" y="5043488"/>
              <a:ext cx="325438"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T</a:t>
              </a:r>
            </a:p>
          </p:txBody>
        </p:sp>
        <p:sp>
          <p:nvSpPr>
            <p:cNvPr id="151" name="Rectangle 59"/>
            <p:cNvSpPr>
              <a:spLocks noChangeArrowheads="1"/>
            </p:cNvSpPr>
            <p:nvPr/>
          </p:nvSpPr>
          <p:spPr bwMode="auto">
            <a:xfrm>
              <a:off x="4689475" y="5035550"/>
              <a:ext cx="388938"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2" name="Text Box 60"/>
            <p:cNvSpPr txBox="1">
              <a:spLocks noChangeArrowheads="1"/>
            </p:cNvSpPr>
            <p:nvPr/>
          </p:nvSpPr>
          <p:spPr bwMode="auto">
            <a:xfrm>
              <a:off x="4714875" y="5043488"/>
              <a:ext cx="325438"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T</a:t>
              </a:r>
            </a:p>
          </p:txBody>
        </p:sp>
        <p:sp>
          <p:nvSpPr>
            <p:cNvPr id="154" name="Rectangle 71"/>
            <p:cNvSpPr>
              <a:spLocks noChangeArrowheads="1"/>
            </p:cNvSpPr>
            <p:nvPr/>
          </p:nvSpPr>
          <p:spPr bwMode="auto">
            <a:xfrm>
              <a:off x="7599363" y="5035550"/>
              <a:ext cx="388937" cy="5365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5" name="Text Box 72"/>
            <p:cNvSpPr txBox="1">
              <a:spLocks noChangeArrowheads="1"/>
            </p:cNvSpPr>
            <p:nvPr/>
          </p:nvSpPr>
          <p:spPr bwMode="auto">
            <a:xfrm>
              <a:off x="7624763" y="5043488"/>
              <a:ext cx="325437" cy="563563"/>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T</a:t>
              </a:r>
            </a:p>
          </p:txBody>
        </p:sp>
        <p:sp>
          <p:nvSpPr>
            <p:cNvPr id="170" name="Text Box 101"/>
            <p:cNvSpPr txBox="1">
              <a:spLocks noChangeArrowheads="1"/>
            </p:cNvSpPr>
            <p:nvPr/>
          </p:nvSpPr>
          <p:spPr bwMode="auto">
            <a:xfrm>
              <a:off x="882650" y="440690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EPWMA</a:t>
              </a:r>
            </a:p>
          </p:txBody>
        </p:sp>
        <p:sp>
          <p:nvSpPr>
            <p:cNvPr id="171" name="Text Box 113"/>
            <p:cNvSpPr txBox="1">
              <a:spLocks noChangeArrowheads="1"/>
            </p:cNvSpPr>
            <p:nvPr/>
          </p:nvSpPr>
          <p:spPr bwMode="auto">
            <a:xfrm>
              <a:off x="889000" y="596265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EPWMB</a:t>
              </a:r>
            </a:p>
          </p:txBody>
        </p:sp>
        <p:sp>
          <p:nvSpPr>
            <p:cNvPr id="173" name="Line 116"/>
            <p:cNvSpPr>
              <a:spLocks noChangeShapeType="1"/>
            </p:cNvSpPr>
            <p:nvPr/>
          </p:nvSpPr>
          <p:spPr bwMode="auto">
            <a:xfrm>
              <a:off x="2000250" y="4781550"/>
              <a:ext cx="109537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4" name="Line 117"/>
            <p:cNvSpPr>
              <a:spLocks noChangeShapeType="1"/>
            </p:cNvSpPr>
            <p:nvPr/>
          </p:nvSpPr>
          <p:spPr bwMode="auto">
            <a:xfrm>
              <a:off x="3095625"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5" name="Line 118"/>
            <p:cNvSpPr>
              <a:spLocks noChangeShapeType="1"/>
            </p:cNvSpPr>
            <p:nvPr/>
          </p:nvSpPr>
          <p:spPr bwMode="auto">
            <a:xfrm>
              <a:off x="3089275" y="4343400"/>
              <a:ext cx="98742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6" name="Line 119"/>
            <p:cNvSpPr>
              <a:spLocks noChangeShapeType="1"/>
            </p:cNvSpPr>
            <p:nvPr/>
          </p:nvSpPr>
          <p:spPr bwMode="auto">
            <a:xfrm>
              <a:off x="4075113"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7" name="Line 120"/>
            <p:cNvSpPr>
              <a:spLocks noChangeShapeType="1"/>
            </p:cNvSpPr>
            <p:nvPr/>
          </p:nvSpPr>
          <p:spPr bwMode="auto">
            <a:xfrm>
              <a:off x="4065588" y="4775200"/>
              <a:ext cx="191928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8" name="Line 121"/>
            <p:cNvSpPr>
              <a:spLocks noChangeShapeType="1"/>
            </p:cNvSpPr>
            <p:nvPr/>
          </p:nvSpPr>
          <p:spPr bwMode="auto">
            <a:xfrm>
              <a:off x="5981700"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9" name="Line 122"/>
            <p:cNvSpPr>
              <a:spLocks noChangeShapeType="1"/>
            </p:cNvSpPr>
            <p:nvPr/>
          </p:nvSpPr>
          <p:spPr bwMode="auto">
            <a:xfrm>
              <a:off x="5975350" y="4343400"/>
              <a:ext cx="98742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0" name="Line 123"/>
            <p:cNvSpPr>
              <a:spLocks noChangeShapeType="1"/>
            </p:cNvSpPr>
            <p:nvPr/>
          </p:nvSpPr>
          <p:spPr bwMode="auto">
            <a:xfrm>
              <a:off x="6961188"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1" name="Line 124"/>
            <p:cNvSpPr>
              <a:spLocks noChangeShapeType="1"/>
            </p:cNvSpPr>
            <p:nvPr/>
          </p:nvSpPr>
          <p:spPr bwMode="auto">
            <a:xfrm>
              <a:off x="6970713" y="4775200"/>
              <a:ext cx="81756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3" name="Line 128"/>
            <p:cNvSpPr>
              <a:spLocks noChangeShapeType="1"/>
            </p:cNvSpPr>
            <p:nvPr/>
          </p:nvSpPr>
          <p:spPr bwMode="auto">
            <a:xfrm>
              <a:off x="2006600" y="5889625"/>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4" name="Line 129"/>
            <p:cNvSpPr>
              <a:spLocks noChangeShapeType="1"/>
            </p:cNvSpPr>
            <p:nvPr/>
          </p:nvSpPr>
          <p:spPr bwMode="auto">
            <a:xfrm>
              <a:off x="1997075" y="5889625"/>
              <a:ext cx="291623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5" name="Line 130"/>
            <p:cNvSpPr>
              <a:spLocks noChangeShapeType="1"/>
            </p:cNvSpPr>
            <p:nvPr/>
          </p:nvSpPr>
          <p:spPr bwMode="auto">
            <a:xfrm>
              <a:off x="4902200"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6" name="Line 134"/>
            <p:cNvSpPr>
              <a:spLocks noChangeShapeType="1"/>
            </p:cNvSpPr>
            <p:nvPr/>
          </p:nvSpPr>
          <p:spPr bwMode="auto">
            <a:xfrm>
              <a:off x="7800340"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7" name="Line 135"/>
            <p:cNvSpPr>
              <a:spLocks noChangeShapeType="1"/>
            </p:cNvSpPr>
            <p:nvPr/>
          </p:nvSpPr>
          <p:spPr bwMode="auto">
            <a:xfrm>
              <a:off x="4900613" y="6321425"/>
              <a:ext cx="288448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68" name="Line 83"/>
            <p:cNvSpPr>
              <a:spLocks noChangeShapeType="1"/>
            </p:cNvSpPr>
            <p:nvPr/>
          </p:nvSpPr>
          <p:spPr bwMode="auto">
            <a:xfrm>
              <a:off x="2022838" y="2417630"/>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69" name="Line 83"/>
            <p:cNvSpPr>
              <a:spLocks noChangeShapeType="1"/>
            </p:cNvSpPr>
            <p:nvPr/>
          </p:nvSpPr>
          <p:spPr bwMode="auto">
            <a:xfrm>
              <a:off x="2020850" y="2831302"/>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2" name="Group 1"/>
            <p:cNvGrpSpPr/>
            <p:nvPr/>
          </p:nvGrpSpPr>
          <p:grpSpPr>
            <a:xfrm>
              <a:off x="1143000" y="1295400"/>
              <a:ext cx="6661150" cy="1981201"/>
              <a:chOff x="1143000" y="1295400"/>
              <a:chExt cx="6661150" cy="1981201"/>
            </a:xfrm>
          </p:grpSpPr>
          <p:sp>
            <p:nvSpPr>
              <p:cNvPr id="162" name="Line 78"/>
              <p:cNvSpPr>
                <a:spLocks noChangeShapeType="1"/>
              </p:cNvSpPr>
              <p:nvPr/>
            </p:nvSpPr>
            <p:spPr bwMode="auto">
              <a:xfrm flipV="1">
                <a:off x="2012950" y="2057400"/>
                <a:ext cx="28956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3" name="Line 79"/>
              <p:cNvSpPr>
                <a:spLocks noChangeShapeType="1"/>
              </p:cNvSpPr>
              <p:nvPr/>
            </p:nvSpPr>
            <p:spPr bwMode="auto">
              <a:xfrm>
                <a:off x="4908550" y="2057400"/>
                <a:ext cx="0" cy="1219200"/>
              </a:xfrm>
              <a:prstGeom prst="line">
                <a:avLst/>
              </a:prstGeom>
              <a:noFill/>
              <a:ln w="28575">
                <a:solidFill>
                  <a:schemeClr val="tx1"/>
                </a:solidFill>
                <a:prstDash val="dash"/>
                <a:round/>
                <a:headEnd type="none" w="sm" len="sm"/>
                <a:tailEnd type="none" w="sm" len="sm"/>
              </a:ln>
              <a:effectLst/>
            </p:spPr>
            <p:txBody>
              <a:bodyPr/>
              <a:lstStyle/>
              <a:p>
                <a:endParaRPr lang="en-US">
                  <a:effectLst/>
                </a:endParaRPr>
              </a:p>
            </p:txBody>
          </p:sp>
          <p:sp>
            <p:nvSpPr>
              <p:cNvPr id="164" name="Line 80"/>
              <p:cNvSpPr>
                <a:spLocks noChangeShapeType="1"/>
              </p:cNvSpPr>
              <p:nvPr/>
            </p:nvSpPr>
            <p:spPr bwMode="auto">
              <a:xfrm flipV="1">
                <a:off x="4908550" y="2057400"/>
                <a:ext cx="28956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5" name="Line 81"/>
              <p:cNvSpPr>
                <a:spLocks noChangeShapeType="1"/>
              </p:cNvSpPr>
              <p:nvPr/>
            </p:nvSpPr>
            <p:spPr bwMode="auto">
              <a:xfrm>
                <a:off x="7804150" y="2057400"/>
                <a:ext cx="0" cy="1219200"/>
              </a:xfrm>
              <a:prstGeom prst="line">
                <a:avLst/>
              </a:prstGeom>
              <a:noFill/>
              <a:ln w="28575">
                <a:solidFill>
                  <a:schemeClr val="tx1"/>
                </a:solidFill>
                <a:prstDash val="dash"/>
                <a:round/>
                <a:headEnd type="none" w="sm" len="sm"/>
                <a:tailEnd type="none" w="sm" len="sm"/>
              </a:ln>
              <a:effectLst/>
            </p:spPr>
            <p:txBody>
              <a:bodyPr/>
              <a:lstStyle/>
              <a:p>
                <a:endParaRPr lang="en-US">
                  <a:effectLst/>
                </a:endParaRPr>
              </a:p>
            </p:txBody>
          </p:sp>
          <p:sp>
            <p:nvSpPr>
              <p:cNvPr id="166" name="Line 82"/>
              <p:cNvSpPr>
                <a:spLocks noChangeShapeType="1"/>
              </p:cNvSpPr>
              <p:nvPr/>
            </p:nvSpPr>
            <p:spPr bwMode="auto">
              <a:xfrm>
                <a:off x="2012950" y="1481138"/>
                <a:ext cx="0" cy="1795463"/>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67" name="Line 83"/>
              <p:cNvSpPr>
                <a:spLocks noChangeShapeType="1"/>
              </p:cNvSpPr>
              <p:nvPr/>
            </p:nvSpPr>
            <p:spPr bwMode="auto">
              <a:xfrm>
                <a:off x="2012950" y="2057400"/>
                <a:ext cx="5791200"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8" name="Text Box 84"/>
              <p:cNvSpPr txBox="1">
                <a:spLocks noChangeArrowheads="1"/>
              </p:cNvSpPr>
              <p:nvPr/>
            </p:nvSpPr>
            <p:spPr bwMode="auto">
              <a:xfrm>
                <a:off x="1143000" y="12954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169" name="Text Box 85"/>
              <p:cNvSpPr txBox="1">
                <a:spLocks noChangeArrowheads="1"/>
              </p:cNvSpPr>
              <p:nvPr/>
            </p:nvSpPr>
            <p:spPr bwMode="auto">
              <a:xfrm>
                <a:off x="1143000" y="1922463"/>
                <a:ext cx="881063"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TBPRD</a:t>
                </a:r>
              </a:p>
            </p:txBody>
          </p:sp>
        </p:grpSp>
        <p:grpSp>
          <p:nvGrpSpPr>
            <p:cNvPr id="3" name="Group 2"/>
            <p:cNvGrpSpPr/>
            <p:nvPr/>
          </p:nvGrpSpPr>
          <p:grpSpPr>
            <a:xfrm>
              <a:off x="2908300" y="1900650"/>
              <a:ext cx="4219576" cy="1173163"/>
              <a:chOff x="2908300" y="1900238"/>
              <a:chExt cx="4219576" cy="1173163"/>
            </a:xfrm>
          </p:grpSpPr>
          <p:sp>
            <p:nvSpPr>
              <p:cNvPr id="158" name="Rectangle 86"/>
              <p:cNvSpPr>
                <a:spLocks noChangeArrowheads="1"/>
              </p:cNvSpPr>
              <p:nvPr/>
            </p:nvSpPr>
            <p:spPr bwMode="auto">
              <a:xfrm>
                <a:off x="2908300" y="2316163"/>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59" name="Rectangle 87"/>
              <p:cNvSpPr>
                <a:spLocks noChangeArrowheads="1"/>
              </p:cNvSpPr>
              <p:nvPr/>
            </p:nvSpPr>
            <p:spPr bwMode="auto">
              <a:xfrm>
                <a:off x="3881438" y="1901825"/>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60" name="Rectangle 88"/>
              <p:cNvSpPr>
                <a:spLocks noChangeArrowheads="1"/>
              </p:cNvSpPr>
              <p:nvPr/>
            </p:nvSpPr>
            <p:spPr bwMode="auto">
              <a:xfrm>
                <a:off x="5803900" y="2309813"/>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61" name="Rectangle 89"/>
              <p:cNvSpPr>
                <a:spLocks noChangeArrowheads="1"/>
              </p:cNvSpPr>
              <p:nvPr/>
            </p:nvSpPr>
            <p:spPr bwMode="auto">
              <a:xfrm>
                <a:off x="6770688" y="1900238"/>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grpSp>
        <p:sp>
          <p:nvSpPr>
            <p:cNvPr id="189" name="Rectangle 201"/>
            <p:cNvSpPr>
              <a:spLocks noChangeArrowheads="1"/>
            </p:cNvSpPr>
            <p:nvPr/>
          </p:nvSpPr>
          <p:spPr bwMode="auto">
            <a:xfrm>
              <a:off x="4711525" y="153957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0" name="Rectangle 201"/>
            <p:cNvSpPr>
              <a:spLocks noChangeArrowheads="1"/>
            </p:cNvSpPr>
            <p:nvPr/>
          </p:nvSpPr>
          <p:spPr bwMode="auto">
            <a:xfrm>
              <a:off x="7611437" y="155114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70" name="Text Box 85"/>
            <p:cNvSpPr txBox="1">
              <a:spLocks noChangeArrowheads="1"/>
            </p:cNvSpPr>
            <p:nvPr/>
          </p:nvSpPr>
          <p:spPr bwMode="auto">
            <a:xfrm>
              <a:off x="1236668" y="2270817"/>
              <a:ext cx="78739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CMPB</a:t>
              </a:r>
              <a:endParaRPr lang="en-US" sz="1600" dirty="0">
                <a:effectLst/>
                <a:latin typeface="Arial" charset="0"/>
              </a:endParaRPr>
            </a:p>
          </p:txBody>
        </p:sp>
        <p:sp>
          <p:nvSpPr>
            <p:cNvPr id="71" name="Text Box 85"/>
            <p:cNvSpPr txBox="1">
              <a:spLocks noChangeArrowheads="1"/>
            </p:cNvSpPr>
            <p:nvPr/>
          </p:nvSpPr>
          <p:spPr bwMode="auto">
            <a:xfrm>
              <a:off x="1251929" y="2690427"/>
              <a:ext cx="7721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CMPA</a:t>
              </a:r>
              <a:endParaRPr lang="en-US" sz="1600" dirty="0">
                <a:effectLst/>
                <a:latin typeface="Arial" charset="0"/>
              </a:endParaRPr>
            </a:p>
          </p:txBody>
        </p:sp>
        <p:sp>
          <p:nvSpPr>
            <p:cNvPr id="188" name="Rectangle 201"/>
            <p:cNvSpPr>
              <a:spLocks noChangeArrowheads="1"/>
            </p:cNvSpPr>
            <p:nvPr/>
          </p:nvSpPr>
          <p:spPr bwMode="auto">
            <a:xfrm>
              <a:off x="1827515" y="2771497"/>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1" name="Rectangle 201"/>
            <p:cNvSpPr>
              <a:spLocks noChangeArrowheads="1"/>
            </p:cNvSpPr>
            <p:nvPr/>
          </p:nvSpPr>
          <p:spPr bwMode="auto">
            <a:xfrm>
              <a:off x="4715861" y="2762825"/>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92" name="Rectangle 201"/>
            <p:cNvSpPr>
              <a:spLocks noChangeArrowheads="1"/>
            </p:cNvSpPr>
            <p:nvPr/>
          </p:nvSpPr>
          <p:spPr bwMode="auto">
            <a:xfrm>
              <a:off x="7623724" y="2771497"/>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grpSp>
    </p:spTree>
    <p:custDataLst>
      <p:tags r:id="rId1"/>
    </p:custDataLst>
    <p:extLst>
      <p:ext uri="{BB962C8B-B14F-4D97-AF65-F5344CB8AC3E}">
        <p14:creationId xmlns:p14="http://schemas.microsoft.com/office/powerpoint/2010/main" val="87652862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Rectangle 4"/>
          <p:cNvSpPr>
            <a:spLocks noGrp="1" noChangeArrowheads="1"/>
          </p:cNvSpPr>
          <p:nvPr>
            <p:ph type="title"/>
          </p:nvPr>
        </p:nvSpPr>
        <p:spPr/>
        <p:txBody>
          <a:bodyPr>
            <a:normAutofit fontScale="90000"/>
          </a:bodyPr>
          <a:lstStyle/>
          <a:p>
            <a:r>
              <a:rPr lang="en-US" sz="4000" dirty="0" err="1"/>
              <a:t>ePWM</a:t>
            </a:r>
            <a:r>
              <a:rPr lang="en-US" sz="4000" dirty="0"/>
              <a:t> Count Up-Down Symmetric Waveform</a:t>
            </a:r>
            <a:r>
              <a:rPr lang="en-US" dirty="0"/>
              <a:t/>
            </a:r>
            <a:br>
              <a:rPr lang="en-US" dirty="0"/>
            </a:br>
            <a:r>
              <a:rPr lang="en-US" sz="2000" dirty="0"/>
              <a:t>with Independent Modulation on EPWMA / B</a:t>
            </a:r>
            <a:endParaRPr lang="en-US" sz="2800" dirty="0"/>
          </a:p>
        </p:txBody>
      </p:sp>
      <p:grpSp>
        <p:nvGrpSpPr>
          <p:cNvPr id="4" name="Group 3"/>
          <p:cNvGrpSpPr/>
          <p:nvPr/>
        </p:nvGrpSpPr>
        <p:grpSpPr>
          <a:xfrm>
            <a:off x="419100" y="1295400"/>
            <a:ext cx="7678738" cy="5041900"/>
            <a:chOff x="419100" y="1295400"/>
            <a:chExt cx="7678738" cy="5041900"/>
          </a:xfrm>
        </p:grpSpPr>
        <p:sp>
          <p:nvSpPr>
            <p:cNvPr id="74" name="Line 230"/>
            <p:cNvSpPr>
              <a:spLocks noChangeShapeType="1"/>
            </p:cNvSpPr>
            <p:nvPr/>
          </p:nvSpPr>
          <p:spPr bwMode="auto">
            <a:xfrm>
              <a:off x="7188200" y="2717800"/>
              <a:ext cx="0" cy="16097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5" name="Line 231"/>
            <p:cNvSpPr>
              <a:spLocks noChangeShapeType="1"/>
            </p:cNvSpPr>
            <p:nvPr/>
          </p:nvSpPr>
          <p:spPr bwMode="auto">
            <a:xfrm>
              <a:off x="6718300" y="2362200"/>
              <a:ext cx="0" cy="35369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6" name="Line 232"/>
            <p:cNvSpPr>
              <a:spLocks noChangeShapeType="1"/>
            </p:cNvSpPr>
            <p:nvPr/>
          </p:nvSpPr>
          <p:spPr bwMode="auto">
            <a:xfrm>
              <a:off x="5905500" y="2362200"/>
              <a:ext cx="0" cy="35020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7" name="Line 233"/>
            <p:cNvSpPr>
              <a:spLocks noChangeShapeType="1"/>
            </p:cNvSpPr>
            <p:nvPr/>
          </p:nvSpPr>
          <p:spPr bwMode="auto">
            <a:xfrm>
              <a:off x="5448300" y="2717800"/>
              <a:ext cx="0" cy="164623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8" name="Line 229"/>
            <p:cNvSpPr>
              <a:spLocks noChangeShapeType="1"/>
            </p:cNvSpPr>
            <p:nvPr/>
          </p:nvSpPr>
          <p:spPr bwMode="auto">
            <a:xfrm>
              <a:off x="4000500" y="2717800"/>
              <a:ext cx="0" cy="165893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9" name="Line 228"/>
            <p:cNvSpPr>
              <a:spLocks noChangeShapeType="1"/>
            </p:cNvSpPr>
            <p:nvPr/>
          </p:nvSpPr>
          <p:spPr bwMode="auto">
            <a:xfrm>
              <a:off x="3530600" y="2362200"/>
              <a:ext cx="0" cy="351948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0" name="Line 139"/>
            <p:cNvSpPr>
              <a:spLocks noChangeShapeType="1"/>
            </p:cNvSpPr>
            <p:nvPr/>
          </p:nvSpPr>
          <p:spPr bwMode="auto">
            <a:xfrm>
              <a:off x="2717800" y="2362200"/>
              <a:ext cx="0" cy="350996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1" name="Line 141"/>
            <p:cNvSpPr>
              <a:spLocks noChangeShapeType="1"/>
            </p:cNvSpPr>
            <p:nvPr/>
          </p:nvSpPr>
          <p:spPr bwMode="auto">
            <a:xfrm>
              <a:off x="2260600" y="2717800"/>
              <a:ext cx="0" cy="16224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8" name="Line 137"/>
            <p:cNvSpPr>
              <a:spLocks noChangeShapeType="1"/>
            </p:cNvSpPr>
            <p:nvPr/>
          </p:nvSpPr>
          <p:spPr bwMode="auto">
            <a:xfrm>
              <a:off x="1536700" y="3200400"/>
              <a:ext cx="0" cy="312578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99" name="Group 288"/>
            <p:cNvGrpSpPr>
              <a:grpSpLocks/>
            </p:cNvGrpSpPr>
            <p:nvPr/>
          </p:nvGrpSpPr>
          <p:grpSpPr bwMode="auto">
            <a:xfrm>
              <a:off x="1992313" y="3505200"/>
              <a:ext cx="517525" cy="563563"/>
              <a:chOff x="1255" y="2208"/>
              <a:chExt cx="326" cy="355"/>
            </a:xfrm>
          </p:grpSpPr>
          <p:sp>
            <p:nvSpPr>
              <p:cNvPr id="146" name="Rectangle 149"/>
              <p:cNvSpPr>
                <a:spLocks noChangeArrowheads="1"/>
              </p:cNvSpPr>
              <p:nvPr/>
            </p:nvSpPr>
            <p:spPr bwMode="auto">
              <a:xfrm>
                <a:off x="1292" y="2208"/>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7" name="Text Box 150"/>
              <p:cNvSpPr txBox="1">
                <a:spLocks noChangeArrowheads="1"/>
              </p:cNvSpPr>
              <p:nvPr/>
            </p:nvSpPr>
            <p:spPr bwMode="auto">
              <a:xfrm>
                <a:off x="1255" y="2208"/>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00" name="Group 287"/>
            <p:cNvGrpSpPr>
              <a:grpSpLocks/>
            </p:cNvGrpSpPr>
            <p:nvPr/>
          </p:nvGrpSpPr>
          <p:grpSpPr bwMode="auto">
            <a:xfrm>
              <a:off x="3738563" y="3505200"/>
              <a:ext cx="517525" cy="568325"/>
              <a:chOff x="2355" y="2208"/>
              <a:chExt cx="326" cy="358"/>
            </a:xfrm>
          </p:grpSpPr>
          <p:sp>
            <p:nvSpPr>
              <p:cNvPr id="144" name="Rectangle 152"/>
              <p:cNvSpPr>
                <a:spLocks noChangeArrowheads="1"/>
              </p:cNvSpPr>
              <p:nvPr/>
            </p:nvSpPr>
            <p:spPr bwMode="auto">
              <a:xfrm>
                <a:off x="2391" y="2208"/>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5" name="Text Box 153"/>
              <p:cNvSpPr txBox="1">
                <a:spLocks noChangeArrowheads="1"/>
              </p:cNvSpPr>
              <p:nvPr/>
            </p:nvSpPr>
            <p:spPr bwMode="auto">
              <a:xfrm>
                <a:off x="2355" y="2211"/>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01" name="Group 160"/>
            <p:cNvGrpSpPr>
              <a:grpSpLocks/>
            </p:cNvGrpSpPr>
            <p:nvPr/>
          </p:nvGrpSpPr>
          <p:grpSpPr bwMode="auto">
            <a:xfrm>
              <a:off x="5176838" y="3505200"/>
              <a:ext cx="517525" cy="563563"/>
              <a:chOff x="539" y="2976"/>
              <a:chExt cx="326" cy="355"/>
            </a:xfrm>
          </p:grpSpPr>
          <p:sp>
            <p:nvSpPr>
              <p:cNvPr id="142" name="Rectangle 161"/>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3" name="Text Box 162"/>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02" name="Group 163"/>
            <p:cNvGrpSpPr>
              <a:grpSpLocks/>
            </p:cNvGrpSpPr>
            <p:nvPr/>
          </p:nvGrpSpPr>
          <p:grpSpPr bwMode="auto">
            <a:xfrm>
              <a:off x="6913563" y="3505200"/>
              <a:ext cx="517525" cy="568325"/>
              <a:chOff x="47" y="3630"/>
              <a:chExt cx="326" cy="358"/>
            </a:xfrm>
          </p:grpSpPr>
          <p:sp>
            <p:nvSpPr>
              <p:cNvPr id="140" name="Rectangle 164"/>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1" name="Text Box 165"/>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103" name="Group 178"/>
            <p:cNvGrpSpPr>
              <a:grpSpLocks/>
            </p:cNvGrpSpPr>
            <p:nvPr/>
          </p:nvGrpSpPr>
          <p:grpSpPr bwMode="auto">
            <a:xfrm>
              <a:off x="2443163" y="5035550"/>
              <a:ext cx="517525" cy="563563"/>
              <a:chOff x="539" y="2976"/>
              <a:chExt cx="326" cy="355"/>
            </a:xfrm>
          </p:grpSpPr>
          <p:sp>
            <p:nvSpPr>
              <p:cNvPr id="138" name="Rectangle 179"/>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9" name="Text Box 180"/>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104" name="Group 181"/>
            <p:cNvGrpSpPr>
              <a:grpSpLocks/>
            </p:cNvGrpSpPr>
            <p:nvPr/>
          </p:nvGrpSpPr>
          <p:grpSpPr bwMode="auto">
            <a:xfrm>
              <a:off x="3259138" y="5035550"/>
              <a:ext cx="517525" cy="568325"/>
              <a:chOff x="47" y="3630"/>
              <a:chExt cx="326" cy="358"/>
            </a:xfrm>
          </p:grpSpPr>
          <p:sp>
            <p:nvSpPr>
              <p:cNvPr id="136" name="Rectangle 182"/>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7" name="Text Box 183"/>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105" name="Group 190"/>
            <p:cNvGrpSpPr>
              <a:grpSpLocks/>
            </p:cNvGrpSpPr>
            <p:nvPr/>
          </p:nvGrpSpPr>
          <p:grpSpPr bwMode="auto">
            <a:xfrm>
              <a:off x="5643563" y="5035550"/>
              <a:ext cx="517525" cy="563563"/>
              <a:chOff x="539" y="2976"/>
              <a:chExt cx="326" cy="355"/>
            </a:xfrm>
          </p:grpSpPr>
          <p:sp>
            <p:nvSpPr>
              <p:cNvPr id="134" name="Rectangle 191"/>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5" name="Text Box 192"/>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106" name="Group 193"/>
            <p:cNvGrpSpPr>
              <a:grpSpLocks/>
            </p:cNvGrpSpPr>
            <p:nvPr/>
          </p:nvGrpSpPr>
          <p:grpSpPr bwMode="auto">
            <a:xfrm>
              <a:off x="6456363" y="5035550"/>
              <a:ext cx="517525" cy="568325"/>
              <a:chOff x="47" y="3630"/>
              <a:chExt cx="326" cy="358"/>
            </a:xfrm>
          </p:grpSpPr>
          <p:sp>
            <p:nvSpPr>
              <p:cNvPr id="132" name="Rectangle 194"/>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3" name="Text Box 195"/>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sp>
          <p:nvSpPr>
            <p:cNvPr id="107" name="Text Box 262"/>
            <p:cNvSpPr txBox="1">
              <a:spLocks noChangeArrowheads="1"/>
            </p:cNvSpPr>
            <p:nvPr/>
          </p:nvSpPr>
          <p:spPr bwMode="auto">
            <a:xfrm>
              <a:off x="419100" y="440690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EPWMA</a:t>
              </a:r>
            </a:p>
          </p:txBody>
        </p:sp>
        <p:sp>
          <p:nvSpPr>
            <p:cNvPr id="108" name="Text Box 263"/>
            <p:cNvSpPr txBox="1">
              <a:spLocks noChangeArrowheads="1"/>
            </p:cNvSpPr>
            <p:nvPr/>
          </p:nvSpPr>
          <p:spPr bwMode="auto">
            <a:xfrm>
              <a:off x="425450" y="596265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EPWMB</a:t>
              </a:r>
            </a:p>
          </p:txBody>
        </p:sp>
        <p:sp>
          <p:nvSpPr>
            <p:cNvPr id="109" name="Line 265"/>
            <p:cNvSpPr>
              <a:spLocks noChangeShapeType="1"/>
            </p:cNvSpPr>
            <p:nvPr/>
          </p:nvSpPr>
          <p:spPr bwMode="auto">
            <a:xfrm>
              <a:off x="1536700" y="4781550"/>
              <a:ext cx="73342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0" name="Line 266"/>
            <p:cNvSpPr>
              <a:spLocks noChangeShapeType="1"/>
            </p:cNvSpPr>
            <p:nvPr/>
          </p:nvSpPr>
          <p:spPr bwMode="auto">
            <a:xfrm>
              <a:off x="2266950"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1" name="Line 267"/>
            <p:cNvSpPr>
              <a:spLocks noChangeShapeType="1"/>
            </p:cNvSpPr>
            <p:nvPr/>
          </p:nvSpPr>
          <p:spPr bwMode="auto">
            <a:xfrm>
              <a:off x="2255838" y="4343400"/>
              <a:ext cx="17653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2" name="Line 268"/>
            <p:cNvSpPr>
              <a:spLocks noChangeShapeType="1"/>
            </p:cNvSpPr>
            <p:nvPr/>
          </p:nvSpPr>
          <p:spPr bwMode="auto">
            <a:xfrm>
              <a:off x="4010025"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3" name="Line 269"/>
            <p:cNvSpPr>
              <a:spLocks noChangeShapeType="1"/>
            </p:cNvSpPr>
            <p:nvPr/>
          </p:nvSpPr>
          <p:spPr bwMode="auto">
            <a:xfrm>
              <a:off x="4011613" y="4775200"/>
              <a:ext cx="144621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4" name="Line 270"/>
            <p:cNvSpPr>
              <a:spLocks noChangeShapeType="1"/>
            </p:cNvSpPr>
            <p:nvPr/>
          </p:nvSpPr>
          <p:spPr bwMode="auto">
            <a:xfrm>
              <a:off x="5448300"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5" name="Line 271"/>
            <p:cNvSpPr>
              <a:spLocks noChangeShapeType="1"/>
            </p:cNvSpPr>
            <p:nvPr/>
          </p:nvSpPr>
          <p:spPr bwMode="auto">
            <a:xfrm>
              <a:off x="5441950" y="4343400"/>
              <a:ext cx="17526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6" name="Line 272"/>
            <p:cNvSpPr>
              <a:spLocks noChangeShapeType="1"/>
            </p:cNvSpPr>
            <p:nvPr/>
          </p:nvSpPr>
          <p:spPr bwMode="auto">
            <a:xfrm>
              <a:off x="7191375"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7" name="Line 273"/>
            <p:cNvSpPr>
              <a:spLocks noChangeShapeType="1"/>
            </p:cNvSpPr>
            <p:nvPr/>
          </p:nvSpPr>
          <p:spPr bwMode="auto">
            <a:xfrm>
              <a:off x="7183438" y="4775200"/>
              <a:ext cx="72231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8" name="Line 275"/>
            <p:cNvSpPr>
              <a:spLocks noChangeShapeType="1"/>
            </p:cNvSpPr>
            <p:nvPr/>
          </p:nvSpPr>
          <p:spPr bwMode="auto">
            <a:xfrm>
              <a:off x="2714625" y="5889625"/>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9" name="Line 276"/>
            <p:cNvSpPr>
              <a:spLocks noChangeShapeType="1"/>
            </p:cNvSpPr>
            <p:nvPr/>
          </p:nvSpPr>
          <p:spPr bwMode="auto">
            <a:xfrm>
              <a:off x="2705100" y="5889625"/>
              <a:ext cx="81756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0" name="Line 277"/>
            <p:cNvSpPr>
              <a:spLocks noChangeShapeType="1"/>
            </p:cNvSpPr>
            <p:nvPr/>
          </p:nvSpPr>
          <p:spPr bwMode="auto">
            <a:xfrm>
              <a:off x="3530600"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1" name="Line 278"/>
            <p:cNvSpPr>
              <a:spLocks noChangeShapeType="1"/>
            </p:cNvSpPr>
            <p:nvPr/>
          </p:nvSpPr>
          <p:spPr bwMode="auto">
            <a:xfrm>
              <a:off x="6724650"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2" name="Line 279"/>
            <p:cNvSpPr>
              <a:spLocks noChangeShapeType="1"/>
            </p:cNvSpPr>
            <p:nvPr/>
          </p:nvSpPr>
          <p:spPr bwMode="auto">
            <a:xfrm>
              <a:off x="3517900" y="6321425"/>
              <a:ext cx="240188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3" name="Line 281"/>
            <p:cNvSpPr>
              <a:spLocks noChangeShapeType="1"/>
            </p:cNvSpPr>
            <p:nvPr/>
          </p:nvSpPr>
          <p:spPr bwMode="auto">
            <a:xfrm>
              <a:off x="1536700" y="6324600"/>
              <a:ext cx="11811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4" name="Line 282"/>
            <p:cNvSpPr>
              <a:spLocks noChangeShapeType="1"/>
            </p:cNvSpPr>
            <p:nvPr/>
          </p:nvSpPr>
          <p:spPr bwMode="auto">
            <a:xfrm>
              <a:off x="5905500" y="58674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5" name="Line 283"/>
            <p:cNvSpPr>
              <a:spLocks noChangeShapeType="1"/>
            </p:cNvSpPr>
            <p:nvPr/>
          </p:nvSpPr>
          <p:spPr bwMode="auto">
            <a:xfrm>
              <a:off x="5900738" y="5886450"/>
              <a:ext cx="81756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6" name="Line 284"/>
            <p:cNvSpPr>
              <a:spLocks noChangeShapeType="1"/>
            </p:cNvSpPr>
            <p:nvPr/>
          </p:nvSpPr>
          <p:spPr bwMode="auto">
            <a:xfrm>
              <a:off x="6731000" y="6324600"/>
              <a:ext cx="116363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2" name="Group 1"/>
            <p:cNvGrpSpPr/>
            <p:nvPr/>
          </p:nvGrpSpPr>
          <p:grpSpPr>
            <a:xfrm>
              <a:off x="654050" y="1295400"/>
              <a:ext cx="7248525" cy="1981201"/>
              <a:chOff x="654050" y="1295400"/>
              <a:chExt cx="7248525" cy="1981201"/>
            </a:xfrm>
          </p:grpSpPr>
          <p:sp>
            <p:nvSpPr>
              <p:cNvPr id="149" name="Line 10"/>
              <p:cNvSpPr>
                <a:spLocks noChangeShapeType="1"/>
              </p:cNvSpPr>
              <p:nvPr/>
            </p:nvSpPr>
            <p:spPr bwMode="auto">
              <a:xfrm>
                <a:off x="1530350" y="272415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48" name="Line 10"/>
              <p:cNvSpPr>
                <a:spLocks noChangeShapeType="1"/>
              </p:cNvSpPr>
              <p:nvPr/>
            </p:nvSpPr>
            <p:spPr bwMode="auto">
              <a:xfrm>
                <a:off x="1530350" y="236855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2" name="Line 5"/>
              <p:cNvSpPr>
                <a:spLocks noChangeShapeType="1"/>
              </p:cNvSpPr>
              <p:nvPr/>
            </p:nvSpPr>
            <p:spPr bwMode="auto">
              <a:xfrm flipV="1">
                <a:off x="1524000"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3" name="Line 9"/>
              <p:cNvSpPr>
                <a:spLocks noChangeShapeType="1"/>
              </p:cNvSpPr>
              <p:nvPr/>
            </p:nvSpPr>
            <p:spPr bwMode="auto">
              <a:xfrm>
                <a:off x="1524000" y="1481138"/>
                <a:ext cx="0" cy="1795463"/>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84" name="Line 10"/>
              <p:cNvSpPr>
                <a:spLocks noChangeShapeType="1"/>
              </p:cNvSpPr>
              <p:nvPr/>
            </p:nvSpPr>
            <p:spPr bwMode="auto">
              <a:xfrm>
                <a:off x="1524000" y="20574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5" name="Text Box 11"/>
              <p:cNvSpPr txBox="1">
                <a:spLocks noChangeArrowheads="1"/>
              </p:cNvSpPr>
              <p:nvPr/>
            </p:nvSpPr>
            <p:spPr bwMode="auto">
              <a:xfrm>
                <a:off x="654050" y="12954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86" name="Text Box 12"/>
              <p:cNvSpPr txBox="1">
                <a:spLocks noChangeArrowheads="1"/>
              </p:cNvSpPr>
              <p:nvPr/>
            </p:nvSpPr>
            <p:spPr bwMode="auto">
              <a:xfrm>
                <a:off x="654050" y="1922463"/>
                <a:ext cx="881063"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TBPRD</a:t>
                </a:r>
              </a:p>
            </p:txBody>
          </p:sp>
          <p:sp>
            <p:nvSpPr>
              <p:cNvPr id="87" name="Line 19"/>
              <p:cNvSpPr>
                <a:spLocks noChangeShapeType="1"/>
              </p:cNvSpPr>
              <p:nvPr/>
            </p:nvSpPr>
            <p:spPr bwMode="auto">
              <a:xfrm flipH="1" flipV="1">
                <a:off x="3114675"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8" name="Line 22"/>
              <p:cNvSpPr>
                <a:spLocks noChangeShapeType="1"/>
              </p:cNvSpPr>
              <p:nvPr/>
            </p:nvSpPr>
            <p:spPr bwMode="auto">
              <a:xfrm flipV="1">
                <a:off x="4711700"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9" name="Line 23"/>
              <p:cNvSpPr>
                <a:spLocks noChangeShapeType="1"/>
              </p:cNvSpPr>
              <p:nvPr/>
            </p:nvSpPr>
            <p:spPr bwMode="auto">
              <a:xfrm flipH="1" flipV="1">
                <a:off x="6302375"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90" name="Rectangle 24"/>
              <p:cNvSpPr>
                <a:spLocks noChangeArrowheads="1"/>
              </p:cNvSpPr>
              <p:nvPr/>
            </p:nvSpPr>
            <p:spPr bwMode="auto">
              <a:xfrm>
                <a:off x="2535238" y="1844675"/>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1" name="Rectangle 25"/>
              <p:cNvSpPr>
                <a:spLocks noChangeArrowheads="1"/>
              </p:cNvSpPr>
              <p:nvPr/>
            </p:nvSpPr>
            <p:spPr bwMode="auto">
              <a:xfrm>
                <a:off x="2079625" y="22034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2" name="Rectangle 26"/>
              <p:cNvSpPr>
                <a:spLocks noChangeArrowheads="1"/>
              </p:cNvSpPr>
              <p:nvPr/>
            </p:nvSpPr>
            <p:spPr bwMode="auto">
              <a:xfrm>
                <a:off x="5267325" y="22034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3" name="Rectangle 13"/>
              <p:cNvSpPr>
                <a:spLocks noChangeArrowheads="1"/>
              </p:cNvSpPr>
              <p:nvPr/>
            </p:nvSpPr>
            <p:spPr bwMode="auto">
              <a:xfrm>
                <a:off x="3825875" y="2224088"/>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4" name="Rectangle 15"/>
              <p:cNvSpPr>
                <a:spLocks noChangeArrowheads="1"/>
              </p:cNvSpPr>
              <p:nvPr/>
            </p:nvSpPr>
            <p:spPr bwMode="auto">
              <a:xfrm>
                <a:off x="7011988" y="2217738"/>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5" name="Rectangle 27"/>
              <p:cNvSpPr>
                <a:spLocks noChangeArrowheads="1"/>
              </p:cNvSpPr>
              <p:nvPr/>
            </p:nvSpPr>
            <p:spPr bwMode="auto">
              <a:xfrm>
                <a:off x="3362325" y="18605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6" name="Rectangle 28"/>
              <p:cNvSpPr>
                <a:spLocks noChangeArrowheads="1"/>
              </p:cNvSpPr>
              <p:nvPr/>
            </p:nvSpPr>
            <p:spPr bwMode="auto">
              <a:xfrm>
                <a:off x="5716588" y="1852613"/>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97" name="Rectangle 29"/>
              <p:cNvSpPr>
                <a:spLocks noChangeArrowheads="1"/>
              </p:cNvSpPr>
              <p:nvPr/>
            </p:nvSpPr>
            <p:spPr bwMode="auto">
              <a:xfrm>
                <a:off x="6535738" y="1852613"/>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0" name="Rectangle 25"/>
              <p:cNvSpPr>
                <a:spLocks noChangeArrowheads="1"/>
              </p:cNvSpPr>
              <p:nvPr/>
            </p:nvSpPr>
            <p:spPr bwMode="auto">
              <a:xfrm>
                <a:off x="6116638" y="154940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1" name="Rectangle 25"/>
              <p:cNvSpPr>
                <a:spLocks noChangeArrowheads="1"/>
              </p:cNvSpPr>
              <p:nvPr/>
            </p:nvSpPr>
            <p:spPr bwMode="auto">
              <a:xfrm>
                <a:off x="2938463" y="1541463"/>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50" name="Text Box 12"/>
              <p:cNvSpPr txBox="1">
                <a:spLocks noChangeArrowheads="1"/>
              </p:cNvSpPr>
              <p:nvPr/>
            </p:nvSpPr>
            <p:spPr bwMode="auto">
              <a:xfrm>
                <a:off x="747718" y="2220913"/>
                <a:ext cx="78739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CMPB</a:t>
                </a:r>
                <a:endParaRPr lang="en-US" sz="1600" dirty="0">
                  <a:effectLst/>
                  <a:latin typeface="Arial" charset="0"/>
                </a:endParaRPr>
              </a:p>
            </p:txBody>
          </p:sp>
          <p:sp>
            <p:nvSpPr>
              <p:cNvPr id="151" name="Text Box 12"/>
              <p:cNvSpPr txBox="1">
                <a:spLocks noChangeArrowheads="1"/>
              </p:cNvSpPr>
              <p:nvPr/>
            </p:nvSpPr>
            <p:spPr bwMode="auto">
              <a:xfrm>
                <a:off x="762979" y="2576513"/>
                <a:ext cx="7721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CMPA</a:t>
                </a:r>
                <a:endParaRPr lang="en-US" sz="1600" dirty="0">
                  <a:effectLst/>
                  <a:latin typeface="Arial" charset="0"/>
                </a:endParaRPr>
              </a:p>
            </p:txBody>
          </p:sp>
        </p:grpSp>
        <p:sp>
          <p:nvSpPr>
            <p:cNvPr id="127" name="Rectangle 25"/>
            <p:cNvSpPr>
              <a:spLocks noChangeArrowheads="1"/>
            </p:cNvSpPr>
            <p:nvPr/>
          </p:nvSpPr>
          <p:spPr bwMode="auto">
            <a:xfrm>
              <a:off x="1336675" y="2746375"/>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28" name="Rectangle 25"/>
            <p:cNvSpPr>
              <a:spLocks noChangeArrowheads="1"/>
            </p:cNvSpPr>
            <p:nvPr/>
          </p:nvSpPr>
          <p:spPr bwMode="auto">
            <a:xfrm>
              <a:off x="4538663" y="275590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29" name="Rectangle 25"/>
            <p:cNvSpPr>
              <a:spLocks noChangeArrowheads="1"/>
            </p:cNvSpPr>
            <p:nvPr/>
          </p:nvSpPr>
          <p:spPr bwMode="auto">
            <a:xfrm>
              <a:off x="7740650" y="2765425"/>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grpSp>
    </p:spTree>
    <p:custDataLst>
      <p:tags r:id="rId1"/>
    </p:custDataLst>
    <p:extLst>
      <p:ext uri="{BB962C8B-B14F-4D97-AF65-F5344CB8AC3E}">
        <p14:creationId xmlns:p14="http://schemas.microsoft.com/office/powerpoint/2010/main" val="14686108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normAutofit fontScale="90000"/>
          </a:bodyPr>
          <a:lstStyle/>
          <a:p>
            <a:r>
              <a:rPr lang="en-US" sz="4000" dirty="0" err="1"/>
              <a:t>ePWM</a:t>
            </a:r>
            <a:r>
              <a:rPr lang="en-US" sz="4000" dirty="0"/>
              <a:t> Count Up-Down Symmetric Waveform</a:t>
            </a:r>
            <a:r>
              <a:rPr lang="en-US" dirty="0"/>
              <a:t/>
            </a:r>
            <a:br>
              <a:rPr lang="en-US" dirty="0"/>
            </a:br>
            <a:r>
              <a:rPr lang="en-US" sz="2000" dirty="0"/>
              <a:t>with Independent Modulation on EPWMA</a:t>
            </a:r>
            <a:endParaRPr lang="en-US" sz="2800" dirty="0"/>
          </a:p>
        </p:txBody>
      </p:sp>
      <p:grpSp>
        <p:nvGrpSpPr>
          <p:cNvPr id="5" name="Group 4"/>
          <p:cNvGrpSpPr/>
          <p:nvPr/>
        </p:nvGrpSpPr>
        <p:grpSpPr>
          <a:xfrm>
            <a:off x="419100" y="1295400"/>
            <a:ext cx="7669180" cy="5041900"/>
            <a:chOff x="419100" y="1295400"/>
            <a:chExt cx="7669180" cy="5041900"/>
          </a:xfrm>
        </p:grpSpPr>
        <p:sp>
          <p:nvSpPr>
            <p:cNvPr id="68" name="Line 5"/>
            <p:cNvSpPr>
              <a:spLocks noChangeShapeType="1"/>
            </p:cNvSpPr>
            <p:nvPr/>
          </p:nvSpPr>
          <p:spPr bwMode="auto">
            <a:xfrm>
              <a:off x="6718300" y="2362200"/>
              <a:ext cx="0" cy="19653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69" name="Line 6"/>
            <p:cNvSpPr>
              <a:spLocks noChangeShapeType="1"/>
            </p:cNvSpPr>
            <p:nvPr/>
          </p:nvSpPr>
          <p:spPr bwMode="auto">
            <a:xfrm>
              <a:off x="6294120" y="2070100"/>
              <a:ext cx="0" cy="38004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0" name="Line 7"/>
            <p:cNvSpPr>
              <a:spLocks noChangeShapeType="1"/>
            </p:cNvSpPr>
            <p:nvPr/>
          </p:nvSpPr>
          <p:spPr bwMode="auto">
            <a:xfrm>
              <a:off x="5448300" y="2717800"/>
              <a:ext cx="0" cy="164623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1" name="Line 8"/>
            <p:cNvSpPr>
              <a:spLocks noChangeShapeType="1"/>
            </p:cNvSpPr>
            <p:nvPr/>
          </p:nvSpPr>
          <p:spPr bwMode="auto">
            <a:xfrm>
              <a:off x="4711700" y="3255963"/>
              <a:ext cx="0" cy="265906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2" name="Line 9"/>
            <p:cNvSpPr>
              <a:spLocks noChangeShapeType="1"/>
            </p:cNvSpPr>
            <p:nvPr/>
          </p:nvSpPr>
          <p:spPr bwMode="auto">
            <a:xfrm>
              <a:off x="3530600" y="2362200"/>
              <a:ext cx="0" cy="241458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3" name="Line 10"/>
            <p:cNvSpPr>
              <a:spLocks noChangeShapeType="1"/>
            </p:cNvSpPr>
            <p:nvPr/>
          </p:nvSpPr>
          <p:spPr bwMode="auto">
            <a:xfrm>
              <a:off x="3111500" y="2057400"/>
              <a:ext cx="0" cy="384333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4" name="Line 11"/>
            <p:cNvSpPr>
              <a:spLocks noChangeShapeType="1"/>
            </p:cNvSpPr>
            <p:nvPr/>
          </p:nvSpPr>
          <p:spPr bwMode="auto">
            <a:xfrm>
              <a:off x="2260600" y="2717800"/>
              <a:ext cx="0" cy="16224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7" name="Line 28"/>
            <p:cNvSpPr>
              <a:spLocks noChangeShapeType="1"/>
            </p:cNvSpPr>
            <p:nvPr/>
          </p:nvSpPr>
          <p:spPr bwMode="auto">
            <a:xfrm>
              <a:off x="1536700" y="3200400"/>
              <a:ext cx="0" cy="3125788"/>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88" name="Group 29"/>
            <p:cNvGrpSpPr>
              <a:grpSpLocks/>
            </p:cNvGrpSpPr>
            <p:nvPr/>
          </p:nvGrpSpPr>
          <p:grpSpPr bwMode="auto">
            <a:xfrm>
              <a:off x="1992313" y="3505200"/>
              <a:ext cx="517525" cy="563563"/>
              <a:chOff x="539" y="2976"/>
              <a:chExt cx="326" cy="355"/>
            </a:xfrm>
          </p:grpSpPr>
          <p:sp>
            <p:nvSpPr>
              <p:cNvPr id="129" name="Rectangle 30"/>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0" name="Text Box 31"/>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89" name="Group 32"/>
            <p:cNvGrpSpPr>
              <a:grpSpLocks/>
            </p:cNvGrpSpPr>
            <p:nvPr/>
          </p:nvGrpSpPr>
          <p:grpSpPr bwMode="auto">
            <a:xfrm>
              <a:off x="3262313" y="3505200"/>
              <a:ext cx="517525" cy="568325"/>
              <a:chOff x="47" y="3630"/>
              <a:chExt cx="326" cy="358"/>
            </a:xfrm>
          </p:grpSpPr>
          <p:sp>
            <p:nvSpPr>
              <p:cNvPr id="127" name="Rectangle 33"/>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8" name="Text Box 34"/>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90" name="Group 35"/>
            <p:cNvGrpSpPr>
              <a:grpSpLocks/>
            </p:cNvGrpSpPr>
            <p:nvPr/>
          </p:nvGrpSpPr>
          <p:grpSpPr bwMode="auto">
            <a:xfrm>
              <a:off x="5176838" y="3505200"/>
              <a:ext cx="517525" cy="563563"/>
              <a:chOff x="539" y="2976"/>
              <a:chExt cx="326" cy="355"/>
            </a:xfrm>
          </p:grpSpPr>
          <p:sp>
            <p:nvSpPr>
              <p:cNvPr id="125" name="Rectangle 36"/>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6" name="Text Box 37"/>
              <p:cNvSpPr txBox="1">
                <a:spLocks noChangeArrowheads="1"/>
              </p:cNvSpPr>
              <p:nvPr/>
            </p:nvSpPr>
            <p:spPr bwMode="auto">
              <a:xfrm>
                <a:off x="539" y="2976"/>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CA</a:t>
                </a:r>
              </a:p>
              <a:p>
                <a:pPr algn="ctr">
                  <a:spcBef>
                    <a:spcPct val="10000"/>
                  </a:spcBef>
                </a:pPr>
                <a:r>
                  <a:rPr lang="en-US" sz="1800">
                    <a:effectLst/>
                    <a:latin typeface="Arial" charset="0"/>
                    <a:sym typeface="Symbol" pitchFamily="18" charset="2"/>
                  </a:rPr>
                  <a:t></a:t>
                </a:r>
              </a:p>
            </p:txBody>
          </p:sp>
        </p:grpSp>
        <p:grpSp>
          <p:nvGrpSpPr>
            <p:cNvPr id="91" name="Group 38"/>
            <p:cNvGrpSpPr>
              <a:grpSpLocks/>
            </p:cNvGrpSpPr>
            <p:nvPr/>
          </p:nvGrpSpPr>
          <p:grpSpPr bwMode="auto">
            <a:xfrm>
              <a:off x="6450013" y="3505200"/>
              <a:ext cx="517525" cy="568325"/>
              <a:chOff x="47" y="3630"/>
              <a:chExt cx="326" cy="358"/>
            </a:xfrm>
          </p:grpSpPr>
          <p:sp>
            <p:nvSpPr>
              <p:cNvPr id="123" name="Rectangle 39"/>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4" name="Text Box 40"/>
              <p:cNvSpPr txBox="1">
                <a:spLocks noChangeArrowheads="1"/>
              </p:cNvSpPr>
              <p:nvPr/>
            </p:nvSpPr>
            <p:spPr bwMode="auto">
              <a:xfrm>
                <a:off x="47" y="3633"/>
                <a:ext cx="326"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CB</a:t>
                </a:r>
              </a:p>
              <a:p>
                <a:pPr algn="ctr">
                  <a:spcBef>
                    <a:spcPct val="10000"/>
                  </a:spcBef>
                </a:pPr>
                <a:r>
                  <a:rPr lang="en-US" sz="1800">
                    <a:effectLst/>
                    <a:latin typeface="Arial" charset="0"/>
                    <a:sym typeface="Symbol" pitchFamily="18" charset="2"/>
                  </a:rPr>
                  <a:t></a:t>
                </a:r>
              </a:p>
            </p:txBody>
          </p:sp>
        </p:grpSp>
        <p:grpSp>
          <p:nvGrpSpPr>
            <p:cNvPr id="92" name="Group 41"/>
            <p:cNvGrpSpPr>
              <a:grpSpLocks/>
            </p:cNvGrpSpPr>
            <p:nvPr/>
          </p:nvGrpSpPr>
          <p:grpSpPr bwMode="auto">
            <a:xfrm>
              <a:off x="1333500" y="5035550"/>
              <a:ext cx="388938" cy="563563"/>
              <a:chOff x="576" y="2976"/>
              <a:chExt cx="245" cy="355"/>
            </a:xfrm>
          </p:grpSpPr>
          <p:sp>
            <p:nvSpPr>
              <p:cNvPr id="121" name="Rectangle 42"/>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43"/>
              <p:cNvSpPr txBox="1">
                <a:spLocks noChangeArrowheads="1"/>
              </p:cNvSpPr>
              <p:nvPr/>
            </p:nvSpPr>
            <p:spPr bwMode="auto">
              <a:xfrm>
                <a:off x="599" y="2976"/>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93" name="Group 44"/>
            <p:cNvGrpSpPr>
              <a:grpSpLocks/>
            </p:cNvGrpSpPr>
            <p:nvPr/>
          </p:nvGrpSpPr>
          <p:grpSpPr bwMode="auto">
            <a:xfrm>
              <a:off x="2903538" y="5035550"/>
              <a:ext cx="388938" cy="568325"/>
              <a:chOff x="83" y="3630"/>
              <a:chExt cx="245" cy="358"/>
            </a:xfrm>
          </p:grpSpPr>
          <p:sp>
            <p:nvSpPr>
              <p:cNvPr id="119" name="Rectangle 45"/>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0" name="Text Box 46"/>
              <p:cNvSpPr txBox="1">
                <a:spLocks noChangeArrowheads="1"/>
              </p:cNvSpPr>
              <p:nvPr/>
            </p:nvSpPr>
            <p:spPr bwMode="auto">
              <a:xfrm>
                <a:off x="103" y="3633"/>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a:t>
                </a:r>
              </a:p>
            </p:txBody>
          </p:sp>
        </p:grpSp>
        <p:grpSp>
          <p:nvGrpSpPr>
            <p:cNvPr id="94" name="Group 47"/>
            <p:cNvGrpSpPr>
              <a:grpSpLocks/>
            </p:cNvGrpSpPr>
            <p:nvPr/>
          </p:nvGrpSpPr>
          <p:grpSpPr bwMode="auto">
            <a:xfrm>
              <a:off x="4505325" y="5035550"/>
              <a:ext cx="388938" cy="563563"/>
              <a:chOff x="576" y="2976"/>
              <a:chExt cx="245" cy="355"/>
            </a:xfrm>
          </p:grpSpPr>
          <p:sp>
            <p:nvSpPr>
              <p:cNvPr id="117" name="Rectangle 48"/>
              <p:cNvSpPr>
                <a:spLocks noChangeArrowheads="1"/>
              </p:cNvSpPr>
              <p:nvPr/>
            </p:nvSpPr>
            <p:spPr bwMode="auto">
              <a:xfrm>
                <a:off x="576" y="2976"/>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8" name="Text Box 49"/>
              <p:cNvSpPr txBox="1">
                <a:spLocks noChangeArrowheads="1"/>
              </p:cNvSpPr>
              <p:nvPr/>
            </p:nvSpPr>
            <p:spPr bwMode="auto">
              <a:xfrm>
                <a:off x="599" y="2976"/>
                <a:ext cx="205"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Z</a:t>
                </a:r>
              </a:p>
              <a:p>
                <a:pPr algn="ctr">
                  <a:spcBef>
                    <a:spcPct val="10000"/>
                  </a:spcBef>
                </a:pPr>
                <a:r>
                  <a:rPr lang="en-US" sz="1800">
                    <a:effectLst/>
                    <a:latin typeface="Arial" charset="0"/>
                    <a:sym typeface="Symbol" pitchFamily="18" charset="2"/>
                  </a:rPr>
                  <a:t></a:t>
                </a:r>
              </a:p>
            </p:txBody>
          </p:sp>
        </p:grpSp>
        <p:grpSp>
          <p:nvGrpSpPr>
            <p:cNvPr id="95" name="Group 50"/>
            <p:cNvGrpSpPr>
              <a:grpSpLocks/>
            </p:cNvGrpSpPr>
            <p:nvPr/>
          </p:nvGrpSpPr>
          <p:grpSpPr bwMode="auto">
            <a:xfrm>
              <a:off x="6086158" y="5035550"/>
              <a:ext cx="388938" cy="568325"/>
              <a:chOff x="83" y="3630"/>
              <a:chExt cx="245" cy="358"/>
            </a:xfrm>
          </p:grpSpPr>
          <p:sp>
            <p:nvSpPr>
              <p:cNvPr id="115" name="Rectangle 51"/>
              <p:cNvSpPr>
                <a:spLocks noChangeArrowheads="1"/>
              </p:cNvSpPr>
              <p:nvPr/>
            </p:nvSpPr>
            <p:spPr bwMode="auto">
              <a:xfrm>
                <a:off x="83" y="3630"/>
                <a:ext cx="245" cy="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6" name="Text Box 52"/>
              <p:cNvSpPr txBox="1">
                <a:spLocks noChangeArrowheads="1"/>
              </p:cNvSpPr>
              <p:nvPr/>
            </p:nvSpPr>
            <p:spPr bwMode="auto">
              <a:xfrm>
                <a:off x="103" y="3633"/>
                <a:ext cx="213" cy="35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1800">
                    <a:effectLst/>
                    <a:latin typeface="Arial" charset="0"/>
                  </a:rPr>
                  <a:t>P</a:t>
                </a:r>
              </a:p>
              <a:p>
                <a:pPr algn="ctr">
                  <a:spcBef>
                    <a:spcPct val="10000"/>
                  </a:spcBef>
                </a:pPr>
                <a:r>
                  <a:rPr lang="en-US" sz="1800">
                    <a:effectLst/>
                    <a:latin typeface="Arial" charset="0"/>
                    <a:sym typeface="Symbol" pitchFamily="18" charset="2"/>
                  </a:rPr>
                  <a:t></a:t>
                </a:r>
              </a:p>
            </p:txBody>
          </p:sp>
        </p:grpSp>
        <p:sp>
          <p:nvSpPr>
            <p:cNvPr id="96" name="Text Box 53"/>
            <p:cNvSpPr txBox="1">
              <a:spLocks noChangeArrowheads="1"/>
            </p:cNvSpPr>
            <p:nvPr/>
          </p:nvSpPr>
          <p:spPr bwMode="auto">
            <a:xfrm>
              <a:off x="419100" y="440690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EPWMA</a:t>
              </a:r>
            </a:p>
          </p:txBody>
        </p:sp>
        <p:sp>
          <p:nvSpPr>
            <p:cNvPr id="97" name="Text Box 54"/>
            <p:cNvSpPr txBox="1">
              <a:spLocks noChangeArrowheads="1"/>
            </p:cNvSpPr>
            <p:nvPr/>
          </p:nvSpPr>
          <p:spPr bwMode="auto">
            <a:xfrm>
              <a:off x="425450" y="5962650"/>
              <a:ext cx="1060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EPWMB</a:t>
              </a:r>
            </a:p>
          </p:txBody>
        </p:sp>
        <p:sp>
          <p:nvSpPr>
            <p:cNvPr id="98" name="Line 55"/>
            <p:cNvSpPr>
              <a:spLocks noChangeShapeType="1"/>
            </p:cNvSpPr>
            <p:nvPr/>
          </p:nvSpPr>
          <p:spPr bwMode="auto">
            <a:xfrm>
              <a:off x="1536700" y="4781550"/>
              <a:ext cx="73342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99" name="Line 56"/>
            <p:cNvSpPr>
              <a:spLocks noChangeShapeType="1"/>
            </p:cNvSpPr>
            <p:nvPr/>
          </p:nvSpPr>
          <p:spPr bwMode="auto">
            <a:xfrm>
              <a:off x="2266950"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0" name="Line 57"/>
            <p:cNvSpPr>
              <a:spLocks noChangeShapeType="1"/>
            </p:cNvSpPr>
            <p:nvPr/>
          </p:nvSpPr>
          <p:spPr bwMode="auto">
            <a:xfrm>
              <a:off x="2255838" y="4343400"/>
              <a:ext cx="127635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1" name="Line 58"/>
            <p:cNvSpPr>
              <a:spLocks noChangeShapeType="1"/>
            </p:cNvSpPr>
            <p:nvPr/>
          </p:nvSpPr>
          <p:spPr bwMode="auto">
            <a:xfrm>
              <a:off x="3536950"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2" name="Line 59"/>
            <p:cNvSpPr>
              <a:spLocks noChangeShapeType="1"/>
            </p:cNvSpPr>
            <p:nvPr/>
          </p:nvSpPr>
          <p:spPr bwMode="auto">
            <a:xfrm>
              <a:off x="3522663" y="4775200"/>
              <a:ext cx="193516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3" name="Line 60"/>
            <p:cNvSpPr>
              <a:spLocks noChangeShapeType="1"/>
            </p:cNvSpPr>
            <p:nvPr/>
          </p:nvSpPr>
          <p:spPr bwMode="auto">
            <a:xfrm>
              <a:off x="5448300" y="4343400"/>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4" name="Line 61"/>
            <p:cNvSpPr>
              <a:spLocks noChangeShapeType="1"/>
            </p:cNvSpPr>
            <p:nvPr/>
          </p:nvSpPr>
          <p:spPr bwMode="auto">
            <a:xfrm>
              <a:off x="5441950" y="4343400"/>
              <a:ext cx="12827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5" name="Line 62"/>
            <p:cNvSpPr>
              <a:spLocks noChangeShapeType="1"/>
            </p:cNvSpPr>
            <p:nvPr/>
          </p:nvSpPr>
          <p:spPr bwMode="auto">
            <a:xfrm>
              <a:off x="6724650" y="4333875"/>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6" name="Line 63"/>
            <p:cNvSpPr>
              <a:spLocks noChangeShapeType="1"/>
            </p:cNvSpPr>
            <p:nvPr/>
          </p:nvSpPr>
          <p:spPr bwMode="auto">
            <a:xfrm>
              <a:off x="6719888" y="4775200"/>
              <a:ext cx="118586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7" name="Line 64"/>
            <p:cNvSpPr>
              <a:spLocks noChangeShapeType="1"/>
            </p:cNvSpPr>
            <p:nvPr/>
          </p:nvSpPr>
          <p:spPr bwMode="auto">
            <a:xfrm>
              <a:off x="1536700" y="5889625"/>
              <a:ext cx="0" cy="4381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8" name="Line 65"/>
            <p:cNvSpPr>
              <a:spLocks noChangeShapeType="1"/>
            </p:cNvSpPr>
            <p:nvPr/>
          </p:nvSpPr>
          <p:spPr bwMode="auto">
            <a:xfrm>
              <a:off x="3106738" y="5889625"/>
              <a:ext cx="159861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09" name="Line 66"/>
            <p:cNvSpPr>
              <a:spLocks noChangeShapeType="1"/>
            </p:cNvSpPr>
            <p:nvPr/>
          </p:nvSpPr>
          <p:spPr bwMode="auto">
            <a:xfrm>
              <a:off x="3105150"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0" name="Line 67"/>
            <p:cNvSpPr>
              <a:spLocks noChangeShapeType="1"/>
            </p:cNvSpPr>
            <p:nvPr/>
          </p:nvSpPr>
          <p:spPr bwMode="auto">
            <a:xfrm>
              <a:off x="6295383" y="58801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1" name="Line 68"/>
            <p:cNvSpPr>
              <a:spLocks noChangeShapeType="1"/>
            </p:cNvSpPr>
            <p:nvPr/>
          </p:nvSpPr>
          <p:spPr bwMode="auto">
            <a:xfrm>
              <a:off x="4713288" y="6321425"/>
              <a:ext cx="15890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2" name="Line 69"/>
            <p:cNvSpPr>
              <a:spLocks noChangeShapeType="1"/>
            </p:cNvSpPr>
            <p:nvPr/>
          </p:nvSpPr>
          <p:spPr bwMode="auto">
            <a:xfrm>
              <a:off x="1536700" y="6324600"/>
              <a:ext cx="15621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3" name="Line 70"/>
            <p:cNvSpPr>
              <a:spLocks noChangeShapeType="1"/>
            </p:cNvSpPr>
            <p:nvPr/>
          </p:nvSpPr>
          <p:spPr bwMode="auto">
            <a:xfrm>
              <a:off x="4714875" y="5867400"/>
              <a:ext cx="0" cy="457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4" name="Line 71"/>
            <p:cNvSpPr>
              <a:spLocks noChangeShapeType="1"/>
            </p:cNvSpPr>
            <p:nvPr/>
          </p:nvSpPr>
          <p:spPr bwMode="auto">
            <a:xfrm>
              <a:off x="6283468" y="5886450"/>
              <a:ext cx="161275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2" name="Group 1"/>
            <p:cNvGrpSpPr/>
            <p:nvPr/>
          </p:nvGrpSpPr>
          <p:grpSpPr>
            <a:xfrm>
              <a:off x="654050" y="1295400"/>
              <a:ext cx="7248525" cy="1981201"/>
              <a:chOff x="654050" y="1295400"/>
              <a:chExt cx="7248525" cy="1981201"/>
            </a:xfrm>
          </p:grpSpPr>
          <p:sp>
            <p:nvSpPr>
              <p:cNvPr id="137" name="Line 14"/>
              <p:cNvSpPr>
                <a:spLocks noChangeShapeType="1"/>
              </p:cNvSpPr>
              <p:nvPr/>
            </p:nvSpPr>
            <p:spPr bwMode="auto">
              <a:xfrm>
                <a:off x="1530350" y="27178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36" name="Line 14"/>
              <p:cNvSpPr>
                <a:spLocks noChangeShapeType="1"/>
              </p:cNvSpPr>
              <p:nvPr/>
            </p:nvSpPr>
            <p:spPr bwMode="auto">
              <a:xfrm>
                <a:off x="1530350" y="23749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5" name="Line 12"/>
              <p:cNvSpPr>
                <a:spLocks noChangeShapeType="1"/>
              </p:cNvSpPr>
              <p:nvPr/>
            </p:nvSpPr>
            <p:spPr bwMode="auto">
              <a:xfrm flipV="1">
                <a:off x="1524000"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76" name="Line 13"/>
              <p:cNvSpPr>
                <a:spLocks noChangeShapeType="1"/>
              </p:cNvSpPr>
              <p:nvPr/>
            </p:nvSpPr>
            <p:spPr bwMode="auto">
              <a:xfrm>
                <a:off x="1524000" y="1481138"/>
                <a:ext cx="0" cy="1795463"/>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77" name="Line 14"/>
              <p:cNvSpPr>
                <a:spLocks noChangeShapeType="1"/>
              </p:cNvSpPr>
              <p:nvPr/>
            </p:nvSpPr>
            <p:spPr bwMode="auto">
              <a:xfrm>
                <a:off x="1524000" y="20574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78" name="Text Box 15"/>
              <p:cNvSpPr txBox="1">
                <a:spLocks noChangeArrowheads="1"/>
              </p:cNvSpPr>
              <p:nvPr/>
            </p:nvSpPr>
            <p:spPr bwMode="auto">
              <a:xfrm>
                <a:off x="654050" y="12954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79" name="Text Box 16"/>
              <p:cNvSpPr txBox="1">
                <a:spLocks noChangeArrowheads="1"/>
              </p:cNvSpPr>
              <p:nvPr/>
            </p:nvSpPr>
            <p:spPr bwMode="auto">
              <a:xfrm>
                <a:off x="654050" y="1922463"/>
                <a:ext cx="881063"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TBPRD</a:t>
                </a:r>
              </a:p>
            </p:txBody>
          </p:sp>
          <p:sp>
            <p:nvSpPr>
              <p:cNvPr id="80" name="Line 17"/>
              <p:cNvSpPr>
                <a:spLocks noChangeShapeType="1"/>
              </p:cNvSpPr>
              <p:nvPr/>
            </p:nvSpPr>
            <p:spPr bwMode="auto">
              <a:xfrm flipH="1" flipV="1">
                <a:off x="3114675"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1" name="Line 18"/>
              <p:cNvSpPr>
                <a:spLocks noChangeShapeType="1"/>
              </p:cNvSpPr>
              <p:nvPr/>
            </p:nvSpPr>
            <p:spPr bwMode="auto">
              <a:xfrm flipV="1">
                <a:off x="4711700"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2" name="Line 19"/>
              <p:cNvSpPr>
                <a:spLocks noChangeShapeType="1"/>
              </p:cNvSpPr>
              <p:nvPr/>
            </p:nvSpPr>
            <p:spPr bwMode="auto">
              <a:xfrm flipH="1" flipV="1">
                <a:off x="6302375" y="20574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83" name="Rectangle 21"/>
              <p:cNvSpPr>
                <a:spLocks noChangeArrowheads="1"/>
              </p:cNvSpPr>
              <p:nvPr/>
            </p:nvSpPr>
            <p:spPr bwMode="auto">
              <a:xfrm>
                <a:off x="2079625" y="2198688"/>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84" name="Rectangle 22"/>
              <p:cNvSpPr>
                <a:spLocks noChangeArrowheads="1"/>
              </p:cNvSpPr>
              <p:nvPr/>
            </p:nvSpPr>
            <p:spPr bwMode="auto">
              <a:xfrm>
                <a:off x="5267325" y="22034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85" name="Rectangle 25"/>
              <p:cNvSpPr>
                <a:spLocks noChangeArrowheads="1"/>
              </p:cNvSpPr>
              <p:nvPr/>
            </p:nvSpPr>
            <p:spPr bwMode="auto">
              <a:xfrm>
                <a:off x="3354388" y="18605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86" name="Rectangle 27"/>
              <p:cNvSpPr>
                <a:spLocks noChangeArrowheads="1"/>
              </p:cNvSpPr>
              <p:nvPr/>
            </p:nvSpPr>
            <p:spPr bwMode="auto">
              <a:xfrm>
                <a:off x="6535738" y="1860550"/>
                <a:ext cx="357188" cy="757238"/>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4" name="Rectangle 25"/>
              <p:cNvSpPr>
                <a:spLocks noChangeArrowheads="1"/>
              </p:cNvSpPr>
              <p:nvPr/>
            </p:nvSpPr>
            <p:spPr bwMode="auto">
              <a:xfrm>
                <a:off x="6104573" y="1549400"/>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5" name="Rectangle 25"/>
              <p:cNvSpPr>
                <a:spLocks noChangeArrowheads="1"/>
              </p:cNvSpPr>
              <p:nvPr/>
            </p:nvSpPr>
            <p:spPr bwMode="auto">
              <a:xfrm>
                <a:off x="2927033" y="154146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8" name="Text Box 16"/>
              <p:cNvSpPr txBox="1">
                <a:spLocks noChangeArrowheads="1"/>
              </p:cNvSpPr>
              <p:nvPr/>
            </p:nvSpPr>
            <p:spPr bwMode="auto">
              <a:xfrm>
                <a:off x="747718" y="2227263"/>
                <a:ext cx="78739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CMPB</a:t>
                </a:r>
                <a:endParaRPr lang="en-US" sz="1600" dirty="0">
                  <a:effectLst/>
                  <a:latin typeface="Arial" charset="0"/>
                </a:endParaRPr>
              </a:p>
            </p:txBody>
          </p:sp>
          <p:sp>
            <p:nvSpPr>
              <p:cNvPr id="139" name="Text Box 16"/>
              <p:cNvSpPr txBox="1">
                <a:spLocks noChangeArrowheads="1"/>
              </p:cNvSpPr>
              <p:nvPr/>
            </p:nvSpPr>
            <p:spPr bwMode="auto">
              <a:xfrm>
                <a:off x="762979" y="2570163"/>
                <a:ext cx="7721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CMPA</a:t>
                </a:r>
                <a:endParaRPr lang="en-US" sz="1600" dirty="0">
                  <a:effectLst/>
                  <a:latin typeface="Arial" charset="0"/>
                </a:endParaRPr>
              </a:p>
            </p:txBody>
          </p:sp>
        </p:grpSp>
        <p:sp>
          <p:nvSpPr>
            <p:cNvPr id="131" name="Rectangle 25"/>
            <p:cNvSpPr>
              <a:spLocks noChangeArrowheads="1"/>
            </p:cNvSpPr>
            <p:nvPr/>
          </p:nvSpPr>
          <p:spPr bwMode="auto">
            <a:xfrm>
              <a:off x="1336675" y="2746375"/>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2" name="Rectangle 25"/>
            <p:cNvSpPr>
              <a:spLocks noChangeArrowheads="1"/>
            </p:cNvSpPr>
            <p:nvPr/>
          </p:nvSpPr>
          <p:spPr bwMode="auto">
            <a:xfrm>
              <a:off x="4528503" y="2755900"/>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sp>
          <p:nvSpPr>
            <p:cNvPr id="133" name="Rectangle 25"/>
            <p:cNvSpPr>
              <a:spLocks noChangeArrowheads="1"/>
            </p:cNvSpPr>
            <p:nvPr/>
          </p:nvSpPr>
          <p:spPr bwMode="auto">
            <a:xfrm>
              <a:off x="7730490" y="2765425"/>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sym typeface="Symbol" pitchFamily="18" charset="2"/>
                </a:rPr>
                <a:t></a:t>
              </a:r>
            </a:p>
          </p:txBody>
        </p:sp>
      </p:grpSp>
    </p:spTree>
    <p:custDataLst>
      <p:tags r:id="rId1"/>
    </p:custDataLst>
    <p:extLst>
      <p:ext uri="{BB962C8B-B14F-4D97-AF65-F5344CB8AC3E}">
        <p14:creationId xmlns:p14="http://schemas.microsoft.com/office/powerpoint/2010/main" val="32089469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7" name="Rectangle 5"/>
          <p:cNvSpPr>
            <a:spLocks noGrp="1" noChangeArrowheads="1"/>
          </p:cNvSpPr>
          <p:nvPr>
            <p:ph type="title"/>
          </p:nvPr>
        </p:nvSpPr>
        <p:spPr/>
        <p:txBody>
          <a:bodyPr/>
          <a:lstStyle/>
          <a:p>
            <a:r>
              <a:rPr lang="en-US" dirty="0" err="1"/>
              <a:t>ePWM</a:t>
            </a:r>
            <a:r>
              <a:rPr lang="en-US" dirty="0"/>
              <a:t> Dead-Band Sub-Module</a:t>
            </a:r>
          </a:p>
        </p:txBody>
      </p:sp>
      <p:sp>
        <p:nvSpPr>
          <p:cNvPr id="79" name="Rectangle 78"/>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2" name="AutoShape 2"/>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83" name="AutoShape 3"/>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84" name="AutoShape 4"/>
          <p:cNvCxnSpPr>
            <a:cxnSpLocks noChangeShapeType="1"/>
            <a:endCxn id="85"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5" name="Rectangle 6"/>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7"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8"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9"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0"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1" name="Rectangle 12"/>
          <p:cNvSpPr>
            <a:spLocks noChangeArrowheads="1"/>
          </p:cNvSpPr>
          <p:nvPr/>
        </p:nvSpPr>
        <p:spPr bwMode="auto">
          <a:xfrm>
            <a:off x="6934200" y="2736850"/>
            <a:ext cx="762000"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2"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3"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4"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5"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7" name="Rectangle 24"/>
          <p:cNvSpPr>
            <a:spLocks noChangeArrowheads="1"/>
          </p:cNvSpPr>
          <p:nvPr/>
        </p:nvSpPr>
        <p:spPr bwMode="auto">
          <a:xfrm>
            <a:off x="3365500" y="39306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8"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9"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1" name="AutoShape 32"/>
          <p:cNvCxnSpPr>
            <a:cxnSpLocks noChangeShapeType="1"/>
            <a:stCxn id="100" idx="2"/>
            <a:endCxn id="86"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2" name="AutoShape 33"/>
          <p:cNvCxnSpPr>
            <a:cxnSpLocks noChangeShapeType="1"/>
            <a:stCxn id="86" idx="3"/>
            <a:endCxn id="88"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3" name="AutoShape 34"/>
          <p:cNvCxnSpPr>
            <a:cxnSpLocks noChangeShapeType="1"/>
            <a:stCxn id="98"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104" name="AutoShape 37"/>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105" name="AutoShape 38"/>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cxnSp>
        <p:nvCxnSpPr>
          <p:cNvPr id="106" name="AutoShape 39"/>
          <p:cNvCxnSpPr>
            <a:cxnSpLocks noChangeShapeType="1"/>
          </p:cNvCxnSpPr>
          <p:nvPr/>
        </p:nvCxnSpPr>
        <p:spPr bwMode="auto">
          <a:xfrm>
            <a:off x="6242050" y="2940050"/>
            <a:ext cx="657225" cy="7938"/>
          </a:xfrm>
          <a:prstGeom prst="straightConnector1">
            <a:avLst/>
          </a:prstGeom>
          <a:noFill/>
          <a:ln w="28575">
            <a:solidFill>
              <a:schemeClr val="tx1"/>
            </a:solidFill>
            <a:round/>
            <a:headEnd type="none" w="sm" len="sm"/>
            <a:tailEnd type="triangle" w="med" len="med"/>
          </a:ln>
          <a:effectLst/>
        </p:spPr>
      </p:cxnSp>
      <p:cxnSp>
        <p:nvCxnSpPr>
          <p:cNvPr id="107" name="AutoShape 40"/>
          <p:cNvCxnSpPr>
            <a:cxnSpLocks noChangeShapeType="1"/>
          </p:cNvCxnSpPr>
          <p:nvPr/>
        </p:nvCxnSpPr>
        <p:spPr bwMode="auto">
          <a:xfrm>
            <a:off x="6246813" y="3233738"/>
            <a:ext cx="650875" cy="7937"/>
          </a:xfrm>
          <a:prstGeom prst="straightConnector1">
            <a:avLst/>
          </a:prstGeom>
          <a:noFill/>
          <a:ln w="28575">
            <a:solidFill>
              <a:schemeClr val="tx1"/>
            </a:solidFill>
            <a:round/>
            <a:headEnd type="none" w="sm" len="sm"/>
            <a:tailEnd type="triangle" w="med" len="med"/>
          </a:ln>
          <a:effectLst/>
        </p:spPr>
      </p:cxnSp>
      <p:cxnSp>
        <p:nvCxnSpPr>
          <p:cNvPr id="108"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9"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10"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57150">
            <a:solidFill>
              <a:schemeClr val="tx2"/>
            </a:solidFill>
            <a:miter lim="800000"/>
            <a:headEnd type="none" w="sm" len="sm"/>
            <a:tailEnd type="triangle" w="med" len="med"/>
          </a:ln>
          <a:effectLst/>
        </p:spPr>
      </p:cxnSp>
      <p:cxnSp>
        <p:nvCxnSpPr>
          <p:cNvPr id="111"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57150">
            <a:solidFill>
              <a:schemeClr val="tx2"/>
            </a:solidFill>
            <a:miter lim="800000"/>
            <a:headEnd type="none" w="sm" len="sm"/>
            <a:tailEnd type="triangle" w="med" len="med"/>
          </a:ln>
          <a:effectLst/>
        </p:spPr>
      </p:cxnSp>
      <p:sp>
        <p:nvSpPr>
          <p:cNvPr id="112"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3"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5"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6"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7"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8" name="Line 53"/>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9" name="Line 54"/>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0"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1" name="Rectangle 56"/>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57"/>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3" name="Freeform 58"/>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4"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5" name="Freeform 64"/>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29143139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noFill/>
          <a:ln/>
        </p:spPr>
        <p:txBody>
          <a:bodyPr lIns="90488" tIns="44450" rIns="90488" bIns="44450" anchor="ctr"/>
          <a:lstStyle/>
          <a:p>
            <a:r>
              <a:rPr lang="en-US" dirty="0"/>
              <a:t>Motivation for Dead-Band</a:t>
            </a:r>
          </a:p>
        </p:txBody>
      </p:sp>
      <p:sp>
        <p:nvSpPr>
          <p:cNvPr id="144387" name="Line 3"/>
          <p:cNvSpPr>
            <a:spLocks noChangeShapeType="1"/>
          </p:cNvSpPr>
          <p:nvPr/>
        </p:nvSpPr>
        <p:spPr bwMode="auto">
          <a:xfrm>
            <a:off x="5586730" y="1997075"/>
            <a:ext cx="0" cy="368300"/>
          </a:xfrm>
          <a:prstGeom prst="line">
            <a:avLst/>
          </a:prstGeom>
          <a:noFill/>
          <a:ln w="25400">
            <a:solidFill>
              <a:schemeClr val="tx1"/>
            </a:solidFill>
            <a:round/>
            <a:headEnd/>
            <a:tailEnd/>
          </a:ln>
          <a:effectLst/>
        </p:spPr>
        <p:txBody>
          <a:bodyPr wrap="none" anchor="ctr"/>
          <a:lstStyle/>
          <a:p>
            <a:endParaRPr lang="en-US">
              <a:effectLst/>
            </a:endParaRPr>
          </a:p>
        </p:txBody>
      </p:sp>
      <p:sp>
        <p:nvSpPr>
          <p:cNvPr id="144388" name="Line 4"/>
          <p:cNvSpPr>
            <a:spLocks noChangeShapeType="1"/>
          </p:cNvSpPr>
          <p:nvPr/>
        </p:nvSpPr>
        <p:spPr bwMode="auto">
          <a:xfrm flipV="1">
            <a:off x="5593080" y="1852613"/>
            <a:ext cx="171450" cy="269875"/>
          </a:xfrm>
          <a:prstGeom prst="line">
            <a:avLst/>
          </a:prstGeom>
          <a:noFill/>
          <a:ln w="12700">
            <a:solidFill>
              <a:schemeClr val="tx1"/>
            </a:solidFill>
            <a:round/>
            <a:headEnd/>
            <a:tailEnd/>
          </a:ln>
          <a:effectLst/>
        </p:spPr>
        <p:txBody>
          <a:bodyPr wrap="none" anchor="ctr"/>
          <a:lstStyle/>
          <a:p>
            <a:endParaRPr lang="en-US">
              <a:effectLst/>
            </a:endParaRPr>
          </a:p>
        </p:txBody>
      </p:sp>
      <p:sp>
        <p:nvSpPr>
          <p:cNvPr id="144390" name="Line 6"/>
          <p:cNvSpPr>
            <a:spLocks noChangeShapeType="1"/>
          </p:cNvSpPr>
          <p:nvPr/>
        </p:nvSpPr>
        <p:spPr bwMode="auto">
          <a:xfrm flipH="1">
            <a:off x="5193030" y="2192338"/>
            <a:ext cx="384175"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395" name="Line 11"/>
          <p:cNvSpPr>
            <a:spLocks noChangeShapeType="1"/>
          </p:cNvSpPr>
          <p:nvPr/>
        </p:nvSpPr>
        <p:spPr bwMode="auto">
          <a:xfrm flipV="1">
            <a:off x="5956618" y="2255838"/>
            <a:ext cx="0" cy="257175"/>
          </a:xfrm>
          <a:prstGeom prst="line">
            <a:avLst/>
          </a:prstGeom>
          <a:noFill/>
          <a:ln w="12700">
            <a:solidFill>
              <a:schemeClr val="tx1"/>
            </a:solidFill>
            <a:round/>
            <a:headEnd/>
            <a:tailEnd/>
          </a:ln>
          <a:effectLst/>
        </p:spPr>
        <p:txBody>
          <a:bodyPr wrap="none" anchor="ctr"/>
          <a:lstStyle/>
          <a:p>
            <a:endParaRPr lang="en-US">
              <a:effectLst/>
            </a:endParaRPr>
          </a:p>
        </p:txBody>
      </p:sp>
      <p:sp>
        <p:nvSpPr>
          <p:cNvPr id="144398" name="Line 14"/>
          <p:cNvSpPr>
            <a:spLocks noChangeShapeType="1"/>
          </p:cNvSpPr>
          <p:nvPr/>
        </p:nvSpPr>
        <p:spPr bwMode="auto">
          <a:xfrm>
            <a:off x="5870893" y="2133600"/>
            <a:ext cx="173037"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00" name="Line 16"/>
          <p:cNvSpPr>
            <a:spLocks noChangeShapeType="1"/>
          </p:cNvSpPr>
          <p:nvPr/>
        </p:nvSpPr>
        <p:spPr bwMode="auto">
          <a:xfrm>
            <a:off x="5586730" y="3195638"/>
            <a:ext cx="0" cy="368300"/>
          </a:xfrm>
          <a:prstGeom prst="line">
            <a:avLst/>
          </a:prstGeom>
          <a:noFill/>
          <a:ln w="25400">
            <a:solidFill>
              <a:schemeClr val="tx1"/>
            </a:solidFill>
            <a:round/>
            <a:headEnd/>
            <a:tailEnd/>
          </a:ln>
          <a:effectLst/>
        </p:spPr>
        <p:txBody>
          <a:bodyPr wrap="none" anchor="ctr"/>
          <a:lstStyle/>
          <a:p>
            <a:endParaRPr lang="en-US">
              <a:effectLst/>
            </a:endParaRPr>
          </a:p>
        </p:txBody>
      </p:sp>
      <p:sp>
        <p:nvSpPr>
          <p:cNvPr id="144401" name="Line 17"/>
          <p:cNvSpPr>
            <a:spLocks noChangeShapeType="1"/>
          </p:cNvSpPr>
          <p:nvPr/>
        </p:nvSpPr>
        <p:spPr bwMode="auto">
          <a:xfrm flipV="1">
            <a:off x="5593080" y="3057525"/>
            <a:ext cx="176213" cy="265113"/>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03" name="Line 19"/>
          <p:cNvSpPr>
            <a:spLocks noChangeShapeType="1"/>
          </p:cNvSpPr>
          <p:nvPr/>
        </p:nvSpPr>
        <p:spPr bwMode="auto">
          <a:xfrm flipH="1">
            <a:off x="5193030" y="3389313"/>
            <a:ext cx="384175"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11" name="Line 27"/>
          <p:cNvSpPr>
            <a:spLocks noChangeShapeType="1"/>
          </p:cNvSpPr>
          <p:nvPr/>
        </p:nvSpPr>
        <p:spPr bwMode="auto">
          <a:xfrm>
            <a:off x="5870893" y="3327400"/>
            <a:ext cx="173037"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13" name="Line 29"/>
          <p:cNvSpPr>
            <a:spLocks noChangeShapeType="1"/>
          </p:cNvSpPr>
          <p:nvPr/>
        </p:nvSpPr>
        <p:spPr bwMode="auto">
          <a:xfrm flipH="1">
            <a:off x="4819968" y="1550988"/>
            <a:ext cx="1498600"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14" name="Line 30"/>
          <p:cNvSpPr>
            <a:spLocks noChangeShapeType="1"/>
          </p:cNvSpPr>
          <p:nvPr/>
        </p:nvSpPr>
        <p:spPr bwMode="auto">
          <a:xfrm flipH="1">
            <a:off x="4819968" y="3963988"/>
            <a:ext cx="1498600"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15" name="Line 31"/>
          <p:cNvSpPr>
            <a:spLocks noChangeShapeType="1"/>
          </p:cNvSpPr>
          <p:nvPr/>
        </p:nvSpPr>
        <p:spPr bwMode="auto">
          <a:xfrm>
            <a:off x="5772468" y="2757488"/>
            <a:ext cx="958850" cy="0"/>
          </a:xfrm>
          <a:prstGeom prst="line">
            <a:avLst/>
          </a:prstGeom>
          <a:noFill/>
          <a:ln w="12700">
            <a:solidFill>
              <a:schemeClr val="tx1"/>
            </a:solidFill>
            <a:round/>
            <a:headEnd/>
            <a:tailEnd type="oval" w="med" len="med"/>
          </a:ln>
          <a:effectLst/>
        </p:spPr>
        <p:txBody>
          <a:bodyPr wrap="none" anchor="ctr"/>
          <a:lstStyle/>
          <a:p>
            <a:endParaRPr lang="en-US">
              <a:effectLst/>
            </a:endParaRPr>
          </a:p>
        </p:txBody>
      </p:sp>
      <p:sp>
        <p:nvSpPr>
          <p:cNvPr id="144416" name="Rectangle 32"/>
          <p:cNvSpPr>
            <a:spLocks noChangeArrowheads="1"/>
          </p:cNvSpPr>
          <p:nvPr/>
        </p:nvSpPr>
        <p:spPr bwMode="auto">
          <a:xfrm>
            <a:off x="6767830" y="2514600"/>
            <a:ext cx="2228850" cy="1197764"/>
          </a:xfrm>
          <a:prstGeom prst="rect">
            <a:avLst/>
          </a:prstGeom>
          <a:noFill/>
          <a:ln w="12700">
            <a:noFill/>
            <a:miter lim="800000"/>
            <a:headEnd/>
            <a:tailEnd/>
          </a:ln>
          <a:effectLst/>
        </p:spPr>
        <p:txBody>
          <a:bodyPr lIns="90488" tIns="44450" rIns="90488" bIns="44450">
            <a:spAutoFit/>
          </a:bodyPr>
          <a:lstStyle/>
          <a:p>
            <a:pPr>
              <a:lnSpc>
                <a:spcPct val="100000"/>
              </a:lnSpc>
              <a:spcBef>
                <a:spcPct val="0"/>
              </a:spcBef>
            </a:pPr>
            <a:r>
              <a:rPr lang="en-US" sz="2400">
                <a:effectLst/>
                <a:latin typeface="Arial" charset="0"/>
              </a:rPr>
              <a:t>to power switching device</a:t>
            </a:r>
          </a:p>
        </p:txBody>
      </p:sp>
      <p:sp>
        <p:nvSpPr>
          <p:cNvPr id="144417" name="Rectangle 33"/>
          <p:cNvSpPr>
            <a:spLocks noChangeArrowheads="1"/>
          </p:cNvSpPr>
          <p:nvPr/>
        </p:nvSpPr>
        <p:spPr bwMode="auto">
          <a:xfrm>
            <a:off x="6348730" y="1295400"/>
            <a:ext cx="1720024" cy="45910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400">
                <a:effectLst/>
                <a:latin typeface="Arial" charset="0"/>
              </a:rPr>
              <a:t>supply rail</a:t>
            </a:r>
          </a:p>
        </p:txBody>
      </p:sp>
      <p:grpSp>
        <p:nvGrpSpPr>
          <p:cNvPr id="144418" name="Group 34"/>
          <p:cNvGrpSpPr>
            <a:grpSpLocks/>
          </p:cNvGrpSpPr>
          <p:nvPr/>
        </p:nvGrpSpPr>
        <p:grpSpPr bwMode="auto">
          <a:xfrm>
            <a:off x="4959668" y="4186238"/>
            <a:ext cx="368300" cy="152400"/>
            <a:chOff x="3196" y="2736"/>
            <a:chExt cx="232" cy="96"/>
          </a:xfrm>
        </p:grpSpPr>
        <p:sp>
          <p:nvSpPr>
            <p:cNvPr id="144419" name="Line 35"/>
            <p:cNvSpPr>
              <a:spLocks noChangeShapeType="1"/>
            </p:cNvSpPr>
            <p:nvPr/>
          </p:nvSpPr>
          <p:spPr bwMode="auto">
            <a:xfrm>
              <a:off x="3196" y="2736"/>
              <a:ext cx="232"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20" name="Line 36"/>
            <p:cNvSpPr>
              <a:spLocks noChangeShapeType="1"/>
            </p:cNvSpPr>
            <p:nvPr/>
          </p:nvSpPr>
          <p:spPr bwMode="auto">
            <a:xfrm>
              <a:off x="3244" y="2784"/>
              <a:ext cx="136"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21" name="Line 37"/>
            <p:cNvSpPr>
              <a:spLocks noChangeShapeType="1"/>
            </p:cNvSpPr>
            <p:nvPr/>
          </p:nvSpPr>
          <p:spPr bwMode="auto">
            <a:xfrm>
              <a:off x="3292" y="2832"/>
              <a:ext cx="40" cy="0"/>
            </a:xfrm>
            <a:prstGeom prst="line">
              <a:avLst/>
            </a:prstGeom>
            <a:noFill/>
            <a:ln w="12700">
              <a:solidFill>
                <a:schemeClr val="tx1"/>
              </a:solidFill>
              <a:round/>
              <a:headEnd/>
              <a:tailEnd/>
            </a:ln>
            <a:effectLst/>
          </p:spPr>
          <p:txBody>
            <a:bodyPr wrap="none" anchor="ctr"/>
            <a:lstStyle/>
            <a:p>
              <a:endParaRPr lang="en-US">
                <a:effectLst/>
              </a:endParaRPr>
            </a:p>
          </p:txBody>
        </p:sp>
      </p:grpSp>
      <p:sp>
        <p:nvSpPr>
          <p:cNvPr id="144422" name="Line 38"/>
          <p:cNvSpPr>
            <a:spLocks noChangeShapeType="1"/>
          </p:cNvSpPr>
          <p:nvPr/>
        </p:nvSpPr>
        <p:spPr bwMode="auto">
          <a:xfrm>
            <a:off x="5143818" y="3963988"/>
            <a:ext cx="0" cy="215900"/>
          </a:xfrm>
          <a:prstGeom prst="line">
            <a:avLst/>
          </a:prstGeom>
          <a:noFill/>
          <a:ln w="12700">
            <a:solidFill>
              <a:schemeClr val="tx1"/>
            </a:solidFill>
            <a:round/>
            <a:headEnd/>
            <a:tailEnd/>
          </a:ln>
          <a:effectLst/>
        </p:spPr>
        <p:txBody>
          <a:bodyPr wrap="none" anchor="ctr"/>
          <a:lstStyle/>
          <a:p>
            <a:endParaRPr lang="en-US">
              <a:effectLst/>
            </a:endParaRPr>
          </a:p>
        </p:txBody>
      </p:sp>
      <p:sp>
        <p:nvSpPr>
          <p:cNvPr id="144423" name="Rectangle 39"/>
          <p:cNvSpPr>
            <a:spLocks noChangeArrowheads="1"/>
          </p:cNvSpPr>
          <p:nvPr/>
        </p:nvSpPr>
        <p:spPr bwMode="auto">
          <a:xfrm>
            <a:off x="238381" y="2514600"/>
            <a:ext cx="3295775" cy="828432"/>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400">
                <a:effectLst/>
                <a:latin typeface="Arial" charset="0"/>
              </a:rPr>
              <a:t>gate signals are</a:t>
            </a:r>
          </a:p>
          <a:p>
            <a:pPr algn="ctr">
              <a:lnSpc>
                <a:spcPct val="100000"/>
              </a:lnSpc>
              <a:spcBef>
                <a:spcPct val="0"/>
              </a:spcBef>
            </a:pPr>
            <a:r>
              <a:rPr lang="en-US" sz="2400">
                <a:effectLst/>
                <a:latin typeface="Arial" charset="0"/>
              </a:rPr>
              <a:t>complementary PWM</a:t>
            </a:r>
          </a:p>
        </p:txBody>
      </p:sp>
      <p:sp>
        <p:nvSpPr>
          <p:cNvPr id="144424" name="Line 40"/>
          <p:cNvSpPr>
            <a:spLocks noChangeShapeType="1"/>
          </p:cNvSpPr>
          <p:nvPr/>
        </p:nvSpPr>
        <p:spPr bwMode="auto">
          <a:xfrm flipV="1">
            <a:off x="3168968" y="2217738"/>
            <a:ext cx="1282700" cy="54610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144425" name="Line 41"/>
          <p:cNvSpPr>
            <a:spLocks noChangeShapeType="1"/>
          </p:cNvSpPr>
          <p:nvPr/>
        </p:nvSpPr>
        <p:spPr bwMode="auto">
          <a:xfrm>
            <a:off x="3168968" y="2763838"/>
            <a:ext cx="1206500" cy="59690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144426" name="Rectangle 42"/>
          <p:cNvSpPr>
            <a:spLocks noChangeArrowheads="1"/>
          </p:cNvSpPr>
          <p:nvPr/>
        </p:nvSpPr>
        <p:spPr bwMode="auto">
          <a:xfrm>
            <a:off x="152400" y="5076825"/>
            <a:ext cx="8791575" cy="94297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buClr>
                <a:schemeClr val="tx2"/>
              </a:buClr>
              <a:buFont typeface="Symbol" pitchFamily="18" charset="2"/>
              <a:buChar char="¨"/>
            </a:pPr>
            <a:r>
              <a:rPr lang="en-US">
                <a:effectLst/>
                <a:latin typeface="Times New Roman" pitchFamily="18" charset="0"/>
              </a:rPr>
              <a:t> </a:t>
            </a:r>
            <a:r>
              <a:rPr lang="en-US">
                <a:effectLst/>
                <a:latin typeface="Arial" charset="0"/>
              </a:rPr>
              <a:t>Transistor gates turn on faster than they shut off</a:t>
            </a:r>
          </a:p>
          <a:p>
            <a:pPr>
              <a:lnSpc>
                <a:spcPct val="100000"/>
              </a:lnSpc>
              <a:spcBef>
                <a:spcPct val="0"/>
              </a:spcBef>
              <a:buClr>
                <a:schemeClr val="tx2"/>
              </a:buClr>
              <a:buFont typeface="Symbol" pitchFamily="18" charset="2"/>
              <a:buChar char="¨"/>
            </a:pPr>
            <a:r>
              <a:rPr lang="en-US">
                <a:effectLst/>
                <a:latin typeface="Arial" charset="0"/>
              </a:rPr>
              <a:t> Short circuit if both gates are on at same time!</a:t>
            </a:r>
          </a:p>
        </p:txBody>
      </p:sp>
      <p:sp>
        <p:nvSpPr>
          <p:cNvPr id="144427" name="Freeform 43"/>
          <p:cNvSpPr>
            <a:spLocks/>
          </p:cNvSpPr>
          <p:nvPr/>
        </p:nvSpPr>
        <p:spPr bwMode="auto">
          <a:xfrm>
            <a:off x="4534218" y="1995488"/>
            <a:ext cx="611187" cy="382587"/>
          </a:xfrm>
          <a:custGeom>
            <a:avLst/>
            <a:gdLst/>
            <a:ahLst/>
            <a:cxnLst>
              <a:cxn ang="0">
                <a:pos x="0" y="240"/>
              </a:cxn>
              <a:cxn ang="0">
                <a:pos x="0" y="0"/>
              </a:cxn>
              <a:cxn ang="0">
                <a:pos x="144" y="0"/>
              </a:cxn>
              <a:cxn ang="0">
                <a:pos x="144" y="240"/>
              </a:cxn>
              <a:cxn ang="0">
                <a:pos x="192" y="240"/>
              </a:cxn>
              <a:cxn ang="0">
                <a:pos x="192" y="0"/>
              </a:cxn>
              <a:cxn ang="0">
                <a:pos x="336" y="0"/>
              </a:cxn>
              <a:cxn ang="0">
                <a:pos x="336" y="240"/>
              </a:cxn>
              <a:cxn ang="0">
                <a:pos x="384" y="240"/>
              </a:cxn>
            </a:cxnLst>
            <a:rect l="0" t="0" r="r" b="b"/>
            <a:pathLst>
              <a:path w="385" h="241">
                <a:moveTo>
                  <a:pt x="0" y="240"/>
                </a:moveTo>
                <a:lnTo>
                  <a:pt x="0" y="0"/>
                </a:lnTo>
                <a:lnTo>
                  <a:pt x="144" y="0"/>
                </a:lnTo>
                <a:lnTo>
                  <a:pt x="144" y="240"/>
                </a:lnTo>
                <a:lnTo>
                  <a:pt x="192" y="240"/>
                </a:lnTo>
                <a:lnTo>
                  <a:pt x="192" y="0"/>
                </a:lnTo>
                <a:lnTo>
                  <a:pt x="336" y="0"/>
                </a:lnTo>
                <a:lnTo>
                  <a:pt x="336" y="240"/>
                </a:lnTo>
                <a:lnTo>
                  <a:pt x="384" y="240"/>
                </a:lnTo>
              </a:path>
            </a:pathLst>
          </a:custGeom>
          <a:noFill/>
          <a:ln w="12700" cap="rnd" cmpd="sng">
            <a:solidFill>
              <a:schemeClr val="tx2"/>
            </a:solidFill>
            <a:prstDash val="solid"/>
            <a:round/>
            <a:headEnd type="none" w="med" len="med"/>
            <a:tailEnd type="none" w="med" len="med"/>
          </a:ln>
          <a:effectLst/>
        </p:spPr>
        <p:txBody>
          <a:bodyPr/>
          <a:lstStyle/>
          <a:p>
            <a:endParaRPr lang="en-US">
              <a:effectLst/>
            </a:endParaRPr>
          </a:p>
        </p:txBody>
      </p:sp>
      <p:sp>
        <p:nvSpPr>
          <p:cNvPr id="144428" name="Freeform 44"/>
          <p:cNvSpPr>
            <a:spLocks/>
          </p:cNvSpPr>
          <p:nvPr/>
        </p:nvSpPr>
        <p:spPr bwMode="auto">
          <a:xfrm>
            <a:off x="4534218" y="3138488"/>
            <a:ext cx="611187" cy="382587"/>
          </a:xfrm>
          <a:custGeom>
            <a:avLst/>
            <a:gdLst/>
            <a:ahLst/>
            <a:cxnLst>
              <a:cxn ang="0">
                <a:pos x="0" y="0"/>
              </a:cxn>
              <a:cxn ang="0">
                <a:pos x="0" y="240"/>
              </a:cxn>
              <a:cxn ang="0">
                <a:pos x="144" y="240"/>
              </a:cxn>
              <a:cxn ang="0">
                <a:pos x="144" y="0"/>
              </a:cxn>
              <a:cxn ang="0">
                <a:pos x="192" y="0"/>
              </a:cxn>
              <a:cxn ang="0">
                <a:pos x="192" y="240"/>
              </a:cxn>
              <a:cxn ang="0">
                <a:pos x="336" y="240"/>
              </a:cxn>
              <a:cxn ang="0">
                <a:pos x="336" y="0"/>
              </a:cxn>
              <a:cxn ang="0">
                <a:pos x="384" y="0"/>
              </a:cxn>
            </a:cxnLst>
            <a:rect l="0" t="0" r="r" b="b"/>
            <a:pathLst>
              <a:path w="385" h="241">
                <a:moveTo>
                  <a:pt x="0" y="0"/>
                </a:moveTo>
                <a:lnTo>
                  <a:pt x="0" y="240"/>
                </a:lnTo>
                <a:lnTo>
                  <a:pt x="144" y="240"/>
                </a:lnTo>
                <a:lnTo>
                  <a:pt x="144" y="0"/>
                </a:lnTo>
                <a:lnTo>
                  <a:pt x="192" y="0"/>
                </a:lnTo>
                <a:lnTo>
                  <a:pt x="192" y="240"/>
                </a:lnTo>
                <a:lnTo>
                  <a:pt x="336" y="240"/>
                </a:lnTo>
                <a:lnTo>
                  <a:pt x="336" y="0"/>
                </a:lnTo>
                <a:lnTo>
                  <a:pt x="384" y="0"/>
                </a:lnTo>
              </a:path>
            </a:pathLst>
          </a:custGeom>
          <a:noFill/>
          <a:ln w="12700" cap="rnd" cmpd="sng">
            <a:solidFill>
              <a:schemeClr val="tx2"/>
            </a:solidFill>
            <a:prstDash val="solid"/>
            <a:round/>
            <a:headEnd type="none" w="med" len="med"/>
            <a:tailEnd type="none" w="med" len="med"/>
          </a:ln>
          <a:effectLst/>
        </p:spPr>
        <p:txBody>
          <a:bodyPr/>
          <a:lstStyle/>
          <a:p>
            <a:endParaRPr lang="en-US">
              <a:effectLst/>
            </a:endParaRPr>
          </a:p>
        </p:txBody>
      </p:sp>
      <p:sp>
        <p:nvSpPr>
          <p:cNvPr id="144436" name="Freeform 52"/>
          <p:cNvSpPr>
            <a:spLocks/>
          </p:cNvSpPr>
          <p:nvPr/>
        </p:nvSpPr>
        <p:spPr bwMode="auto">
          <a:xfrm>
            <a:off x="5770880" y="2128838"/>
            <a:ext cx="185738" cy="1200150"/>
          </a:xfrm>
          <a:custGeom>
            <a:avLst/>
            <a:gdLst/>
            <a:ahLst/>
            <a:cxnLst>
              <a:cxn ang="0">
                <a:pos x="117" y="0"/>
              </a:cxn>
              <a:cxn ang="0">
                <a:pos x="117" y="239"/>
              </a:cxn>
              <a:cxn ang="0">
                <a:pos x="0" y="239"/>
              </a:cxn>
              <a:cxn ang="0">
                <a:pos x="0" y="584"/>
              </a:cxn>
              <a:cxn ang="0">
                <a:pos x="117" y="584"/>
              </a:cxn>
              <a:cxn ang="0">
                <a:pos x="117" y="756"/>
              </a:cxn>
            </a:cxnLst>
            <a:rect l="0" t="0" r="r" b="b"/>
            <a:pathLst>
              <a:path w="117" h="756">
                <a:moveTo>
                  <a:pt x="117" y="0"/>
                </a:moveTo>
                <a:lnTo>
                  <a:pt x="117" y="239"/>
                </a:lnTo>
                <a:lnTo>
                  <a:pt x="0" y="239"/>
                </a:lnTo>
                <a:lnTo>
                  <a:pt x="0" y="584"/>
                </a:lnTo>
                <a:lnTo>
                  <a:pt x="117" y="584"/>
                </a:lnTo>
                <a:lnTo>
                  <a:pt x="117" y="756"/>
                </a:lnTo>
              </a:path>
            </a:pathLst>
          </a:custGeom>
          <a:noFill/>
          <a:ln w="12700" cap="flat" cmpd="sng">
            <a:solidFill>
              <a:schemeClr val="tx1"/>
            </a:solidFill>
            <a:prstDash val="solid"/>
            <a:round/>
            <a:headEnd type="triangle" w="med" len="lg"/>
            <a:tailEnd type="none" w="sm" len="sm"/>
          </a:ln>
          <a:effectLst/>
        </p:spPr>
        <p:txBody>
          <a:bodyPr/>
          <a:lstStyle/>
          <a:p>
            <a:endParaRPr lang="en-US">
              <a:effectLst/>
            </a:endParaRPr>
          </a:p>
        </p:txBody>
      </p:sp>
      <p:sp>
        <p:nvSpPr>
          <p:cNvPr id="144437" name="Line 53"/>
          <p:cNvSpPr>
            <a:spLocks noChangeShapeType="1"/>
          </p:cNvSpPr>
          <p:nvPr/>
        </p:nvSpPr>
        <p:spPr bwMode="auto">
          <a:xfrm>
            <a:off x="5585143" y="2252663"/>
            <a:ext cx="184150" cy="255587"/>
          </a:xfrm>
          <a:prstGeom prst="line">
            <a:avLst/>
          </a:prstGeom>
          <a:noFill/>
          <a:ln w="12700">
            <a:solidFill>
              <a:schemeClr val="tx1"/>
            </a:solidFill>
            <a:round/>
            <a:headEnd type="none" w="sm" len="sm"/>
            <a:tailEnd type="triangle" w="med" len="lg"/>
          </a:ln>
          <a:effectLst/>
        </p:spPr>
        <p:txBody>
          <a:bodyPr/>
          <a:lstStyle/>
          <a:p>
            <a:endParaRPr lang="en-US">
              <a:effectLst/>
            </a:endParaRPr>
          </a:p>
        </p:txBody>
      </p:sp>
      <p:sp>
        <p:nvSpPr>
          <p:cNvPr id="144439" name="Freeform 55"/>
          <p:cNvSpPr>
            <a:spLocks/>
          </p:cNvSpPr>
          <p:nvPr/>
        </p:nvSpPr>
        <p:spPr bwMode="auto">
          <a:xfrm>
            <a:off x="5766118" y="1547813"/>
            <a:ext cx="190500" cy="588962"/>
          </a:xfrm>
          <a:custGeom>
            <a:avLst/>
            <a:gdLst/>
            <a:ahLst/>
            <a:cxnLst>
              <a:cxn ang="0">
                <a:pos x="0" y="0"/>
              </a:cxn>
              <a:cxn ang="0">
                <a:pos x="0" y="194"/>
              </a:cxn>
              <a:cxn ang="0">
                <a:pos x="120" y="194"/>
              </a:cxn>
              <a:cxn ang="0">
                <a:pos x="120" y="371"/>
              </a:cxn>
            </a:cxnLst>
            <a:rect l="0" t="0" r="r" b="b"/>
            <a:pathLst>
              <a:path w="120" h="371">
                <a:moveTo>
                  <a:pt x="0" y="0"/>
                </a:moveTo>
                <a:lnTo>
                  <a:pt x="0" y="194"/>
                </a:lnTo>
                <a:lnTo>
                  <a:pt x="120" y="194"/>
                </a:lnTo>
                <a:lnTo>
                  <a:pt x="120" y="371"/>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144440" name="Freeform 56"/>
          <p:cNvSpPr>
            <a:spLocks/>
          </p:cNvSpPr>
          <p:nvPr/>
        </p:nvSpPr>
        <p:spPr bwMode="auto">
          <a:xfrm>
            <a:off x="5767705" y="3327400"/>
            <a:ext cx="188913" cy="639763"/>
          </a:xfrm>
          <a:custGeom>
            <a:avLst/>
            <a:gdLst/>
            <a:ahLst/>
            <a:cxnLst>
              <a:cxn ang="0">
                <a:pos x="119" y="0"/>
              </a:cxn>
              <a:cxn ang="0">
                <a:pos x="119" y="240"/>
              </a:cxn>
              <a:cxn ang="0">
                <a:pos x="0" y="240"/>
              </a:cxn>
              <a:cxn ang="0">
                <a:pos x="0" y="403"/>
              </a:cxn>
            </a:cxnLst>
            <a:rect l="0" t="0" r="r" b="b"/>
            <a:pathLst>
              <a:path w="119" h="403">
                <a:moveTo>
                  <a:pt x="119" y="0"/>
                </a:moveTo>
                <a:lnTo>
                  <a:pt x="119" y="240"/>
                </a:lnTo>
                <a:lnTo>
                  <a:pt x="0" y="240"/>
                </a:lnTo>
                <a:lnTo>
                  <a:pt x="0" y="403"/>
                </a:lnTo>
              </a:path>
            </a:pathLst>
          </a:custGeom>
          <a:noFill/>
          <a:ln w="12700" cap="flat" cmpd="sng">
            <a:solidFill>
              <a:schemeClr val="tx1"/>
            </a:solidFill>
            <a:prstDash val="solid"/>
            <a:round/>
            <a:headEnd type="triangle" w="med" len="lg"/>
            <a:tailEnd type="none" w="sm" len="sm"/>
          </a:ln>
          <a:effectLst/>
        </p:spPr>
        <p:txBody>
          <a:bodyPr/>
          <a:lstStyle/>
          <a:p>
            <a:endParaRPr lang="en-US">
              <a:effectLst/>
            </a:endParaRPr>
          </a:p>
        </p:txBody>
      </p:sp>
      <p:sp>
        <p:nvSpPr>
          <p:cNvPr id="144442" name="Line 58"/>
          <p:cNvSpPr>
            <a:spLocks noChangeShapeType="1"/>
          </p:cNvSpPr>
          <p:nvPr/>
        </p:nvSpPr>
        <p:spPr bwMode="auto">
          <a:xfrm>
            <a:off x="5591493" y="3451225"/>
            <a:ext cx="176212" cy="257175"/>
          </a:xfrm>
          <a:prstGeom prst="line">
            <a:avLst/>
          </a:prstGeom>
          <a:noFill/>
          <a:ln w="12700">
            <a:solidFill>
              <a:schemeClr val="tx1"/>
            </a:solidFill>
            <a:round/>
            <a:headEnd type="none" w="sm" len="sm"/>
            <a:tailEnd type="triangle" w="med" len="lg"/>
          </a:ln>
          <a:effectLst/>
        </p:spPr>
        <p:txBody>
          <a:bodyPr/>
          <a:lstStyle/>
          <a:p>
            <a:endParaRPr lang="en-US">
              <a:effectLst/>
            </a:endParaRPr>
          </a:p>
        </p:txBody>
      </p:sp>
    </p:spTree>
    <p:custDataLst>
      <p:tags r:id="rId1"/>
    </p:custDataLst>
    <p:extLst>
      <p:ext uri="{BB962C8B-B14F-4D97-AF65-F5344CB8AC3E}">
        <p14:creationId xmlns:p14="http://schemas.microsoft.com/office/powerpoint/2010/main" val="680518354"/>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0" name="Rectangle 4"/>
          <p:cNvSpPr>
            <a:spLocks noGrp="1" noChangeArrowheads="1"/>
          </p:cNvSpPr>
          <p:nvPr>
            <p:ph type="title"/>
          </p:nvPr>
        </p:nvSpPr>
        <p:spPr/>
        <p:txBody>
          <a:bodyPr/>
          <a:lstStyle/>
          <a:p>
            <a:r>
              <a:rPr lang="en-US" dirty="0" err="1"/>
              <a:t>ePWM</a:t>
            </a:r>
            <a:r>
              <a:rPr lang="en-US" dirty="0"/>
              <a:t> Dead-Band Block Diagram</a:t>
            </a:r>
          </a:p>
        </p:txBody>
      </p:sp>
      <p:grpSp>
        <p:nvGrpSpPr>
          <p:cNvPr id="7" name="Group 6"/>
          <p:cNvGrpSpPr/>
          <p:nvPr/>
        </p:nvGrpSpPr>
        <p:grpSpPr>
          <a:xfrm>
            <a:off x="215866" y="689547"/>
            <a:ext cx="8833939" cy="6047660"/>
            <a:chOff x="162856" y="555381"/>
            <a:chExt cx="8833939" cy="6047660"/>
          </a:xfrm>
        </p:grpSpPr>
        <p:sp>
          <p:nvSpPr>
            <p:cNvPr id="336977" name="Rectangle 81"/>
            <p:cNvSpPr>
              <a:spLocks noChangeArrowheads="1"/>
            </p:cNvSpPr>
            <p:nvPr/>
          </p:nvSpPr>
          <p:spPr bwMode="auto">
            <a:xfrm>
              <a:off x="4578589" y="1752600"/>
              <a:ext cx="718334" cy="3378200"/>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sp>
          <p:nvSpPr>
            <p:cNvPr id="336901" name="Text Box 5"/>
            <p:cNvSpPr txBox="1">
              <a:spLocks noChangeArrowheads="1"/>
            </p:cNvSpPr>
            <p:nvPr/>
          </p:nvSpPr>
          <p:spPr bwMode="auto">
            <a:xfrm>
              <a:off x="2498187" y="1254278"/>
              <a:ext cx="960212" cy="141577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square">
              <a:spAutoFit/>
            </a:bodyPr>
            <a:lstStyle/>
            <a:p>
              <a:pPr algn="ctr"/>
              <a:r>
                <a:rPr lang="en-US" sz="1600" dirty="0">
                  <a:effectLst/>
                  <a:latin typeface="Arial" charset="0"/>
                </a:rPr>
                <a:t>Rising Edge Delay</a:t>
              </a:r>
            </a:p>
            <a:p>
              <a:pPr algn="ctr"/>
              <a:r>
                <a:rPr lang="en-US" sz="1400" b="0" dirty="0">
                  <a:effectLst/>
                  <a:latin typeface="Arial" charset="0"/>
                </a:rPr>
                <a:t>In  </a:t>
              </a:r>
              <a:r>
                <a:rPr lang="en-US" sz="1400" b="0" dirty="0" smtClean="0">
                  <a:effectLst/>
                  <a:latin typeface="Arial" charset="0"/>
                </a:rPr>
                <a:t>    </a:t>
              </a:r>
              <a:r>
                <a:rPr lang="en-US" sz="1400" b="0" dirty="0">
                  <a:effectLst/>
                  <a:latin typeface="Arial" charset="0"/>
                </a:rPr>
                <a:t>Out</a:t>
              </a:r>
            </a:p>
            <a:p>
              <a:pPr algn="ctr"/>
              <a:r>
                <a:rPr lang="en-US" sz="1400" b="0" dirty="0">
                  <a:effectLst/>
                  <a:latin typeface="Arial" charset="0"/>
                </a:rPr>
                <a:t>(</a:t>
              </a:r>
              <a:r>
                <a:rPr lang="en-US" sz="1400" b="0" dirty="0" smtClean="0">
                  <a:effectLst/>
                  <a:latin typeface="Arial" charset="0"/>
                </a:rPr>
                <a:t>14-bit </a:t>
              </a:r>
              <a:r>
                <a:rPr lang="en-US" sz="1400" b="0" dirty="0">
                  <a:effectLst/>
                  <a:latin typeface="Arial" charset="0"/>
                </a:rPr>
                <a:t>counter</a:t>
              </a:r>
              <a:r>
                <a:rPr lang="en-US" sz="1400" b="0" dirty="0" smtClean="0">
                  <a:effectLst/>
                  <a:latin typeface="Arial" charset="0"/>
                </a:rPr>
                <a:t>)</a:t>
              </a:r>
              <a:endParaRPr lang="en-US" sz="1400" b="0" dirty="0">
                <a:effectLst/>
                <a:latin typeface="Arial" charset="0"/>
              </a:endParaRPr>
            </a:p>
          </p:txBody>
        </p:sp>
        <p:sp>
          <p:nvSpPr>
            <p:cNvPr id="336904" name="Text Box 8"/>
            <p:cNvSpPr txBox="1">
              <a:spLocks noChangeArrowheads="1"/>
            </p:cNvSpPr>
            <p:nvPr/>
          </p:nvSpPr>
          <p:spPr bwMode="auto">
            <a:xfrm>
              <a:off x="2498186" y="4365973"/>
              <a:ext cx="960213" cy="141577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square">
              <a:spAutoFit/>
            </a:bodyPr>
            <a:lstStyle/>
            <a:p>
              <a:pPr algn="ctr"/>
              <a:r>
                <a:rPr lang="en-US" sz="1600" dirty="0">
                  <a:effectLst/>
                  <a:latin typeface="Arial" charset="0"/>
                </a:rPr>
                <a:t>Falling Edge Delay</a:t>
              </a:r>
            </a:p>
            <a:p>
              <a:pPr algn="ctr"/>
              <a:r>
                <a:rPr lang="en-US" sz="1400" b="0" dirty="0">
                  <a:effectLst/>
                  <a:latin typeface="Arial" charset="0"/>
                </a:rPr>
                <a:t>In </a:t>
              </a:r>
              <a:r>
                <a:rPr lang="en-US" sz="1400" b="0" dirty="0" smtClean="0">
                  <a:effectLst/>
                  <a:latin typeface="Arial" charset="0"/>
                </a:rPr>
                <a:t>     </a:t>
              </a:r>
              <a:r>
                <a:rPr lang="en-US" sz="1400" b="0" dirty="0">
                  <a:effectLst/>
                  <a:latin typeface="Arial" charset="0"/>
                </a:rPr>
                <a:t>Out</a:t>
              </a:r>
            </a:p>
            <a:p>
              <a:pPr algn="ctr"/>
              <a:r>
                <a:rPr lang="en-US" sz="1400" b="0" dirty="0">
                  <a:effectLst/>
                  <a:latin typeface="Arial" charset="0"/>
                </a:rPr>
                <a:t>(</a:t>
              </a:r>
              <a:r>
                <a:rPr lang="en-US" sz="1400" b="0" dirty="0" smtClean="0">
                  <a:effectLst/>
                  <a:latin typeface="Arial" charset="0"/>
                </a:rPr>
                <a:t>14-bit </a:t>
              </a:r>
              <a:r>
                <a:rPr lang="en-US" sz="1400" b="0" dirty="0">
                  <a:effectLst/>
                  <a:latin typeface="Arial" charset="0"/>
                </a:rPr>
                <a:t>counter)</a:t>
              </a:r>
            </a:p>
          </p:txBody>
        </p:sp>
        <p:grpSp>
          <p:nvGrpSpPr>
            <p:cNvPr id="337001" name="Group 105"/>
            <p:cNvGrpSpPr>
              <a:grpSpLocks/>
            </p:cNvGrpSpPr>
            <p:nvPr/>
          </p:nvGrpSpPr>
          <p:grpSpPr bwMode="auto">
            <a:xfrm>
              <a:off x="4658356" y="1993900"/>
              <a:ext cx="663575" cy="998538"/>
              <a:chOff x="3160" y="1256"/>
              <a:chExt cx="418" cy="629"/>
            </a:xfrm>
          </p:grpSpPr>
          <p:sp>
            <p:nvSpPr>
              <p:cNvPr id="336908" name="Text Box 12"/>
              <p:cNvSpPr txBox="1">
                <a:spLocks noChangeArrowheads="1"/>
              </p:cNvSpPr>
              <p:nvPr/>
            </p:nvSpPr>
            <p:spPr bwMode="auto">
              <a:xfrm>
                <a:off x="3160" y="1603"/>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09" name="Text Box 13"/>
              <p:cNvSpPr txBox="1">
                <a:spLocks noChangeArrowheads="1"/>
              </p:cNvSpPr>
              <p:nvPr/>
            </p:nvSpPr>
            <p:spPr bwMode="auto">
              <a:xfrm>
                <a:off x="3160" y="1391"/>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10" name="Text Box 14"/>
              <p:cNvSpPr txBox="1">
                <a:spLocks noChangeArrowheads="1"/>
              </p:cNvSpPr>
              <p:nvPr/>
            </p:nvSpPr>
            <p:spPr bwMode="auto">
              <a:xfrm>
                <a:off x="3385" y="1487"/>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12" name="Line 16"/>
              <p:cNvSpPr>
                <a:spLocks noChangeShapeType="1"/>
              </p:cNvSpPr>
              <p:nvPr/>
            </p:nvSpPr>
            <p:spPr bwMode="auto">
              <a:xfrm>
                <a:off x="3244" y="1499"/>
                <a:ext cx="215" cy="64"/>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13" name="Text Box 17"/>
              <p:cNvSpPr txBox="1">
                <a:spLocks noChangeArrowheads="1"/>
              </p:cNvSpPr>
              <p:nvPr/>
            </p:nvSpPr>
            <p:spPr bwMode="auto">
              <a:xfrm>
                <a:off x="3160" y="1256"/>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336914" name="Text Box 18"/>
              <p:cNvSpPr txBox="1">
                <a:spLocks noChangeArrowheads="1"/>
              </p:cNvSpPr>
              <p:nvPr/>
            </p:nvSpPr>
            <p:spPr bwMode="auto">
              <a:xfrm>
                <a:off x="3160" y="1704"/>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grpSp>
          <p:nvGrpSpPr>
            <p:cNvPr id="336999" name="Group 103"/>
            <p:cNvGrpSpPr>
              <a:grpSpLocks/>
            </p:cNvGrpSpPr>
            <p:nvPr/>
          </p:nvGrpSpPr>
          <p:grpSpPr bwMode="auto">
            <a:xfrm>
              <a:off x="4658356" y="3967163"/>
              <a:ext cx="663575" cy="998537"/>
              <a:chOff x="3160" y="2499"/>
              <a:chExt cx="418" cy="629"/>
            </a:xfrm>
          </p:grpSpPr>
          <p:sp>
            <p:nvSpPr>
              <p:cNvPr id="336917" name="Text Box 21"/>
              <p:cNvSpPr txBox="1">
                <a:spLocks noChangeArrowheads="1"/>
              </p:cNvSpPr>
              <p:nvPr/>
            </p:nvSpPr>
            <p:spPr bwMode="auto">
              <a:xfrm>
                <a:off x="3160" y="2842"/>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18" name="Text Box 22"/>
              <p:cNvSpPr txBox="1">
                <a:spLocks noChangeArrowheads="1"/>
              </p:cNvSpPr>
              <p:nvPr/>
            </p:nvSpPr>
            <p:spPr bwMode="auto">
              <a:xfrm>
                <a:off x="3160" y="2634"/>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6919" name="Text Box 23"/>
              <p:cNvSpPr txBox="1">
                <a:spLocks noChangeArrowheads="1"/>
              </p:cNvSpPr>
              <p:nvPr/>
            </p:nvSpPr>
            <p:spPr bwMode="auto">
              <a:xfrm>
                <a:off x="3385" y="2730"/>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20" name="Line 24"/>
              <p:cNvSpPr>
                <a:spLocks noChangeShapeType="1"/>
              </p:cNvSpPr>
              <p:nvPr/>
            </p:nvSpPr>
            <p:spPr bwMode="auto">
              <a:xfrm>
                <a:off x="3244" y="2742"/>
                <a:ext cx="210" cy="6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21" name="Text Box 25"/>
              <p:cNvSpPr txBox="1">
                <a:spLocks noChangeArrowheads="1"/>
              </p:cNvSpPr>
              <p:nvPr/>
            </p:nvSpPr>
            <p:spPr bwMode="auto">
              <a:xfrm>
                <a:off x="3160" y="2499"/>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336922" name="Text Box 26"/>
              <p:cNvSpPr txBox="1">
                <a:spLocks noChangeArrowheads="1"/>
              </p:cNvSpPr>
              <p:nvPr/>
            </p:nvSpPr>
            <p:spPr bwMode="auto">
              <a:xfrm>
                <a:off x="3160" y="2947"/>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grpSp>
          <p:nvGrpSpPr>
            <p:cNvPr id="337003" name="Group 107"/>
            <p:cNvGrpSpPr>
              <a:grpSpLocks/>
            </p:cNvGrpSpPr>
            <p:nvPr/>
          </p:nvGrpSpPr>
          <p:grpSpPr bwMode="auto">
            <a:xfrm>
              <a:off x="5949412" y="1828800"/>
              <a:ext cx="663575" cy="998538"/>
              <a:chOff x="4202" y="1152"/>
              <a:chExt cx="418" cy="629"/>
            </a:xfrm>
          </p:grpSpPr>
          <p:sp>
            <p:nvSpPr>
              <p:cNvPr id="336931" name="Text Box 35"/>
              <p:cNvSpPr txBox="1">
                <a:spLocks noChangeArrowheads="1"/>
              </p:cNvSpPr>
              <p:nvPr/>
            </p:nvSpPr>
            <p:spPr bwMode="auto">
              <a:xfrm>
                <a:off x="4202" y="1491"/>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32" name="Text Box 36"/>
              <p:cNvSpPr txBox="1">
                <a:spLocks noChangeArrowheads="1"/>
              </p:cNvSpPr>
              <p:nvPr/>
            </p:nvSpPr>
            <p:spPr bwMode="auto">
              <a:xfrm>
                <a:off x="4202" y="1287"/>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6933" name="Text Box 37"/>
              <p:cNvSpPr txBox="1">
                <a:spLocks noChangeArrowheads="1"/>
              </p:cNvSpPr>
              <p:nvPr/>
            </p:nvSpPr>
            <p:spPr bwMode="auto">
              <a:xfrm>
                <a:off x="4427" y="138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6934" name="Line 38"/>
              <p:cNvSpPr>
                <a:spLocks noChangeShapeType="1"/>
              </p:cNvSpPr>
              <p:nvPr/>
            </p:nvSpPr>
            <p:spPr bwMode="auto">
              <a:xfrm>
                <a:off x="4286" y="1395"/>
                <a:ext cx="212" cy="61"/>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35" name="Text Box 39"/>
              <p:cNvSpPr txBox="1">
                <a:spLocks noChangeArrowheads="1"/>
              </p:cNvSpPr>
              <p:nvPr/>
            </p:nvSpPr>
            <p:spPr bwMode="auto">
              <a:xfrm>
                <a:off x="4202" y="1152"/>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336936" name="Text Box 40"/>
              <p:cNvSpPr txBox="1">
                <a:spLocks noChangeArrowheads="1"/>
              </p:cNvSpPr>
              <p:nvPr/>
            </p:nvSpPr>
            <p:spPr bwMode="auto">
              <a:xfrm>
                <a:off x="4202" y="1600"/>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grpSp>
          <p:nvGrpSpPr>
            <p:cNvPr id="336997" name="Group 101"/>
            <p:cNvGrpSpPr>
              <a:grpSpLocks/>
            </p:cNvGrpSpPr>
            <p:nvPr/>
          </p:nvGrpSpPr>
          <p:grpSpPr bwMode="auto">
            <a:xfrm>
              <a:off x="5949412" y="4114800"/>
              <a:ext cx="663575" cy="998538"/>
              <a:chOff x="4202" y="2592"/>
              <a:chExt cx="418" cy="629"/>
            </a:xfrm>
          </p:grpSpPr>
          <p:sp>
            <p:nvSpPr>
              <p:cNvPr id="336938" name="Text Box 42"/>
              <p:cNvSpPr txBox="1">
                <a:spLocks noChangeArrowheads="1"/>
              </p:cNvSpPr>
              <p:nvPr/>
            </p:nvSpPr>
            <p:spPr bwMode="auto">
              <a:xfrm>
                <a:off x="4202" y="2937"/>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39" name="Text Box 43"/>
              <p:cNvSpPr txBox="1">
                <a:spLocks noChangeArrowheads="1"/>
              </p:cNvSpPr>
              <p:nvPr/>
            </p:nvSpPr>
            <p:spPr bwMode="auto">
              <a:xfrm>
                <a:off x="4202" y="2727"/>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6940" name="Text Box 44"/>
              <p:cNvSpPr txBox="1">
                <a:spLocks noChangeArrowheads="1"/>
              </p:cNvSpPr>
              <p:nvPr/>
            </p:nvSpPr>
            <p:spPr bwMode="auto">
              <a:xfrm>
                <a:off x="4427" y="282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6941" name="Line 45"/>
              <p:cNvSpPr>
                <a:spLocks noChangeShapeType="1"/>
              </p:cNvSpPr>
              <p:nvPr/>
            </p:nvSpPr>
            <p:spPr bwMode="auto">
              <a:xfrm flipV="1">
                <a:off x="4284" y="2905"/>
                <a:ext cx="217" cy="6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42" name="Text Box 46"/>
              <p:cNvSpPr txBox="1">
                <a:spLocks noChangeArrowheads="1"/>
              </p:cNvSpPr>
              <p:nvPr/>
            </p:nvSpPr>
            <p:spPr bwMode="auto">
              <a:xfrm>
                <a:off x="4202" y="2592"/>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sp>
            <p:nvSpPr>
              <p:cNvPr id="336943" name="Text Box 47"/>
              <p:cNvSpPr txBox="1">
                <a:spLocks noChangeArrowheads="1"/>
              </p:cNvSpPr>
              <p:nvPr/>
            </p:nvSpPr>
            <p:spPr bwMode="auto">
              <a:xfrm>
                <a:off x="4202" y="3040"/>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grpSp>
        <p:sp>
          <p:nvSpPr>
            <p:cNvPr id="336944" name="Line 48"/>
            <p:cNvSpPr>
              <a:spLocks noChangeShapeType="1"/>
            </p:cNvSpPr>
            <p:nvPr/>
          </p:nvSpPr>
          <p:spPr bwMode="auto">
            <a:xfrm>
              <a:off x="3909663" y="2670050"/>
              <a:ext cx="29467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45" name="Line 49"/>
            <p:cNvSpPr>
              <a:spLocks noChangeShapeType="1"/>
            </p:cNvSpPr>
            <p:nvPr/>
          </p:nvSpPr>
          <p:spPr bwMode="auto">
            <a:xfrm>
              <a:off x="3890803" y="4622800"/>
              <a:ext cx="17203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46" name="AutoShape 50"/>
            <p:cNvSpPr>
              <a:spLocks noChangeArrowheads="1"/>
            </p:cNvSpPr>
            <p:nvPr/>
          </p:nvSpPr>
          <p:spPr bwMode="auto">
            <a:xfrm rot="5400000">
              <a:off x="4021376" y="4497388"/>
              <a:ext cx="342900" cy="266700"/>
            </a:xfrm>
            <a:prstGeom prst="triangle">
              <a:avLst>
                <a:gd name="adj" fmla="val 50000"/>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36947" name="Text Box 51"/>
            <p:cNvSpPr txBox="1">
              <a:spLocks noChangeArrowheads="1"/>
            </p:cNvSpPr>
            <p:nvPr/>
          </p:nvSpPr>
          <p:spPr bwMode="auto">
            <a:xfrm>
              <a:off x="4211876" y="4481452"/>
              <a:ext cx="366713" cy="531813"/>
            </a:xfrm>
            <a:prstGeom prst="rect">
              <a:avLst/>
            </a:prstGeom>
            <a:noFill/>
            <a:ln w="12700">
              <a:noFill/>
              <a:miter lim="800000"/>
              <a:headEnd type="none" w="sm" len="sm"/>
              <a:tailEnd type="none" w="sm" len="sm"/>
            </a:ln>
            <a:effectLst/>
          </p:spPr>
          <p:txBody>
            <a:bodyPr wrap="none">
              <a:spAutoFit/>
            </a:bodyPr>
            <a:lstStyle/>
            <a:p>
              <a:r>
                <a:rPr lang="en-US" sz="3600" dirty="0">
                  <a:effectLst/>
                  <a:latin typeface="Arial" charset="0"/>
                  <a:sym typeface="Symbol" pitchFamily="18" charset="2"/>
                </a:rPr>
                <a:t></a:t>
              </a:r>
            </a:p>
          </p:txBody>
        </p:sp>
        <p:sp>
          <p:nvSpPr>
            <p:cNvPr id="336950" name="AutoShape 54"/>
            <p:cNvSpPr>
              <a:spLocks noChangeArrowheads="1"/>
            </p:cNvSpPr>
            <p:nvPr/>
          </p:nvSpPr>
          <p:spPr bwMode="auto">
            <a:xfrm rot="5400000">
              <a:off x="4021376" y="2519363"/>
              <a:ext cx="342900" cy="266700"/>
            </a:xfrm>
            <a:prstGeom prst="triangle">
              <a:avLst>
                <a:gd name="adj" fmla="val 50000"/>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36951" name="Text Box 55"/>
            <p:cNvSpPr txBox="1">
              <a:spLocks noChangeArrowheads="1"/>
            </p:cNvSpPr>
            <p:nvPr/>
          </p:nvSpPr>
          <p:spPr bwMode="auto">
            <a:xfrm>
              <a:off x="4211876" y="2515303"/>
              <a:ext cx="366713" cy="531813"/>
            </a:xfrm>
            <a:prstGeom prst="rect">
              <a:avLst/>
            </a:prstGeom>
            <a:noFill/>
            <a:ln w="12700">
              <a:noFill/>
              <a:miter lim="800000"/>
              <a:headEnd type="none" w="sm" len="sm"/>
              <a:tailEnd type="none" w="sm" len="sm"/>
            </a:ln>
            <a:effectLst/>
          </p:spPr>
          <p:txBody>
            <a:bodyPr wrap="none">
              <a:spAutoFit/>
            </a:bodyPr>
            <a:lstStyle/>
            <a:p>
              <a:r>
                <a:rPr lang="en-US" sz="3600" dirty="0">
                  <a:effectLst/>
                  <a:latin typeface="Arial" charset="0"/>
                  <a:sym typeface="Symbol" pitchFamily="18" charset="2"/>
                </a:rPr>
                <a:t></a:t>
              </a:r>
            </a:p>
          </p:txBody>
        </p:sp>
        <p:sp>
          <p:nvSpPr>
            <p:cNvPr id="336952" name="Line 56"/>
            <p:cNvSpPr>
              <a:spLocks noChangeShapeType="1"/>
            </p:cNvSpPr>
            <p:nvPr/>
          </p:nvSpPr>
          <p:spPr bwMode="auto">
            <a:xfrm>
              <a:off x="4459526" y="2654300"/>
              <a:ext cx="315581"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3" name="Line 57"/>
            <p:cNvSpPr>
              <a:spLocks noChangeShapeType="1"/>
            </p:cNvSpPr>
            <p:nvPr/>
          </p:nvSpPr>
          <p:spPr bwMode="auto">
            <a:xfrm>
              <a:off x="4456351" y="4622800"/>
              <a:ext cx="31611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4" name="Line 58"/>
            <p:cNvSpPr>
              <a:spLocks noChangeShapeType="1"/>
            </p:cNvSpPr>
            <p:nvPr/>
          </p:nvSpPr>
          <p:spPr bwMode="auto">
            <a:xfrm>
              <a:off x="5213321" y="2476158"/>
              <a:ext cx="851484"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5" name="Line 59"/>
            <p:cNvSpPr>
              <a:spLocks noChangeShapeType="1"/>
            </p:cNvSpPr>
            <p:nvPr/>
          </p:nvSpPr>
          <p:spPr bwMode="auto">
            <a:xfrm>
              <a:off x="5217458" y="4444430"/>
              <a:ext cx="84461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6" name="Line 60"/>
            <p:cNvSpPr>
              <a:spLocks noChangeShapeType="1"/>
            </p:cNvSpPr>
            <p:nvPr/>
          </p:nvSpPr>
          <p:spPr bwMode="auto">
            <a:xfrm flipH="1">
              <a:off x="3883053" y="2325688"/>
              <a:ext cx="88941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7" name="Line 61"/>
            <p:cNvSpPr>
              <a:spLocks noChangeShapeType="1"/>
            </p:cNvSpPr>
            <p:nvPr/>
          </p:nvSpPr>
          <p:spPr bwMode="auto">
            <a:xfrm flipH="1">
              <a:off x="3881596" y="4306888"/>
              <a:ext cx="89350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8" name="Line 62"/>
            <p:cNvSpPr>
              <a:spLocks noChangeShapeType="1"/>
            </p:cNvSpPr>
            <p:nvPr/>
          </p:nvSpPr>
          <p:spPr bwMode="auto">
            <a:xfrm>
              <a:off x="3896109" y="2325688"/>
              <a:ext cx="0" cy="101441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59" name="Line 63"/>
            <p:cNvSpPr>
              <a:spLocks noChangeShapeType="1"/>
            </p:cNvSpPr>
            <p:nvPr/>
          </p:nvSpPr>
          <p:spPr bwMode="auto">
            <a:xfrm>
              <a:off x="3890151" y="4295668"/>
              <a:ext cx="0" cy="877749"/>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0" name="Text Box 64"/>
            <p:cNvSpPr txBox="1">
              <a:spLocks noChangeArrowheads="1"/>
            </p:cNvSpPr>
            <p:nvPr/>
          </p:nvSpPr>
          <p:spPr bwMode="auto">
            <a:xfrm>
              <a:off x="355287" y="4535614"/>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336961" name="Text Box 65"/>
            <p:cNvSpPr txBox="1">
              <a:spLocks noChangeArrowheads="1"/>
            </p:cNvSpPr>
            <p:nvPr/>
          </p:nvSpPr>
          <p:spPr bwMode="auto">
            <a:xfrm>
              <a:off x="3717307" y="2142565"/>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336962" name="Text Box 66"/>
            <p:cNvSpPr txBox="1">
              <a:spLocks noChangeArrowheads="1"/>
            </p:cNvSpPr>
            <p:nvPr/>
          </p:nvSpPr>
          <p:spPr bwMode="auto">
            <a:xfrm>
              <a:off x="3714132" y="4110182"/>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336963" name="Line 67"/>
            <p:cNvSpPr>
              <a:spLocks noChangeShapeType="1"/>
            </p:cNvSpPr>
            <p:nvPr/>
          </p:nvSpPr>
          <p:spPr bwMode="auto">
            <a:xfrm flipH="1">
              <a:off x="5609687" y="2171700"/>
              <a:ext cx="4572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4" name="Line 68"/>
            <p:cNvSpPr>
              <a:spLocks noChangeShapeType="1"/>
            </p:cNvSpPr>
            <p:nvPr/>
          </p:nvSpPr>
          <p:spPr bwMode="auto">
            <a:xfrm flipH="1">
              <a:off x="5609687" y="4772025"/>
              <a:ext cx="4572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5" name="Line 69"/>
            <p:cNvSpPr>
              <a:spLocks noChangeShapeType="1"/>
            </p:cNvSpPr>
            <p:nvPr/>
          </p:nvSpPr>
          <p:spPr bwMode="auto">
            <a:xfrm>
              <a:off x="5617625" y="4773613"/>
              <a:ext cx="0" cy="147280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6" name="Line 70"/>
            <p:cNvSpPr>
              <a:spLocks noChangeShapeType="1"/>
            </p:cNvSpPr>
            <p:nvPr/>
          </p:nvSpPr>
          <p:spPr bwMode="auto">
            <a:xfrm flipH="1">
              <a:off x="162856" y="6231133"/>
              <a:ext cx="547153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7" name="Line 71"/>
            <p:cNvSpPr>
              <a:spLocks noChangeShapeType="1"/>
            </p:cNvSpPr>
            <p:nvPr/>
          </p:nvSpPr>
          <p:spPr bwMode="auto">
            <a:xfrm>
              <a:off x="5622387" y="1062842"/>
              <a:ext cx="0" cy="110250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8" name="Line 72"/>
            <p:cNvSpPr>
              <a:spLocks noChangeShapeType="1"/>
            </p:cNvSpPr>
            <p:nvPr/>
          </p:nvSpPr>
          <p:spPr bwMode="auto">
            <a:xfrm flipH="1">
              <a:off x="162856" y="1067950"/>
              <a:ext cx="547153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6969" name="Line 73"/>
            <p:cNvSpPr>
              <a:spLocks noChangeShapeType="1"/>
            </p:cNvSpPr>
            <p:nvPr/>
          </p:nvSpPr>
          <p:spPr bwMode="auto">
            <a:xfrm>
              <a:off x="7960037" y="2459827"/>
              <a:ext cx="964887"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336970" name="Line 74"/>
            <p:cNvSpPr>
              <a:spLocks noChangeShapeType="1"/>
            </p:cNvSpPr>
            <p:nvPr/>
          </p:nvSpPr>
          <p:spPr bwMode="auto">
            <a:xfrm>
              <a:off x="7962680" y="4132481"/>
              <a:ext cx="95907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336971" name="Line 75"/>
            <p:cNvSpPr>
              <a:spLocks noChangeShapeType="1"/>
            </p:cNvSpPr>
            <p:nvPr/>
          </p:nvSpPr>
          <p:spPr bwMode="auto">
            <a:xfrm flipH="1">
              <a:off x="1402632" y="2063005"/>
              <a:ext cx="1092918"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sp>
          <p:nvSpPr>
            <p:cNvPr id="336975" name="Text Box 79"/>
            <p:cNvSpPr txBox="1">
              <a:spLocks noChangeArrowheads="1"/>
            </p:cNvSpPr>
            <p:nvPr/>
          </p:nvSpPr>
          <p:spPr bwMode="auto">
            <a:xfrm>
              <a:off x="173248" y="1390226"/>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336981" name="Rectangle 85"/>
            <p:cNvSpPr>
              <a:spLocks noChangeArrowheads="1"/>
            </p:cNvSpPr>
            <p:nvPr/>
          </p:nvSpPr>
          <p:spPr bwMode="auto">
            <a:xfrm>
              <a:off x="5949412" y="1752600"/>
              <a:ext cx="628650" cy="3378200"/>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sp>
          <p:nvSpPr>
            <p:cNvPr id="336982" name="Text Box 86"/>
            <p:cNvSpPr txBox="1">
              <a:spLocks noChangeArrowheads="1"/>
            </p:cNvSpPr>
            <p:nvPr/>
          </p:nvSpPr>
          <p:spPr bwMode="auto">
            <a:xfrm>
              <a:off x="177800" y="751893"/>
              <a:ext cx="939800" cy="287338"/>
            </a:xfrm>
            <a:prstGeom prst="rect">
              <a:avLst/>
            </a:prstGeom>
            <a:noFill/>
            <a:ln w="12700">
              <a:noFill/>
              <a:miter lim="800000"/>
              <a:headEnd type="none" w="sm" len="sm"/>
              <a:tailEnd type="none" w="sm" len="sm"/>
            </a:ln>
            <a:effectLst/>
          </p:spPr>
          <p:txBody>
            <a:bodyPr wrap="none">
              <a:spAutoFit/>
            </a:bodyPr>
            <a:lstStyle/>
            <a:p>
              <a:r>
                <a:rPr lang="en-US" sz="1600" dirty="0" err="1">
                  <a:effectLst/>
                  <a:latin typeface="Arial" charset="0"/>
                </a:rPr>
                <a:t>PWMxA</a:t>
              </a:r>
              <a:endParaRPr lang="en-US" sz="1600" dirty="0">
                <a:effectLst/>
                <a:latin typeface="Arial" charset="0"/>
              </a:endParaRPr>
            </a:p>
          </p:txBody>
        </p:sp>
        <p:sp>
          <p:nvSpPr>
            <p:cNvPr id="336983" name="Text Box 87"/>
            <p:cNvSpPr txBox="1">
              <a:spLocks noChangeArrowheads="1"/>
            </p:cNvSpPr>
            <p:nvPr/>
          </p:nvSpPr>
          <p:spPr bwMode="auto">
            <a:xfrm>
              <a:off x="177800" y="6315704"/>
              <a:ext cx="939800" cy="287337"/>
            </a:xfrm>
            <a:prstGeom prst="rect">
              <a:avLst/>
            </a:prstGeom>
            <a:noFill/>
            <a:ln w="12700">
              <a:noFill/>
              <a:miter lim="800000"/>
              <a:headEnd type="none" w="sm" len="sm"/>
              <a:tailEnd type="none" w="sm" len="sm"/>
            </a:ln>
            <a:effectLst/>
          </p:spPr>
          <p:txBody>
            <a:bodyPr wrap="none">
              <a:spAutoFit/>
            </a:bodyPr>
            <a:lstStyle/>
            <a:p>
              <a:r>
                <a:rPr lang="en-US" sz="1600" dirty="0" err="1" smtClean="0">
                  <a:effectLst/>
                  <a:latin typeface="Arial" charset="0"/>
                </a:rPr>
                <a:t>PWMxB</a:t>
              </a:r>
              <a:endParaRPr lang="en-US" sz="1600" dirty="0">
                <a:effectLst/>
                <a:latin typeface="Arial" charset="0"/>
              </a:endParaRPr>
            </a:p>
          </p:txBody>
        </p:sp>
        <p:sp>
          <p:nvSpPr>
            <p:cNvPr id="336984" name="Text Box 88"/>
            <p:cNvSpPr txBox="1">
              <a:spLocks noChangeArrowheads="1"/>
            </p:cNvSpPr>
            <p:nvPr/>
          </p:nvSpPr>
          <p:spPr bwMode="auto">
            <a:xfrm>
              <a:off x="8044295" y="3827681"/>
              <a:ext cx="939800" cy="287338"/>
            </a:xfrm>
            <a:prstGeom prst="rect">
              <a:avLst/>
            </a:prstGeom>
            <a:noFill/>
            <a:ln w="12700">
              <a:noFill/>
              <a:miter lim="800000"/>
              <a:headEnd type="none" w="sm" len="sm"/>
              <a:tailEnd type="none" w="sm" len="sm"/>
            </a:ln>
            <a:effectLst/>
          </p:spPr>
          <p:txBody>
            <a:bodyPr wrap="none">
              <a:spAutoFit/>
            </a:bodyPr>
            <a:lstStyle/>
            <a:p>
              <a:r>
                <a:rPr lang="en-US" sz="1600" dirty="0" err="1">
                  <a:effectLst/>
                  <a:latin typeface="Arial" charset="0"/>
                </a:rPr>
                <a:t>PWMxB</a:t>
              </a:r>
              <a:endParaRPr lang="en-US" sz="1600" dirty="0">
                <a:effectLst/>
                <a:latin typeface="Arial" charset="0"/>
              </a:endParaRPr>
            </a:p>
          </p:txBody>
        </p:sp>
        <p:sp>
          <p:nvSpPr>
            <p:cNvPr id="336985" name="Text Box 89"/>
            <p:cNvSpPr txBox="1">
              <a:spLocks noChangeArrowheads="1"/>
            </p:cNvSpPr>
            <p:nvPr/>
          </p:nvSpPr>
          <p:spPr bwMode="auto">
            <a:xfrm>
              <a:off x="8056995" y="2174077"/>
              <a:ext cx="939800" cy="287338"/>
            </a:xfrm>
            <a:prstGeom prst="rect">
              <a:avLst/>
            </a:prstGeom>
            <a:noFill/>
            <a:ln w="12700">
              <a:noFill/>
              <a:miter lim="800000"/>
              <a:headEnd type="none" w="sm" len="sm"/>
              <a:tailEnd type="none" w="sm" len="sm"/>
            </a:ln>
            <a:effectLst/>
          </p:spPr>
          <p:txBody>
            <a:bodyPr wrap="none">
              <a:spAutoFit/>
            </a:bodyPr>
            <a:lstStyle/>
            <a:p>
              <a:r>
                <a:rPr lang="en-US" sz="1600" dirty="0" err="1">
                  <a:effectLst/>
                  <a:latin typeface="Arial" charset="0"/>
                </a:rPr>
                <a:t>PWMxA</a:t>
              </a:r>
              <a:endParaRPr lang="en-US" sz="1600" dirty="0">
                <a:effectLst/>
                <a:latin typeface="Arial" charset="0"/>
              </a:endParaRPr>
            </a:p>
          </p:txBody>
        </p:sp>
        <p:sp>
          <p:nvSpPr>
            <p:cNvPr id="336986" name="Text Box 90"/>
            <p:cNvSpPr txBox="1">
              <a:spLocks noChangeArrowheads="1"/>
            </p:cNvSpPr>
            <p:nvPr/>
          </p:nvSpPr>
          <p:spPr bwMode="auto">
            <a:xfrm>
              <a:off x="6158962" y="1973263"/>
              <a:ext cx="431800"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S1</a:t>
              </a:r>
            </a:p>
          </p:txBody>
        </p:sp>
        <p:sp>
          <p:nvSpPr>
            <p:cNvPr id="336987" name="Text Box 91"/>
            <p:cNvSpPr txBox="1">
              <a:spLocks noChangeArrowheads="1"/>
            </p:cNvSpPr>
            <p:nvPr/>
          </p:nvSpPr>
          <p:spPr bwMode="auto">
            <a:xfrm>
              <a:off x="6149437" y="4267200"/>
              <a:ext cx="431800"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S0</a:t>
              </a:r>
            </a:p>
          </p:txBody>
        </p:sp>
        <p:sp>
          <p:nvSpPr>
            <p:cNvPr id="336988" name="Text Box 92"/>
            <p:cNvSpPr txBox="1">
              <a:spLocks noChangeArrowheads="1"/>
            </p:cNvSpPr>
            <p:nvPr/>
          </p:nvSpPr>
          <p:spPr bwMode="auto">
            <a:xfrm>
              <a:off x="4874256" y="2146300"/>
              <a:ext cx="431800" cy="287338"/>
            </a:xfrm>
            <a:prstGeom prst="rect">
              <a:avLst/>
            </a:prstGeom>
            <a:noFill/>
            <a:ln w="12700">
              <a:noFill/>
              <a:miter lim="800000"/>
              <a:headEnd type="none" w="sm" len="sm"/>
              <a:tailEnd type="none" w="sm" len="sm"/>
            </a:ln>
            <a:effectLst/>
          </p:spPr>
          <p:txBody>
            <a:bodyPr wrap="none">
              <a:spAutoFit/>
            </a:bodyPr>
            <a:lstStyle/>
            <a:p>
              <a:r>
                <a:rPr lang="en-US" sz="1600" b="0" dirty="0">
                  <a:effectLst/>
                  <a:latin typeface="Arial" charset="0"/>
                </a:rPr>
                <a:t>S2</a:t>
              </a:r>
            </a:p>
          </p:txBody>
        </p:sp>
        <p:sp>
          <p:nvSpPr>
            <p:cNvPr id="336989" name="Text Box 93"/>
            <p:cNvSpPr txBox="1">
              <a:spLocks noChangeArrowheads="1"/>
            </p:cNvSpPr>
            <p:nvPr/>
          </p:nvSpPr>
          <p:spPr bwMode="auto">
            <a:xfrm>
              <a:off x="4861556" y="4114800"/>
              <a:ext cx="431800"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S3</a:t>
              </a:r>
            </a:p>
          </p:txBody>
        </p:sp>
        <p:sp>
          <p:nvSpPr>
            <p:cNvPr id="336990" name="Text Box 94"/>
            <p:cNvSpPr txBox="1">
              <a:spLocks noChangeArrowheads="1"/>
            </p:cNvSpPr>
            <p:nvPr/>
          </p:nvSpPr>
          <p:spPr bwMode="auto">
            <a:xfrm>
              <a:off x="5290686" y="4208463"/>
              <a:ext cx="5889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FED</a:t>
              </a:r>
            </a:p>
          </p:txBody>
        </p:sp>
        <p:sp>
          <p:nvSpPr>
            <p:cNvPr id="336991" name="Text Box 95"/>
            <p:cNvSpPr txBox="1">
              <a:spLocks noChangeArrowheads="1"/>
            </p:cNvSpPr>
            <p:nvPr/>
          </p:nvSpPr>
          <p:spPr bwMode="auto">
            <a:xfrm>
              <a:off x="5282602" y="2222500"/>
              <a:ext cx="611188"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RED</a:t>
              </a:r>
            </a:p>
          </p:txBody>
        </p:sp>
        <p:sp>
          <p:nvSpPr>
            <p:cNvPr id="336994" name="Text Box 98"/>
            <p:cNvSpPr txBox="1">
              <a:spLocks noChangeArrowheads="1"/>
            </p:cNvSpPr>
            <p:nvPr/>
          </p:nvSpPr>
          <p:spPr bwMode="auto">
            <a:xfrm>
              <a:off x="5651828" y="5184976"/>
              <a:ext cx="1290638" cy="287338"/>
            </a:xfrm>
            <a:prstGeom prst="rect">
              <a:avLst/>
            </a:prstGeom>
            <a:noFill/>
            <a:ln w="12700">
              <a:noFill/>
              <a:miter lim="800000"/>
              <a:headEnd type="none" w="sm" len="sm"/>
              <a:tailEnd type="none" w="sm" len="sm"/>
            </a:ln>
            <a:effectLst/>
          </p:spPr>
          <p:txBody>
            <a:bodyPr wrap="none">
              <a:spAutoFit/>
            </a:bodyPr>
            <a:lstStyle/>
            <a:p>
              <a:r>
                <a:rPr lang="en-US" sz="1600" b="0" i="1" dirty="0">
                  <a:solidFill>
                    <a:schemeClr val="tx2"/>
                  </a:solidFill>
                  <a:effectLst/>
                  <a:latin typeface="Arial" charset="0"/>
                </a:rPr>
                <a:t>OUT-MODE</a:t>
              </a:r>
            </a:p>
          </p:txBody>
        </p:sp>
        <p:sp>
          <p:nvSpPr>
            <p:cNvPr id="336995" name="Text Box 99"/>
            <p:cNvSpPr txBox="1">
              <a:spLocks noChangeArrowheads="1"/>
            </p:cNvSpPr>
            <p:nvPr/>
          </p:nvSpPr>
          <p:spPr bwMode="auto">
            <a:xfrm>
              <a:off x="4452847" y="5174585"/>
              <a:ext cx="973138" cy="287338"/>
            </a:xfrm>
            <a:prstGeom prst="rect">
              <a:avLst/>
            </a:prstGeom>
            <a:noFill/>
            <a:ln w="12700">
              <a:noFill/>
              <a:miter lim="800000"/>
              <a:headEnd type="none" w="sm" len="sm"/>
              <a:tailEnd type="none" w="sm" len="sm"/>
            </a:ln>
            <a:effectLst/>
          </p:spPr>
          <p:txBody>
            <a:bodyPr wrap="none">
              <a:spAutoFit/>
            </a:bodyPr>
            <a:lstStyle/>
            <a:p>
              <a:r>
                <a:rPr lang="en-US" sz="1600" b="0" i="1" dirty="0">
                  <a:solidFill>
                    <a:schemeClr val="tx2"/>
                  </a:solidFill>
                  <a:effectLst/>
                  <a:latin typeface="Arial" charset="0"/>
                </a:rPr>
                <a:t>POLSEL</a:t>
              </a:r>
            </a:p>
          </p:txBody>
        </p:sp>
        <p:grpSp>
          <p:nvGrpSpPr>
            <p:cNvPr id="337005" name="Group 109"/>
            <p:cNvGrpSpPr>
              <a:grpSpLocks/>
            </p:cNvGrpSpPr>
            <p:nvPr/>
          </p:nvGrpSpPr>
          <p:grpSpPr bwMode="auto">
            <a:xfrm>
              <a:off x="866561" y="1583580"/>
              <a:ext cx="663575" cy="998537"/>
              <a:chOff x="4202" y="1152"/>
              <a:chExt cx="418" cy="629"/>
            </a:xfrm>
          </p:grpSpPr>
          <p:sp>
            <p:nvSpPr>
              <p:cNvPr id="337006" name="Text Box 110"/>
              <p:cNvSpPr txBox="1">
                <a:spLocks noChangeArrowheads="1"/>
              </p:cNvSpPr>
              <p:nvPr/>
            </p:nvSpPr>
            <p:spPr bwMode="auto">
              <a:xfrm>
                <a:off x="4202" y="148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7007" name="Text Box 111"/>
              <p:cNvSpPr txBox="1">
                <a:spLocks noChangeArrowheads="1"/>
              </p:cNvSpPr>
              <p:nvPr/>
            </p:nvSpPr>
            <p:spPr bwMode="auto">
              <a:xfrm>
                <a:off x="4202" y="1287"/>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7008" name="Text Box 112"/>
              <p:cNvSpPr txBox="1">
                <a:spLocks noChangeArrowheads="1"/>
              </p:cNvSpPr>
              <p:nvPr/>
            </p:nvSpPr>
            <p:spPr bwMode="auto">
              <a:xfrm>
                <a:off x="4427" y="138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7009" name="Line 113"/>
              <p:cNvSpPr>
                <a:spLocks noChangeShapeType="1"/>
              </p:cNvSpPr>
              <p:nvPr/>
            </p:nvSpPr>
            <p:spPr bwMode="auto">
              <a:xfrm>
                <a:off x="4286" y="1395"/>
                <a:ext cx="212" cy="61"/>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10" name="Text Box 114"/>
              <p:cNvSpPr txBox="1">
                <a:spLocks noChangeArrowheads="1"/>
              </p:cNvSpPr>
              <p:nvPr/>
            </p:nvSpPr>
            <p:spPr bwMode="auto">
              <a:xfrm>
                <a:off x="4202" y="1152"/>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337011" name="Text Box 115"/>
              <p:cNvSpPr txBox="1">
                <a:spLocks noChangeArrowheads="1"/>
              </p:cNvSpPr>
              <p:nvPr/>
            </p:nvSpPr>
            <p:spPr bwMode="auto">
              <a:xfrm>
                <a:off x="4202" y="1600"/>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grpSp>
          <p:nvGrpSpPr>
            <p:cNvPr id="337012" name="Group 116"/>
            <p:cNvGrpSpPr>
              <a:grpSpLocks/>
            </p:cNvGrpSpPr>
            <p:nvPr/>
          </p:nvGrpSpPr>
          <p:grpSpPr bwMode="auto">
            <a:xfrm>
              <a:off x="866561" y="4394182"/>
              <a:ext cx="663575" cy="998538"/>
              <a:chOff x="4202" y="2592"/>
              <a:chExt cx="418" cy="629"/>
            </a:xfrm>
          </p:grpSpPr>
          <p:sp>
            <p:nvSpPr>
              <p:cNvPr id="337013" name="Text Box 117"/>
              <p:cNvSpPr txBox="1">
                <a:spLocks noChangeArrowheads="1"/>
              </p:cNvSpPr>
              <p:nvPr/>
            </p:nvSpPr>
            <p:spPr bwMode="auto">
              <a:xfrm>
                <a:off x="4202" y="292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7014" name="Text Box 118"/>
              <p:cNvSpPr txBox="1">
                <a:spLocks noChangeArrowheads="1"/>
              </p:cNvSpPr>
              <p:nvPr/>
            </p:nvSpPr>
            <p:spPr bwMode="auto">
              <a:xfrm>
                <a:off x="4202" y="2727"/>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337015" name="Text Box 119"/>
              <p:cNvSpPr txBox="1">
                <a:spLocks noChangeArrowheads="1"/>
              </p:cNvSpPr>
              <p:nvPr/>
            </p:nvSpPr>
            <p:spPr bwMode="auto">
              <a:xfrm>
                <a:off x="4427" y="2823"/>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337016" name="Line 120"/>
              <p:cNvSpPr>
                <a:spLocks noChangeShapeType="1"/>
              </p:cNvSpPr>
              <p:nvPr/>
            </p:nvSpPr>
            <p:spPr bwMode="auto">
              <a:xfrm flipV="1">
                <a:off x="4284" y="2905"/>
                <a:ext cx="217" cy="6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17" name="Text Box 121"/>
              <p:cNvSpPr txBox="1">
                <a:spLocks noChangeArrowheads="1"/>
              </p:cNvSpPr>
              <p:nvPr/>
            </p:nvSpPr>
            <p:spPr bwMode="auto">
              <a:xfrm>
                <a:off x="4202" y="2592"/>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337018" name="Text Box 122"/>
              <p:cNvSpPr txBox="1">
                <a:spLocks noChangeArrowheads="1"/>
              </p:cNvSpPr>
              <p:nvPr/>
            </p:nvSpPr>
            <p:spPr bwMode="auto">
              <a:xfrm>
                <a:off x="4202" y="3040"/>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sp>
          <p:nvSpPr>
            <p:cNvPr id="337019" name="Line 123"/>
            <p:cNvSpPr>
              <a:spLocks noChangeShapeType="1"/>
            </p:cNvSpPr>
            <p:nvPr/>
          </p:nvSpPr>
          <p:spPr bwMode="auto">
            <a:xfrm flipH="1">
              <a:off x="352037" y="1903845"/>
              <a:ext cx="619564"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20" name="Line 124"/>
            <p:cNvSpPr>
              <a:spLocks noChangeShapeType="1"/>
            </p:cNvSpPr>
            <p:nvPr/>
          </p:nvSpPr>
          <p:spPr bwMode="auto">
            <a:xfrm flipH="1">
              <a:off x="526836" y="5051407"/>
              <a:ext cx="4572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21" name="Line 125"/>
            <p:cNvSpPr>
              <a:spLocks noChangeShapeType="1"/>
            </p:cNvSpPr>
            <p:nvPr/>
          </p:nvSpPr>
          <p:spPr bwMode="auto">
            <a:xfrm>
              <a:off x="534774" y="2214748"/>
              <a:ext cx="0" cy="4019797"/>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22" name="Rectangle 126"/>
            <p:cNvSpPr>
              <a:spLocks noChangeArrowheads="1"/>
            </p:cNvSpPr>
            <p:nvPr/>
          </p:nvSpPr>
          <p:spPr bwMode="auto">
            <a:xfrm>
              <a:off x="866561" y="1254278"/>
              <a:ext cx="628650" cy="4105122"/>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sp>
          <p:nvSpPr>
            <p:cNvPr id="337023" name="Text Box 127"/>
            <p:cNvSpPr txBox="1">
              <a:spLocks noChangeArrowheads="1"/>
            </p:cNvSpPr>
            <p:nvPr/>
          </p:nvSpPr>
          <p:spPr bwMode="auto">
            <a:xfrm>
              <a:off x="1076111" y="1728042"/>
              <a:ext cx="431800"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S4</a:t>
              </a:r>
            </a:p>
          </p:txBody>
        </p:sp>
        <p:sp>
          <p:nvSpPr>
            <p:cNvPr id="337024" name="Text Box 128"/>
            <p:cNvSpPr txBox="1">
              <a:spLocks noChangeArrowheads="1"/>
            </p:cNvSpPr>
            <p:nvPr/>
          </p:nvSpPr>
          <p:spPr bwMode="auto">
            <a:xfrm>
              <a:off x="1066586" y="4546582"/>
              <a:ext cx="431800"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S5</a:t>
              </a:r>
            </a:p>
          </p:txBody>
        </p:sp>
        <p:sp>
          <p:nvSpPr>
            <p:cNvPr id="337026" name="Text Box 130"/>
            <p:cNvSpPr txBox="1">
              <a:spLocks noChangeArrowheads="1"/>
            </p:cNvSpPr>
            <p:nvPr/>
          </p:nvSpPr>
          <p:spPr bwMode="auto">
            <a:xfrm>
              <a:off x="660186" y="5427365"/>
              <a:ext cx="1065213" cy="287338"/>
            </a:xfrm>
            <a:prstGeom prst="rect">
              <a:avLst/>
            </a:prstGeom>
            <a:noFill/>
            <a:ln w="12700">
              <a:noFill/>
              <a:miter lim="800000"/>
              <a:headEnd type="none" w="sm" len="sm"/>
              <a:tailEnd type="none" w="sm" len="sm"/>
            </a:ln>
            <a:effectLst/>
          </p:spPr>
          <p:txBody>
            <a:bodyPr wrap="none">
              <a:spAutoFit/>
            </a:bodyPr>
            <a:lstStyle/>
            <a:p>
              <a:r>
                <a:rPr lang="en-US" sz="1600" b="0" i="1" dirty="0">
                  <a:solidFill>
                    <a:schemeClr val="tx2"/>
                  </a:solidFill>
                  <a:effectLst/>
                  <a:latin typeface="Arial" charset="0"/>
                </a:rPr>
                <a:t>IN-MODE</a:t>
              </a:r>
            </a:p>
          </p:txBody>
        </p:sp>
        <p:sp>
          <p:nvSpPr>
            <p:cNvPr id="337028" name="Line 132"/>
            <p:cNvSpPr>
              <a:spLocks noChangeShapeType="1"/>
            </p:cNvSpPr>
            <p:nvPr/>
          </p:nvSpPr>
          <p:spPr bwMode="auto">
            <a:xfrm flipH="1">
              <a:off x="524132" y="2227805"/>
              <a:ext cx="4572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29" name="Line 133"/>
            <p:cNvSpPr>
              <a:spLocks noChangeShapeType="1"/>
            </p:cNvSpPr>
            <p:nvPr/>
          </p:nvSpPr>
          <p:spPr bwMode="auto">
            <a:xfrm flipH="1">
              <a:off x="352037" y="4737082"/>
              <a:ext cx="63163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30" name="Line 134"/>
            <p:cNvSpPr>
              <a:spLocks noChangeShapeType="1"/>
            </p:cNvSpPr>
            <p:nvPr/>
          </p:nvSpPr>
          <p:spPr bwMode="auto">
            <a:xfrm>
              <a:off x="352037" y="1080655"/>
              <a:ext cx="0" cy="3669259"/>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7033" name="Text Box 137"/>
            <p:cNvSpPr txBox="1">
              <a:spLocks noChangeArrowheads="1"/>
            </p:cNvSpPr>
            <p:nvPr/>
          </p:nvSpPr>
          <p:spPr bwMode="auto">
            <a:xfrm>
              <a:off x="2284897" y="5821927"/>
              <a:ext cx="1376363" cy="287338"/>
            </a:xfrm>
            <a:prstGeom prst="rect">
              <a:avLst/>
            </a:prstGeom>
            <a:noFill/>
            <a:ln w="12700">
              <a:noFill/>
              <a:miter lim="800000"/>
              <a:headEnd type="none" w="sm" len="sm"/>
              <a:tailEnd type="none" w="sm" len="sm"/>
            </a:ln>
            <a:effectLst/>
          </p:spPr>
          <p:txBody>
            <a:bodyPr wrap="none">
              <a:spAutoFit/>
            </a:bodyPr>
            <a:lstStyle/>
            <a:p>
              <a:r>
                <a:rPr lang="en-US" sz="1600" b="0" i="1" dirty="0">
                  <a:solidFill>
                    <a:schemeClr val="tx2"/>
                  </a:solidFill>
                  <a:effectLst/>
                  <a:latin typeface="Arial" charset="0"/>
                </a:rPr>
                <a:t>HALFCYCLE</a:t>
              </a:r>
            </a:p>
          </p:txBody>
        </p:sp>
        <p:sp>
          <p:nvSpPr>
            <p:cNvPr id="109" name="Rectangle 81"/>
            <p:cNvSpPr>
              <a:spLocks noChangeArrowheads="1"/>
            </p:cNvSpPr>
            <p:nvPr/>
          </p:nvSpPr>
          <p:spPr bwMode="auto">
            <a:xfrm>
              <a:off x="7323525" y="1738990"/>
              <a:ext cx="739514" cy="3378200"/>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grpSp>
          <p:nvGrpSpPr>
            <p:cNvPr id="110" name="Group 105"/>
            <p:cNvGrpSpPr>
              <a:grpSpLocks/>
            </p:cNvGrpSpPr>
            <p:nvPr/>
          </p:nvGrpSpPr>
          <p:grpSpPr bwMode="auto">
            <a:xfrm>
              <a:off x="7413882" y="1980290"/>
              <a:ext cx="663575" cy="998538"/>
              <a:chOff x="3160" y="1256"/>
              <a:chExt cx="418" cy="629"/>
            </a:xfrm>
          </p:grpSpPr>
          <p:sp>
            <p:nvSpPr>
              <p:cNvPr id="111" name="Text Box 12"/>
              <p:cNvSpPr txBox="1">
                <a:spLocks noChangeArrowheads="1"/>
              </p:cNvSpPr>
              <p:nvPr/>
            </p:nvSpPr>
            <p:spPr bwMode="auto">
              <a:xfrm>
                <a:off x="3160" y="1603"/>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12" name="Text Box 13"/>
              <p:cNvSpPr txBox="1">
                <a:spLocks noChangeArrowheads="1"/>
              </p:cNvSpPr>
              <p:nvPr/>
            </p:nvSpPr>
            <p:spPr bwMode="auto">
              <a:xfrm>
                <a:off x="3160" y="1391"/>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13" name="Text Box 14"/>
              <p:cNvSpPr txBox="1">
                <a:spLocks noChangeArrowheads="1"/>
              </p:cNvSpPr>
              <p:nvPr/>
            </p:nvSpPr>
            <p:spPr bwMode="auto">
              <a:xfrm>
                <a:off x="3385" y="1487"/>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14" name="Line 16"/>
              <p:cNvSpPr>
                <a:spLocks noChangeShapeType="1"/>
              </p:cNvSpPr>
              <p:nvPr/>
            </p:nvSpPr>
            <p:spPr bwMode="auto">
              <a:xfrm>
                <a:off x="3244" y="1499"/>
                <a:ext cx="215" cy="64"/>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15" name="Text Box 17"/>
              <p:cNvSpPr txBox="1">
                <a:spLocks noChangeArrowheads="1"/>
              </p:cNvSpPr>
              <p:nvPr/>
            </p:nvSpPr>
            <p:spPr bwMode="auto">
              <a:xfrm>
                <a:off x="3160" y="1256"/>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116" name="Text Box 18"/>
              <p:cNvSpPr txBox="1">
                <a:spLocks noChangeArrowheads="1"/>
              </p:cNvSpPr>
              <p:nvPr/>
            </p:nvSpPr>
            <p:spPr bwMode="auto">
              <a:xfrm>
                <a:off x="3160" y="1704"/>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grpSp>
          <p:nvGrpSpPr>
            <p:cNvPr id="117" name="Group 103"/>
            <p:cNvGrpSpPr>
              <a:grpSpLocks/>
            </p:cNvGrpSpPr>
            <p:nvPr/>
          </p:nvGrpSpPr>
          <p:grpSpPr bwMode="auto">
            <a:xfrm>
              <a:off x="7413882" y="3656685"/>
              <a:ext cx="663575" cy="998537"/>
              <a:chOff x="3160" y="2499"/>
              <a:chExt cx="418" cy="629"/>
            </a:xfrm>
          </p:grpSpPr>
          <p:sp>
            <p:nvSpPr>
              <p:cNvPr id="118" name="Text Box 21"/>
              <p:cNvSpPr txBox="1">
                <a:spLocks noChangeArrowheads="1"/>
              </p:cNvSpPr>
              <p:nvPr/>
            </p:nvSpPr>
            <p:spPr bwMode="auto">
              <a:xfrm>
                <a:off x="3160" y="2842"/>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19" name="Text Box 22"/>
              <p:cNvSpPr txBox="1">
                <a:spLocks noChangeArrowheads="1"/>
              </p:cNvSpPr>
              <p:nvPr/>
            </p:nvSpPr>
            <p:spPr bwMode="auto">
              <a:xfrm>
                <a:off x="3160" y="2634"/>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120" name="Text Box 23"/>
              <p:cNvSpPr txBox="1">
                <a:spLocks noChangeArrowheads="1"/>
              </p:cNvSpPr>
              <p:nvPr/>
            </p:nvSpPr>
            <p:spPr bwMode="auto">
              <a:xfrm>
                <a:off x="3385" y="2730"/>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21" name="Line 24"/>
              <p:cNvSpPr>
                <a:spLocks noChangeShapeType="1"/>
              </p:cNvSpPr>
              <p:nvPr/>
            </p:nvSpPr>
            <p:spPr bwMode="auto">
              <a:xfrm>
                <a:off x="3244" y="2742"/>
                <a:ext cx="210" cy="6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2" name="Text Box 25"/>
              <p:cNvSpPr txBox="1">
                <a:spLocks noChangeArrowheads="1"/>
              </p:cNvSpPr>
              <p:nvPr/>
            </p:nvSpPr>
            <p:spPr bwMode="auto">
              <a:xfrm>
                <a:off x="3160" y="2499"/>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0</a:t>
                </a:r>
              </a:p>
            </p:txBody>
          </p:sp>
          <p:sp>
            <p:nvSpPr>
              <p:cNvPr id="123" name="Text Box 26"/>
              <p:cNvSpPr txBox="1">
                <a:spLocks noChangeArrowheads="1"/>
              </p:cNvSpPr>
              <p:nvPr/>
            </p:nvSpPr>
            <p:spPr bwMode="auto">
              <a:xfrm>
                <a:off x="3160" y="2947"/>
                <a:ext cx="18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1</a:t>
                </a:r>
              </a:p>
            </p:txBody>
          </p:sp>
        </p:grpSp>
        <p:sp>
          <p:nvSpPr>
            <p:cNvPr id="126" name="Line 56"/>
            <p:cNvSpPr>
              <a:spLocks noChangeShapeType="1"/>
            </p:cNvSpPr>
            <p:nvPr/>
          </p:nvSpPr>
          <p:spPr bwMode="auto">
            <a:xfrm>
              <a:off x="7116417" y="2635404"/>
              <a:ext cx="41421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7" name="Line 57"/>
            <p:cNvSpPr>
              <a:spLocks noChangeShapeType="1"/>
            </p:cNvSpPr>
            <p:nvPr/>
          </p:nvSpPr>
          <p:spPr bwMode="auto">
            <a:xfrm>
              <a:off x="6879939" y="4309490"/>
              <a:ext cx="648051"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28" name="Text Box 92"/>
            <p:cNvSpPr txBox="1">
              <a:spLocks noChangeArrowheads="1"/>
            </p:cNvSpPr>
            <p:nvPr/>
          </p:nvSpPr>
          <p:spPr bwMode="auto">
            <a:xfrm>
              <a:off x="7629782" y="2132690"/>
              <a:ext cx="434734"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S6</a:t>
              </a:r>
              <a:endParaRPr lang="en-US" sz="1600" b="0" dirty="0">
                <a:effectLst/>
                <a:latin typeface="Arial" charset="0"/>
              </a:endParaRPr>
            </a:p>
          </p:txBody>
        </p:sp>
        <p:sp>
          <p:nvSpPr>
            <p:cNvPr id="129" name="Text Box 93"/>
            <p:cNvSpPr txBox="1">
              <a:spLocks noChangeArrowheads="1"/>
            </p:cNvSpPr>
            <p:nvPr/>
          </p:nvSpPr>
          <p:spPr bwMode="auto">
            <a:xfrm>
              <a:off x="7617082" y="3798315"/>
              <a:ext cx="434734"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S7</a:t>
              </a:r>
              <a:endParaRPr lang="en-US" sz="1600" b="0" dirty="0">
                <a:effectLst/>
                <a:latin typeface="Arial" charset="0"/>
              </a:endParaRPr>
            </a:p>
          </p:txBody>
        </p:sp>
        <p:sp>
          <p:nvSpPr>
            <p:cNvPr id="131" name="Text Box 99"/>
            <p:cNvSpPr txBox="1">
              <a:spLocks noChangeArrowheads="1"/>
            </p:cNvSpPr>
            <p:nvPr/>
          </p:nvSpPr>
          <p:spPr bwMode="auto">
            <a:xfrm>
              <a:off x="7104463" y="5143412"/>
              <a:ext cx="1216487" cy="289310"/>
            </a:xfrm>
            <a:prstGeom prst="rect">
              <a:avLst/>
            </a:prstGeom>
            <a:noFill/>
            <a:ln w="12700">
              <a:noFill/>
              <a:miter lim="800000"/>
              <a:headEnd type="none" w="sm" len="sm"/>
              <a:tailEnd type="none" w="sm" len="sm"/>
            </a:ln>
            <a:effectLst/>
          </p:spPr>
          <p:txBody>
            <a:bodyPr wrap="none">
              <a:spAutoFit/>
            </a:bodyPr>
            <a:lstStyle/>
            <a:p>
              <a:r>
                <a:rPr lang="en-US" sz="1600" b="0" i="1" dirty="0" smtClean="0">
                  <a:solidFill>
                    <a:schemeClr val="tx2"/>
                  </a:solidFill>
                  <a:effectLst/>
                  <a:latin typeface="Arial" charset="0"/>
                </a:rPr>
                <a:t>OUTSWAP</a:t>
              </a:r>
              <a:endParaRPr lang="en-US" sz="1600" b="0" i="1" dirty="0">
                <a:solidFill>
                  <a:schemeClr val="tx2"/>
                </a:solidFill>
                <a:effectLst/>
                <a:latin typeface="Arial" charset="0"/>
              </a:endParaRPr>
            </a:p>
          </p:txBody>
        </p:sp>
        <p:sp>
          <p:nvSpPr>
            <p:cNvPr id="132" name="Line 58"/>
            <p:cNvSpPr>
              <a:spLocks noChangeShapeType="1"/>
            </p:cNvSpPr>
            <p:nvPr/>
          </p:nvSpPr>
          <p:spPr bwMode="auto">
            <a:xfrm>
              <a:off x="6506156" y="2309048"/>
              <a:ext cx="102573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33" name="Line 134"/>
            <p:cNvSpPr>
              <a:spLocks noChangeShapeType="1"/>
            </p:cNvSpPr>
            <p:nvPr/>
          </p:nvSpPr>
          <p:spPr bwMode="auto">
            <a:xfrm>
              <a:off x="6879940" y="2313936"/>
              <a:ext cx="0" cy="200724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34" name="Line 59"/>
            <p:cNvSpPr>
              <a:spLocks noChangeShapeType="1"/>
            </p:cNvSpPr>
            <p:nvPr/>
          </p:nvSpPr>
          <p:spPr bwMode="auto">
            <a:xfrm>
              <a:off x="6506156" y="4593172"/>
              <a:ext cx="62117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35" name="Line 134"/>
            <p:cNvSpPr>
              <a:spLocks noChangeShapeType="1"/>
            </p:cNvSpPr>
            <p:nvPr/>
          </p:nvSpPr>
          <p:spPr bwMode="auto">
            <a:xfrm>
              <a:off x="7127335" y="2625091"/>
              <a:ext cx="0" cy="1981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36" name="Line 57"/>
            <p:cNvSpPr>
              <a:spLocks noChangeShapeType="1"/>
            </p:cNvSpPr>
            <p:nvPr/>
          </p:nvSpPr>
          <p:spPr bwMode="auto">
            <a:xfrm>
              <a:off x="7116417" y="3977865"/>
              <a:ext cx="40409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37" name="Text Box 79"/>
            <p:cNvSpPr txBox="1">
              <a:spLocks noChangeArrowheads="1"/>
            </p:cNvSpPr>
            <p:nvPr/>
          </p:nvSpPr>
          <p:spPr bwMode="auto">
            <a:xfrm>
              <a:off x="6946501" y="3469130"/>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158" name="Line 133"/>
            <p:cNvSpPr>
              <a:spLocks noChangeShapeType="1"/>
            </p:cNvSpPr>
            <p:nvPr/>
          </p:nvSpPr>
          <p:spPr bwMode="auto">
            <a:xfrm flipH="1">
              <a:off x="1415471" y="4872207"/>
              <a:ext cx="34924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2" name="Line 49"/>
            <p:cNvSpPr>
              <a:spLocks noChangeShapeType="1"/>
            </p:cNvSpPr>
            <p:nvPr/>
          </p:nvSpPr>
          <p:spPr bwMode="auto">
            <a:xfrm>
              <a:off x="3460751" y="5164194"/>
              <a:ext cx="43619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174" name="Group 116"/>
            <p:cNvGrpSpPr>
              <a:grpSpLocks/>
            </p:cNvGrpSpPr>
            <p:nvPr/>
          </p:nvGrpSpPr>
          <p:grpSpPr bwMode="auto">
            <a:xfrm>
              <a:off x="1663715" y="4248224"/>
              <a:ext cx="663575" cy="998538"/>
              <a:chOff x="4202" y="2592"/>
              <a:chExt cx="418" cy="629"/>
            </a:xfrm>
          </p:grpSpPr>
          <p:sp>
            <p:nvSpPr>
              <p:cNvPr id="175" name="Text Box 117"/>
              <p:cNvSpPr txBox="1">
                <a:spLocks noChangeArrowheads="1"/>
              </p:cNvSpPr>
              <p:nvPr/>
            </p:nvSpPr>
            <p:spPr bwMode="auto">
              <a:xfrm>
                <a:off x="4202" y="2923"/>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176" name="Text Box 118"/>
              <p:cNvSpPr txBox="1">
                <a:spLocks noChangeArrowheads="1"/>
              </p:cNvSpPr>
              <p:nvPr/>
            </p:nvSpPr>
            <p:spPr bwMode="auto">
              <a:xfrm>
                <a:off x="4202" y="2727"/>
                <a:ext cx="193" cy="242"/>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177" name="Text Box 119"/>
              <p:cNvSpPr txBox="1">
                <a:spLocks noChangeArrowheads="1"/>
              </p:cNvSpPr>
              <p:nvPr/>
            </p:nvSpPr>
            <p:spPr bwMode="auto">
              <a:xfrm>
                <a:off x="4427" y="2823"/>
                <a:ext cx="193" cy="242"/>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78" name="Line 120"/>
              <p:cNvSpPr>
                <a:spLocks noChangeShapeType="1"/>
              </p:cNvSpPr>
              <p:nvPr/>
            </p:nvSpPr>
            <p:spPr bwMode="auto">
              <a:xfrm flipV="1">
                <a:off x="4284" y="2905"/>
                <a:ext cx="217" cy="6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9" name="Text Box 121"/>
              <p:cNvSpPr txBox="1">
                <a:spLocks noChangeArrowheads="1"/>
              </p:cNvSpPr>
              <p:nvPr/>
            </p:nvSpPr>
            <p:spPr bwMode="auto">
              <a:xfrm>
                <a:off x="4277" y="2592"/>
                <a:ext cx="187" cy="181"/>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1</a:t>
                </a:r>
                <a:endParaRPr lang="en-US" sz="1600" b="0" dirty="0">
                  <a:effectLst/>
                  <a:latin typeface="Arial" charset="0"/>
                </a:endParaRPr>
              </a:p>
            </p:txBody>
          </p:sp>
          <p:sp>
            <p:nvSpPr>
              <p:cNvPr id="180" name="Text Box 122"/>
              <p:cNvSpPr txBox="1">
                <a:spLocks noChangeArrowheads="1"/>
              </p:cNvSpPr>
              <p:nvPr/>
            </p:nvSpPr>
            <p:spPr bwMode="auto">
              <a:xfrm>
                <a:off x="4202" y="3040"/>
                <a:ext cx="187" cy="181"/>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0</a:t>
                </a:r>
                <a:endParaRPr lang="en-US" sz="1600" b="0" dirty="0">
                  <a:effectLst/>
                  <a:latin typeface="Arial" charset="0"/>
                </a:endParaRPr>
              </a:p>
            </p:txBody>
          </p:sp>
        </p:grpSp>
        <p:sp>
          <p:nvSpPr>
            <p:cNvPr id="182" name="Text Box 128"/>
            <p:cNvSpPr txBox="1">
              <a:spLocks noChangeArrowheads="1"/>
            </p:cNvSpPr>
            <p:nvPr/>
          </p:nvSpPr>
          <p:spPr bwMode="auto">
            <a:xfrm>
              <a:off x="1952863" y="4344962"/>
              <a:ext cx="434734"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S8</a:t>
              </a:r>
              <a:endParaRPr lang="en-US" sz="1600" b="0" dirty="0">
                <a:effectLst/>
                <a:latin typeface="Arial" charset="0"/>
              </a:endParaRPr>
            </a:p>
          </p:txBody>
        </p:sp>
        <p:sp>
          <p:nvSpPr>
            <p:cNvPr id="185" name="Line 63"/>
            <p:cNvSpPr>
              <a:spLocks noChangeShapeType="1"/>
            </p:cNvSpPr>
            <p:nvPr/>
          </p:nvSpPr>
          <p:spPr bwMode="auto">
            <a:xfrm>
              <a:off x="2175219" y="4758065"/>
              <a:ext cx="0" cy="446981"/>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6" name="Line 63"/>
            <p:cNvSpPr>
              <a:spLocks noChangeShapeType="1"/>
            </p:cNvSpPr>
            <p:nvPr/>
          </p:nvSpPr>
          <p:spPr bwMode="auto">
            <a:xfrm>
              <a:off x="1819832" y="4076700"/>
              <a:ext cx="0" cy="451954"/>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87" name="Line 75"/>
            <p:cNvSpPr>
              <a:spLocks noChangeShapeType="1"/>
            </p:cNvSpPr>
            <p:nvPr/>
          </p:nvSpPr>
          <p:spPr bwMode="auto">
            <a:xfrm flipH="1">
              <a:off x="2174096" y="5191137"/>
              <a:ext cx="321454"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grpSp>
          <p:nvGrpSpPr>
            <p:cNvPr id="5" name="Group 4"/>
            <p:cNvGrpSpPr/>
            <p:nvPr/>
          </p:nvGrpSpPr>
          <p:grpSpPr>
            <a:xfrm>
              <a:off x="2598730" y="3005872"/>
              <a:ext cx="710232" cy="998538"/>
              <a:chOff x="-1882885" y="3042180"/>
              <a:chExt cx="710232" cy="998538"/>
            </a:xfrm>
          </p:grpSpPr>
          <p:sp>
            <p:nvSpPr>
              <p:cNvPr id="190" name="Text Box 117"/>
              <p:cNvSpPr txBox="1">
                <a:spLocks noChangeArrowheads="1"/>
              </p:cNvSpPr>
              <p:nvPr/>
            </p:nvSpPr>
            <p:spPr bwMode="auto">
              <a:xfrm>
                <a:off x="-1479041" y="3567643"/>
                <a:ext cx="306388" cy="384175"/>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191" name="Text Box 118"/>
              <p:cNvSpPr txBox="1">
                <a:spLocks noChangeArrowheads="1"/>
              </p:cNvSpPr>
              <p:nvPr/>
            </p:nvSpPr>
            <p:spPr bwMode="auto">
              <a:xfrm>
                <a:off x="-1479041" y="3256493"/>
                <a:ext cx="306388" cy="384175"/>
              </a:xfrm>
              <a:prstGeom prst="rect">
                <a:avLst/>
              </a:prstGeom>
              <a:noFill/>
              <a:ln w="12700">
                <a:noFill/>
                <a:miter lim="800000"/>
                <a:headEnd type="none" w="sm" len="sm"/>
                <a:tailEnd type="none" w="sm" len="sm"/>
              </a:ln>
              <a:effectLst/>
            </p:spPr>
            <p:txBody>
              <a:bodyPr wrap="none">
                <a:spAutoFit/>
              </a:bodyPr>
              <a:lstStyle/>
              <a:p>
                <a:r>
                  <a:rPr lang="en-US" sz="2400">
                    <a:effectLst/>
                    <a:latin typeface="Arial" charset="0"/>
                    <a:sym typeface="Symbol" pitchFamily="18" charset="2"/>
                  </a:rPr>
                  <a:t></a:t>
                </a:r>
              </a:p>
            </p:txBody>
          </p:sp>
          <p:sp>
            <p:nvSpPr>
              <p:cNvPr id="192" name="Text Box 119"/>
              <p:cNvSpPr txBox="1">
                <a:spLocks noChangeArrowheads="1"/>
              </p:cNvSpPr>
              <p:nvPr/>
            </p:nvSpPr>
            <p:spPr bwMode="auto">
              <a:xfrm>
                <a:off x="-1882885" y="3408893"/>
                <a:ext cx="306388" cy="384175"/>
              </a:xfrm>
              <a:prstGeom prst="rect">
                <a:avLst/>
              </a:prstGeom>
              <a:noFill/>
              <a:ln w="12700">
                <a:noFill/>
                <a:miter lim="800000"/>
                <a:headEnd type="none" w="sm" len="sm"/>
                <a:tailEnd type="none" w="sm" len="sm"/>
              </a:ln>
              <a:effectLst/>
            </p:spPr>
            <p:txBody>
              <a:bodyPr wrap="none">
                <a:spAutoFit/>
              </a:bodyPr>
              <a:lstStyle/>
              <a:p>
                <a:r>
                  <a:rPr lang="en-US" sz="2400" dirty="0">
                    <a:effectLst/>
                    <a:latin typeface="Arial" charset="0"/>
                    <a:sym typeface="Symbol" pitchFamily="18" charset="2"/>
                  </a:rPr>
                  <a:t></a:t>
                </a:r>
              </a:p>
            </p:txBody>
          </p:sp>
          <p:sp>
            <p:nvSpPr>
              <p:cNvPr id="193" name="Line 120"/>
              <p:cNvSpPr>
                <a:spLocks noChangeShapeType="1"/>
              </p:cNvSpPr>
              <p:nvPr/>
            </p:nvSpPr>
            <p:spPr bwMode="auto">
              <a:xfrm flipH="1">
                <a:off x="-1698648" y="3329518"/>
                <a:ext cx="344488" cy="14849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4" name="Text Box 121"/>
              <p:cNvSpPr txBox="1">
                <a:spLocks noChangeArrowheads="1"/>
              </p:cNvSpPr>
              <p:nvPr/>
            </p:nvSpPr>
            <p:spPr bwMode="auto">
              <a:xfrm>
                <a:off x="-1575495" y="3042180"/>
                <a:ext cx="296863" cy="287338"/>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0</a:t>
                </a:r>
                <a:endParaRPr lang="en-US" sz="1600" b="0" dirty="0">
                  <a:effectLst/>
                  <a:latin typeface="Arial" charset="0"/>
                </a:endParaRPr>
              </a:p>
            </p:txBody>
          </p:sp>
          <p:sp>
            <p:nvSpPr>
              <p:cNvPr id="195" name="Text Box 122"/>
              <p:cNvSpPr txBox="1">
                <a:spLocks noChangeArrowheads="1"/>
              </p:cNvSpPr>
              <p:nvPr/>
            </p:nvSpPr>
            <p:spPr bwMode="auto">
              <a:xfrm>
                <a:off x="-1479041" y="3753380"/>
                <a:ext cx="296863" cy="287338"/>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1</a:t>
                </a:r>
                <a:endParaRPr lang="en-US" sz="1600" b="0" dirty="0">
                  <a:effectLst/>
                  <a:latin typeface="Arial" charset="0"/>
                </a:endParaRPr>
              </a:p>
            </p:txBody>
          </p:sp>
          <p:sp>
            <p:nvSpPr>
              <p:cNvPr id="196" name="Text Box 128"/>
              <p:cNvSpPr txBox="1">
                <a:spLocks noChangeArrowheads="1"/>
              </p:cNvSpPr>
              <p:nvPr/>
            </p:nvSpPr>
            <p:spPr bwMode="auto">
              <a:xfrm>
                <a:off x="-1879075" y="3670955"/>
                <a:ext cx="434734"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S8</a:t>
                </a:r>
                <a:endParaRPr lang="en-US" sz="1600" b="0" dirty="0">
                  <a:effectLst/>
                  <a:latin typeface="Arial" charset="0"/>
                </a:endParaRPr>
              </a:p>
            </p:txBody>
          </p:sp>
        </p:grpSp>
        <p:sp>
          <p:nvSpPr>
            <p:cNvPr id="201" name="Line 60"/>
            <p:cNvSpPr>
              <a:spLocks noChangeShapeType="1"/>
            </p:cNvSpPr>
            <p:nvPr/>
          </p:nvSpPr>
          <p:spPr bwMode="auto">
            <a:xfrm flipH="1">
              <a:off x="3199540" y="3328010"/>
              <a:ext cx="698728"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2" name="Line 60"/>
            <p:cNvSpPr>
              <a:spLocks noChangeShapeType="1"/>
            </p:cNvSpPr>
            <p:nvPr/>
          </p:nvSpPr>
          <p:spPr bwMode="auto">
            <a:xfrm flipH="1">
              <a:off x="3199539" y="3637940"/>
              <a:ext cx="474610"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3" name="Line 60"/>
            <p:cNvSpPr>
              <a:spLocks noChangeShapeType="1"/>
            </p:cNvSpPr>
            <p:nvPr/>
          </p:nvSpPr>
          <p:spPr bwMode="auto">
            <a:xfrm flipH="1">
              <a:off x="1808111" y="4080610"/>
              <a:ext cx="1866037"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4" name="Line 60"/>
            <p:cNvSpPr>
              <a:spLocks noChangeShapeType="1"/>
            </p:cNvSpPr>
            <p:nvPr/>
          </p:nvSpPr>
          <p:spPr bwMode="auto">
            <a:xfrm flipH="1">
              <a:off x="2452537" y="2903631"/>
              <a:ext cx="1210396"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5" name="Line 60"/>
            <p:cNvSpPr>
              <a:spLocks noChangeShapeType="1"/>
            </p:cNvSpPr>
            <p:nvPr/>
          </p:nvSpPr>
          <p:spPr bwMode="auto">
            <a:xfrm flipH="1">
              <a:off x="2440590" y="3473145"/>
              <a:ext cx="261211"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6" name="Line 62"/>
            <p:cNvSpPr>
              <a:spLocks noChangeShapeType="1"/>
            </p:cNvSpPr>
            <p:nvPr/>
          </p:nvSpPr>
          <p:spPr bwMode="auto">
            <a:xfrm>
              <a:off x="2455936" y="2891864"/>
              <a:ext cx="0" cy="58158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7" name="Line 60"/>
            <p:cNvSpPr>
              <a:spLocks noChangeShapeType="1"/>
            </p:cNvSpPr>
            <p:nvPr/>
          </p:nvSpPr>
          <p:spPr bwMode="auto">
            <a:xfrm flipH="1">
              <a:off x="3453910" y="2066289"/>
              <a:ext cx="213888" cy="0"/>
            </a:xfrm>
            <a:prstGeom prst="line">
              <a:avLst/>
            </a:prstGeom>
            <a:noFill/>
            <a:ln w="28575">
              <a:solidFill>
                <a:schemeClr val="tx1"/>
              </a:solidFill>
              <a:round/>
              <a:headEnd type="none" w="sm" len="sm"/>
              <a:tailEnd type="none" w="sm" len="sm"/>
            </a:ln>
            <a:effectLst/>
          </p:spPr>
          <p:txBody>
            <a:bodyPr/>
            <a:lstStyle/>
            <a:p>
              <a:endParaRPr lang="en-US" dirty="0">
                <a:effectLst/>
              </a:endParaRPr>
            </a:p>
          </p:txBody>
        </p:sp>
        <p:sp>
          <p:nvSpPr>
            <p:cNvPr id="208" name="Line 62"/>
            <p:cNvSpPr>
              <a:spLocks noChangeShapeType="1"/>
            </p:cNvSpPr>
            <p:nvPr/>
          </p:nvSpPr>
          <p:spPr bwMode="auto">
            <a:xfrm>
              <a:off x="3657861" y="2059491"/>
              <a:ext cx="0" cy="85367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9" name="Line 62"/>
            <p:cNvSpPr>
              <a:spLocks noChangeShapeType="1"/>
            </p:cNvSpPr>
            <p:nvPr/>
          </p:nvSpPr>
          <p:spPr bwMode="auto">
            <a:xfrm>
              <a:off x="3661260" y="3628637"/>
              <a:ext cx="0" cy="460763"/>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10" name="Rectangle 126"/>
            <p:cNvSpPr>
              <a:spLocks noChangeArrowheads="1"/>
            </p:cNvSpPr>
            <p:nvPr/>
          </p:nvSpPr>
          <p:spPr bwMode="auto">
            <a:xfrm>
              <a:off x="1704600" y="4181475"/>
              <a:ext cx="628650" cy="1177092"/>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sp>
          <p:nvSpPr>
            <p:cNvPr id="211" name="Rectangle 126"/>
            <p:cNvSpPr>
              <a:spLocks noChangeArrowheads="1"/>
            </p:cNvSpPr>
            <p:nvPr/>
          </p:nvSpPr>
          <p:spPr bwMode="auto">
            <a:xfrm rot="16200000">
              <a:off x="2464677" y="2885477"/>
              <a:ext cx="937894" cy="1177092"/>
            </a:xfrm>
            <a:prstGeom prst="rect">
              <a:avLst/>
            </a:prstGeom>
            <a:noFill/>
            <a:ln w="12700">
              <a:solidFill>
                <a:schemeClr val="tx1"/>
              </a:solidFill>
              <a:prstDash val="dash"/>
              <a:miter lim="800000"/>
              <a:headEnd type="none" w="sm" len="sm"/>
              <a:tailEnd type="none" w="sm" len="sm"/>
            </a:ln>
            <a:effectLst/>
          </p:spPr>
          <p:txBody>
            <a:bodyPr wrap="none" anchor="ctr"/>
            <a:lstStyle/>
            <a:p>
              <a:endParaRPr lang="en-US">
                <a:effectLst/>
              </a:endParaRPr>
            </a:p>
          </p:txBody>
        </p:sp>
        <p:sp>
          <p:nvSpPr>
            <p:cNvPr id="212" name="Text Box 98"/>
            <p:cNvSpPr txBox="1">
              <a:spLocks noChangeArrowheads="1"/>
            </p:cNvSpPr>
            <p:nvPr/>
          </p:nvSpPr>
          <p:spPr bwMode="auto">
            <a:xfrm>
              <a:off x="1593045" y="3372460"/>
              <a:ext cx="821059" cy="609398"/>
            </a:xfrm>
            <a:prstGeom prst="rect">
              <a:avLst/>
            </a:prstGeom>
            <a:noFill/>
            <a:ln w="12700">
              <a:noFill/>
              <a:miter lim="800000"/>
              <a:headEnd type="none" w="sm" len="sm"/>
              <a:tailEnd type="none" w="sm" len="sm"/>
            </a:ln>
            <a:effectLst/>
          </p:spPr>
          <p:txBody>
            <a:bodyPr wrap="none">
              <a:spAutoFit/>
            </a:bodyPr>
            <a:lstStyle/>
            <a:p>
              <a:r>
                <a:rPr lang="en-US" sz="1600" b="0" i="1" dirty="0" smtClean="0">
                  <a:solidFill>
                    <a:schemeClr val="tx2"/>
                  </a:solidFill>
                  <a:effectLst/>
                  <a:latin typeface="Arial" charset="0"/>
                </a:rPr>
                <a:t>DEDB-</a:t>
              </a:r>
            </a:p>
            <a:p>
              <a:r>
                <a:rPr lang="en-US" sz="1600" b="0" i="1" dirty="0" smtClean="0">
                  <a:solidFill>
                    <a:schemeClr val="tx2"/>
                  </a:solidFill>
                  <a:effectLst/>
                  <a:latin typeface="Arial" charset="0"/>
                </a:rPr>
                <a:t>MODE</a:t>
              </a:r>
              <a:endParaRPr lang="en-US" sz="1600" b="0" i="1" dirty="0">
                <a:solidFill>
                  <a:schemeClr val="tx2"/>
                </a:solidFill>
                <a:effectLst/>
                <a:latin typeface="Arial" charset="0"/>
              </a:endParaRPr>
            </a:p>
          </p:txBody>
        </p:sp>
        <p:sp>
          <p:nvSpPr>
            <p:cNvPr id="214" name="Text Box 79"/>
            <p:cNvSpPr txBox="1">
              <a:spLocks noChangeArrowheads="1"/>
            </p:cNvSpPr>
            <p:nvPr/>
          </p:nvSpPr>
          <p:spPr bwMode="auto">
            <a:xfrm>
              <a:off x="180481" y="555381"/>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sp>
          <p:nvSpPr>
            <p:cNvPr id="215" name="Text Box 79"/>
            <p:cNvSpPr txBox="1">
              <a:spLocks noChangeArrowheads="1"/>
            </p:cNvSpPr>
            <p:nvPr/>
          </p:nvSpPr>
          <p:spPr bwMode="auto">
            <a:xfrm>
              <a:off x="345755" y="5726632"/>
              <a:ext cx="357790" cy="757130"/>
            </a:xfrm>
            <a:prstGeom prst="rect">
              <a:avLst/>
            </a:prstGeom>
            <a:noFill/>
            <a:ln w="12700">
              <a:noFill/>
              <a:miter lim="800000"/>
              <a:headEnd type="none" w="sm" len="sm"/>
              <a:tailEnd type="none" w="sm" len="sm"/>
            </a:ln>
            <a:effectLst/>
          </p:spPr>
          <p:txBody>
            <a:bodyPr wrap="none">
              <a:spAutoFit/>
            </a:bodyPr>
            <a:lstStyle/>
            <a:p>
              <a:r>
                <a:rPr lang="en-US" sz="5400" dirty="0">
                  <a:effectLst/>
                  <a:latin typeface="Arial" charset="0"/>
                  <a:cs typeface="Arial" charset="0"/>
                  <a:sym typeface="Symbol" pitchFamily="18" charset="2"/>
                </a:rPr>
                <a:t></a:t>
              </a:r>
            </a:p>
          </p:txBody>
        </p:sp>
      </p:grpSp>
    </p:spTree>
    <p:custDataLst>
      <p:tags r:id="rId1"/>
    </p:custDataLst>
    <p:extLst>
      <p:ext uri="{BB962C8B-B14F-4D97-AF65-F5344CB8AC3E}">
        <p14:creationId xmlns:p14="http://schemas.microsoft.com/office/powerpoint/2010/main" val="13486598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41" name="Rectangle 5"/>
          <p:cNvSpPr>
            <a:spLocks noGrp="1" noChangeArrowheads="1"/>
          </p:cNvSpPr>
          <p:nvPr>
            <p:ph type="title"/>
          </p:nvPr>
        </p:nvSpPr>
        <p:spPr/>
        <p:txBody>
          <a:bodyPr/>
          <a:lstStyle/>
          <a:p>
            <a:r>
              <a:rPr lang="en-US" dirty="0" err="1"/>
              <a:t>ePWM</a:t>
            </a:r>
            <a:r>
              <a:rPr lang="en-US" dirty="0"/>
              <a:t> </a:t>
            </a:r>
            <a:r>
              <a:rPr lang="en-US" dirty="0" smtClean="0"/>
              <a:t>Chopper </a:t>
            </a:r>
            <a:r>
              <a:rPr lang="en-US" dirty="0"/>
              <a:t>Sub-Module</a:t>
            </a:r>
          </a:p>
        </p:txBody>
      </p:sp>
      <p:sp>
        <p:nvSpPr>
          <p:cNvPr id="81" name="Rectangle 80"/>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2" name="AutoShape 2"/>
          <p:cNvCxnSpPr>
            <a:cxnSpLocks noChangeShapeType="1"/>
          </p:cNvCxnSpPr>
          <p:nvPr/>
        </p:nvCxnSpPr>
        <p:spPr bwMode="auto">
          <a:xfrm>
            <a:off x="6513513" y="4591050"/>
            <a:ext cx="647700" cy="7938"/>
          </a:xfrm>
          <a:prstGeom prst="straightConnector1">
            <a:avLst/>
          </a:prstGeom>
          <a:noFill/>
          <a:ln w="57150">
            <a:solidFill>
              <a:schemeClr val="tx2"/>
            </a:solidFill>
            <a:round/>
            <a:headEnd type="none" w="sm" len="sm"/>
            <a:tailEnd type="triangle" w="med" len="med"/>
          </a:ln>
          <a:effectLst/>
        </p:spPr>
      </p:cxnSp>
      <p:cxnSp>
        <p:nvCxnSpPr>
          <p:cNvPr id="83" name="AutoShape 3"/>
          <p:cNvCxnSpPr>
            <a:cxnSpLocks noChangeShapeType="1"/>
          </p:cNvCxnSpPr>
          <p:nvPr/>
        </p:nvCxnSpPr>
        <p:spPr bwMode="auto">
          <a:xfrm>
            <a:off x="6521450" y="4884738"/>
            <a:ext cx="647700" cy="7937"/>
          </a:xfrm>
          <a:prstGeom prst="straightConnector1">
            <a:avLst/>
          </a:prstGeom>
          <a:noFill/>
          <a:ln w="57150">
            <a:solidFill>
              <a:schemeClr val="tx2"/>
            </a:solidFill>
            <a:round/>
            <a:headEnd type="none" w="sm" len="sm"/>
            <a:tailEnd type="triangle" w="med" len="med"/>
          </a:ln>
          <a:effectLst/>
        </p:spPr>
      </p:cxnSp>
      <p:cxnSp>
        <p:nvCxnSpPr>
          <p:cNvPr id="84" name="AutoShape 4"/>
          <p:cNvCxnSpPr>
            <a:cxnSpLocks noChangeShapeType="1"/>
            <a:endCxn id="85"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5" name="Rectangle 6"/>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7"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8"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9"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0"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1"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2"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3" name="Rectangle 14"/>
          <p:cNvSpPr>
            <a:spLocks noChangeArrowheads="1"/>
          </p:cNvSpPr>
          <p:nvPr/>
        </p:nvSpPr>
        <p:spPr bwMode="auto">
          <a:xfrm>
            <a:off x="5483225" y="4387850"/>
            <a:ext cx="1066800" cy="685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94" name="Text Box 15"/>
          <p:cNvSpPr txBox="1">
            <a:spLocks noChangeArrowheads="1"/>
          </p:cNvSpPr>
          <p:nvPr/>
        </p:nvSpPr>
        <p:spPr bwMode="auto">
          <a:xfrm>
            <a:off x="5445125"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5"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7" name="Rectangle 24"/>
          <p:cNvSpPr>
            <a:spLocks noChangeArrowheads="1"/>
          </p:cNvSpPr>
          <p:nvPr/>
        </p:nvSpPr>
        <p:spPr bwMode="auto">
          <a:xfrm>
            <a:off x="3365500" y="39306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8"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9"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1" name="AutoShape 32"/>
          <p:cNvCxnSpPr>
            <a:cxnSpLocks noChangeShapeType="1"/>
            <a:stCxn id="100" idx="2"/>
            <a:endCxn id="86"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2" name="AutoShape 33"/>
          <p:cNvCxnSpPr>
            <a:cxnSpLocks noChangeShapeType="1"/>
            <a:stCxn id="86" idx="3"/>
            <a:endCxn id="88"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3" name="AutoShape 34"/>
          <p:cNvCxnSpPr>
            <a:cxnSpLocks noChangeShapeType="1"/>
            <a:stCxn id="98"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104" name="AutoShape 37"/>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105" name="AutoShape 38"/>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cxnSp>
        <p:nvCxnSpPr>
          <p:cNvPr id="106" name="AutoShape 39"/>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07" name="AutoShape 40"/>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08"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9"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10"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11"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12"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3"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5"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6"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7"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8" name="Line 53"/>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9" name="Line 54"/>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0"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1" name="Rectangle 56"/>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57"/>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3" name="Freeform 58"/>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4"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5" name="Freeform 63"/>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16307347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dirty="0"/>
              <a:t>Purpose of the PWM Chopper</a:t>
            </a:r>
          </a:p>
        </p:txBody>
      </p:sp>
      <p:sp>
        <p:nvSpPr>
          <p:cNvPr id="344067" name="Rectangle 3"/>
          <p:cNvSpPr>
            <a:spLocks noGrp="1" noChangeArrowheads="1"/>
          </p:cNvSpPr>
          <p:nvPr>
            <p:ph idx="1"/>
          </p:nvPr>
        </p:nvSpPr>
        <p:spPr>
          <a:xfrm>
            <a:off x="837590" y="1371600"/>
            <a:ext cx="7453265" cy="4106565"/>
          </a:xfrm>
        </p:spPr>
        <p:txBody>
          <a:bodyPr>
            <a:normAutofit/>
          </a:bodyPr>
          <a:lstStyle/>
          <a:p>
            <a:r>
              <a:rPr lang="en-US" dirty="0"/>
              <a:t>Allows a high frequency carrier signal to modulate the PWM waveform generated by the Action Qualifier and Dead-Band modules</a:t>
            </a:r>
          </a:p>
          <a:p>
            <a:r>
              <a:rPr lang="en-US" dirty="0"/>
              <a:t>Used with pulse transformer-based gate drivers to control power switching elements</a:t>
            </a:r>
          </a:p>
        </p:txBody>
      </p:sp>
    </p:spTree>
    <p:custDataLst>
      <p:tags r:id="rId1"/>
    </p:custDataLst>
    <p:extLst>
      <p:ext uri="{BB962C8B-B14F-4D97-AF65-F5344CB8AC3E}">
        <p14:creationId xmlns:p14="http://schemas.microsoft.com/office/powerpoint/2010/main" val="244601384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8" name="Rectangle 4"/>
          <p:cNvSpPr>
            <a:spLocks noGrp="1" noChangeArrowheads="1"/>
          </p:cNvSpPr>
          <p:nvPr>
            <p:ph type="title"/>
          </p:nvPr>
        </p:nvSpPr>
        <p:spPr/>
        <p:txBody>
          <a:bodyPr/>
          <a:lstStyle/>
          <a:p>
            <a:r>
              <a:rPr lang="en-US" dirty="0" err="1"/>
              <a:t>ePWM</a:t>
            </a:r>
            <a:r>
              <a:rPr lang="en-US" dirty="0"/>
              <a:t> Chopper Waveform</a:t>
            </a:r>
          </a:p>
        </p:txBody>
      </p:sp>
      <p:sp>
        <p:nvSpPr>
          <p:cNvPr id="334287" name="Line 463"/>
          <p:cNvSpPr>
            <a:spLocks noChangeShapeType="1"/>
          </p:cNvSpPr>
          <p:nvPr/>
        </p:nvSpPr>
        <p:spPr bwMode="auto">
          <a:xfrm>
            <a:off x="7526338" y="1292225"/>
            <a:ext cx="0" cy="45878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88" name="Line 464"/>
          <p:cNvSpPr>
            <a:spLocks noChangeShapeType="1"/>
          </p:cNvSpPr>
          <p:nvPr/>
        </p:nvSpPr>
        <p:spPr bwMode="auto">
          <a:xfrm>
            <a:off x="8377238" y="909638"/>
            <a:ext cx="0" cy="5427662"/>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89" name="Line 465"/>
          <p:cNvSpPr>
            <a:spLocks noChangeShapeType="1"/>
          </p:cNvSpPr>
          <p:nvPr/>
        </p:nvSpPr>
        <p:spPr bwMode="auto">
          <a:xfrm>
            <a:off x="5430838" y="1993900"/>
            <a:ext cx="0" cy="190500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0" name="Line 466"/>
          <p:cNvSpPr>
            <a:spLocks noChangeShapeType="1"/>
          </p:cNvSpPr>
          <p:nvPr/>
        </p:nvSpPr>
        <p:spPr bwMode="auto">
          <a:xfrm>
            <a:off x="5786438" y="1279525"/>
            <a:ext cx="0" cy="46005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1" name="Line 467"/>
          <p:cNvSpPr>
            <a:spLocks noChangeShapeType="1"/>
          </p:cNvSpPr>
          <p:nvPr/>
        </p:nvSpPr>
        <p:spPr bwMode="auto">
          <a:xfrm>
            <a:off x="4300538" y="1289050"/>
            <a:ext cx="12700" cy="45910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2" name="Line 468"/>
          <p:cNvSpPr>
            <a:spLocks noChangeShapeType="1"/>
          </p:cNvSpPr>
          <p:nvPr/>
        </p:nvSpPr>
        <p:spPr bwMode="auto">
          <a:xfrm>
            <a:off x="4719638" y="1997075"/>
            <a:ext cx="0" cy="19018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3" name="Line 469"/>
          <p:cNvSpPr>
            <a:spLocks noChangeShapeType="1"/>
          </p:cNvSpPr>
          <p:nvPr/>
        </p:nvSpPr>
        <p:spPr bwMode="auto">
          <a:xfrm>
            <a:off x="2230438" y="1958975"/>
            <a:ext cx="0" cy="19399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4" name="Line 470"/>
          <p:cNvSpPr>
            <a:spLocks noChangeShapeType="1"/>
          </p:cNvSpPr>
          <p:nvPr/>
        </p:nvSpPr>
        <p:spPr bwMode="auto">
          <a:xfrm>
            <a:off x="2560638" y="1289050"/>
            <a:ext cx="0" cy="45910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295" name="Line 471"/>
          <p:cNvSpPr>
            <a:spLocks noChangeShapeType="1"/>
          </p:cNvSpPr>
          <p:nvPr/>
        </p:nvSpPr>
        <p:spPr bwMode="auto">
          <a:xfrm>
            <a:off x="1849438" y="882650"/>
            <a:ext cx="0" cy="54546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334296" name="Group 472"/>
          <p:cNvGrpSpPr>
            <a:grpSpLocks/>
          </p:cNvGrpSpPr>
          <p:nvPr/>
        </p:nvGrpSpPr>
        <p:grpSpPr bwMode="auto">
          <a:xfrm>
            <a:off x="617538" y="850900"/>
            <a:ext cx="7751762" cy="457200"/>
            <a:chOff x="192" y="858"/>
            <a:chExt cx="4883" cy="288"/>
          </a:xfrm>
        </p:grpSpPr>
        <p:sp>
          <p:nvSpPr>
            <p:cNvPr id="334297" name="Text Box 473"/>
            <p:cNvSpPr txBox="1">
              <a:spLocks noChangeArrowheads="1"/>
            </p:cNvSpPr>
            <p:nvPr/>
          </p:nvSpPr>
          <p:spPr bwMode="auto">
            <a:xfrm>
              <a:off x="192" y="904"/>
              <a:ext cx="74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EPWMxA</a:t>
              </a:r>
            </a:p>
          </p:txBody>
        </p:sp>
        <p:sp>
          <p:nvSpPr>
            <p:cNvPr id="334298" name="Line 474"/>
            <p:cNvSpPr>
              <a:spLocks noChangeShapeType="1"/>
            </p:cNvSpPr>
            <p:nvPr/>
          </p:nvSpPr>
          <p:spPr bwMode="auto">
            <a:xfrm>
              <a:off x="968" y="1140"/>
              <a:ext cx="46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299" name="Line 475"/>
            <p:cNvSpPr>
              <a:spLocks noChangeShapeType="1"/>
            </p:cNvSpPr>
            <p:nvPr/>
          </p:nvSpPr>
          <p:spPr bwMode="auto">
            <a:xfrm>
              <a:off x="1428" y="864"/>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0" name="Line 476"/>
            <p:cNvSpPr>
              <a:spLocks noChangeShapeType="1"/>
            </p:cNvSpPr>
            <p:nvPr/>
          </p:nvSpPr>
          <p:spPr bwMode="auto">
            <a:xfrm>
              <a:off x="1421" y="864"/>
              <a:ext cx="111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1" name="Line 477"/>
            <p:cNvSpPr>
              <a:spLocks noChangeShapeType="1"/>
            </p:cNvSpPr>
            <p:nvPr/>
          </p:nvSpPr>
          <p:spPr bwMode="auto">
            <a:xfrm>
              <a:off x="2526" y="858"/>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2" name="Line 478"/>
            <p:cNvSpPr>
              <a:spLocks noChangeShapeType="1"/>
            </p:cNvSpPr>
            <p:nvPr/>
          </p:nvSpPr>
          <p:spPr bwMode="auto">
            <a:xfrm>
              <a:off x="2527" y="1136"/>
              <a:ext cx="911"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3" name="Line 479"/>
            <p:cNvSpPr>
              <a:spLocks noChangeShapeType="1"/>
            </p:cNvSpPr>
            <p:nvPr/>
          </p:nvSpPr>
          <p:spPr bwMode="auto">
            <a:xfrm>
              <a:off x="3432" y="864"/>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4" name="Line 480"/>
            <p:cNvSpPr>
              <a:spLocks noChangeShapeType="1"/>
            </p:cNvSpPr>
            <p:nvPr/>
          </p:nvSpPr>
          <p:spPr bwMode="auto">
            <a:xfrm>
              <a:off x="3428" y="864"/>
              <a:ext cx="1104"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5" name="Line 481"/>
            <p:cNvSpPr>
              <a:spLocks noChangeShapeType="1"/>
            </p:cNvSpPr>
            <p:nvPr/>
          </p:nvSpPr>
          <p:spPr bwMode="auto">
            <a:xfrm>
              <a:off x="4530" y="858"/>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06" name="Line 482"/>
            <p:cNvSpPr>
              <a:spLocks noChangeShapeType="1"/>
            </p:cNvSpPr>
            <p:nvPr/>
          </p:nvSpPr>
          <p:spPr bwMode="auto">
            <a:xfrm>
              <a:off x="4525" y="1136"/>
              <a:ext cx="55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07" name="Group 483"/>
          <p:cNvGrpSpPr>
            <a:grpSpLocks/>
          </p:cNvGrpSpPr>
          <p:nvPr/>
        </p:nvGrpSpPr>
        <p:grpSpPr bwMode="auto">
          <a:xfrm>
            <a:off x="617538" y="1536700"/>
            <a:ext cx="7764462" cy="457200"/>
            <a:chOff x="192" y="1344"/>
            <a:chExt cx="4891" cy="288"/>
          </a:xfrm>
        </p:grpSpPr>
        <p:sp>
          <p:nvSpPr>
            <p:cNvPr id="334308" name="Text Box 484"/>
            <p:cNvSpPr txBox="1">
              <a:spLocks noChangeArrowheads="1"/>
            </p:cNvSpPr>
            <p:nvPr/>
          </p:nvSpPr>
          <p:spPr bwMode="auto">
            <a:xfrm>
              <a:off x="192" y="1436"/>
              <a:ext cx="74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EPWMxB</a:t>
              </a:r>
            </a:p>
          </p:txBody>
        </p:sp>
        <p:sp>
          <p:nvSpPr>
            <p:cNvPr id="334309" name="Line 485"/>
            <p:cNvSpPr>
              <a:spLocks noChangeShapeType="1"/>
            </p:cNvSpPr>
            <p:nvPr/>
          </p:nvSpPr>
          <p:spPr bwMode="auto">
            <a:xfrm flipV="1">
              <a:off x="968" y="1350"/>
              <a:ext cx="23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0" name="Line 486"/>
            <p:cNvSpPr>
              <a:spLocks noChangeShapeType="1"/>
            </p:cNvSpPr>
            <p:nvPr/>
          </p:nvSpPr>
          <p:spPr bwMode="auto">
            <a:xfrm flipV="1">
              <a:off x="1200" y="1350"/>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1" name="Line 487"/>
            <p:cNvSpPr>
              <a:spLocks noChangeShapeType="1"/>
            </p:cNvSpPr>
            <p:nvPr/>
          </p:nvSpPr>
          <p:spPr bwMode="auto">
            <a:xfrm flipV="1">
              <a:off x="1191" y="1626"/>
              <a:ext cx="160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2" name="Line 488"/>
            <p:cNvSpPr>
              <a:spLocks noChangeShapeType="1"/>
            </p:cNvSpPr>
            <p:nvPr/>
          </p:nvSpPr>
          <p:spPr bwMode="auto">
            <a:xfrm flipV="1">
              <a:off x="2784" y="1344"/>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3" name="Line 489"/>
            <p:cNvSpPr>
              <a:spLocks noChangeShapeType="1"/>
            </p:cNvSpPr>
            <p:nvPr/>
          </p:nvSpPr>
          <p:spPr bwMode="auto">
            <a:xfrm flipV="1">
              <a:off x="2775" y="1354"/>
              <a:ext cx="44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4" name="Line 490"/>
            <p:cNvSpPr>
              <a:spLocks noChangeShapeType="1"/>
            </p:cNvSpPr>
            <p:nvPr/>
          </p:nvSpPr>
          <p:spPr bwMode="auto">
            <a:xfrm flipV="1">
              <a:off x="3216" y="1350"/>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5" name="Line 491"/>
            <p:cNvSpPr>
              <a:spLocks noChangeShapeType="1"/>
            </p:cNvSpPr>
            <p:nvPr/>
          </p:nvSpPr>
          <p:spPr bwMode="auto">
            <a:xfrm flipV="1">
              <a:off x="3206" y="1626"/>
              <a:ext cx="165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6" name="Line 492"/>
            <p:cNvSpPr>
              <a:spLocks noChangeShapeType="1"/>
            </p:cNvSpPr>
            <p:nvPr/>
          </p:nvSpPr>
          <p:spPr bwMode="auto">
            <a:xfrm flipV="1">
              <a:off x="4856" y="1344"/>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17" name="Line 493"/>
            <p:cNvSpPr>
              <a:spLocks noChangeShapeType="1"/>
            </p:cNvSpPr>
            <p:nvPr/>
          </p:nvSpPr>
          <p:spPr bwMode="auto">
            <a:xfrm flipV="1">
              <a:off x="4852" y="1354"/>
              <a:ext cx="231"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318" name="Line 494"/>
          <p:cNvSpPr>
            <a:spLocks noChangeShapeType="1"/>
          </p:cNvSpPr>
          <p:nvPr/>
        </p:nvSpPr>
        <p:spPr bwMode="auto">
          <a:xfrm>
            <a:off x="8034338" y="1993900"/>
            <a:ext cx="0" cy="190500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334319" name="Group 495"/>
          <p:cNvGrpSpPr>
            <a:grpSpLocks/>
          </p:cNvGrpSpPr>
          <p:nvPr/>
        </p:nvGrpSpPr>
        <p:grpSpPr bwMode="auto">
          <a:xfrm>
            <a:off x="482600" y="2298700"/>
            <a:ext cx="7881938" cy="457200"/>
            <a:chOff x="304" y="2142"/>
            <a:chExt cx="4965" cy="288"/>
          </a:xfrm>
        </p:grpSpPr>
        <p:grpSp>
          <p:nvGrpSpPr>
            <p:cNvPr id="334320" name="Group 496"/>
            <p:cNvGrpSpPr>
              <a:grpSpLocks/>
            </p:cNvGrpSpPr>
            <p:nvPr/>
          </p:nvGrpSpPr>
          <p:grpSpPr bwMode="auto">
            <a:xfrm>
              <a:off x="1157" y="2142"/>
              <a:ext cx="4112" cy="288"/>
              <a:chOff x="960" y="1968"/>
              <a:chExt cx="4112" cy="288"/>
            </a:xfrm>
          </p:grpSpPr>
          <p:grpSp>
            <p:nvGrpSpPr>
              <p:cNvPr id="334321" name="Group 497"/>
              <p:cNvGrpSpPr>
                <a:grpSpLocks/>
              </p:cNvGrpSpPr>
              <p:nvPr/>
            </p:nvGrpSpPr>
            <p:grpSpPr bwMode="auto">
              <a:xfrm>
                <a:off x="960" y="1968"/>
                <a:ext cx="272" cy="288"/>
                <a:chOff x="960" y="3312"/>
                <a:chExt cx="272" cy="288"/>
              </a:xfrm>
            </p:grpSpPr>
            <p:sp>
              <p:nvSpPr>
                <p:cNvPr id="334322" name="Line 498"/>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3" name="Line 499"/>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4" name="Line 500"/>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5" name="Line 501"/>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6" name="Line 502"/>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7" name="Line 503"/>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8" name="Line 504"/>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29" name="Line 505"/>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30" name="Group 506"/>
              <p:cNvGrpSpPr>
                <a:grpSpLocks/>
              </p:cNvGrpSpPr>
              <p:nvPr/>
            </p:nvGrpSpPr>
            <p:grpSpPr bwMode="auto">
              <a:xfrm>
                <a:off x="1216" y="1968"/>
                <a:ext cx="272" cy="288"/>
                <a:chOff x="960" y="3312"/>
                <a:chExt cx="272" cy="288"/>
              </a:xfrm>
            </p:grpSpPr>
            <p:sp>
              <p:nvSpPr>
                <p:cNvPr id="334331" name="Line 507"/>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2" name="Line 508"/>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3" name="Line 509"/>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4" name="Line 510"/>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5" name="Line 511"/>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6" name="Line 512"/>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7" name="Line 513"/>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38" name="Line 514"/>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39" name="Group 515"/>
              <p:cNvGrpSpPr>
                <a:grpSpLocks/>
              </p:cNvGrpSpPr>
              <p:nvPr/>
            </p:nvGrpSpPr>
            <p:grpSpPr bwMode="auto">
              <a:xfrm>
                <a:off x="1472" y="1968"/>
                <a:ext cx="272" cy="288"/>
                <a:chOff x="960" y="3312"/>
                <a:chExt cx="272" cy="288"/>
              </a:xfrm>
            </p:grpSpPr>
            <p:sp>
              <p:nvSpPr>
                <p:cNvPr id="334340" name="Line 516"/>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1" name="Line 517"/>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2" name="Line 518"/>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3" name="Line 519"/>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4" name="Line 520"/>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5" name="Line 521"/>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6" name="Line 522"/>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47" name="Line 523"/>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48" name="Group 524"/>
              <p:cNvGrpSpPr>
                <a:grpSpLocks/>
              </p:cNvGrpSpPr>
              <p:nvPr/>
            </p:nvGrpSpPr>
            <p:grpSpPr bwMode="auto">
              <a:xfrm>
                <a:off x="1728" y="1968"/>
                <a:ext cx="272" cy="288"/>
                <a:chOff x="960" y="3312"/>
                <a:chExt cx="272" cy="288"/>
              </a:xfrm>
            </p:grpSpPr>
            <p:sp>
              <p:nvSpPr>
                <p:cNvPr id="334349" name="Line 525"/>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0" name="Line 526"/>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1" name="Line 527"/>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2" name="Line 528"/>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3" name="Line 529"/>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4" name="Line 530"/>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5" name="Line 531"/>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6" name="Line 532"/>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57" name="Group 533"/>
              <p:cNvGrpSpPr>
                <a:grpSpLocks/>
              </p:cNvGrpSpPr>
              <p:nvPr/>
            </p:nvGrpSpPr>
            <p:grpSpPr bwMode="auto">
              <a:xfrm>
                <a:off x="1984" y="1968"/>
                <a:ext cx="272" cy="288"/>
                <a:chOff x="960" y="3312"/>
                <a:chExt cx="272" cy="288"/>
              </a:xfrm>
            </p:grpSpPr>
            <p:sp>
              <p:nvSpPr>
                <p:cNvPr id="334358" name="Line 534"/>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59" name="Line 535"/>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0" name="Line 536"/>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1" name="Line 537"/>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2" name="Line 538"/>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3" name="Line 539"/>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4" name="Line 540"/>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5" name="Line 541"/>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66" name="Group 542"/>
              <p:cNvGrpSpPr>
                <a:grpSpLocks/>
              </p:cNvGrpSpPr>
              <p:nvPr/>
            </p:nvGrpSpPr>
            <p:grpSpPr bwMode="auto">
              <a:xfrm>
                <a:off x="2240" y="1968"/>
                <a:ext cx="272" cy="288"/>
                <a:chOff x="960" y="3312"/>
                <a:chExt cx="272" cy="288"/>
              </a:xfrm>
            </p:grpSpPr>
            <p:sp>
              <p:nvSpPr>
                <p:cNvPr id="334367" name="Line 54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8" name="Line 54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69" name="Line 54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0" name="Line 54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1" name="Line 54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2" name="Line 54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3" name="Line 54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4" name="Line 55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75" name="Group 551"/>
              <p:cNvGrpSpPr>
                <a:grpSpLocks/>
              </p:cNvGrpSpPr>
              <p:nvPr/>
            </p:nvGrpSpPr>
            <p:grpSpPr bwMode="auto">
              <a:xfrm>
                <a:off x="2496" y="1968"/>
                <a:ext cx="272" cy="288"/>
                <a:chOff x="960" y="3312"/>
                <a:chExt cx="272" cy="288"/>
              </a:xfrm>
            </p:grpSpPr>
            <p:sp>
              <p:nvSpPr>
                <p:cNvPr id="334376" name="Line 552"/>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7" name="Line 553"/>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8" name="Line 554"/>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79" name="Line 555"/>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0" name="Line 556"/>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1" name="Line 557"/>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2" name="Line 558"/>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3" name="Line 559"/>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84" name="Group 560"/>
              <p:cNvGrpSpPr>
                <a:grpSpLocks/>
              </p:cNvGrpSpPr>
              <p:nvPr/>
            </p:nvGrpSpPr>
            <p:grpSpPr bwMode="auto">
              <a:xfrm>
                <a:off x="2752" y="1968"/>
                <a:ext cx="272" cy="288"/>
                <a:chOff x="960" y="3312"/>
                <a:chExt cx="272" cy="288"/>
              </a:xfrm>
            </p:grpSpPr>
            <p:sp>
              <p:nvSpPr>
                <p:cNvPr id="334385" name="Line 561"/>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6" name="Line 562"/>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7" name="Line 563"/>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8" name="Line 564"/>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89" name="Line 565"/>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0" name="Line 566"/>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1" name="Line 567"/>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2" name="Line 568"/>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393" name="Group 569"/>
              <p:cNvGrpSpPr>
                <a:grpSpLocks/>
              </p:cNvGrpSpPr>
              <p:nvPr/>
            </p:nvGrpSpPr>
            <p:grpSpPr bwMode="auto">
              <a:xfrm>
                <a:off x="3008" y="1968"/>
                <a:ext cx="272" cy="288"/>
                <a:chOff x="960" y="3312"/>
                <a:chExt cx="272" cy="288"/>
              </a:xfrm>
            </p:grpSpPr>
            <p:sp>
              <p:nvSpPr>
                <p:cNvPr id="334394" name="Line 570"/>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5" name="Line 571"/>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6" name="Line 572"/>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7" name="Line 573"/>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8" name="Line 574"/>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399" name="Line 575"/>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0" name="Line 576"/>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1" name="Line 577"/>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02" name="Group 578"/>
              <p:cNvGrpSpPr>
                <a:grpSpLocks/>
              </p:cNvGrpSpPr>
              <p:nvPr/>
            </p:nvGrpSpPr>
            <p:grpSpPr bwMode="auto">
              <a:xfrm>
                <a:off x="3264" y="1968"/>
                <a:ext cx="272" cy="288"/>
                <a:chOff x="960" y="3312"/>
                <a:chExt cx="272" cy="288"/>
              </a:xfrm>
            </p:grpSpPr>
            <p:sp>
              <p:nvSpPr>
                <p:cNvPr id="334403" name="Line 579"/>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4" name="Line 580"/>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5" name="Line 581"/>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6" name="Line 582"/>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7" name="Line 583"/>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8" name="Line 584"/>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09" name="Line 585"/>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0" name="Line 586"/>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11" name="Group 587"/>
              <p:cNvGrpSpPr>
                <a:grpSpLocks/>
              </p:cNvGrpSpPr>
              <p:nvPr/>
            </p:nvGrpSpPr>
            <p:grpSpPr bwMode="auto">
              <a:xfrm>
                <a:off x="3520" y="1968"/>
                <a:ext cx="272" cy="288"/>
                <a:chOff x="960" y="3312"/>
                <a:chExt cx="272" cy="288"/>
              </a:xfrm>
            </p:grpSpPr>
            <p:sp>
              <p:nvSpPr>
                <p:cNvPr id="334412" name="Line 588"/>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3" name="Line 589"/>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4" name="Line 590"/>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5" name="Line 591"/>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6" name="Line 592"/>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7" name="Line 593"/>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8" name="Line 594"/>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19" name="Line 595"/>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20" name="Group 596"/>
              <p:cNvGrpSpPr>
                <a:grpSpLocks/>
              </p:cNvGrpSpPr>
              <p:nvPr/>
            </p:nvGrpSpPr>
            <p:grpSpPr bwMode="auto">
              <a:xfrm>
                <a:off x="3776" y="1968"/>
                <a:ext cx="272" cy="288"/>
                <a:chOff x="960" y="3312"/>
                <a:chExt cx="272" cy="288"/>
              </a:xfrm>
            </p:grpSpPr>
            <p:sp>
              <p:nvSpPr>
                <p:cNvPr id="334421" name="Line 597"/>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2" name="Line 598"/>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3" name="Line 599"/>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4" name="Line 600"/>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5" name="Line 601"/>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6" name="Line 602"/>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7" name="Line 603"/>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28" name="Line 604"/>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29" name="Group 605"/>
              <p:cNvGrpSpPr>
                <a:grpSpLocks/>
              </p:cNvGrpSpPr>
              <p:nvPr/>
            </p:nvGrpSpPr>
            <p:grpSpPr bwMode="auto">
              <a:xfrm>
                <a:off x="4032" y="1968"/>
                <a:ext cx="272" cy="288"/>
                <a:chOff x="960" y="3312"/>
                <a:chExt cx="272" cy="288"/>
              </a:xfrm>
            </p:grpSpPr>
            <p:sp>
              <p:nvSpPr>
                <p:cNvPr id="334430" name="Line 606"/>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1" name="Line 607"/>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2" name="Line 608"/>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3" name="Line 609"/>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4" name="Line 610"/>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5" name="Line 611"/>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6" name="Line 612"/>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37" name="Line 613"/>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38" name="Group 614"/>
              <p:cNvGrpSpPr>
                <a:grpSpLocks/>
              </p:cNvGrpSpPr>
              <p:nvPr/>
            </p:nvGrpSpPr>
            <p:grpSpPr bwMode="auto">
              <a:xfrm>
                <a:off x="4288" y="1968"/>
                <a:ext cx="272" cy="288"/>
                <a:chOff x="960" y="3312"/>
                <a:chExt cx="272" cy="288"/>
              </a:xfrm>
            </p:grpSpPr>
            <p:sp>
              <p:nvSpPr>
                <p:cNvPr id="334439" name="Line 615"/>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0" name="Line 616"/>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1" name="Line 617"/>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2" name="Line 618"/>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3" name="Line 619"/>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4" name="Line 620"/>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5" name="Line 621"/>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6" name="Line 622"/>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47" name="Group 623"/>
              <p:cNvGrpSpPr>
                <a:grpSpLocks/>
              </p:cNvGrpSpPr>
              <p:nvPr/>
            </p:nvGrpSpPr>
            <p:grpSpPr bwMode="auto">
              <a:xfrm>
                <a:off x="4544" y="1968"/>
                <a:ext cx="272" cy="288"/>
                <a:chOff x="960" y="3312"/>
                <a:chExt cx="272" cy="288"/>
              </a:xfrm>
            </p:grpSpPr>
            <p:sp>
              <p:nvSpPr>
                <p:cNvPr id="334448" name="Line 624"/>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49" name="Line 625"/>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0" name="Line 626"/>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1" name="Line 627"/>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2" name="Line 628"/>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3" name="Line 629"/>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4" name="Line 630"/>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5" name="Line 631"/>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56" name="Group 632"/>
              <p:cNvGrpSpPr>
                <a:grpSpLocks/>
              </p:cNvGrpSpPr>
              <p:nvPr/>
            </p:nvGrpSpPr>
            <p:grpSpPr bwMode="auto">
              <a:xfrm>
                <a:off x="4800" y="1968"/>
                <a:ext cx="272" cy="288"/>
                <a:chOff x="960" y="3312"/>
                <a:chExt cx="272" cy="288"/>
              </a:xfrm>
            </p:grpSpPr>
            <p:sp>
              <p:nvSpPr>
                <p:cNvPr id="334457" name="Line 63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8" name="Line 63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59" name="Line 63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0" name="Line 63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1" name="Line 63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2" name="Line 63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3" name="Line 63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4" name="Line 64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sp>
          <p:nvSpPr>
            <p:cNvPr id="334465" name="Text Box 641"/>
            <p:cNvSpPr txBox="1">
              <a:spLocks noChangeArrowheads="1"/>
            </p:cNvSpPr>
            <p:nvPr/>
          </p:nvSpPr>
          <p:spPr bwMode="auto">
            <a:xfrm>
              <a:off x="304" y="2190"/>
              <a:ext cx="820"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CHPFREQ</a:t>
              </a:r>
            </a:p>
          </p:txBody>
        </p:sp>
      </p:grpSp>
      <p:grpSp>
        <p:nvGrpSpPr>
          <p:cNvPr id="334466" name="Group 642"/>
          <p:cNvGrpSpPr>
            <a:grpSpLocks/>
          </p:cNvGrpSpPr>
          <p:nvPr/>
        </p:nvGrpSpPr>
        <p:grpSpPr bwMode="auto">
          <a:xfrm>
            <a:off x="617538" y="3060700"/>
            <a:ext cx="7762875" cy="457200"/>
            <a:chOff x="192" y="2592"/>
            <a:chExt cx="4890" cy="288"/>
          </a:xfrm>
        </p:grpSpPr>
        <p:grpSp>
          <p:nvGrpSpPr>
            <p:cNvPr id="334467" name="Group 643"/>
            <p:cNvGrpSpPr>
              <a:grpSpLocks/>
            </p:cNvGrpSpPr>
            <p:nvPr/>
          </p:nvGrpSpPr>
          <p:grpSpPr bwMode="auto">
            <a:xfrm>
              <a:off x="1346" y="2592"/>
              <a:ext cx="1166" cy="288"/>
              <a:chOff x="1346" y="2688"/>
              <a:chExt cx="1166" cy="288"/>
            </a:xfrm>
          </p:grpSpPr>
          <p:sp>
            <p:nvSpPr>
              <p:cNvPr id="334468" name="Line 644"/>
              <p:cNvSpPr>
                <a:spLocks noChangeShapeType="1"/>
              </p:cNvSpPr>
              <p:nvPr/>
            </p:nvSpPr>
            <p:spPr bwMode="auto">
              <a:xfrm>
                <a:off x="1346" y="2970"/>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69" name="Line 645"/>
              <p:cNvSpPr>
                <a:spLocks noChangeShapeType="1"/>
              </p:cNvSpPr>
              <p:nvPr/>
            </p:nvSpPr>
            <p:spPr bwMode="auto">
              <a:xfrm>
                <a:off x="1410" y="2688"/>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0" name="Line 646"/>
              <p:cNvSpPr>
                <a:spLocks noChangeShapeType="1"/>
              </p:cNvSpPr>
              <p:nvPr/>
            </p:nvSpPr>
            <p:spPr bwMode="auto">
              <a:xfrm flipV="1">
                <a:off x="1402" y="2692"/>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1" name="Line 647"/>
              <p:cNvSpPr>
                <a:spLocks noChangeShapeType="1"/>
              </p:cNvSpPr>
              <p:nvPr/>
            </p:nvSpPr>
            <p:spPr bwMode="auto">
              <a:xfrm>
                <a:off x="1480" y="269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334472" name="Group 648"/>
              <p:cNvGrpSpPr>
                <a:grpSpLocks/>
              </p:cNvGrpSpPr>
              <p:nvPr/>
            </p:nvGrpSpPr>
            <p:grpSpPr bwMode="auto">
              <a:xfrm>
                <a:off x="1472" y="2688"/>
                <a:ext cx="272" cy="288"/>
                <a:chOff x="960" y="3312"/>
                <a:chExt cx="272" cy="288"/>
              </a:xfrm>
            </p:grpSpPr>
            <p:sp>
              <p:nvSpPr>
                <p:cNvPr id="334473" name="Line 649"/>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4" name="Line 650"/>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5" name="Line 651"/>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6" name="Line 652"/>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7" name="Line 653"/>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8" name="Line 654"/>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79" name="Line 655"/>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0" name="Line 656"/>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81" name="Group 657"/>
              <p:cNvGrpSpPr>
                <a:grpSpLocks/>
              </p:cNvGrpSpPr>
              <p:nvPr/>
            </p:nvGrpSpPr>
            <p:grpSpPr bwMode="auto">
              <a:xfrm>
                <a:off x="1728" y="2688"/>
                <a:ext cx="272" cy="288"/>
                <a:chOff x="960" y="3312"/>
                <a:chExt cx="272" cy="288"/>
              </a:xfrm>
            </p:grpSpPr>
            <p:sp>
              <p:nvSpPr>
                <p:cNvPr id="334482" name="Line 658"/>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3" name="Line 659"/>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4" name="Line 660"/>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5" name="Line 661"/>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6" name="Line 662"/>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7" name="Line 663"/>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8" name="Line 664"/>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89" name="Line 665"/>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90" name="Group 666"/>
              <p:cNvGrpSpPr>
                <a:grpSpLocks/>
              </p:cNvGrpSpPr>
              <p:nvPr/>
            </p:nvGrpSpPr>
            <p:grpSpPr bwMode="auto">
              <a:xfrm>
                <a:off x="1984" y="2688"/>
                <a:ext cx="272" cy="288"/>
                <a:chOff x="960" y="3312"/>
                <a:chExt cx="272" cy="288"/>
              </a:xfrm>
            </p:grpSpPr>
            <p:sp>
              <p:nvSpPr>
                <p:cNvPr id="334491" name="Line 667"/>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2" name="Line 668"/>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3" name="Line 669"/>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4" name="Line 670"/>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5" name="Line 671"/>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6" name="Line 672"/>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7" name="Line 673"/>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498" name="Line 674"/>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499" name="Group 675"/>
              <p:cNvGrpSpPr>
                <a:grpSpLocks/>
              </p:cNvGrpSpPr>
              <p:nvPr/>
            </p:nvGrpSpPr>
            <p:grpSpPr bwMode="auto">
              <a:xfrm>
                <a:off x="2240" y="2688"/>
                <a:ext cx="272" cy="288"/>
                <a:chOff x="960" y="3312"/>
                <a:chExt cx="272" cy="288"/>
              </a:xfrm>
            </p:grpSpPr>
            <p:sp>
              <p:nvSpPr>
                <p:cNvPr id="334500" name="Line 676"/>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1" name="Line 677"/>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2" name="Line 678"/>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3" name="Line 679"/>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4" name="Line 680"/>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5" name="Line 681"/>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6" name="Line 682"/>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07" name="Line 683"/>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grpSp>
          <p:nvGrpSpPr>
            <p:cNvPr id="334508" name="Group 684"/>
            <p:cNvGrpSpPr>
              <a:grpSpLocks/>
            </p:cNvGrpSpPr>
            <p:nvPr/>
          </p:nvGrpSpPr>
          <p:grpSpPr bwMode="auto">
            <a:xfrm>
              <a:off x="3392" y="2592"/>
              <a:ext cx="1226" cy="288"/>
              <a:chOff x="3392" y="2640"/>
              <a:chExt cx="1226" cy="288"/>
            </a:xfrm>
          </p:grpSpPr>
          <p:grpSp>
            <p:nvGrpSpPr>
              <p:cNvPr id="334509" name="Group 685"/>
              <p:cNvGrpSpPr>
                <a:grpSpLocks/>
              </p:cNvGrpSpPr>
              <p:nvPr/>
            </p:nvGrpSpPr>
            <p:grpSpPr bwMode="auto">
              <a:xfrm>
                <a:off x="3392" y="2640"/>
                <a:ext cx="272" cy="288"/>
                <a:chOff x="960" y="3312"/>
                <a:chExt cx="272" cy="288"/>
              </a:xfrm>
            </p:grpSpPr>
            <p:sp>
              <p:nvSpPr>
                <p:cNvPr id="334510" name="Line 686"/>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1" name="Line 687"/>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2" name="Line 688"/>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3" name="Line 689"/>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4" name="Line 690"/>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5" name="Line 691"/>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6" name="Line 692"/>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17" name="Line 693"/>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518" name="Group 694"/>
              <p:cNvGrpSpPr>
                <a:grpSpLocks/>
              </p:cNvGrpSpPr>
              <p:nvPr/>
            </p:nvGrpSpPr>
            <p:grpSpPr bwMode="auto">
              <a:xfrm>
                <a:off x="3648" y="2640"/>
                <a:ext cx="272" cy="288"/>
                <a:chOff x="960" y="3312"/>
                <a:chExt cx="272" cy="288"/>
              </a:xfrm>
            </p:grpSpPr>
            <p:sp>
              <p:nvSpPr>
                <p:cNvPr id="334519" name="Line 695"/>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0" name="Line 696"/>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1" name="Line 697"/>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2" name="Line 698"/>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3" name="Line 699"/>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4" name="Line 700"/>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5" name="Line 701"/>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6" name="Line 702"/>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527" name="Group 703"/>
              <p:cNvGrpSpPr>
                <a:grpSpLocks/>
              </p:cNvGrpSpPr>
              <p:nvPr/>
            </p:nvGrpSpPr>
            <p:grpSpPr bwMode="auto">
              <a:xfrm>
                <a:off x="3904" y="2640"/>
                <a:ext cx="272" cy="288"/>
                <a:chOff x="960" y="3312"/>
                <a:chExt cx="272" cy="288"/>
              </a:xfrm>
            </p:grpSpPr>
            <p:sp>
              <p:nvSpPr>
                <p:cNvPr id="334528" name="Line 704"/>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29" name="Line 705"/>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0" name="Line 706"/>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1" name="Line 707"/>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2" name="Line 708"/>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3" name="Line 709"/>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4" name="Line 710"/>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5" name="Line 711"/>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536" name="Group 712"/>
              <p:cNvGrpSpPr>
                <a:grpSpLocks/>
              </p:cNvGrpSpPr>
              <p:nvPr/>
            </p:nvGrpSpPr>
            <p:grpSpPr bwMode="auto">
              <a:xfrm>
                <a:off x="4160" y="2640"/>
                <a:ext cx="272" cy="288"/>
                <a:chOff x="960" y="3312"/>
                <a:chExt cx="272" cy="288"/>
              </a:xfrm>
            </p:grpSpPr>
            <p:sp>
              <p:nvSpPr>
                <p:cNvPr id="334537" name="Line 71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8" name="Line 71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39" name="Line 71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0" name="Line 71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1" name="Line 71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2" name="Line 71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3" name="Line 71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4" name="Line 72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45" name="Line 721"/>
              <p:cNvSpPr>
                <a:spLocks noChangeShapeType="1"/>
              </p:cNvSpPr>
              <p:nvPr/>
            </p:nvSpPr>
            <p:spPr bwMode="auto">
              <a:xfrm>
                <a:off x="4416" y="2922"/>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6" name="Line 722"/>
              <p:cNvSpPr>
                <a:spLocks noChangeShapeType="1"/>
              </p:cNvSpPr>
              <p:nvPr/>
            </p:nvSpPr>
            <p:spPr bwMode="auto">
              <a:xfrm>
                <a:off x="4480" y="2646"/>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7" name="Line 723"/>
              <p:cNvSpPr>
                <a:spLocks noChangeShapeType="1"/>
              </p:cNvSpPr>
              <p:nvPr/>
            </p:nvSpPr>
            <p:spPr bwMode="auto">
              <a:xfrm flipV="1">
                <a:off x="4474" y="2645"/>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8" name="Line 724"/>
              <p:cNvSpPr>
                <a:spLocks noChangeShapeType="1"/>
              </p:cNvSpPr>
              <p:nvPr/>
            </p:nvSpPr>
            <p:spPr bwMode="auto">
              <a:xfrm>
                <a:off x="4552" y="2640"/>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49" name="Line 725"/>
              <p:cNvSpPr>
                <a:spLocks noChangeShapeType="1"/>
              </p:cNvSpPr>
              <p:nvPr/>
            </p:nvSpPr>
            <p:spPr bwMode="auto">
              <a:xfrm>
                <a:off x="4546" y="2922"/>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50" name="Line 726"/>
            <p:cNvSpPr>
              <a:spLocks noChangeShapeType="1"/>
            </p:cNvSpPr>
            <p:nvPr/>
          </p:nvSpPr>
          <p:spPr bwMode="auto">
            <a:xfrm>
              <a:off x="2496" y="2874"/>
              <a:ext cx="96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51" name="Line 727"/>
            <p:cNvSpPr>
              <a:spLocks noChangeShapeType="1"/>
            </p:cNvSpPr>
            <p:nvPr/>
          </p:nvSpPr>
          <p:spPr bwMode="auto">
            <a:xfrm>
              <a:off x="4587" y="2874"/>
              <a:ext cx="49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52" name="Line 728"/>
            <p:cNvSpPr>
              <a:spLocks noChangeShapeType="1"/>
            </p:cNvSpPr>
            <p:nvPr/>
          </p:nvSpPr>
          <p:spPr bwMode="auto">
            <a:xfrm flipH="1">
              <a:off x="966" y="2874"/>
              <a:ext cx="39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53" name="Text Box 729"/>
            <p:cNvSpPr txBox="1">
              <a:spLocks noChangeArrowheads="1"/>
            </p:cNvSpPr>
            <p:nvPr/>
          </p:nvSpPr>
          <p:spPr bwMode="auto">
            <a:xfrm>
              <a:off x="192" y="2652"/>
              <a:ext cx="74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EPWMxA</a:t>
              </a:r>
            </a:p>
          </p:txBody>
        </p:sp>
      </p:grpSp>
      <p:grpSp>
        <p:nvGrpSpPr>
          <p:cNvPr id="334554" name="Group 730"/>
          <p:cNvGrpSpPr>
            <a:grpSpLocks/>
          </p:cNvGrpSpPr>
          <p:nvPr/>
        </p:nvGrpSpPr>
        <p:grpSpPr bwMode="auto">
          <a:xfrm>
            <a:off x="617538" y="3898900"/>
            <a:ext cx="7747000" cy="460375"/>
            <a:chOff x="192" y="3262"/>
            <a:chExt cx="4880" cy="290"/>
          </a:xfrm>
        </p:grpSpPr>
        <p:grpSp>
          <p:nvGrpSpPr>
            <p:cNvPr id="334555" name="Group 731"/>
            <p:cNvGrpSpPr>
              <a:grpSpLocks/>
            </p:cNvGrpSpPr>
            <p:nvPr/>
          </p:nvGrpSpPr>
          <p:grpSpPr bwMode="auto">
            <a:xfrm>
              <a:off x="960" y="3264"/>
              <a:ext cx="328" cy="288"/>
              <a:chOff x="960" y="3456"/>
              <a:chExt cx="328" cy="288"/>
            </a:xfrm>
          </p:grpSpPr>
          <p:grpSp>
            <p:nvGrpSpPr>
              <p:cNvPr id="334556" name="Group 732"/>
              <p:cNvGrpSpPr>
                <a:grpSpLocks/>
              </p:cNvGrpSpPr>
              <p:nvPr/>
            </p:nvGrpSpPr>
            <p:grpSpPr bwMode="auto">
              <a:xfrm>
                <a:off x="960" y="3456"/>
                <a:ext cx="272" cy="288"/>
                <a:chOff x="960" y="3312"/>
                <a:chExt cx="272" cy="288"/>
              </a:xfrm>
            </p:grpSpPr>
            <p:sp>
              <p:nvSpPr>
                <p:cNvPr id="334557" name="Line 73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58" name="Line 73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59" name="Line 73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0" name="Line 73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1" name="Line 73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2" name="Line 73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3" name="Line 73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4" name="Line 74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65" name="Line 741"/>
              <p:cNvSpPr>
                <a:spLocks noChangeShapeType="1"/>
              </p:cNvSpPr>
              <p:nvPr/>
            </p:nvSpPr>
            <p:spPr bwMode="auto">
              <a:xfrm>
                <a:off x="1216" y="3738"/>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566" name="Group 742"/>
            <p:cNvGrpSpPr>
              <a:grpSpLocks/>
            </p:cNvGrpSpPr>
            <p:nvPr/>
          </p:nvGrpSpPr>
          <p:grpSpPr bwMode="auto">
            <a:xfrm>
              <a:off x="4800" y="3264"/>
              <a:ext cx="272" cy="288"/>
              <a:chOff x="960" y="3312"/>
              <a:chExt cx="272" cy="288"/>
            </a:xfrm>
          </p:grpSpPr>
          <p:sp>
            <p:nvSpPr>
              <p:cNvPr id="334567" name="Line 74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8" name="Line 74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69" name="Line 74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0" name="Line 74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1" name="Line 74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2" name="Line 74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3" name="Line 74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4" name="Line 75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75" name="Line 751"/>
            <p:cNvSpPr>
              <a:spLocks noChangeShapeType="1"/>
            </p:cNvSpPr>
            <p:nvPr/>
          </p:nvSpPr>
          <p:spPr bwMode="auto">
            <a:xfrm>
              <a:off x="1275" y="3546"/>
              <a:ext cx="1488"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76" name="Line 752"/>
            <p:cNvSpPr>
              <a:spLocks noChangeShapeType="1"/>
            </p:cNvSpPr>
            <p:nvPr/>
          </p:nvSpPr>
          <p:spPr bwMode="auto">
            <a:xfrm>
              <a:off x="3224" y="3546"/>
              <a:ext cx="161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334577" name="Group 753"/>
            <p:cNvGrpSpPr>
              <a:grpSpLocks/>
            </p:cNvGrpSpPr>
            <p:nvPr/>
          </p:nvGrpSpPr>
          <p:grpSpPr bwMode="auto">
            <a:xfrm>
              <a:off x="2704" y="3262"/>
              <a:ext cx="532" cy="290"/>
              <a:chOff x="2704" y="3262"/>
              <a:chExt cx="532" cy="290"/>
            </a:xfrm>
          </p:grpSpPr>
          <p:grpSp>
            <p:nvGrpSpPr>
              <p:cNvPr id="334578" name="Group 754"/>
              <p:cNvGrpSpPr>
                <a:grpSpLocks/>
              </p:cNvGrpSpPr>
              <p:nvPr/>
            </p:nvGrpSpPr>
            <p:grpSpPr bwMode="auto">
              <a:xfrm>
                <a:off x="2704" y="3264"/>
                <a:ext cx="272" cy="288"/>
                <a:chOff x="960" y="3312"/>
                <a:chExt cx="272" cy="288"/>
              </a:xfrm>
            </p:grpSpPr>
            <p:sp>
              <p:nvSpPr>
                <p:cNvPr id="334579" name="Line 755"/>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0" name="Line 756"/>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1" name="Line 757"/>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2" name="Line 758"/>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3" name="Line 759"/>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4" name="Line 760"/>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5" name="Line 761"/>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6" name="Line 762"/>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87" name="Line 763"/>
              <p:cNvSpPr>
                <a:spLocks noChangeShapeType="1"/>
              </p:cNvSpPr>
              <p:nvPr/>
            </p:nvSpPr>
            <p:spPr bwMode="auto">
              <a:xfrm>
                <a:off x="2960" y="3546"/>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8" name="Line 764"/>
              <p:cNvSpPr>
                <a:spLocks noChangeShapeType="1"/>
              </p:cNvSpPr>
              <p:nvPr/>
            </p:nvSpPr>
            <p:spPr bwMode="auto">
              <a:xfrm>
                <a:off x="3024" y="3270"/>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89" name="Line 765"/>
              <p:cNvSpPr>
                <a:spLocks noChangeShapeType="1"/>
              </p:cNvSpPr>
              <p:nvPr/>
            </p:nvSpPr>
            <p:spPr bwMode="auto">
              <a:xfrm flipV="1">
                <a:off x="3018" y="3269"/>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90" name="Line 766"/>
              <p:cNvSpPr>
                <a:spLocks noChangeShapeType="1"/>
              </p:cNvSpPr>
              <p:nvPr/>
            </p:nvSpPr>
            <p:spPr bwMode="auto">
              <a:xfrm>
                <a:off x="3096" y="3264"/>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91" name="Line 767"/>
              <p:cNvSpPr>
                <a:spLocks noChangeShapeType="1"/>
              </p:cNvSpPr>
              <p:nvPr/>
            </p:nvSpPr>
            <p:spPr bwMode="auto">
              <a:xfrm>
                <a:off x="3090" y="3546"/>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92" name="Line 768"/>
              <p:cNvSpPr>
                <a:spLocks noChangeShapeType="1"/>
              </p:cNvSpPr>
              <p:nvPr/>
            </p:nvSpPr>
            <p:spPr bwMode="auto">
              <a:xfrm>
                <a:off x="3156" y="326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93" name="Line 769"/>
              <p:cNvSpPr>
                <a:spLocks noChangeShapeType="1"/>
              </p:cNvSpPr>
              <p:nvPr/>
            </p:nvSpPr>
            <p:spPr bwMode="auto">
              <a:xfrm flipV="1">
                <a:off x="3150" y="326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594" name="Line 770"/>
              <p:cNvSpPr>
                <a:spLocks noChangeShapeType="1"/>
              </p:cNvSpPr>
              <p:nvPr/>
            </p:nvSpPr>
            <p:spPr bwMode="auto">
              <a:xfrm>
                <a:off x="3228" y="326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595" name="Text Box 771"/>
            <p:cNvSpPr txBox="1">
              <a:spLocks noChangeArrowheads="1"/>
            </p:cNvSpPr>
            <p:nvPr/>
          </p:nvSpPr>
          <p:spPr bwMode="auto">
            <a:xfrm>
              <a:off x="192" y="3324"/>
              <a:ext cx="74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EPWMxB</a:t>
              </a:r>
            </a:p>
          </p:txBody>
        </p:sp>
      </p:grpSp>
      <p:sp>
        <p:nvSpPr>
          <p:cNvPr id="334596" name="Line 772"/>
          <p:cNvSpPr>
            <a:spLocks noChangeShapeType="1"/>
          </p:cNvSpPr>
          <p:nvPr/>
        </p:nvSpPr>
        <p:spPr bwMode="auto">
          <a:xfrm>
            <a:off x="2870200" y="4660900"/>
            <a:ext cx="0" cy="120650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597" name="Line 773"/>
          <p:cNvSpPr>
            <a:spLocks noChangeShapeType="1"/>
          </p:cNvSpPr>
          <p:nvPr/>
        </p:nvSpPr>
        <p:spPr bwMode="auto">
          <a:xfrm>
            <a:off x="6121400" y="5381625"/>
            <a:ext cx="0" cy="5111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4599" name="Text Box 775"/>
          <p:cNvSpPr txBox="1">
            <a:spLocks noChangeArrowheads="1"/>
          </p:cNvSpPr>
          <p:nvPr/>
        </p:nvSpPr>
        <p:spPr bwMode="auto">
          <a:xfrm>
            <a:off x="974725" y="5019675"/>
            <a:ext cx="8191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OSHT</a:t>
            </a:r>
          </a:p>
        </p:txBody>
      </p:sp>
      <p:grpSp>
        <p:nvGrpSpPr>
          <p:cNvPr id="334609" name="Group 785"/>
          <p:cNvGrpSpPr>
            <a:grpSpLocks/>
          </p:cNvGrpSpPr>
          <p:nvPr/>
        </p:nvGrpSpPr>
        <p:grpSpPr bwMode="auto">
          <a:xfrm>
            <a:off x="617538" y="5897563"/>
            <a:ext cx="7762875" cy="457200"/>
            <a:chOff x="389" y="2743"/>
            <a:chExt cx="4890" cy="288"/>
          </a:xfrm>
        </p:grpSpPr>
        <p:sp>
          <p:nvSpPr>
            <p:cNvPr id="334610" name="Line 786"/>
            <p:cNvSpPr>
              <a:spLocks noChangeShapeType="1"/>
            </p:cNvSpPr>
            <p:nvPr/>
          </p:nvSpPr>
          <p:spPr bwMode="auto">
            <a:xfrm>
              <a:off x="1543" y="3025"/>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1" name="Line 787"/>
            <p:cNvSpPr>
              <a:spLocks noChangeShapeType="1"/>
            </p:cNvSpPr>
            <p:nvPr/>
          </p:nvSpPr>
          <p:spPr bwMode="auto">
            <a:xfrm>
              <a:off x="1607" y="2743"/>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2" name="Line 788"/>
            <p:cNvSpPr>
              <a:spLocks noChangeShapeType="1"/>
            </p:cNvSpPr>
            <p:nvPr/>
          </p:nvSpPr>
          <p:spPr bwMode="auto">
            <a:xfrm>
              <a:off x="1805" y="2743"/>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3" name="Line 789"/>
            <p:cNvSpPr>
              <a:spLocks noChangeShapeType="1"/>
            </p:cNvSpPr>
            <p:nvPr/>
          </p:nvSpPr>
          <p:spPr bwMode="auto">
            <a:xfrm>
              <a:off x="1799" y="3025"/>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4" name="Line 790"/>
            <p:cNvSpPr>
              <a:spLocks noChangeShapeType="1"/>
            </p:cNvSpPr>
            <p:nvPr/>
          </p:nvSpPr>
          <p:spPr bwMode="auto">
            <a:xfrm>
              <a:off x="1863" y="2743"/>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5" name="Line 791"/>
            <p:cNvSpPr>
              <a:spLocks noChangeShapeType="1"/>
            </p:cNvSpPr>
            <p:nvPr/>
          </p:nvSpPr>
          <p:spPr bwMode="auto">
            <a:xfrm flipV="1">
              <a:off x="1855" y="274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6" name="Line 792"/>
            <p:cNvSpPr>
              <a:spLocks noChangeShapeType="1"/>
            </p:cNvSpPr>
            <p:nvPr/>
          </p:nvSpPr>
          <p:spPr bwMode="auto">
            <a:xfrm>
              <a:off x="1933" y="2753"/>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334617" name="Group 793"/>
            <p:cNvGrpSpPr>
              <a:grpSpLocks/>
            </p:cNvGrpSpPr>
            <p:nvPr/>
          </p:nvGrpSpPr>
          <p:grpSpPr bwMode="auto">
            <a:xfrm>
              <a:off x="1925" y="2743"/>
              <a:ext cx="272" cy="288"/>
              <a:chOff x="960" y="3312"/>
              <a:chExt cx="272" cy="288"/>
            </a:xfrm>
          </p:grpSpPr>
          <p:sp>
            <p:nvSpPr>
              <p:cNvPr id="334618" name="Line 794"/>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19" name="Line 795"/>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0" name="Line 796"/>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1" name="Line 797"/>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2" name="Line 798"/>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3" name="Line 799"/>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4" name="Line 800"/>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5" name="Line 801"/>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626" name="Group 802"/>
            <p:cNvGrpSpPr>
              <a:grpSpLocks/>
            </p:cNvGrpSpPr>
            <p:nvPr/>
          </p:nvGrpSpPr>
          <p:grpSpPr bwMode="auto">
            <a:xfrm>
              <a:off x="2181" y="2743"/>
              <a:ext cx="272" cy="288"/>
              <a:chOff x="960" y="3312"/>
              <a:chExt cx="272" cy="288"/>
            </a:xfrm>
          </p:grpSpPr>
          <p:sp>
            <p:nvSpPr>
              <p:cNvPr id="334627" name="Line 80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8" name="Line 80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29" name="Line 80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0" name="Line 80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1" name="Line 80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2" name="Line 80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3" name="Line 80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4" name="Line 81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635" name="Group 811"/>
            <p:cNvGrpSpPr>
              <a:grpSpLocks/>
            </p:cNvGrpSpPr>
            <p:nvPr/>
          </p:nvGrpSpPr>
          <p:grpSpPr bwMode="auto">
            <a:xfrm>
              <a:off x="2437" y="2743"/>
              <a:ext cx="272" cy="288"/>
              <a:chOff x="960" y="3312"/>
              <a:chExt cx="272" cy="288"/>
            </a:xfrm>
          </p:grpSpPr>
          <p:sp>
            <p:nvSpPr>
              <p:cNvPr id="334636" name="Line 812"/>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7" name="Line 813"/>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8" name="Line 814"/>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39" name="Line 815"/>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0" name="Line 816"/>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1" name="Line 817"/>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2" name="Line 818"/>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3" name="Line 819"/>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644" name="Line 820"/>
            <p:cNvSpPr>
              <a:spLocks noChangeShapeType="1"/>
            </p:cNvSpPr>
            <p:nvPr/>
          </p:nvSpPr>
          <p:spPr bwMode="auto">
            <a:xfrm>
              <a:off x="3589" y="3025"/>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5" name="Line 821"/>
            <p:cNvSpPr>
              <a:spLocks noChangeShapeType="1"/>
            </p:cNvSpPr>
            <p:nvPr/>
          </p:nvSpPr>
          <p:spPr bwMode="auto">
            <a:xfrm>
              <a:off x="3653" y="2749"/>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6" name="Line 822"/>
            <p:cNvSpPr>
              <a:spLocks noChangeShapeType="1"/>
            </p:cNvSpPr>
            <p:nvPr/>
          </p:nvSpPr>
          <p:spPr bwMode="auto">
            <a:xfrm>
              <a:off x="3853" y="2753"/>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nvGrpSpPr>
            <p:cNvPr id="334647" name="Group 823"/>
            <p:cNvGrpSpPr>
              <a:grpSpLocks/>
            </p:cNvGrpSpPr>
            <p:nvPr/>
          </p:nvGrpSpPr>
          <p:grpSpPr bwMode="auto">
            <a:xfrm>
              <a:off x="3845" y="2743"/>
              <a:ext cx="272" cy="288"/>
              <a:chOff x="960" y="3312"/>
              <a:chExt cx="272" cy="288"/>
            </a:xfrm>
          </p:grpSpPr>
          <p:sp>
            <p:nvSpPr>
              <p:cNvPr id="334648" name="Line 824"/>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49" name="Line 825"/>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0" name="Line 826"/>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1" name="Line 827"/>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2" name="Line 828"/>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3" name="Line 829"/>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4" name="Line 830"/>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5" name="Line 831"/>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656" name="Group 832"/>
            <p:cNvGrpSpPr>
              <a:grpSpLocks/>
            </p:cNvGrpSpPr>
            <p:nvPr/>
          </p:nvGrpSpPr>
          <p:grpSpPr bwMode="auto">
            <a:xfrm>
              <a:off x="4101" y="2743"/>
              <a:ext cx="272" cy="288"/>
              <a:chOff x="960" y="3312"/>
              <a:chExt cx="272" cy="288"/>
            </a:xfrm>
          </p:grpSpPr>
          <p:sp>
            <p:nvSpPr>
              <p:cNvPr id="334657" name="Line 833"/>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8" name="Line 834"/>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59" name="Line 835"/>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0" name="Line 836"/>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1" name="Line 837"/>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2" name="Line 838"/>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3" name="Line 839"/>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4" name="Line 840"/>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grpSp>
          <p:nvGrpSpPr>
            <p:cNvPr id="334665" name="Group 841"/>
            <p:cNvGrpSpPr>
              <a:grpSpLocks/>
            </p:cNvGrpSpPr>
            <p:nvPr/>
          </p:nvGrpSpPr>
          <p:grpSpPr bwMode="auto">
            <a:xfrm>
              <a:off x="4357" y="2743"/>
              <a:ext cx="272" cy="288"/>
              <a:chOff x="960" y="3312"/>
              <a:chExt cx="272" cy="288"/>
            </a:xfrm>
          </p:grpSpPr>
          <p:sp>
            <p:nvSpPr>
              <p:cNvPr id="334666" name="Line 842"/>
              <p:cNvSpPr>
                <a:spLocks noChangeShapeType="1"/>
              </p:cNvSpPr>
              <p:nvPr/>
            </p:nvSpPr>
            <p:spPr bwMode="auto">
              <a:xfrm>
                <a:off x="96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7" name="Line 843"/>
              <p:cNvSpPr>
                <a:spLocks noChangeShapeType="1"/>
              </p:cNvSpPr>
              <p:nvPr/>
            </p:nvSpPr>
            <p:spPr bwMode="auto">
              <a:xfrm>
                <a:off x="1024" y="3318"/>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8" name="Line 844"/>
              <p:cNvSpPr>
                <a:spLocks noChangeShapeType="1"/>
              </p:cNvSpPr>
              <p:nvPr/>
            </p:nvSpPr>
            <p:spPr bwMode="auto">
              <a:xfrm flipV="1">
                <a:off x="1018" y="3317"/>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69" name="Line 845"/>
              <p:cNvSpPr>
                <a:spLocks noChangeShapeType="1"/>
              </p:cNvSpPr>
              <p:nvPr/>
            </p:nvSpPr>
            <p:spPr bwMode="auto">
              <a:xfrm>
                <a:off x="1096"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0" name="Line 846"/>
              <p:cNvSpPr>
                <a:spLocks noChangeShapeType="1"/>
              </p:cNvSpPr>
              <p:nvPr/>
            </p:nvSpPr>
            <p:spPr bwMode="auto">
              <a:xfrm>
                <a:off x="1090" y="3594"/>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1" name="Line 847"/>
              <p:cNvSpPr>
                <a:spLocks noChangeShapeType="1"/>
              </p:cNvSpPr>
              <p:nvPr/>
            </p:nvSpPr>
            <p:spPr bwMode="auto">
              <a:xfrm>
                <a:off x="1154" y="3312"/>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2" name="Line 848"/>
              <p:cNvSpPr>
                <a:spLocks noChangeShapeType="1"/>
              </p:cNvSpPr>
              <p:nvPr/>
            </p:nvSpPr>
            <p:spPr bwMode="auto">
              <a:xfrm flipV="1">
                <a:off x="1146" y="3316"/>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3" name="Line 849"/>
              <p:cNvSpPr>
                <a:spLocks noChangeShapeType="1"/>
              </p:cNvSpPr>
              <p:nvPr/>
            </p:nvSpPr>
            <p:spPr bwMode="auto">
              <a:xfrm>
                <a:off x="1224" y="3322"/>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674" name="Line 850"/>
            <p:cNvSpPr>
              <a:spLocks noChangeShapeType="1"/>
            </p:cNvSpPr>
            <p:nvPr/>
          </p:nvSpPr>
          <p:spPr bwMode="auto">
            <a:xfrm>
              <a:off x="4613" y="3025"/>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5" name="Line 851"/>
            <p:cNvSpPr>
              <a:spLocks noChangeShapeType="1"/>
            </p:cNvSpPr>
            <p:nvPr/>
          </p:nvSpPr>
          <p:spPr bwMode="auto">
            <a:xfrm>
              <a:off x="4677" y="2749"/>
              <a:ext cx="0" cy="276"/>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6" name="Line 852"/>
            <p:cNvSpPr>
              <a:spLocks noChangeShapeType="1"/>
            </p:cNvSpPr>
            <p:nvPr/>
          </p:nvSpPr>
          <p:spPr bwMode="auto">
            <a:xfrm flipV="1">
              <a:off x="4671" y="2748"/>
              <a:ext cx="86" cy="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7" name="Line 853"/>
            <p:cNvSpPr>
              <a:spLocks noChangeShapeType="1"/>
            </p:cNvSpPr>
            <p:nvPr/>
          </p:nvSpPr>
          <p:spPr bwMode="auto">
            <a:xfrm>
              <a:off x="4749" y="2743"/>
              <a:ext cx="0" cy="28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8" name="Line 854"/>
            <p:cNvSpPr>
              <a:spLocks noChangeShapeType="1"/>
            </p:cNvSpPr>
            <p:nvPr/>
          </p:nvSpPr>
          <p:spPr bwMode="auto">
            <a:xfrm>
              <a:off x="4743" y="3025"/>
              <a:ext cx="72"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79" name="Line 855"/>
            <p:cNvSpPr>
              <a:spLocks noChangeShapeType="1"/>
            </p:cNvSpPr>
            <p:nvPr/>
          </p:nvSpPr>
          <p:spPr bwMode="auto">
            <a:xfrm>
              <a:off x="2693" y="3025"/>
              <a:ext cx="96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80" name="Line 856"/>
            <p:cNvSpPr>
              <a:spLocks noChangeShapeType="1"/>
            </p:cNvSpPr>
            <p:nvPr/>
          </p:nvSpPr>
          <p:spPr bwMode="auto">
            <a:xfrm>
              <a:off x="4784" y="3025"/>
              <a:ext cx="495"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81" name="Line 857"/>
            <p:cNvSpPr>
              <a:spLocks noChangeShapeType="1"/>
            </p:cNvSpPr>
            <p:nvPr/>
          </p:nvSpPr>
          <p:spPr bwMode="auto">
            <a:xfrm flipH="1">
              <a:off x="1163" y="3025"/>
              <a:ext cx="393"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82" name="Text Box 858"/>
            <p:cNvSpPr txBox="1">
              <a:spLocks noChangeArrowheads="1"/>
            </p:cNvSpPr>
            <p:nvPr/>
          </p:nvSpPr>
          <p:spPr bwMode="auto">
            <a:xfrm>
              <a:off x="389" y="2803"/>
              <a:ext cx="748"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EPWMxA</a:t>
              </a:r>
            </a:p>
          </p:txBody>
        </p:sp>
        <p:sp>
          <p:nvSpPr>
            <p:cNvPr id="334683" name="Line 859"/>
            <p:cNvSpPr>
              <a:spLocks noChangeShapeType="1"/>
            </p:cNvSpPr>
            <p:nvPr/>
          </p:nvSpPr>
          <p:spPr bwMode="auto">
            <a:xfrm>
              <a:off x="3647" y="2750"/>
              <a:ext cx="21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4684" name="Line 860"/>
            <p:cNvSpPr>
              <a:spLocks noChangeShapeType="1"/>
            </p:cNvSpPr>
            <p:nvPr/>
          </p:nvSpPr>
          <p:spPr bwMode="auto">
            <a:xfrm>
              <a:off x="1603" y="2746"/>
              <a:ext cx="204" cy="0"/>
            </a:xfrm>
            <a:prstGeom prst="line">
              <a:avLst/>
            </a:prstGeom>
            <a:noFill/>
            <a:ln w="28575">
              <a:solidFill>
                <a:schemeClr val="tx1"/>
              </a:solidFill>
              <a:round/>
              <a:headEnd type="none" w="sm" len="sm"/>
              <a:tailEnd type="none" w="sm" len="sm"/>
            </a:ln>
            <a:effectLst/>
          </p:spPr>
          <p:txBody>
            <a:bodyPr/>
            <a:lstStyle/>
            <a:p>
              <a:endParaRPr lang="en-US">
                <a:effectLst/>
              </a:endParaRPr>
            </a:p>
          </p:txBody>
        </p:sp>
      </p:grpSp>
      <p:sp>
        <p:nvSpPr>
          <p:cNvPr id="334685" name="Text Box 861"/>
          <p:cNvSpPr txBox="1">
            <a:spLocks noChangeArrowheads="1"/>
          </p:cNvSpPr>
          <p:nvPr/>
        </p:nvSpPr>
        <p:spPr bwMode="auto">
          <a:xfrm>
            <a:off x="2923006" y="4762500"/>
            <a:ext cx="1358064" cy="609398"/>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400" b="0">
                <a:solidFill>
                  <a:schemeClr val="tx2"/>
                </a:solidFill>
                <a:effectLst/>
                <a:latin typeface="Arial" charset="0"/>
              </a:rPr>
              <a:t>Programmable</a:t>
            </a:r>
          </a:p>
          <a:p>
            <a:pPr algn="ctr">
              <a:spcBef>
                <a:spcPct val="0"/>
              </a:spcBef>
            </a:pPr>
            <a:r>
              <a:rPr lang="en-US" sz="1400" b="0">
                <a:solidFill>
                  <a:schemeClr val="tx2"/>
                </a:solidFill>
                <a:effectLst/>
                <a:latin typeface="Arial" charset="0"/>
              </a:rPr>
              <a:t>Pulse Width</a:t>
            </a:r>
          </a:p>
          <a:p>
            <a:pPr algn="ctr">
              <a:spcBef>
                <a:spcPct val="0"/>
              </a:spcBef>
            </a:pPr>
            <a:r>
              <a:rPr lang="en-US" sz="1400" b="0">
                <a:solidFill>
                  <a:schemeClr val="tx2"/>
                </a:solidFill>
                <a:effectLst/>
                <a:latin typeface="Arial" charset="0"/>
              </a:rPr>
              <a:t>(OSHTWTH)</a:t>
            </a:r>
          </a:p>
        </p:txBody>
      </p:sp>
      <p:sp>
        <p:nvSpPr>
          <p:cNvPr id="334686" name="Line 862"/>
          <p:cNvSpPr>
            <a:spLocks noChangeShapeType="1"/>
          </p:cNvSpPr>
          <p:nvPr/>
        </p:nvSpPr>
        <p:spPr bwMode="auto">
          <a:xfrm flipH="1">
            <a:off x="2198688" y="4724400"/>
            <a:ext cx="363537" cy="0"/>
          </a:xfrm>
          <a:prstGeom prst="line">
            <a:avLst/>
          </a:prstGeom>
          <a:noFill/>
          <a:ln w="19050">
            <a:solidFill>
              <a:schemeClr val="tx2"/>
            </a:solidFill>
            <a:round/>
            <a:headEnd type="triangle" w="med" len="med"/>
            <a:tailEnd/>
          </a:ln>
          <a:effectLst/>
        </p:spPr>
        <p:txBody>
          <a:bodyPr/>
          <a:lstStyle/>
          <a:p>
            <a:endParaRPr lang="en-US">
              <a:effectLst/>
            </a:endParaRPr>
          </a:p>
        </p:txBody>
      </p:sp>
      <p:sp>
        <p:nvSpPr>
          <p:cNvPr id="334687" name="Line 863"/>
          <p:cNvSpPr>
            <a:spLocks noChangeShapeType="1"/>
          </p:cNvSpPr>
          <p:nvPr/>
        </p:nvSpPr>
        <p:spPr bwMode="auto">
          <a:xfrm flipH="1">
            <a:off x="2882900" y="4724400"/>
            <a:ext cx="363538" cy="0"/>
          </a:xfrm>
          <a:prstGeom prst="line">
            <a:avLst/>
          </a:prstGeom>
          <a:noFill/>
          <a:ln w="19050">
            <a:solidFill>
              <a:schemeClr val="tx2"/>
            </a:solidFill>
            <a:round/>
            <a:headEnd type="none" w="sm" len="sm"/>
            <a:tailEnd type="triangle" w="med" len="med"/>
          </a:ln>
          <a:effectLst/>
        </p:spPr>
        <p:txBody>
          <a:bodyPr/>
          <a:lstStyle/>
          <a:p>
            <a:endParaRPr lang="en-US">
              <a:effectLst/>
            </a:endParaRPr>
          </a:p>
        </p:txBody>
      </p:sp>
      <p:sp>
        <p:nvSpPr>
          <p:cNvPr id="334688" name="AutoShape 864"/>
          <p:cNvSpPr>
            <a:spLocks/>
          </p:cNvSpPr>
          <p:nvPr/>
        </p:nvSpPr>
        <p:spPr bwMode="auto">
          <a:xfrm rot="16200000" flipV="1">
            <a:off x="3502025" y="5095875"/>
            <a:ext cx="158750" cy="1422400"/>
          </a:xfrm>
          <a:prstGeom prst="rightBrace">
            <a:avLst>
              <a:gd name="adj1" fmla="val 74667"/>
              <a:gd name="adj2" fmla="val 50875"/>
            </a:avLst>
          </a:prstGeom>
          <a:noFill/>
          <a:ln w="19050">
            <a:solidFill>
              <a:schemeClr val="tx2"/>
            </a:solidFill>
            <a:round/>
            <a:headEnd type="none" w="sm" len="sm"/>
            <a:tailEnd type="none" w="sm" len="sm"/>
          </a:ln>
          <a:effectLst/>
        </p:spPr>
        <p:txBody>
          <a:bodyPr wrap="none" anchor="ctr"/>
          <a:lstStyle/>
          <a:p>
            <a:endParaRPr lang="en-US">
              <a:effectLst/>
            </a:endParaRPr>
          </a:p>
        </p:txBody>
      </p:sp>
      <p:sp>
        <p:nvSpPr>
          <p:cNvPr id="334689" name="Text Box 865"/>
          <p:cNvSpPr txBox="1">
            <a:spLocks noChangeArrowheads="1"/>
          </p:cNvSpPr>
          <p:nvPr/>
        </p:nvSpPr>
        <p:spPr bwMode="auto">
          <a:xfrm>
            <a:off x="4491496" y="5905500"/>
            <a:ext cx="1021433" cy="437043"/>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400" b="0">
                <a:solidFill>
                  <a:schemeClr val="tx2"/>
                </a:solidFill>
                <a:effectLst/>
                <a:latin typeface="Arial" charset="0"/>
              </a:rPr>
              <a:t>Sustaining</a:t>
            </a:r>
          </a:p>
          <a:p>
            <a:pPr algn="ctr">
              <a:spcBef>
                <a:spcPct val="0"/>
              </a:spcBef>
            </a:pPr>
            <a:r>
              <a:rPr lang="en-US" sz="1400" b="0">
                <a:solidFill>
                  <a:schemeClr val="tx2"/>
                </a:solidFill>
                <a:effectLst/>
                <a:latin typeface="Arial" charset="0"/>
              </a:rPr>
              <a:t>Pulses</a:t>
            </a:r>
          </a:p>
        </p:txBody>
      </p:sp>
      <p:sp>
        <p:nvSpPr>
          <p:cNvPr id="334690" name="Freeform 866"/>
          <p:cNvSpPr>
            <a:spLocks/>
          </p:cNvSpPr>
          <p:nvPr/>
        </p:nvSpPr>
        <p:spPr bwMode="auto">
          <a:xfrm>
            <a:off x="3546475" y="5575300"/>
            <a:ext cx="939800" cy="304800"/>
          </a:xfrm>
          <a:custGeom>
            <a:avLst/>
            <a:gdLst/>
            <a:ahLst/>
            <a:cxnLst>
              <a:cxn ang="0">
                <a:pos x="16" y="120"/>
              </a:cxn>
              <a:cxn ang="0">
                <a:pos x="64" y="72"/>
              </a:cxn>
              <a:cxn ang="0">
                <a:pos x="400" y="24"/>
              </a:cxn>
              <a:cxn ang="0">
                <a:pos x="592" y="216"/>
              </a:cxn>
            </a:cxnLst>
            <a:rect l="0" t="0" r="r" b="b"/>
            <a:pathLst>
              <a:path w="592" h="216">
                <a:moveTo>
                  <a:pt x="16" y="120"/>
                </a:moveTo>
                <a:cubicBezTo>
                  <a:pt x="8" y="104"/>
                  <a:pt x="0" y="88"/>
                  <a:pt x="64" y="72"/>
                </a:cubicBezTo>
                <a:cubicBezTo>
                  <a:pt x="128" y="56"/>
                  <a:pt x="312" y="0"/>
                  <a:pt x="400" y="24"/>
                </a:cubicBezTo>
                <a:cubicBezTo>
                  <a:pt x="488" y="48"/>
                  <a:pt x="552" y="184"/>
                  <a:pt x="592" y="216"/>
                </a:cubicBezTo>
              </a:path>
            </a:pathLst>
          </a:custGeom>
          <a:noFill/>
          <a:ln w="19050" cap="flat" cmpd="sng">
            <a:solidFill>
              <a:schemeClr val="tx2"/>
            </a:solidFill>
            <a:prstDash val="solid"/>
            <a:round/>
            <a:headEnd type="none" w="sm" len="sm"/>
            <a:tailEnd type="none" w="sm" len="sm"/>
          </a:ln>
          <a:effectLst/>
        </p:spPr>
        <p:txBody>
          <a:bodyPr/>
          <a:lstStyle/>
          <a:p>
            <a:endParaRPr lang="en-US">
              <a:effectLst/>
            </a:endParaRPr>
          </a:p>
        </p:txBody>
      </p:sp>
      <p:sp>
        <p:nvSpPr>
          <p:cNvPr id="334691" name="Line 867"/>
          <p:cNvSpPr>
            <a:spLocks noChangeShapeType="1"/>
          </p:cNvSpPr>
          <p:nvPr/>
        </p:nvSpPr>
        <p:spPr bwMode="auto">
          <a:xfrm>
            <a:off x="533400" y="4584700"/>
            <a:ext cx="8216900" cy="0"/>
          </a:xfrm>
          <a:prstGeom prst="line">
            <a:avLst/>
          </a:prstGeom>
          <a:noFill/>
          <a:ln w="38100" cmpd="dbl">
            <a:solidFill>
              <a:schemeClr val="tx2"/>
            </a:solidFill>
            <a:round/>
            <a:headEnd type="none" w="sm" len="sm"/>
            <a:tailEnd type="none" w="sm" len="sm"/>
          </a:ln>
          <a:effectLst/>
        </p:spPr>
        <p:txBody>
          <a:bodyPr/>
          <a:lstStyle/>
          <a:p>
            <a:endParaRPr lang="en-US">
              <a:effectLst/>
            </a:endParaRPr>
          </a:p>
        </p:txBody>
      </p:sp>
      <p:sp>
        <p:nvSpPr>
          <p:cNvPr id="334692" name="Text Box 868"/>
          <p:cNvSpPr txBox="1">
            <a:spLocks noChangeArrowheads="1"/>
          </p:cNvSpPr>
          <p:nvPr/>
        </p:nvSpPr>
        <p:spPr bwMode="auto">
          <a:xfrm>
            <a:off x="2314575" y="6477000"/>
            <a:ext cx="4848225" cy="287338"/>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With One-Shot Pulse on EPWMxA and/or EPWMxB</a:t>
            </a:r>
          </a:p>
        </p:txBody>
      </p:sp>
      <p:sp>
        <p:nvSpPr>
          <p:cNvPr id="334693" name="AutoShape 869"/>
          <p:cNvSpPr>
            <a:spLocks/>
          </p:cNvSpPr>
          <p:nvPr/>
        </p:nvSpPr>
        <p:spPr bwMode="auto">
          <a:xfrm>
            <a:off x="8367713" y="4622800"/>
            <a:ext cx="319087" cy="1714500"/>
          </a:xfrm>
          <a:prstGeom prst="rightBrace">
            <a:avLst>
              <a:gd name="adj1" fmla="val 44776"/>
              <a:gd name="adj2" fmla="val 50000"/>
            </a:avLst>
          </a:prstGeom>
          <a:noFill/>
          <a:ln w="19050">
            <a:solidFill>
              <a:schemeClr val="tx2"/>
            </a:solidFill>
            <a:round/>
            <a:headEnd type="none" w="sm" len="sm"/>
            <a:tailEnd type="none" w="sm" len="sm"/>
          </a:ln>
          <a:effectLst/>
        </p:spPr>
        <p:txBody>
          <a:bodyPr wrap="none" anchor="ctr"/>
          <a:lstStyle/>
          <a:p>
            <a:endParaRPr lang="en-US">
              <a:effectLst/>
            </a:endParaRPr>
          </a:p>
        </p:txBody>
      </p:sp>
      <p:sp>
        <p:nvSpPr>
          <p:cNvPr id="334694" name="Freeform 870"/>
          <p:cNvSpPr>
            <a:spLocks/>
          </p:cNvSpPr>
          <p:nvPr/>
        </p:nvSpPr>
        <p:spPr bwMode="auto">
          <a:xfrm>
            <a:off x="7099300" y="5473700"/>
            <a:ext cx="1803400" cy="1181100"/>
          </a:xfrm>
          <a:custGeom>
            <a:avLst/>
            <a:gdLst/>
            <a:ahLst/>
            <a:cxnLst>
              <a:cxn ang="0">
                <a:pos x="960" y="0"/>
              </a:cxn>
              <a:cxn ang="0">
                <a:pos x="1104" y="48"/>
              </a:cxn>
              <a:cxn ang="0">
                <a:pos x="1104" y="288"/>
              </a:cxn>
              <a:cxn ang="0">
                <a:pos x="912" y="624"/>
              </a:cxn>
              <a:cxn ang="0">
                <a:pos x="0" y="720"/>
              </a:cxn>
            </a:cxnLst>
            <a:rect l="0" t="0" r="r" b="b"/>
            <a:pathLst>
              <a:path w="1136" h="744">
                <a:moveTo>
                  <a:pt x="960" y="0"/>
                </a:moveTo>
                <a:cubicBezTo>
                  <a:pt x="1020" y="0"/>
                  <a:pt x="1080" y="0"/>
                  <a:pt x="1104" y="48"/>
                </a:cubicBezTo>
                <a:cubicBezTo>
                  <a:pt x="1128" y="96"/>
                  <a:pt x="1136" y="192"/>
                  <a:pt x="1104" y="288"/>
                </a:cubicBezTo>
                <a:cubicBezTo>
                  <a:pt x="1072" y="384"/>
                  <a:pt x="1096" y="552"/>
                  <a:pt x="912" y="624"/>
                </a:cubicBezTo>
                <a:cubicBezTo>
                  <a:pt x="728" y="696"/>
                  <a:pt x="192" y="744"/>
                  <a:pt x="0" y="720"/>
                </a:cubicBezTo>
              </a:path>
            </a:pathLst>
          </a:custGeom>
          <a:noFill/>
          <a:ln w="19050" cap="flat" cmpd="sng">
            <a:solidFill>
              <a:schemeClr val="tx2"/>
            </a:solidFill>
            <a:prstDash val="solid"/>
            <a:round/>
            <a:headEnd type="none" w="sm" len="sm"/>
            <a:tailEnd type="none" w="sm" len="sm"/>
          </a:ln>
          <a:effectLst/>
        </p:spPr>
        <p:txBody>
          <a:bodyPr/>
          <a:lstStyle/>
          <a:p>
            <a:endParaRPr lang="en-US">
              <a:effectLst/>
            </a:endParaRPr>
          </a:p>
        </p:txBody>
      </p:sp>
      <p:sp>
        <p:nvSpPr>
          <p:cNvPr id="334697" name="Freeform 873"/>
          <p:cNvSpPr>
            <a:spLocks/>
          </p:cNvSpPr>
          <p:nvPr/>
        </p:nvSpPr>
        <p:spPr bwMode="auto">
          <a:xfrm>
            <a:off x="1857375" y="4932363"/>
            <a:ext cx="6519863" cy="471487"/>
          </a:xfrm>
          <a:custGeom>
            <a:avLst/>
            <a:gdLst/>
            <a:ahLst/>
            <a:cxnLst>
              <a:cxn ang="0">
                <a:pos x="0" y="291"/>
              </a:cxn>
              <a:cxn ang="0">
                <a:pos x="442" y="291"/>
              </a:cxn>
              <a:cxn ang="0">
                <a:pos x="442" y="6"/>
              </a:cxn>
              <a:cxn ang="0">
                <a:pos x="640" y="6"/>
              </a:cxn>
              <a:cxn ang="0">
                <a:pos x="640" y="285"/>
              </a:cxn>
              <a:cxn ang="0">
                <a:pos x="2478" y="285"/>
              </a:cxn>
              <a:cxn ang="0">
                <a:pos x="2478" y="0"/>
              </a:cxn>
              <a:cxn ang="0">
                <a:pos x="2688" y="0"/>
              </a:cxn>
              <a:cxn ang="0">
                <a:pos x="2688" y="297"/>
              </a:cxn>
              <a:cxn ang="0">
                <a:pos x="4107" y="297"/>
              </a:cxn>
            </a:cxnLst>
            <a:rect l="0" t="0" r="r" b="b"/>
            <a:pathLst>
              <a:path w="4107" h="297">
                <a:moveTo>
                  <a:pt x="0" y="291"/>
                </a:moveTo>
                <a:lnTo>
                  <a:pt x="442" y="291"/>
                </a:lnTo>
                <a:lnTo>
                  <a:pt x="442" y="6"/>
                </a:lnTo>
                <a:lnTo>
                  <a:pt x="640" y="6"/>
                </a:lnTo>
                <a:lnTo>
                  <a:pt x="640" y="285"/>
                </a:lnTo>
                <a:lnTo>
                  <a:pt x="2478" y="285"/>
                </a:lnTo>
                <a:lnTo>
                  <a:pt x="2478" y="0"/>
                </a:lnTo>
                <a:lnTo>
                  <a:pt x="2688" y="0"/>
                </a:lnTo>
                <a:lnTo>
                  <a:pt x="2688" y="297"/>
                </a:lnTo>
                <a:lnTo>
                  <a:pt x="4107" y="297"/>
                </a:lnTo>
              </a:path>
            </a:pathLst>
          </a:custGeom>
          <a:noFill/>
          <a:ln w="28575" cap="flat" cmpd="sng">
            <a:solidFill>
              <a:schemeClr val="tx1"/>
            </a:solidFill>
            <a:prstDash val="solid"/>
            <a:round/>
            <a:headEnd type="none" w="sm" len="sm"/>
            <a:tailEnd type="none" w="sm" len="sm"/>
          </a:ln>
          <a:effectLst/>
        </p:spPr>
        <p:txBody>
          <a:bodyPr/>
          <a:lstStyle/>
          <a:p>
            <a:endParaRPr lang="en-US">
              <a:effectLst/>
            </a:endParaRPr>
          </a:p>
        </p:txBody>
      </p:sp>
    </p:spTree>
    <p:custDataLst>
      <p:tags r:id="rId1"/>
    </p:custDataLst>
    <p:extLst>
      <p:ext uri="{BB962C8B-B14F-4D97-AF65-F5344CB8AC3E}">
        <p14:creationId xmlns:p14="http://schemas.microsoft.com/office/powerpoint/2010/main" val="3981374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normAutofit/>
          </a:bodyPr>
          <a:lstStyle/>
          <a:p>
            <a:r>
              <a:rPr lang="en-US" dirty="0"/>
              <a:t>F28x CPU + FPU + </a:t>
            </a:r>
            <a:r>
              <a:rPr lang="en-US" dirty="0" smtClean="0"/>
              <a:t>VCU + TMU </a:t>
            </a:r>
            <a:r>
              <a:rPr lang="en-US" dirty="0"/>
              <a:t>and CLA</a:t>
            </a:r>
          </a:p>
        </p:txBody>
      </p:sp>
      <p:sp>
        <p:nvSpPr>
          <p:cNvPr id="27705" name="Rectangle 57"/>
          <p:cNvSpPr>
            <a:spLocks noGrp="1" noChangeArrowheads="1"/>
          </p:cNvSpPr>
          <p:nvPr>
            <p:ph idx="1"/>
          </p:nvPr>
        </p:nvSpPr>
        <p:spPr>
          <a:xfrm>
            <a:off x="3703638" y="568236"/>
            <a:ext cx="5429250" cy="6310312"/>
          </a:xfrm>
        </p:spPr>
        <p:txBody>
          <a:bodyPr>
            <a:normAutofit/>
          </a:bodyPr>
          <a:lstStyle/>
          <a:p>
            <a:pPr marL="282575" indent="-282575">
              <a:lnSpc>
                <a:spcPct val="85000"/>
              </a:lnSpc>
              <a:spcBef>
                <a:spcPct val="15000"/>
              </a:spcBef>
            </a:pPr>
            <a:r>
              <a:rPr lang="en-US" sz="2000" b="0" dirty="0"/>
              <a:t>MCU/DSP balancing code density &amp; execution time</a:t>
            </a:r>
          </a:p>
          <a:p>
            <a:pPr marL="576263" lvl="1" indent="-179388">
              <a:lnSpc>
                <a:spcPct val="85000"/>
              </a:lnSpc>
              <a:spcBef>
                <a:spcPct val="15000"/>
              </a:spcBef>
            </a:pPr>
            <a:r>
              <a:rPr lang="en-US" sz="1800" b="0" dirty="0"/>
              <a:t>16-bit instructions for improved code density</a:t>
            </a:r>
          </a:p>
          <a:p>
            <a:pPr marL="576263" lvl="1" indent="-179388">
              <a:lnSpc>
                <a:spcPct val="85000"/>
              </a:lnSpc>
              <a:spcBef>
                <a:spcPct val="15000"/>
              </a:spcBef>
            </a:pPr>
            <a:r>
              <a:rPr lang="en-US" sz="1800" b="0" dirty="0"/>
              <a:t>32-bit instructions for improved execution time </a:t>
            </a:r>
          </a:p>
          <a:p>
            <a:pPr marL="282575" indent="-282575">
              <a:lnSpc>
                <a:spcPct val="85000"/>
              </a:lnSpc>
              <a:spcBef>
                <a:spcPct val="15000"/>
              </a:spcBef>
            </a:pPr>
            <a:r>
              <a:rPr lang="en-US" sz="2000" b="0" dirty="0"/>
              <a:t>32-bit fixed-point CPU + FPU</a:t>
            </a:r>
          </a:p>
          <a:p>
            <a:pPr marL="282575" indent="-282575">
              <a:lnSpc>
                <a:spcPct val="85000"/>
              </a:lnSpc>
              <a:spcBef>
                <a:spcPct val="15000"/>
              </a:spcBef>
            </a:pPr>
            <a:r>
              <a:rPr lang="en-US" sz="2000" b="0" dirty="0"/>
              <a:t>32x32 fixed-point MAC, doubles as dual 16x16 MAC</a:t>
            </a:r>
          </a:p>
          <a:p>
            <a:pPr marL="282575" indent="-282575">
              <a:lnSpc>
                <a:spcPct val="85000"/>
              </a:lnSpc>
              <a:spcBef>
                <a:spcPct val="15000"/>
              </a:spcBef>
            </a:pPr>
            <a:r>
              <a:rPr lang="en-US" sz="2000" b="0" dirty="0"/>
              <a:t>IEEE Single-precision floating point hardware and MAC</a:t>
            </a:r>
          </a:p>
          <a:p>
            <a:pPr marL="282575" indent="-282575">
              <a:lnSpc>
                <a:spcPct val="85000"/>
              </a:lnSpc>
              <a:spcBef>
                <a:spcPct val="15000"/>
              </a:spcBef>
            </a:pPr>
            <a:r>
              <a:rPr lang="en-US" sz="2000" b="0" dirty="0"/>
              <a:t>Floating-point simplifies software development and boosts performance</a:t>
            </a:r>
          </a:p>
          <a:p>
            <a:pPr marL="282575" indent="-282575">
              <a:lnSpc>
                <a:spcPct val="85000"/>
              </a:lnSpc>
              <a:spcBef>
                <a:spcPct val="15000"/>
              </a:spcBef>
            </a:pPr>
            <a:r>
              <a:rPr lang="en-US" sz="2000" b="0" dirty="0" err="1"/>
              <a:t>Viterbi</a:t>
            </a:r>
            <a:r>
              <a:rPr lang="en-US" sz="2000" b="0" dirty="0"/>
              <a:t>, Complex Math, CRC Unit (VCU) adds support for </a:t>
            </a:r>
            <a:r>
              <a:rPr lang="en-US" sz="2000" b="0" dirty="0" err="1"/>
              <a:t>Viterbi</a:t>
            </a:r>
            <a:r>
              <a:rPr lang="en-US" sz="2000" b="0" dirty="0"/>
              <a:t> decode, complex math and CRC operations</a:t>
            </a:r>
          </a:p>
          <a:p>
            <a:pPr marL="282575" indent="-282575">
              <a:lnSpc>
                <a:spcPct val="85000"/>
              </a:lnSpc>
              <a:spcBef>
                <a:spcPct val="15000"/>
              </a:spcBef>
            </a:pPr>
            <a:r>
              <a:rPr lang="en-US" sz="2000" b="0" dirty="0"/>
              <a:t>Parallel processing Control Law Accelerator (CLA) adds IEEE Single-precision 32-bit floating point math operations</a:t>
            </a:r>
          </a:p>
          <a:p>
            <a:pPr marL="282575" indent="-282575">
              <a:lnSpc>
                <a:spcPct val="85000"/>
              </a:lnSpc>
              <a:spcBef>
                <a:spcPct val="15000"/>
              </a:spcBef>
            </a:pPr>
            <a:r>
              <a:rPr lang="en-US" sz="2000" b="0" dirty="0"/>
              <a:t>CLA algorithm execution is independent of the main CPU</a:t>
            </a:r>
          </a:p>
          <a:p>
            <a:pPr marL="282575" indent="-282575">
              <a:lnSpc>
                <a:spcPct val="85000"/>
              </a:lnSpc>
              <a:spcBef>
                <a:spcPct val="15000"/>
              </a:spcBef>
            </a:pPr>
            <a:r>
              <a:rPr lang="en-US" sz="2000" b="0" dirty="0" smtClean="0"/>
              <a:t>Trigonometric operations supported by TMU</a:t>
            </a:r>
          </a:p>
          <a:p>
            <a:pPr marL="282575" indent="-282575">
              <a:lnSpc>
                <a:spcPct val="85000"/>
              </a:lnSpc>
              <a:spcBef>
                <a:spcPct val="15000"/>
              </a:spcBef>
            </a:pPr>
            <a:r>
              <a:rPr lang="en-US" sz="2000" b="0" dirty="0" smtClean="0"/>
              <a:t>Fast </a:t>
            </a:r>
            <a:r>
              <a:rPr lang="en-US" sz="2000" b="0" dirty="0"/>
              <a:t>interrupt service time</a:t>
            </a:r>
          </a:p>
          <a:p>
            <a:pPr marL="282575" indent="-282575">
              <a:lnSpc>
                <a:spcPct val="85000"/>
              </a:lnSpc>
              <a:spcBef>
                <a:spcPct val="15000"/>
              </a:spcBef>
            </a:pPr>
            <a:r>
              <a:rPr lang="en-US" sz="2000" b="0" dirty="0"/>
              <a:t>Single cycle read-modify-write </a:t>
            </a:r>
            <a:r>
              <a:rPr lang="en-US" sz="2000" b="0" dirty="0" smtClean="0"/>
              <a:t>instructions</a:t>
            </a:r>
            <a:endParaRPr lang="en-US" sz="2000" b="0" dirty="0"/>
          </a:p>
        </p:txBody>
      </p:sp>
      <p:grpSp>
        <p:nvGrpSpPr>
          <p:cNvPr id="3" name="Group 2"/>
          <p:cNvGrpSpPr/>
          <p:nvPr/>
        </p:nvGrpSpPr>
        <p:grpSpPr>
          <a:xfrm>
            <a:off x="251143" y="1287463"/>
            <a:ext cx="3172779" cy="4264025"/>
            <a:chOff x="251143" y="1287463"/>
            <a:chExt cx="3172779" cy="4264025"/>
          </a:xfrm>
        </p:grpSpPr>
        <p:sp>
          <p:nvSpPr>
            <p:cNvPr id="27652" name="Rectangle 4"/>
            <p:cNvSpPr>
              <a:spLocks noChangeArrowheads="1"/>
            </p:cNvSpPr>
            <p:nvPr/>
          </p:nvSpPr>
          <p:spPr bwMode="auto">
            <a:xfrm>
              <a:off x="363539" y="2727325"/>
              <a:ext cx="2148998" cy="1741488"/>
            </a:xfrm>
            <a:prstGeom prst="rect">
              <a:avLst/>
            </a:prstGeom>
            <a:solidFill>
              <a:schemeClr val="accent4">
                <a:lumMod val="40000"/>
                <a:lumOff val="60000"/>
              </a:schemeClr>
            </a:solidFill>
            <a:ln w="12700">
              <a:noFill/>
              <a:miter lim="800000"/>
              <a:headEnd type="none" w="sm" len="sm"/>
              <a:tailEnd type="none" w="sm" len="sm"/>
            </a:ln>
            <a:effectLst/>
          </p:spPr>
          <p:txBody>
            <a:bodyPr wrap="none" anchor="ctr"/>
            <a:lstStyle/>
            <a:p>
              <a:pPr algn="ctr"/>
              <a:endParaRPr lang="en-US" sz="2400">
                <a:effectLst/>
                <a:latin typeface="Arial" charset="0"/>
              </a:endParaRPr>
            </a:p>
          </p:txBody>
        </p:sp>
        <p:sp>
          <p:nvSpPr>
            <p:cNvPr id="27654" name="Text Box 6"/>
            <p:cNvSpPr txBox="1">
              <a:spLocks noChangeArrowheads="1"/>
            </p:cNvSpPr>
            <p:nvPr/>
          </p:nvSpPr>
          <p:spPr bwMode="auto">
            <a:xfrm>
              <a:off x="2149793" y="5067300"/>
              <a:ext cx="842962" cy="238125"/>
            </a:xfrm>
            <a:prstGeom prst="rect">
              <a:avLst/>
            </a:prstGeom>
            <a:noFill/>
            <a:ln w="12700">
              <a:noFill/>
              <a:miter lim="800000"/>
              <a:headEnd type="none" w="sm" len="sm"/>
              <a:tailEnd type="none" w="sm" len="sm"/>
            </a:ln>
            <a:effectLst/>
          </p:spPr>
          <p:txBody>
            <a:bodyPr wrap="none">
              <a:spAutoFit/>
            </a:bodyPr>
            <a:lstStyle/>
            <a:p>
              <a:pPr algn="ctr"/>
              <a:r>
                <a:rPr lang="en-US" sz="1200">
                  <a:solidFill>
                    <a:schemeClr val="tx2"/>
                  </a:solidFill>
                  <a:effectLst/>
                  <a:latin typeface="Arial" charset="0"/>
                </a:rPr>
                <a:t>Data Bus</a:t>
              </a:r>
              <a:endParaRPr lang="en-US" sz="1200">
                <a:effectLst/>
                <a:latin typeface="Arial" charset="0"/>
              </a:endParaRPr>
            </a:p>
          </p:txBody>
        </p:sp>
        <p:sp>
          <p:nvSpPr>
            <p:cNvPr id="27659" name="Rectangle 11"/>
            <p:cNvSpPr>
              <a:spLocks noChangeArrowheads="1"/>
            </p:cNvSpPr>
            <p:nvPr/>
          </p:nvSpPr>
          <p:spPr bwMode="auto">
            <a:xfrm>
              <a:off x="2649855" y="4089400"/>
              <a:ext cx="582613" cy="6302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lnSpc>
                  <a:spcPct val="50000"/>
                </a:lnSpc>
              </a:pPr>
              <a:r>
                <a:rPr lang="en-US" sz="1200">
                  <a:effectLst/>
                  <a:latin typeface="Arial" charset="0"/>
                </a:rPr>
                <a:t>3</a:t>
              </a:r>
            </a:p>
            <a:p>
              <a:pPr algn="ctr">
                <a:lnSpc>
                  <a:spcPct val="50000"/>
                </a:lnSpc>
              </a:pPr>
              <a:r>
                <a:rPr lang="en-US" sz="1200">
                  <a:effectLst/>
                  <a:latin typeface="Arial" charset="0"/>
                </a:rPr>
                <a:t>32-bit</a:t>
              </a:r>
            </a:p>
            <a:p>
              <a:pPr algn="ctr">
                <a:lnSpc>
                  <a:spcPct val="50000"/>
                </a:lnSpc>
              </a:pPr>
              <a:r>
                <a:rPr lang="en-US" sz="1200">
                  <a:effectLst/>
                  <a:latin typeface="Arial" charset="0"/>
                </a:rPr>
                <a:t> Timers</a:t>
              </a:r>
              <a:r>
                <a:rPr lang="en-US" sz="1600">
                  <a:effectLst/>
                  <a:latin typeface="Arial" charset="0"/>
                </a:rPr>
                <a:t> </a:t>
              </a:r>
            </a:p>
          </p:txBody>
        </p:sp>
        <p:sp>
          <p:nvSpPr>
            <p:cNvPr id="27660" name="Line 12"/>
            <p:cNvSpPr>
              <a:spLocks noChangeShapeType="1"/>
            </p:cNvSpPr>
            <p:nvPr/>
          </p:nvSpPr>
          <p:spPr bwMode="auto">
            <a:xfrm flipV="1">
              <a:off x="2649855" y="4254500"/>
              <a:ext cx="585788" cy="1588"/>
            </a:xfrm>
            <a:prstGeom prst="line">
              <a:avLst/>
            </a:prstGeom>
            <a:noFill/>
            <a:ln w="12700">
              <a:solidFill>
                <a:schemeClr val="tx1"/>
              </a:solidFill>
              <a:prstDash val="dash"/>
              <a:round/>
              <a:headEnd type="none" w="sm" len="sm"/>
              <a:tailEnd type="none" w="sm" len="sm"/>
            </a:ln>
            <a:effectLst/>
          </p:spPr>
          <p:txBody>
            <a:bodyPr wrap="none" anchor="ctr"/>
            <a:lstStyle/>
            <a:p>
              <a:endParaRPr lang="en-US">
                <a:effectLst/>
              </a:endParaRPr>
            </a:p>
          </p:txBody>
        </p:sp>
        <p:sp>
          <p:nvSpPr>
            <p:cNvPr id="27661" name="Line 13"/>
            <p:cNvSpPr>
              <a:spLocks noChangeShapeType="1"/>
            </p:cNvSpPr>
            <p:nvPr/>
          </p:nvSpPr>
          <p:spPr bwMode="auto">
            <a:xfrm flipV="1">
              <a:off x="2649855" y="4465638"/>
              <a:ext cx="585788" cy="1587"/>
            </a:xfrm>
            <a:prstGeom prst="line">
              <a:avLst/>
            </a:prstGeom>
            <a:noFill/>
            <a:ln w="12700">
              <a:solidFill>
                <a:schemeClr val="tx1"/>
              </a:solidFill>
              <a:prstDash val="dash"/>
              <a:round/>
              <a:headEnd type="none" w="sm" len="sm"/>
              <a:tailEnd type="none" w="sm" len="sm"/>
            </a:ln>
            <a:effectLst/>
          </p:spPr>
          <p:txBody>
            <a:bodyPr wrap="none" anchor="ctr"/>
            <a:lstStyle/>
            <a:p>
              <a:endParaRPr lang="en-US">
                <a:effectLst/>
              </a:endParaRPr>
            </a:p>
          </p:txBody>
        </p:sp>
        <p:sp>
          <p:nvSpPr>
            <p:cNvPr id="27663" name="Text Box 15"/>
            <p:cNvSpPr txBox="1">
              <a:spLocks noChangeArrowheads="1"/>
            </p:cNvSpPr>
            <p:nvPr/>
          </p:nvSpPr>
          <p:spPr bwMode="auto">
            <a:xfrm>
              <a:off x="1184275" y="4235450"/>
              <a:ext cx="504825" cy="238125"/>
            </a:xfrm>
            <a:prstGeom prst="rect">
              <a:avLst/>
            </a:prstGeom>
            <a:noFill/>
            <a:ln w="12700">
              <a:noFill/>
              <a:miter lim="800000"/>
              <a:headEnd type="none" w="sm" len="sm"/>
              <a:tailEnd type="none" w="sm" len="sm"/>
            </a:ln>
            <a:effectLst/>
          </p:spPr>
          <p:txBody>
            <a:bodyPr wrap="none">
              <a:spAutoFit/>
            </a:bodyPr>
            <a:lstStyle/>
            <a:p>
              <a:r>
                <a:rPr lang="en-US" sz="1200">
                  <a:effectLst/>
                  <a:latin typeface="Arial" charset="0"/>
                </a:rPr>
                <a:t>CPU</a:t>
              </a:r>
            </a:p>
          </p:txBody>
        </p:sp>
        <p:sp>
          <p:nvSpPr>
            <p:cNvPr id="27665" name="Line 17"/>
            <p:cNvSpPr>
              <a:spLocks noChangeShapeType="1"/>
            </p:cNvSpPr>
            <p:nvPr/>
          </p:nvSpPr>
          <p:spPr bwMode="auto">
            <a:xfrm flipH="1">
              <a:off x="1626806" y="2355850"/>
              <a:ext cx="0" cy="639763"/>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667" name="Text Box 19"/>
            <p:cNvSpPr txBox="1">
              <a:spLocks noChangeArrowheads="1"/>
            </p:cNvSpPr>
            <p:nvPr/>
          </p:nvSpPr>
          <p:spPr bwMode="auto">
            <a:xfrm>
              <a:off x="896938" y="4027488"/>
              <a:ext cx="1122362" cy="238125"/>
            </a:xfrm>
            <a:prstGeom prst="rect">
              <a:avLst/>
            </a:prstGeom>
            <a:noFill/>
            <a:ln w="12700">
              <a:noFill/>
              <a:miter lim="800000"/>
              <a:headEnd type="none" w="sm" len="sm"/>
              <a:tailEnd type="none" w="sm" len="sm"/>
            </a:ln>
            <a:effectLst/>
          </p:spPr>
          <p:txBody>
            <a:bodyPr wrap="none">
              <a:spAutoFit/>
            </a:bodyPr>
            <a:lstStyle/>
            <a:p>
              <a:pPr algn="ctr"/>
              <a:r>
                <a:rPr lang="en-US" sz="1200" dirty="0">
                  <a:solidFill>
                    <a:schemeClr val="tx2"/>
                  </a:solidFill>
                  <a:effectLst/>
                  <a:latin typeface="Arial" charset="0"/>
                </a:rPr>
                <a:t>Register Bus</a:t>
              </a:r>
              <a:endParaRPr lang="en-US" sz="1200" dirty="0">
                <a:effectLst/>
                <a:latin typeface="Arial" charset="0"/>
              </a:endParaRPr>
            </a:p>
          </p:txBody>
        </p:sp>
        <p:sp>
          <p:nvSpPr>
            <p:cNvPr id="27669" name="Line 21"/>
            <p:cNvSpPr>
              <a:spLocks noChangeShapeType="1"/>
            </p:cNvSpPr>
            <p:nvPr/>
          </p:nvSpPr>
          <p:spPr bwMode="auto">
            <a:xfrm>
              <a:off x="251143" y="2573338"/>
              <a:ext cx="493013"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7670" name="Line 22"/>
            <p:cNvSpPr>
              <a:spLocks noChangeShapeType="1"/>
            </p:cNvSpPr>
            <p:nvPr/>
          </p:nvSpPr>
          <p:spPr bwMode="auto">
            <a:xfrm flipH="1">
              <a:off x="739394" y="2573338"/>
              <a:ext cx="0" cy="42545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7671" name="Line 23"/>
            <p:cNvSpPr>
              <a:spLocks noChangeShapeType="1"/>
            </p:cNvSpPr>
            <p:nvPr/>
          </p:nvSpPr>
          <p:spPr bwMode="auto">
            <a:xfrm flipH="1">
              <a:off x="1029906" y="2343150"/>
              <a:ext cx="0" cy="652463"/>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674" name="Line 26"/>
            <p:cNvSpPr>
              <a:spLocks noChangeShapeType="1"/>
            </p:cNvSpPr>
            <p:nvPr/>
          </p:nvSpPr>
          <p:spPr bwMode="auto">
            <a:xfrm flipV="1">
              <a:off x="1614106" y="3665538"/>
              <a:ext cx="0" cy="2698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678" name="Text Box 30"/>
            <p:cNvSpPr txBox="1">
              <a:spLocks noChangeArrowheads="1"/>
            </p:cNvSpPr>
            <p:nvPr/>
          </p:nvSpPr>
          <p:spPr bwMode="auto">
            <a:xfrm>
              <a:off x="1844993" y="1287463"/>
              <a:ext cx="1139825" cy="238125"/>
            </a:xfrm>
            <a:prstGeom prst="rect">
              <a:avLst/>
            </a:prstGeom>
            <a:noFill/>
            <a:ln w="12700">
              <a:noFill/>
              <a:miter lim="800000"/>
              <a:headEnd type="none" w="sm" len="sm"/>
              <a:tailEnd type="none" w="sm" len="sm"/>
            </a:ln>
            <a:effectLst/>
          </p:spPr>
          <p:txBody>
            <a:bodyPr wrap="none">
              <a:spAutoFit/>
            </a:bodyPr>
            <a:lstStyle/>
            <a:p>
              <a:pPr algn="ctr"/>
              <a:r>
                <a:rPr lang="en-US" sz="1200">
                  <a:solidFill>
                    <a:schemeClr val="tx2"/>
                  </a:solidFill>
                  <a:effectLst/>
                  <a:latin typeface="Arial" charset="0"/>
                </a:rPr>
                <a:t>Program Bus</a:t>
              </a:r>
              <a:endParaRPr lang="en-US" sz="1200">
                <a:effectLst/>
                <a:latin typeface="Arial" charset="0"/>
              </a:endParaRPr>
            </a:p>
          </p:txBody>
        </p:sp>
        <p:sp>
          <p:nvSpPr>
            <p:cNvPr id="27683" name="Line 35"/>
            <p:cNvSpPr>
              <a:spLocks noChangeShapeType="1"/>
            </p:cNvSpPr>
            <p:nvPr/>
          </p:nvSpPr>
          <p:spPr bwMode="auto">
            <a:xfrm rot="5400000">
              <a:off x="2814955" y="4843465"/>
              <a:ext cx="247650"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sp>
          <p:nvSpPr>
            <p:cNvPr id="27685" name="Line 37"/>
            <p:cNvSpPr>
              <a:spLocks noChangeShapeType="1"/>
            </p:cNvSpPr>
            <p:nvPr/>
          </p:nvSpPr>
          <p:spPr bwMode="auto">
            <a:xfrm flipV="1">
              <a:off x="698818" y="5041900"/>
              <a:ext cx="0" cy="320675"/>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7687" name="Line 39"/>
            <p:cNvSpPr>
              <a:spLocks noChangeShapeType="1"/>
            </p:cNvSpPr>
            <p:nvPr/>
          </p:nvSpPr>
          <p:spPr bwMode="auto">
            <a:xfrm>
              <a:off x="510183" y="3975100"/>
              <a:ext cx="1832158" cy="0"/>
            </a:xfrm>
            <a:prstGeom prst="line">
              <a:avLst/>
            </a:prstGeom>
            <a:noFill/>
            <a:ln w="76200">
              <a:solidFill>
                <a:schemeClr val="tx1"/>
              </a:solidFill>
              <a:round/>
              <a:headEnd type="none" w="sm" len="sm"/>
              <a:tailEnd type="none" w="sm" len="sm"/>
            </a:ln>
            <a:effectLst/>
          </p:spPr>
          <p:txBody>
            <a:bodyPr/>
            <a:lstStyle/>
            <a:p>
              <a:endParaRPr lang="en-US">
                <a:effectLst/>
              </a:endParaRPr>
            </a:p>
          </p:txBody>
        </p:sp>
        <p:sp>
          <p:nvSpPr>
            <p:cNvPr id="27673" name="Line 25"/>
            <p:cNvSpPr>
              <a:spLocks noChangeShapeType="1"/>
            </p:cNvSpPr>
            <p:nvPr/>
          </p:nvSpPr>
          <p:spPr bwMode="auto">
            <a:xfrm flipV="1">
              <a:off x="887031" y="3656013"/>
              <a:ext cx="0" cy="2825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694" name="Line 46"/>
            <p:cNvSpPr>
              <a:spLocks noChangeShapeType="1"/>
            </p:cNvSpPr>
            <p:nvPr/>
          </p:nvSpPr>
          <p:spPr bwMode="auto">
            <a:xfrm>
              <a:off x="290830" y="5364163"/>
              <a:ext cx="409575" cy="0"/>
            </a:xfrm>
            <a:prstGeom prst="line">
              <a:avLst/>
            </a:prstGeom>
            <a:noFill/>
            <a:ln w="12700">
              <a:solidFill>
                <a:schemeClr val="tx1"/>
              </a:solidFill>
              <a:round/>
              <a:headEnd type="triangle" w="med" len="med"/>
              <a:tailEnd type="none" w="sm" len="sm"/>
            </a:ln>
            <a:effectLst/>
          </p:spPr>
          <p:txBody>
            <a:bodyPr wrap="none" anchor="ctr"/>
            <a:lstStyle/>
            <a:p>
              <a:endParaRPr lang="en-US">
                <a:effectLst/>
              </a:endParaRPr>
            </a:p>
          </p:txBody>
        </p:sp>
        <p:sp>
          <p:nvSpPr>
            <p:cNvPr id="27689" name="Rectangle 41"/>
            <p:cNvSpPr>
              <a:spLocks noChangeArrowheads="1"/>
            </p:cNvSpPr>
            <p:nvPr/>
          </p:nvSpPr>
          <p:spPr bwMode="auto">
            <a:xfrm>
              <a:off x="507619" y="3003550"/>
              <a:ext cx="739775" cy="65881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60000"/>
                </a:lnSpc>
              </a:pPr>
              <a:r>
                <a:rPr lang="en-US" sz="1200" dirty="0">
                  <a:effectLst/>
                  <a:latin typeface="Arial" charset="0"/>
                </a:rPr>
                <a:t>32x32 bit</a:t>
              </a:r>
            </a:p>
            <a:p>
              <a:pPr algn="ctr">
                <a:lnSpc>
                  <a:spcPct val="60000"/>
                </a:lnSpc>
              </a:pPr>
              <a:r>
                <a:rPr lang="en-US" sz="1200" dirty="0" smtClean="0">
                  <a:effectLst/>
                  <a:latin typeface="Arial" charset="0"/>
                </a:rPr>
                <a:t>Multiplier</a:t>
              </a:r>
            </a:p>
            <a:p>
              <a:pPr algn="ctr">
                <a:lnSpc>
                  <a:spcPct val="60000"/>
                </a:lnSpc>
              </a:pPr>
              <a:r>
                <a:rPr lang="en-US" sz="1200" dirty="0" smtClean="0">
                  <a:effectLst/>
                  <a:latin typeface="Arial" charset="0"/>
                </a:rPr>
                <a:t>FPU</a:t>
              </a:r>
              <a:endParaRPr lang="en-US" sz="2000" dirty="0">
                <a:effectLst/>
                <a:latin typeface="Arial" charset="0"/>
              </a:endParaRPr>
            </a:p>
          </p:txBody>
        </p:sp>
        <p:sp>
          <p:nvSpPr>
            <p:cNvPr id="27693" name="Rectangle 45"/>
            <p:cNvSpPr>
              <a:spLocks noChangeArrowheads="1"/>
            </p:cNvSpPr>
            <p:nvPr/>
          </p:nvSpPr>
          <p:spPr bwMode="auto">
            <a:xfrm>
              <a:off x="1322006" y="3009900"/>
              <a:ext cx="563563" cy="65881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60000"/>
                </a:lnSpc>
              </a:pPr>
              <a:r>
                <a:rPr lang="en-US" sz="1200">
                  <a:effectLst/>
                  <a:latin typeface="Arial" charset="0"/>
                </a:rPr>
                <a:t>R-M-W</a:t>
              </a:r>
            </a:p>
            <a:p>
              <a:pPr algn="ctr">
                <a:lnSpc>
                  <a:spcPct val="60000"/>
                </a:lnSpc>
              </a:pPr>
              <a:r>
                <a:rPr lang="en-US" sz="1200">
                  <a:effectLst/>
                  <a:latin typeface="Arial" charset="0"/>
                </a:rPr>
                <a:t>Atomic</a:t>
              </a:r>
            </a:p>
            <a:p>
              <a:pPr algn="ctr">
                <a:lnSpc>
                  <a:spcPct val="60000"/>
                </a:lnSpc>
              </a:pPr>
              <a:r>
                <a:rPr lang="en-US" sz="1200">
                  <a:effectLst/>
                  <a:latin typeface="Arial" charset="0"/>
                </a:rPr>
                <a:t>ALU</a:t>
              </a:r>
              <a:endParaRPr lang="en-US" sz="2000">
                <a:effectLst/>
                <a:latin typeface="Arial" charset="0"/>
              </a:endParaRPr>
            </a:p>
          </p:txBody>
        </p:sp>
        <p:sp>
          <p:nvSpPr>
            <p:cNvPr id="27700" name="Rectangle 52"/>
            <p:cNvSpPr>
              <a:spLocks noChangeArrowheads="1"/>
            </p:cNvSpPr>
            <p:nvPr/>
          </p:nvSpPr>
          <p:spPr bwMode="auto">
            <a:xfrm>
              <a:off x="2660968" y="3009900"/>
              <a:ext cx="361950" cy="65881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200" dirty="0">
                  <a:effectLst/>
                  <a:latin typeface="Arial" charset="0"/>
                </a:rPr>
                <a:t>CLA</a:t>
              </a:r>
            </a:p>
          </p:txBody>
        </p:sp>
        <p:sp>
          <p:nvSpPr>
            <p:cNvPr id="27712" name="Freeform 64"/>
            <p:cNvSpPr>
              <a:spLocks/>
            </p:cNvSpPr>
            <p:nvPr/>
          </p:nvSpPr>
          <p:spPr bwMode="auto">
            <a:xfrm>
              <a:off x="251143" y="1560513"/>
              <a:ext cx="3172777" cy="3990975"/>
            </a:xfrm>
            <a:custGeom>
              <a:avLst/>
              <a:gdLst/>
              <a:ahLst/>
              <a:cxnLst>
                <a:cxn ang="0">
                  <a:pos x="2" y="2514"/>
                </a:cxn>
                <a:cxn ang="0">
                  <a:pos x="0" y="6"/>
                </a:cxn>
                <a:cxn ang="0">
                  <a:pos x="2209" y="0"/>
                </a:cxn>
              </a:cxnLst>
              <a:rect l="0" t="0" r="r" b="b"/>
              <a:pathLst>
                <a:path w="2209" h="2514">
                  <a:moveTo>
                    <a:pt x="2" y="2514"/>
                  </a:moveTo>
                  <a:lnTo>
                    <a:pt x="0" y="6"/>
                  </a:lnTo>
                  <a:lnTo>
                    <a:pt x="2209" y="0"/>
                  </a:lnTo>
                </a:path>
              </a:pathLst>
            </a:custGeom>
            <a:noFill/>
            <a:ln w="76200" cap="flat" cmpd="sng">
              <a:solidFill>
                <a:schemeClr val="tx1"/>
              </a:solidFill>
              <a:prstDash val="solid"/>
              <a:round/>
              <a:headEnd/>
              <a:tailEnd/>
            </a:ln>
            <a:effectLst/>
          </p:spPr>
          <p:txBody>
            <a:bodyPr/>
            <a:lstStyle/>
            <a:p>
              <a:endParaRPr lang="en-US">
                <a:effectLst/>
              </a:endParaRPr>
            </a:p>
          </p:txBody>
        </p:sp>
        <p:sp>
          <p:nvSpPr>
            <p:cNvPr id="27713" name="Freeform 65"/>
            <p:cNvSpPr>
              <a:spLocks/>
            </p:cNvSpPr>
            <p:nvPr/>
          </p:nvSpPr>
          <p:spPr bwMode="auto">
            <a:xfrm>
              <a:off x="535305" y="2316163"/>
              <a:ext cx="2888615" cy="2689225"/>
            </a:xfrm>
            <a:custGeom>
              <a:avLst/>
              <a:gdLst/>
              <a:ahLst/>
              <a:cxnLst>
                <a:cxn ang="0">
                  <a:pos x="0" y="0"/>
                </a:cxn>
                <a:cxn ang="0">
                  <a:pos x="2638" y="0"/>
                </a:cxn>
                <a:cxn ang="0">
                  <a:pos x="2638" y="1903"/>
                </a:cxn>
                <a:cxn ang="0">
                  <a:pos x="6" y="1903"/>
                </a:cxn>
              </a:cxnLst>
              <a:rect l="0" t="0" r="r" b="b"/>
              <a:pathLst>
                <a:path w="2638" h="1903">
                  <a:moveTo>
                    <a:pt x="0" y="0"/>
                  </a:moveTo>
                  <a:lnTo>
                    <a:pt x="2638" y="0"/>
                  </a:lnTo>
                  <a:lnTo>
                    <a:pt x="2638" y="1903"/>
                  </a:lnTo>
                  <a:lnTo>
                    <a:pt x="6" y="1903"/>
                  </a:lnTo>
                </a:path>
              </a:pathLst>
            </a:custGeom>
            <a:noFill/>
            <a:ln w="76200" cap="flat" cmpd="sng">
              <a:solidFill>
                <a:schemeClr val="tx1"/>
              </a:solidFill>
              <a:prstDash val="solid"/>
              <a:round/>
              <a:headEnd/>
              <a:tailEnd/>
            </a:ln>
            <a:effectLst/>
          </p:spPr>
          <p:txBody>
            <a:bodyPr/>
            <a:lstStyle/>
            <a:p>
              <a:endParaRPr lang="en-US">
                <a:effectLst/>
              </a:endParaRPr>
            </a:p>
          </p:txBody>
        </p:sp>
        <p:sp>
          <p:nvSpPr>
            <p:cNvPr id="27715" name="Line 67"/>
            <p:cNvSpPr>
              <a:spLocks noChangeShapeType="1"/>
            </p:cNvSpPr>
            <p:nvPr/>
          </p:nvSpPr>
          <p:spPr bwMode="auto">
            <a:xfrm flipH="1">
              <a:off x="2918143" y="2355850"/>
              <a:ext cx="0" cy="636588"/>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716" name="Line 68"/>
            <p:cNvSpPr>
              <a:spLocks noChangeShapeType="1"/>
            </p:cNvSpPr>
            <p:nvPr/>
          </p:nvSpPr>
          <p:spPr bwMode="auto">
            <a:xfrm rot="16200000" flipH="1">
              <a:off x="2479677" y="981392"/>
              <a:ext cx="0" cy="1888491"/>
            </a:xfrm>
            <a:prstGeom prst="line">
              <a:avLst/>
            </a:prstGeom>
            <a:noFill/>
            <a:ln w="76200">
              <a:solidFill>
                <a:schemeClr val="tx1">
                  <a:alpha val="50000"/>
                </a:schemeClr>
              </a:solidFill>
              <a:round/>
              <a:headEnd type="none" w="sm" len="sm"/>
              <a:tailEnd type="none" w="sm" len="sm"/>
            </a:ln>
            <a:effectLst/>
          </p:spPr>
          <p:txBody>
            <a:bodyPr wrap="none" anchor="ctr"/>
            <a:lstStyle/>
            <a:p>
              <a:endParaRPr lang="en-US">
                <a:effectLst/>
              </a:endParaRPr>
            </a:p>
          </p:txBody>
        </p:sp>
        <p:sp>
          <p:nvSpPr>
            <p:cNvPr id="27717" name="Text Box 69"/>
            <p:cNvSpPr txBox="1">
              <a:spLocks noChangeArrowheads="1"/>
            </p:cNvSpPr>
            <p:nvPr/>
          </p:nvSpPr>
          <p:spPr bwMode="auto">
            <a:xfrm>
              <a:off x="2098993" y="1677988"/>
              <a:ext cx="827087" cy="238125"/>
            </a:xfrm>
            <a:prstGeom prst="rect">
              <a:avLst/>
            </a:prstGeom>
            <a:noFill/>
            <a:ln w="12700">
              <a:noFill/>
              <a:miter lim="800000"/>
              <a:headEnd type="none" w="sm" len="sm"/>
              <a:tailEnd type="none" w="sm" len="sm"/>
            </a:ln>
            <a:effectLst/>
          </p:spPr>
          <p:txBody>
            <a:bodyPr wrap="none">
              <a:spAutoFit/>
            </a:bodyPr>
            <a:lstStyle/>
            <a:p>
              <a:pPr algn="ctr"/>
              <a:r>
                <a:rPr lang="en-US" sz="1200">
                  <a:solidFill>
                    <a:schemeClr val="tx2"/>
                  </a:solidFill>
                  <a:effectLst/>
                  <a:latin typeface="Arial" charset="0"/>
                </a:rPr>
                <a:t>CLA Bus</a:t>
              </a:r>
              <a:endParaRPr lang="en-US" sz="1200">
                <a:effectLst/>
                <a:latin typeface="Arial" charset="0"/>
              </a:endParaRPr>
            </a:p>
          </p:txBody>
        </p:sp>
        <p:sp>
          <p:nvSpPr>
            <p:cNvPr id="27718" name="Line 70"/>
            <p:cNvSpPr>
              <a:spLocks noChangeShapeType="1"/>
            </p:cNvSpPr>
            <p:nvPr/>
          </p:nvSpPr>
          <p:spPr bwMode="auto">
            <a:xfrm>
              <a:off x="2772093" y="1963738"/>
              <a:ext cx="0" cy="1038225"/>
            </a:xfrm>
            <a:prstGeom prst="line">
              <a:avLst/>
            </a:prstGeom>
            <a:noFill/>
            <a:ln w="12700">
              <a:solidFill>
                <a:schemeClr val="tx1">
                  <a:alpha val="50000"/>
                </a:schemeClr>
              </a:solidFill>
              <a:round/>
              <a:headEnd type="triangle" w="med" len="med"/>
              <a:tailEnd type="triangle" w="med" len="med"/>
            </a:ln>
            <a:effectLst/>
          </p:spPr>
          <p:txBody>
            <a:bodyPr wrap="none" anchor="ctr"/>
            <a:lstStyle/>
            <a:p>
              <a:endParaRPr lang="en-US">
                <a:effectLst/>
              </a:endParaRPr>
            </a:p>
          </p:txBody>
        </p:sp>
        <p:sp>
          <p:nvSpPr>
            <p:cNvPr id="27719" name="Rectangle 71"/>
            <p:cNvSpPr>
              <a:spLocks noChangeArrowheads="1"/>
            </p:cNvSpPr>
            <p:nvPr/>
          </p:nvSpPr>
          <p:spPr bwMode="auto">
            <a:xfrm>
              <a:off x="1966531" y="3008313"/>
              <a:ext cx="369888" cy="658812"/>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100000"/>
                </a:lnSpc>
              </a:pPr>
              <a:r>
                <a:rPr lang="en-US" sz="1200" dirty="0" smtClean="0">
                  <a:effectLst/>
                  <a:latin typeface="Arial" charset="0"/>
                </a:rPr>
                <a:t>TMU</a:t>
              </a:r>
              <a:endParaRPr lang="en-US" sz="1200" dirty="0">
                <a:effectLst/>
                <a:latin typeface="Arial" charset="0"/>
              </a:endParaRPr>
            </a:p>
            <a:p>
              <a:pPr algn="ctr">
                <a:lnSpc>
                  <a:spcPct val="100000"/>
                </a:lnSpc>
              </a:pPr>
              <a:r>
                <a:rPr lang="en-US" sz="1200" dirty="0">
                  <a:effectLst/>
                  <a:latin typeface="Arial" charset="0"/>
                </a:rPr>
                <a:t>VCU</a:t>
              </a:r>
              <a:endParaRPr lang="en-US" sz="2000" dirty="0">
                <a:effectLst/>
                <a:latin typeface="Arial" charset="0"/>
              </a:endParaRPr>
            </a:p>
          </p:txBody>
        </p:sp>
        <p:sp>
          <p:nvSpPr>
            <p:cNvPr id="27720" name="Line 72"/>
            <p:cNvSpPr>
              <a:spLocks noChangeShapeType="1"/>
            </p:cNvSpPr>
            <p:nvPr/>
          </p:nvSpPr>
          <p:spPr bwMode="auto">
            <a:xfrm>
              <a:off x="1966103" y="3332163"/>
              <a:ext cx="376237"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721" name="Line 73"/>
            <p:cNvSpPr>
              <a:spLocks noChangeShapeType="1"/>
            </p:cNvSpPr>
            <p:nvPr/>
          </p:nvSpPr>
          <p:spPr bwMode="auto">
            <a:xfrm flipV="1">
              <a:off x="2191956" y="3670300"/>
              <a:ext cx="0" cy="269875"/>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722" name="Line 74"/>
            <p:cNvSpPr>
              <a:spLocks noChangeShapeType="1"/>
            </p:cNvSpPr>
            <p:nvPr/>
          </p:nvSpPr>
          <p:spPr bwMode="auto">
            <a:xfrm flipH="1">
              <a:off x="2164969" y="2346325"/>
              <a:ext cx="0" cy="649288"/>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27726" name="Rectangle 78"/>
            <p:cNvSpPr>
              <a:spLocks noChangeArrowheads="1"/>
            </p:cNvSpPr>
            <p:nvPr/>
          </p:nvSpPr>
          <p:spPr bwMode="auto">
            <a:xfrm>
              <a:off x="2660968" y="3743325"/>
              <a:ext cx="361950" cy="2587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200">
                  <a:effectLst/>
                  <a:latin typeface="Arial" charset="0"/>
                </a:rPr>
                <a:t>PIE</a:t>
              </a:r>
            </a:p>
          </p:txBody>
        </p:sp>
        <p:sp>
          <p:nvSpPr>
            <p:cNvPr id="49" name="Line 72"/>
            <p:cNvSpPr>
              <a:spLocks noChangeShapeType="1"/>
            </p:cNvSpPr>
            <p:nvPr/>
          </p:nvSpPr>
          <p:spPr bwMode="auto">
            <a:xfrm>
              <a:off x="510182" y="3415494"/>
              <a:ext cx="741546"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50" name="Rectangle 52"/>
            <p:cNvSpPr>
              <a:spLocks noChangeArrowheads="1"/>
            </p:cNvSpPr>
            <p:nvPr/>
          </p:nvSpPr>
          <p:spPr bwMode="auto">
            <a:xfrm>
              <a:off x="1014433" y="4578966"/>
              <a:ext cx="830560" cy="199025"/>
            </a:xfrm>
            <a:prstGeom prst="rect">
              <a:avLst/>
            </a:prstGeom>
            <a:solidFill>
              <a:schemeClr val="accent1"/>
            </a:solidFill>
            <a:ln w="12700">
              <a:solidFill>
                <a:schemeClr val="tx1"/>
              </a:solidFill>
              <a:miter lim="800000"/>
              <a:headEnd type="none" w="sm" len="sm"/>
              <a:tailEnd type="none" w="sm" len="sm"/>
            </a:ln>
            <a:effectLst/>
          </p:spPr>
          <p:txBody>
            <a:bodyPr wrap="none" bIns="0" anchor="ctr"/>
            <a:lstStyle/>
            <a:p>
              <a:pPr algn="ctr"/>
              <a:r>
                <a:rPr lang="en-US" sz="1200" dirty="0" smtClean="0">
                  <a:effectLst/>
                  <a:latin typeface="Arial" charset="0"/>
                </a:rPr>
                <a:t>Watchdog</a:t>
              </a:r>
              <a:endParaRPr lang="en-US" sz="1200" dirty="0">
                <a:effectLst/>
                <a:latin typeface="Arial" charset="0"/>
              </a:endParaRPr>
            </a:p>
          </p:txBody>
        </p:sp>
        <p:sp>
          <p:nvSpPr>
            <p:cNvPr id="51" name="Line 35"/>
            <p:cNvSpPr>
              <a:spLocks noChangeShapeType="1"/>
            </p:cNvSpPr>
            <p:nvPr/>
          </p:nvSpPr>
          <p:spPr bwMode="auto">
            <a:xfrm rot="5400000">
              <a:off x="1330234" y="4875992"/>
              <a:ext cx="196003"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sp>
          <p:nvSpPr>
            <p:cNvPr id="40" name="Line 35"/>
            <p:cNvSpPr>
              <a:spLocks noChangeShapeType="1"/>
            </p:cNvSpPr>
            <p:nvPr/>
          </p:nvSpPr>
          <p:spPr bwMode="auto">
            <a:xfrm rot="10800000">
              <a:off x="3032944" y="3868002"/>
              <a:ext cx="353051"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grpSp>
    </p:spTree>
    <p:custDataLst>
      <p:tags r:id="rId1"/>
    </p:custDataLst>
    <p:extLst>
      <p:ext uri="{BB962C8B-B14F-4D97-AF65-F5344CB8AC3E}">
        <p14:creationId xmlns:p14="http://schemas.microsoft.com/office/powerpoint/2010/main" val="3205680105"/>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5" name="Rectangle 5"/>
          <p:cNvSpPr>
            <a:spLocks noGrp="1" noChangeArrowheads="1"/>
          </p:cNvSpPr>
          <p:nvPr>
            <p:ph type="title"/>
          </p:nvPr>
        </p:nvSpPr>
        <p:spPr>
          <a:xfrm>
            <a:off x="0" y="13725"/>
            <a:ext cx="9144000" cy="910740"/>
          </a:xfrm>
        </p:spPr>
        <p:txBody>
          <a:bodyPr wrap="square">
            <a:noAutofit/>
          </a:bodyPr>
          <a:lstStyle/>
          <a:p>
            <a:pPr>
              <a:lnSpc>
                <a:spcPct val="80000"/>
              </a:lnSpc>
            </a:pPr>
            <a:r>
              <a:rPr lang="en-US" dirty="0" err="1" smtClean="0"/>
              <a:t>ePWM</a:t>
            </a:r>
            <a:r>
              <a:rPr lang="en-US" dirty="0" smtClean="0"/>
              <a:t> Trip-Zone and </a:t>
            </a:r>
            <a:r>
              <a:rPr lang="en-US" dirty="0"/>
              <a:t>Digital Compare</a:t>
            </a:r>
            <a:r>
              <a:rPr lang="en-US" dirty="0" smtClean="0"/>
              <a:t/>
            </a:r>
            <a:br>
              <a:rPr lang="en-US" dirty="0" smtClean="0"/>
            </a:br>
            <a:r>
              <a:rPr lang="en-US" dirty="0" smtClean="0"/>
              <a:t>Sub-Module</a:t>
            </a:r>
            <a:endParaRPr lang="en-US" dirty="0"/>
          </a:p>
        </p:txBody>
      </p:sp>
      <p:sp>
        <p:nvSpPr>
          <p:cNvPr id="81" name="Rectangle 80"/>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2" name="AutoShape 2"/>
          <p:cNvCxnSpPr>
            <a:cxnSpLocks noChangeShapeType="1"/>
          </p:cNvCxnSpPr>
          <p:nvPr/>
        </p:nvCxnSpPr>
        <p:spPr bwMode="auto">
          <a:xfrm>
            <a:off x="6513513" y="4591050"/>
            <a:ext cx="609600" cy="7938"/>
          </a:xfrm>
          <a:prstGeom prst="straightConnector1">
            <a:avLst/>
          </a:prstGeom>
          <a:noFill/>
          <a:ln w="28575">
            <a:solidFill>
              <a:schemeClr val="tx1"/>
            </a:solidFill>
            <a:round/>
            <a:headEnd type="none" w="sm" len="sm"/>
            <a:tailEnd type="triangle" w="med" len="med"/>
          </a:ln>
          <a:effectLst/>
        </p:spPr>
      </p:cxnSp>
      <p:cxnSp>
        <p:nvCxnSpPr>
          <p:cNvPr id="83" name="AutoShape 3"/>
          <p:cNvCxnSpPr>
            <a:cxnSpLocks noChangeShapeType="1"/>
          </p:cNvCxnSpPr>
          <p:nvPr/>
        </p:nvCxnSpPr>
        <p:spPr bwMode="auto">
          <a:xfrm>
            <a:off x="6521450" y="4884738"/>
            <a:ext cx="609600" cy="7937"/>
          </a:xfrm>
          <a:prstGeom prst="straightConnector1">
            <a:avLst/>
          </a:prstGeom>
          <a:noFill/>
          <a:ln w="28575">
            <a:solidFill>
              <a:schemeClr val="tx1"/>
            </a:solidFill>
            <a:round/>
            <a:headEnd type="none" w="sm" len="sm"/>
            <a:tailEnd type="triangle" w="med" len="med"/>
          </a:ln>
          <a:effectLst/>
        </p:spPr>
      </p:cxnSp>
      <p:cxnSp>
        <p:nvCxnSpPr>
          <p:cNvPr id="84" name="AutoShape 4"/>
          <p:cNvCxnSpPr>
            <a:cxnSpLocks noChangeShapeType="1"/>
            <a:endCxn id="85"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5" name="Rectangle 6"/>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7"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8"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9"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0"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1"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2"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3"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4"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5" name="Rectangle 16"/>
          <p:cNvSpPr>
            <a:spLocks noChangeArrowheads="1"/>
          </p:cNvSpPr>
          <p:nvPr/>
        </p:nvSpPr>
        <p:spPr bwMode="auto">
          <a:xfrm>
            <a:off x="7156450" y="4387850"/>
            <a:ext cx="711200" cy="685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96"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7" name="Rectangle 24"/>
          <p:cNvSpPr>
            <a:spLocks noChangeArrowheads="1"/>
          </p:cNvSpPr>
          <p:nvPr/>
        </p:nvSpPr>
        <p:spPr bwMode="auto">
          <a:xfrm>
            <a:off x="3365500" y="39306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8"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9"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1" name="AutoShape 32"/>
          <p:cNvCxnSpPr>
            <a:cxnSpLocks noChangeShapeType="1"/>
            <a:stCxn id="100" idx="2"/>
            <a:endCxn id="86"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2" name="AutoShape 33"/>
          <p:cNvCxnSpPr>
            <a:cxnSpLocks noChangeShapeType="1"/>
            <a:stCxn id="86" idx="3"/>
            <a:endCxn id="88"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3" name="AutoShape 34"/>
          <p:cNvCxnSpPr>
            <a:cxnSpLocks noChangeShapeType="1"/>
            <a:stCxn id="98"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104" name="AutoShape 37"/>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105" name="AutoShape 38"/>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cxnSp>
        <p:nvCxnSpPr>
          <p:cNvPr id="106" name="AutoShape 39"/>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07" name="AutoShape 40"/>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08" name="AutoShape 41"/>
          <p:cNvCxnSpPr>
            <a:cxnSpLocks noChangeShapeType="1"/>
          </p:cNvCxnSpPr>
          <p:nvPr/>
        </p:nvCxnSpPr>
        <p:spPr bwMode="auto">
          <a:xfrm>
            <a:off x="7875588" y="4581525"/>
            <a:ext cx="647700" cy="7938"/>
          </a:xfrm>
          <a:prstGeom prst="straightConnector1">
            <a:avLst/>
          </a:prstGeom>
          <a:noFill/>
          <a:ln w="57150">
            <a:solidFill>
              <a:schemeClr val="tx2"/>
            </a:solidFill>
            <a:round/>
            <a:headEnd type="none" w="sm" len="sm"/>
            <a:tailEnd type="triangle" w="med" len="med"/>
          </a:ln>
          <a:effectLst/>
        </p:spPr>
      </p:cxnSp>
      <p:cxnSp>
        <p:nvCxnSpPr>
          <p:cNvPr id="109" name="AutoShape 42"/>
          <p:cNvCxnSpPr>
            <a:cxnSpLocks noChangeShapeType="1"/>
          </p:cNvCxnSpPr>
          <p:nvPr/>
        </p:nvCxnSpPr>
        <p:spPr bwMode="auto">
          <a:xfrm>
            <a:off x="7874000" y="4875213"/>
            <a:ext cx="647700" cy="7937"/>
          </a:xfrm>
          <a:prstGeom prst="straightConnector1">
            <a:avLst/>
          </a:prstGeom>
          <a:noFill/>
          <a:ln w="57150">
            <a:solidFill>
              <a:schemeClr val="tx2"/>
            </a:solidFill>
            <a:round/>
            <a:headEnd type="none" w="sm" len="sm"/>
            <a:tailEnd type="triangle" w="med" len="med"/>
          </a:ln>
          <a:effectLst/>
        </p:spPr>
      </p:cxnSp>
      <p:cxnSp>
        <p:nvCxnSpPr>
          <p:cNvPr id="110"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11"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12"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3"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5"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6"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7"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8" name="Line 53"/>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9" name="Line 54"/>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0"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1" name="Rectangle 56"/>
          <p:cNvSpPr>
            <a:spLocks noChangeArrowheads="1"/>
          </p:cNvSpPr>
          <p:nvPr/>
        </p:nvSpPr>
        <p:spPr bwMode="auto">
          <a:xfrm>
            <a:off x="6381750" y="5583238"/>
            <a:ext cx="1066800" cy="685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122" name="Text Box 57"/>
          <p:cNvSpPr txBox="1">
            <a:spLocks noChangeArrowheads="1"/>
          </p:cNvSpPr>
          <p:nvPr/>
        </p:nvSpPr>
        <p:spPr bwMode="auto">
          <a:xfrm>
            <a:off x="632460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3" name="Freeform 58"/>
          <p:cNvSpPr>
            <a:spLocks/>
          </p:cNvSpPr>
          <p:nvPr/>
        </p:nvSpPr>
        <p:spPr bwMode="auto">
          <a:xfrm>
            <a:off x="7469188" y="5411788"/>
            <a:ext cx="236537"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57150" cap="flat" cmpd="sng">
            <a:solidFill>
              <a:schemeClr val="tx2"/>
            </a:solidFill>
            <a:prstDash val="solid"/>
            <a:round/>
            <a:headEnd type="oval" w="sm" len="sm"/>
            <a:tailEnd type="triangle" w="med" len="med"/>
          </a:ln>
          <a:effectLst/>
        </p:spPr>
        <p:txBody>
          <a:bodyPr/>
          <a:lstStyle/>
          <a:p>
            <a:endParaRPr lang="en-US">
              <a:effectLst/>
            </a:endParaRPr>
          </a:p>
        </p:txBody>
      </p:sp>
      <p:sp>
        <p:nvSpPr>
          <p:cNvPr id="124" name="Freeform 62"/>
          <p:cNvSpPr>
            <a:spLocks/>
          </p:cNvSpPr>
          <p:nvPr/>
        </p:nvSpPr>
        <p:spPr bwMode="auto">
          <a:xfrm>
            <a:off x="6923088" y="5103813"/>
            <a:ext cx="406400" cy="477837"/>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57150" cap="flat" cmpd="sng">
            <a:solidFill>
              <a:schemeClr val="tx2"/>
            </a:solidFill>
            <a:prstDash val="solid"/>
            <a:round/>
            <a:headEnd type="none" w="sm" len="sm"/>
            <a:tailEnd type="triangle" w="med" len="med"/>
          </a:ln>
          <a:effectLst/>
        </p:spPr>
        <p:txBody>
          <a:bodyPr/>
          <a:lstStyle/>
          <a:p>
            <a:endParaRPr lang="en-US">
              <a:effectLst/>
            </a:endParaRPr>
          </a:p>
        </p:txBody>
      </p:sp>
      <p:sp>
        <p:nvSpPr>
          <p:cNvPr id="125" name="Freeform 65"/>
          <p:cNvSpPr>
            <a:spLocks/>
          </p:cNvSpPr>
          <p:nvPr/>
        </p:nvSpPr>
        <p:spPr bwMode="auto">
          <a:xfrm>
            <a:off x="7704138" y="5100638"/>
            <a:ext cx="606425" cy="307975"/>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57150" cap="flat" cmpd="sng">
            <a:solidFill>
              <a:schemeClr val="tx2"/>
            </a:solidFill>
            <a:prstDash val="solid"/>
            <a:round/>
            <a:headEnd type="triangle" w="med" len="med"/>
            <a:tailEnd type="none" w="med" len="med"/>
          </a:ln>
          <a:effectLst/>
        </p:spPr>
        <p:txBody>
          <a:bodyPr/>
          <a:lstStyle/>
          <a:p>
            <a:endParaRPr lang="en-US">
              <a:effectLst/>
            </a:endParaRP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68759" y="6056313"/>
            <a:ext cx="368300" cy="0"/>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10960860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Trip-Zone and </a:t>
            </a:r>
            <a:r>
              <a:rPr lang="en-US" dirty="0"/>
              <a:t>Digital </a:t>
            </a:r>
            <a:r>
              <a:rPr lang="en-US" dirty="0" smtClean="0"/>
              <a:t>Compare Inputs</a:t>
            </a:r>
            <a:endParaRPr lang="en-US" dirty="0"/>
          </a:p>
        </p:txBody>
      </p:sp>
      <p:grpSp>
        <p:nvGrpSpPr>
          <p:cNvPr id="145" name="Group 144"/>
          <p:cNvGrpSpPr/>
          <p:nvPr/>
        </p:nvGrpSpPr>
        <p:grpSpPr>
          <a:xfrm>
            <a:off x="137265" y="1041000"/>
            <a:ext cx="8765029" cy="5141479"/>
            <a:chOff x="137265" y="1041000"/>
            <a:chExt cx="8765029" cy="5141479"/>
          </a:xfrm>
        </p:grpSpPr>
        <p:sp>
          <p:nvSpPr>
            <p:cNvPr id="148" name="Rectangle 147"/>
            <p:cNvSpPr/>
            <p:nvPr/>
          </p:nvSpPr>
          <p:spPr bwMode="auto">
            <a:xfrm>
              <a:off x="2426620" y="3380359"/>
              <a:ext cx="531265" cy="2368644"/>
            </a:xfrm>
            <a:prstGeom prst="rect">
              <a:avLst/>
            </a:prstGeom>
            <a:solidFill>
              <a:schemeClr val="accent1"/>
            </a:solidFill>
            <a:ln w="12700"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2" name="TextBox 151"/>
            <p:cNvSpPr txBox="1"/>
            <p:nvPr/>
          </p:nvSpPr>
          <p:spPr>
            <a:xfrm>
              <a:off x="347754" y="1168588"/>
              <a:ext cx="761747" cy="720197"/>
            </a:xfrm>
            <a:prstGeom prst="rect">
              <a:avLst/>
            </a:prstGeom>
            <a:solidFill>
              <a:schemeClr val="accent4">
                <a:lumMod val="40000"/>
                <a:lumOff val="60000"/>
              </a:schemeClr>
            </a:solidFill>
            <a:ln>
              <a:solidFill>
                <a:schemeClr val="tx1"/>
              </a:solidFill>
            </a:ln>
          </p:spPr>
          <p:txBody>
            <a:bodyPr wrap="none" lIns="91440" tIns="91440" rtlCol="0" anchor="ctr" anchorCtr="0">
              <a:spAutoFit/>
            </a:bodyPr>
            <a:lstStyle/>
            <a:p>
              <a:pPr algn="ctr"/>
              <a:r>
                <a:rPr lang="en-US" sz="1800" dirty="0" smtClean="0">
                  <a:solidFill>
                    <a:schemeClr val="dk1"/>
                  </a:solidFill>
                  <a:effectLst/>
                  <a:latin typeface="Arial" panose="020B0604020202020204" pitchFamily="34" charset="0"/>
                  <a:cs typeface="Arial" panose="020B0604020202020204" pitchFamily="34" charset="0"/>
                </a:rPr>
                <a:t>GPIO</a:t>
              </a:r>
            </a:p>
            <a:p>
              <a:pPr algn="ctr"/>
              <a:r>
                <a:rPr lang="en-US" sz="1800" dirty="0" smtClean="0">
                  <a:solidFill>
                    <a:schemeClr val="dk1"/>
                  </a:solidFill>
                  <a:effectLst/>
                  <a:latin typeface="Arial" panose="020B0604020202020204" pitchFamily="34" charset="0"/>
                  <a:cs typeface="Arial" panose="020B0604020202020204" pitchFamily="34" charset="0"/>
                </a:rPr>
                <a:t>MUX</a:t>
              </a:r>
            </a:p>
          </p:txBody>
        </p:sp>
        <p:sp>
          <p:nvSpPr>
            <p:cNvPr id="153" name="TextBox 152"/>
            <p:cNvSpPr txBox="1"/>
            <p:nvPr/>
          </p:nvSpPr>
          <p:spPr>
            <a:xfrm>
              <a:off x="1601815" y="1168588"/>
              <a:ext cx="915635" cy="720197"/>
            </a:xfrm>
            <a:prstGeom prst="rect">
              <a:avLst/>
            </a:prstGeom>
            <a:solidFill>
              <a:schemeClr val="accent4">
                <a:lumMod val="40000"/>
                <a:lumOff val="60000"/>
              </a:schemeClr>
            </a:solidFill>
            <a:ln>
              <a:solidFill>
                <a:schemeClr val="tx1"/>
              </a:solidFill>
            </a:ln>
          </p:spPr>
          <p:txBody>
            <a:bodyPr wrap="none" tIns="91440" rtlCol="0" anchor="ctr" anchorCtr="0">
              <a:spAutoFit/>
            </a:bodyPr>
            <a:lstStyle/>
            <a:p>
              <a:pPr algn="ctr"/>
              <a:r>
                <a:rPr lang="en-US" sz="1800" dirty="0" smtClean="0">
                  <a:solidFill>
                    <a:schemeClr val="dk1"/>
                  </a:solidFill>
                  <a:effectLst/>
                  <a:latin typeface="Arial" panose="020B0604020202020204" pitchFamily="34" charset="0"/>
                  <a:cs typeface="Arial" panose="020B0604020202020204" pitchFamily="34" charset="0"/>
                </a:rPr>
                <a:t>INPUT</a:t>
              </a:r>
            </a:p>
            <a:p>
              <a:pPr algn="ctr"/>
              <a:r>
                <a:rPr lang="en-US" sz="1800" dirty="0" smtClean="0">
                  <a:solidFill>
                    <a:schemeClr val="dk1"/>
                  </a:solidFill>
                  <a:effectLst/>
                  <a:latin typeface="Arial" panose="020B0604020202020204" pitchFamily="34" charset="0"/>
                  <a:cs typeface="Arial" panose="020B0604020202020204" pitchFamily="34" charset="0"/>
                </a:rPr>
                <a:t>X-BAR</a:t>
              </a:r>
            </a:p>
          </p:txBody>
        </p:sp>
        <p:sp>
          <p:nvSpPr>
            <p:cNvPr id="154" name="TextBox 153"/>
            <p:cNvSpPr txBox="1"/>
            <p:nvPr/>
          </p:nvSpPr>
          <p:spPr>
            <a:xfrm>
              <a:off x="1601815" y="2179425"/>
              <a:ext cx="915635" cy="720197"/>
            </a:xfrm>
            <a:prstGeom prst="rect">
              <a:avLst/>
            </a:prstGeom>
            <a:solidFill>
              <a:schemeClr val="accent4">
                <a:lumMod val="40000"/>
                <a:lumOff val="60000"/>
              </a:schemeClr>
            </a:solidFill>
            <a:ln>
              <a:solidFill>
                <a:schemeClr val="tx1"/>
              </a:solidFill>
            </a:ln>
          </p:spPr>
          <p:txBody>
            <a:bodyPr wrap="none" tIns="91440" rtlCol="0" anchor="ctr" anchorCtr="0">
              <a:spAutoFit/>
            </a:bodyPr>
            <a:lstStyle/>
            <a:p>
              <a:pPr algn="ctr"/>
              <a:r>
                <a:rPr lang="en-US" sz="1800" dirty="0" err="1" smtClean="0">
                  <a:solidFill>
                    <a:schemeClr val="dk1"/>
                  </a:solidFill>
                  <a:effectLst/>
                  <a:latin typeface="Arial" panose="020B0604020202020204" pitchFamily="34" charset="0"/>
                  <a:cs typeface="Arial" panose="020B0604020202020204" pitchFamily="34" charset="0"/>
                </a:rPr>
                <a:t>ePWM</a:t>
              </a:r>
              <a:endParaRPr lang="en-US" sz="1800" dirty="0" smtClean="0">
                <a:solidFill>
                  <a:schemeClr val="dk1"/>
                </a:solidFill>
                <a:effectLst/>
                <a:latin typeface="Arial" panose="020B0604020202020204" pitchFamily="34" charset="0"/>
                <a:cs typeface="Arial" panose="020B0604020202020204" pitchFamily="34" charset="0"/>
              </a:endParaRPr>
            </a:p>
            <a:p>
              <a:pPr algn="ctr"/>
              <a:r>
                <a:rPr lang="en-US" sz="1800" dirty="0" smtClean="0">
                  <a:solidFill>
                    <a:schemeClr val="dk1"/>
                  </a:solidFill>
                  <a:effectLst/>
                  <a:latin typeface="Arial" panose="020B0604020202020204" pitchFamily="34" charset="0"/>
                  <a:cs typeface="Arial" panose="020B0604020202020204" pitchFamily="34" charset="0"/>
                </a:rPr>
                <a:t>X-BAR</a:t>
              </a:r>
            </a:p>
          </p:txBody>
        </p:sp>
        <p:sp>
          <p:nvSpPr>
            <p:cNvPr id="155" name="TextBox 154"/>
            <p:cNvSpPr txBox="1"/>
            <p:nvPr/>
          </p:nvSpPr>
          <p:spPr>
            <a:xfrm>
              <a:off x="7631726" y="1538621"/>
              <a:ext cx="992579" cy="1440394"/>
            </a:xfrm>
            <a:prstGeom prst="rect">
              <a:avLst/>
            </a:prstGeom>
            <a:solidFill>
              <a:schemeClr val="accent4">
                <a:lumMod val="40000"/>
                <a:lumOff val="60000"/>
              </a:schemeClr>
            </a:solidFill>
            <a:ln>
              <a:solidFill>
                <a:schemeClr val="tx1"/>
              </a:solidFill>
            </a:ln>
          </p:spPr>
          <p:txBody>
            <a:bodyPr wrap="none" tIns="91440" rtlCol="0" anchor="ctr" anchorCtr="0">
              <a:spAutoFit/>
            </a:bodyPr>
            <a:lstStyle/>
            <a:p>
              <a:pPr algn="ctr"/>
              <a:r>
                <a:rPr lang="en-US" sz="1800" dirty="0" smtClean="0">
                  <a:solidFill>
                    <a:schemeClr val="dk1"/>
                  </a:solidFill>
                  <a:effectLst/>
                  <a:latin typeface="Arial" panose="020B0604020202020204" pitchFamily="34" charset="0"/>
                  <a:cs typeface="Arial" panose="020B0604020202020204" pitchFamily="34" charset="0"/>
                </a:rPr>
                <a:t>Trip-</a:t>
              </a:r>
            </a:p>
            <a:p>
              <a:pPr algn="ctr"/>
              <a:r>
                <a:rPr lang="en-US" sz="1800" dirty="0" smtClean="0">
                  <a:solidFill>
                    <a:schemeClr val="dk1"/>
                  </a:solidFill>
                  <a:effectLst/>
                  <a:latin typeface="Arial" panose="020B0604020202020204" pitchFamily="34" charset="0"/>
                  <a:cs typeface="Arial" panose="020B0604020202020204" pitchFamily="34" charset="0"/>
                </a:rPr>
                <a:t>Zone</a:t>
              </a:r>
            </a:p>
            <a:p>
              <a:pPr algn="ctr"/>
              <a:r>
                <a:rPr lang="en-US" sz="1800" dirty="0" smtClean="0">
                  <a:solidFill>
                    <a:schemeClr val="dk1"/>
                  </a:solidFill>
                  <a:effectLst/>
                  <a:latin typeface="Arial" panose="020B0604020202020204" pitchFamily="34" charset="0"/>
                  <a:cs typeface="Arial" panose="020B0604020202020204" pitchFamily="34" charset="0"/>
                </a:rPr>
                <a:t>Sub-</a:t>
              </a:r>
            </a:p>
            <a:p>
              <a:pPr algn="ctr"/>
              <a:r>
                <a:rPr lang="en-US" sz="1800" dirty="0" smtClean="0">
                  <a:solidFill>
                    <a:schemeClr val="dk1"/>
                  </a:solidFill>
                  <a:effectLst/>
                  <a:latin typeface="Arial" panose="020B0604020202020204" pitchFamily="34" charset="0"/>
                  <a:cs typeface="Arial" panose="020B0604020202020204" pitchFamily="34" charset="0"/>
                </a:rPr>
                <a:t>Module</a:t>
              </a:r>
            </a:p>
          </p:txBody>
        </p:sp>
        <p:sp>
          <p:nvSpPr>
            <p:cNvPr id="156" name="TextBox 155"/>
            <p:cNvSpPr txBox="1"/>
            <p:nvPr/>
          </p:nvSpPr>
          <p:spPr>
            <a:xfrm>
              <a:off x="7631726" y="3874210"/>
              <a:ext cx="1184940" cy="1440394"/>
            </a:xfrm>
            <a:prstGeom prst="rect">
              <a:avLst/>
            </a:prstGeom>
            <a:solidFill>
              <a:schemeClr val="accent4">
                <a:lumMod val="40000"/>
                <a:lumOff val="60000"/>
              </a:schemeClr>
            </a:solidFill>
            <a:ln>
              <a:solidFill>
                <a:schemeClr val="tx1"/>
              </a:solidFill>
            </a:ln>
          </p:spPr>
          <p:txBody>
            <a:bodyPr wrap="none" tIns="91440" rtlCol="0" anchor="ctr" anchorCtr="0">
              <a:spAutoFit/>
            </a:bodyPr>
            <a:lstStyle/>
            <a:p>
              <a:pPr algn="ctr"/>
              <a:r>
                <a:rPr lang="en-US" sz="1800" dirty="0" smtClean="0">
                  <a:solidFill>
                    <a:schemeClr val="dk1"/>
                  </a:solidFill>
                  <a:effectLst/>
                  <a:latin typeface="Arial" panose="020B0604020202020204" pitchFamily="34" charset="0"/>
                  <a:cs typeface="Arial" panose="020B0604020202020204" pitchFamily="34" charset="0"/>
                </a:rPr>
                <a:t>Digital</a:t>
              </a:r>
            </a:p>
            <a:p>
              <a:pPr algn="ctr"/>
              <a:r>
                <a:rPr lang="en-US" sz="1800" dirty="0" smtClean="0">
                  <a:solidFill>
                    <a:schemeClr val="dk1"/>
                  </a:solidFill>
                  <a:effectLst/>
                  <a:latin typeface="Arial" panose="020B0604020202020204" pitchFamily="34" charset="0"/>
                  <a:cs typeface="Arial" panose="020B0604020202020204" pitchFamily="34" charset="0"/>
                </a:rPr>
                <a:t>Compare</a:t>
              </a:r>
            </a:p>
            <a:p>
              <a:pPr algn="ctr"/>
              <a:r>
                <a:rPr lang="en-US" sz="1800" dirty="0" smtClean="0">
                  <a:solidFill>
                    <a:schemeClr val="dk1"/>
                  </a:solidFill>
                  <a:effectLst/>
                  <a:latin typeface="Arial" panose="020B0604020202020204" pitchFamily="34" charset="0"/>
                  <a:cs typeface="Arial" panose="020B0604020202020204" pitchFamily="34" charset="0"/>
                </a:rPr>
                <a:t>Sub-</a:t>
              </a:r>
            </a:p>
            <a:p>
              <a:pPr algn="ctr"/>
              <a:r>
                <a:rPr lang="en-US" sz="1800" dirty="0" smtClean="0">
                  <a:solidFill>
                    <a:schemeClr val="dk1"/>
                  </a:solidFill>
                  <a:effectLst/>
                  <a:latin typeface="Arial" panose="020B0604020202020204" pitchFamily="34" charset="0"/>
                  <a:cs typeface="Arial" panose="020B0604020202020204" pitchFamily="34" charset="0"/>
                </a:rPr>
                <a:t>Module</a:t>
              </a:r>
            </a:p>
          </p:txBody>
        </p:sp>
        <p:cxnSp>
          <p:nvCxnSpPr>
            <p:cNvPr id="157" name="Straight Arrow Connector 156"/>
            <p:cNvCxnSpPr/>
            <p:nvPr/>
          </p:nvCxnSpPr>
          <p:spPr bwMode="auto">
            <a:xfrm>
              <a:off x="2801607" y="3583013"/>
              <a:ext cx="4269543"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58" name="Straight Arrow Connector 157"/>
            <p:cNvCxnSpPr/>
            <p:nvPr/>
          </p:nvCxnSpPr>
          <p:spPr bwMode="auto">
            <a:xfrm>
              <a:off x="2806855" y="3768087"/>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59" name="Straight Arrow Connector 158"/>
            <p:cNvCxnSpPr/>
            <p:nvPr/>
          </p:nvCxnSpPr>
          <p:spPr bwMode="auto">
            <a:xfrm>
              <a:off x="2806855" y="3953161"/>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0" name="Straight Arrow Connector 159"/>
            <p:cNvCxnSpPr/>
            <p:nvPr/>
          </p:nvCxnSpPr>
          <p:spPr bwMode="auto">
            <a:xfrm>
              <a:off x="2806855" y="4138235"/>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1" name="Straight Arrow Connector 160"/>
            <p:cNvCxnSpPr/>
            <p:nvPr/>
          </p:nvCxnSpPr>
          <p:spPr bwMode="auto">
            <a:xfrm>
              <a:off x="2806855" y="4323309"/>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2" name="Straight Arrow Connector 161"/>
            <p:cNvCxnSpPr/>
            <p:nvPr/>
          </p:nvCxnSpPr>
          <p:spPr bwMode="auto">
            <a:xfrm>
              <a:off x="2801607" y="4508383"/>
              <a:ext cx="4269543"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3" name="Straight Arrow Connector 162"/>
            <p:cNvCxnSpPr/>
            <p:nvPr/>
          </p:nvCxnSpPr>
          <p:spPr bwMode="auto">
            <a:xfrm>
              <a:off x="2806855" y="4693457"/>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4" name="Straight Arrow Connector 163"/>
            <p:cNvCxnSpPr/>
            <p:nvPr/>
          </p:nvCxnSpPr>
          <p:spPr bwMode="auto">
            <a:xfrm>
              <a:off x="2806855" y="4878531"/>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5" name="Straight Arrow Connector 164"/>
            <p:cNvCxnSpPr/>
            <p:nvPr/>
          </p:nvCxnSpPr>
          <p:spPr bwMode="auto">
            <a:xfrm>
              <a:off x="2806855" y="5063605"/>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6" name="Straight Arrow Connector 165"/>
            <p:cNvCxnSpPr/>
            <p:nvPr/>
          </p:nvCxnSpPr>
          <p:spPr bwMode="auto">
            <a:xfrm>
              <a:off x="2806855" y="5248679"/>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7" name="Straight Arrow Connector 166"/>
            <p:cNvCxnSpPr/>
            <p:nvPr/>
          </p:nvCxnSpPr>
          <p:spPr bwMode="auto">
            <a:xfrm>
              <a:off x="2806855" y="5433753"/>
              <a:ext cx="4264295"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cxnSp>
          <p:nvCxnSpPr>
            <p:cNvPr id="168" name="Straight Arrow Connector 167"/>
            <p:cNvCxnSpPr/>
            <p:nvPr/>
          </p:nvCxnSpPr>
          <p:spPr bwMode="auto">
            <a:xfrm>
              <a:off x="2801607" y="5618828"/>
              <a:ext cx="4269543"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grpSp>
          <p:nvGrpSpPr>
            <p:cNvPr id="169" name="Group 168"/>
            <p:cNvGrpSpPr/>
            <p:nvPr/>
          </p:nvGrpSpPr>
          <p:grpSpPr>
            <a:xfrm>
              <a:off x="5629145" y="3393745"/>
              <a:ext cx="1278363" cy="2276850"/>
              <a:chOff x="2442096" y="4339740"/>
              <a:chExt cx="1278363" cy="2276850"/>
            </a:xfrm>
          </p:grpSpPr>
          <p:sp>
            <p:nvSpPr>
              <p:cNvPr id="354" name="TextBox 353"/>
              <p:cNvSpPr txBox="1"/>
              <p:nvPr/>
            </p:nvSpPr>
            <p:spPr>
              <a:xfrm>
                <a:off x="2442096" y="4339740"/>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 &amp; TZ1</a:t>
                </a:r>
              </a:p>
            </p:txBody>
          </p:sp>
          <p:sp>
            <p:nvSpPr>
              <p:cNvPr id="355" name="TextBox 354"/>
              <p:cNvSpPr txBox="1"/>
              <p:nvPr/>
            </p:nvSpPr>
            <p:spPr>
              <a:xfrm>
                <a:off x="2442096" y="4524902"/>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TRIPIN2 &amp; TZ2</a:t>
                </a:r>
              </a:p>
            </p:txBody>
          </p:sp>
          <p:sp>
            <p:nvSpPr>
              <p:cNvPr id="356" name="TextBox 355"/>
              <p:cNvSpPr txBox="1"/>
              <p:nvPr/>
            </p:nvSpPr>
            <p:spPr>
              <a:xfrm>
                <a:off x="2442096" y="4710064"/>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TRIPIN3 &amp; TZ3</a:t>
                </a:r>
              </a:p>
            </p:txBody>
          </p:sp>
          <p:sp>
            <p:nvSpPr>
              <p:cNvPr id="357" name="TextBox 356"/>
              <p:cNvSpPr txBox="1"/>
              <p:nvPr/>
            </p:nvSpPr>
            <p:spPr>
              <a:xfrm>
                <a:off x="2945888" y="4895226"/>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TRIPIN6</a:t>
                </a:r>
              </a:p>
            </p:txBody>
          </p:sp>
          <p:sp>
            <p:nvSpPr>
              <p:cNvPr id="358" name="TextBox 357"/>
              <p:cNvSpPr txBox="1"/>
              <p:nvPr/>
            </p:nvSpPr>
            <p:spPr>
              <a:xfrm>
                <a:off x="2945888" y="5080388"/>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TRIPIN4</a:t>
                </a:r>
              </a:p>
            </p:txBody>
          </p:sp>
          <p:sp>
            <p:nvSpPr>
              <p:cNvPr id="359" name="TextBox 358"/>
              <p:cNvSpPr txBox="1"/>
              <p:nvPr/>
            </p:nvSpPr>
            <p:spPr>
              <a:xfrm>
                <a:off x="2945888" y="5265550"/>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TRIPIN5</a:t>
                </a:r>
              </a:p>
            </p:txBody>
          </p:sp>
          <p:sp>
            <p:nvSpPr>
              <p:cNvPr id="360" name="TextBox 359"/>
              <p:cNvSpPr txBox="1"/>
              <p:nvPr/>
            </p:nvSpPr>
            <p:spPr>
              <a:xfrm>
                <a:off x="2945888" y="5450712"/>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TRIPIN7</a:t>
                </a:r>
              </a:p>
            </p:txBody>
          </p:sp>
          <p:sp>
            <p:nvSpPr>
              <p:cNvPr id="361" name="TextBox 360"/>
              <p:cNvSpPr txBox="1"/>
              <p:nvPr/>
            </p:nvSpPr>
            <p:spPr>
              <a:xfrm>
                <a:off x="2945888" y="5635874"/>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TRIPIN8</a:t>
                </a:r>
              </a:p>
            </p:txBody>
          </p:sp>
          <p:sp>
            <p:nvSpPr>
              <p:cNvPr id="362" name="TextBox 361"/>
              <p:cNvSpPr txBox="1"/>
              <p:nvPr/>
            </p:nvSpPr>
            <p:spPr>
              <a:xfrm>
                <a:off x="2945888" y="5821036"/>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TRIPIN9</a:t>
                </a:r>
              </a:p>
            </p:txBody>
          </p:sp>
          <p:sp>
            <p:nvSpPr>
              <p:cNvPr id="363" name="TextBox 362"/>
              <p:cNvSpPr txBox="1"/>
              <p:nvPr/>
            </p:nvSpPr>
            <p:spPr>
              <a:xfrm>
                <a:off x="2860928" y="6006198"/>
                <a:ext cx="85953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TRIPIN10</a:t>
                </a:r>
              </a:p>
            </p:txBody>
          </p:sp>
          <p:sp>
            <p:nvSpPr>
              <p:cNvPr id="364" name="TextBox 363"/>
              <p:cNvSpPr txBox="1"/>
              <p:nvPr/>
            </p:nvSpPr>
            <p:spPr>
              <a:xfrm>
                <a:off x="2872342" y="6191360"/>
                <a:ext cx="848117"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TRIPIN11</a:t>
                </a:r>
              </a:p>
            </p:txBody>
          </p:sp>
          <p:sp>
            <p:nvSpPr>
              <p:cNvPr id="365" name="TextBox 364"/>
              <p:cNvSpPr txBox="1"/>
              <p:nvPr/>
            </p:nvSpPr>
            <p:spPr>
              <a:xfrm>
                <a:off x="2860928" y="6376524"/>
                <a:ext cx="85953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TRIPIN12</a:t>
                </a:r>
              </a:p>
            </p:txBody>
          </p:sp>
        </p:grpSp>
        <p:grpSp>
          <p:nvGrpSpPr>
            <p:cNvPr id="170" name="Group 169"/>
            <p:cNvGrpSpPr/>
            <p:nvPr/>
          </p:nvGrpSpPr>
          <p:grpSpPr>
            <a:xfrm>
              <a:off x="3124610" y="1041000"/>
              <a:ext cx="3946540" cy="2276850"/>
              <a:chOff x="3205890" y="2062890"/>
              <a:chExt cx="3946540" cy="2276850"/>
            </a:xfrm>
          </p:grpSpPr>
          <p:cxnSp>
            <p:nvCxnSpPr>
              <p:cNvPr id="329" name="Straight Arrow Connector 328"/>
              <p:cNvCxnSpPr/>
              <p:nvPr/>
            </p:nvCxnSpPr>
            <p:spPr bwMode="auto">
              <a:xfrm>
                <a:off x="3205890" y="2252158"/>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0" name="Straight Arrow Connector 329"/>
              <p:cNvCxnSpPr/>
              <p:nvPr/>
            </p:nvCxnSpPr>
            <p:spPr bwMode="auto">
              <a:xfrm>
                <a:off x="3205890" y="2437232"/>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1" name="Straight Arrow Connector 330"/>
              <p:cNvCxnSpPr/>
              <p:nvPr/>
            </p:nvCxnSpPr>
            <p:spPr bwMode="auto">
              <a:xfrm>
                <a:off x="3205890" y="2622306"/>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2" name="Straight Arrow Connector 331"/>
              <p:cNvCxnSpPr/>
              <p:nvPr/>
            </p:nvCxnSpPr>
            <p:spPr bwMode="auto">
              <a:xfrm>
                <a:off x="3205890" y="2807380"/>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3" name="Straight Arrow Connector 332"/>
              <p:cNvCxnSpPr/>
              <p:nvPr/>
            </p:nvCxnSpPr>
            <p:spPr bwMode="auto">
              <a:xfrm>
                <a:off x="3205890" y="2992454"/>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4" name="Straight Arrow Connector 333"/>
              <p:cNvCxnSpPr/>
              <p:nvPr/>
            </p:nvCxnSpPr>
            <p:spPr bwMode="auto">
              <a:xfrm>
                <a:off x="3205890" y="3177528"/>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5" name="Straight Arrow Connector 334"/>
              <p:cNvCxnSpPr/>
              <p:nvPr/>
            </p:nvCxnSpPr>
            <p:spPr bwMode="auto">
              <a:xfrm>
                <a:off x="3205890" y="3362602"/>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6" name="Straight Arrow Connector 335"/>
              <p:cNvCxnSpPr/>
              <p:nvPr/>
            </p:nvCxnSpPr>
            <p:spPr bwMode="auto">
              <a:xfrm>
                <a:off x="3205890" y="3547676"/>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7" name="Straight Arrow Connector 336"/>
              <p:cNvCxnSpPr/>
              <p:nvPr/>
            </p:nvCxnSpPr>
            <p:spPr bwMode="auto">
              <a:xfrm>
                <a:off x="3205890" y="3732750"/>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8" name="Straight Arrow Connector 337"/>
              <p:cNvCxnSpPr/>
              <p:nvPr/>
            </p:nvCxnSpPr>
            <p:spPr bwMode="auto">
              <a:xfrm>
                <a:off x="3205890" y="3917824"/>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39" name="Straight Arrow Connector 338"/>
              <p:cNvCxnSpPr/>
              <p:nvPr/>
            </p:nvCxnSpPr>
            <p:spPr bwMode="auto">
              <a:xfrm>
                <a:off x="3205890" y="4102898"/>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40" name="Straight Arrow Connector 339"/>
              <p:cNvCxnSpPr/>
              <p:nvPr/>
            </p:nvCxnSpPr>
            <p:spPr bwMode="auto">
              <a:xfrm>
                <a:off x="3205890" y="4287973"/>
                <a:ext cx="3946540"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grpSp>
            <p:nvGrpSpPr>
              <p:cNvPr id="341" name="Group 340"/>
              <p:cNvGrpSpPr/>
              <p:nvPr/>
            </p:nvGrpSpPr>
            <p:grpSpPr>
              <a:xfrm>
                <a:off x="5710425" y="2062890"/>
                <a:ext cx="1278363" cy="2276850"/>
                <a:chOff x="2442096" y="4339740"/>
                <a:chExt cx="1278363" cy="2276850"/>
              </a:xfrm>
            </p:grpSpPr>
            <p:sp>
              <p:nvSpPr>
                <p:cNvPr id="342" name="TextBox 341"/>
                <p:cNvSpPr txBox="1"/>
                <p:nvPr/>
              </p:nvSpPr>
              <p:spPr>
                <a:xfrm>
                  <a:off x="2442096" y="4339740"/>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 &amp; TZ1</a:t>
                  </a:r>
                </a:p>
              </p:txBody>
            </p:sp>
            <p:sp>
              <p:nvSpPr>
                <p:cNvPr id="343" name="TextBox 342"/>
                <p:cNvSpPr txBox="1"/>
                <p:nvPr/>
              </p:nvSpPr>
              <p:spPr>
                <a:xfrm>
                  <a:off x="2442096" y="4524902"/>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TRIPIN2 &amp; TZ2</a:t>
                  </a:r>
                </a:p>
              </p:txBody>
            </p:sp>
            <p:sp>
              <p:nvSpPr>
                <p:cNvPr id="344" name="TextBox 343"/>
                <p:cNvSpPr txBox="1"/>
                <p:nvPr/>
              </p:nvSpPr>
              <p:spPr>
                <a:xfrm>
                  <a:off x="2442096" y="4710064"/>
                  <a:ext cx="1278363"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TRIPIN3 &amp; TZ3</a:t>
                  </a:r>
                </a:p>
              </p:txBody>
            </p:sp>
            <p:sp>
              <p:nvSpPr>
                <p:cNvPr id="345" name="TextBox 344"/>
                <p:cNvSpPr txBox="1"/>
                <p:nvPr/>
              </p:nvSpPr>
              <p:spPr>
                <a:xfrm>
                  <a:off x="2945888" y="4895226"/>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TRIPIN6</a:t>
                  </a:r>
                </a:p>
              </p:txBody>
            </p:sp>
            <p:sp>
              <p:nvSpPr>
                <p:cNvPr id="346" name="TextBox 345"/>
                <p:cNvSpPr txBox="1"/>
                <p:nvPr/>
              </p:nvSpPr>
              <p:spPr>
                <a:xfrm>
                  <a:off x="2945888" y="5080388"/>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TRIPIN4</a:t>
                  </a:r>
                </a:p>
              </p:txBody>
            </p:sp>
            <p:sp>
              <p:nvSpPr>
                <p:cNvPr id="347" name="TextBox 346"/>
                <p:cNvSpPr txBox="1"/>
                <p:nvPr/>
              </p:nvSpPr>
              <p:spPr>
                <a:xfrm>
                  <a:off x="2945888" y="5265550"/>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TRIPIN5</a:t>
                  </a:r>
                </a:p>
              </p:txBody>
            </p:sp>
            <p:sp>
              <p:nvSpPr>
                <p:cNvPr id="348" name="TextBox 347"/>
                <p:cNvSpPr txBox="1"/>
                <p:nvPr/>
              </p:nvSpPr>
              <p:spPr>
                <a:xfrm>
                  <a:off x="2945888" y="5450712"/>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TRIPIN7</a:t>
                  </a:r>
                </a:p>
              </p:txBody>
            </p:sp>
            <p:sp>
              <p:nvSpPr>
                <p:cNvPr id="349" name="TextBox 348"/>
                <p:cNvSpPr txBox="1"/>
                <p:nvPr/>
              </p:nvSpPr>
              <p:spPr>
                <a:xfrm>
                  <a:off x="2945888" y="5635874"/>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TRIPIN8</a:t>
                  </a:r>
                </a:p>
              </p:txBody>
            </p:sp>
            <p:sp>
              <p:nvSpPr>
                <p:cNvPr id="350" name="TextBox 349"/>
                <p:cNvSpPr txBox="1"/>
                <p:nvPr/>
              </p:nvSpPr>
              <p:spPr>
                <a:xfrm>
                  <a:off x="2945888" y="5821036"/>
                  <a:ext cx="77457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TRIPIN9</a:t>
                  </a:r>
                </a:p>
              </p:txBody>
            </p:sp>
            <p:sp>
              <p:nvSpPr>
                <p:cNvPr id="351" name="TextBox 350"/>
                <p:cNvSpPr txBox="1"/>
                <p:nvPr/>
              </p:nvSpPr>
              <p:spPr>
                <a:xfrm>
                  <a:off x="2860928" y="6006198"/>
                  <a:ext cx="85953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TRIPIN10</a:t>
                  </a:r>
                </a:p>
              </p:txBody>
            </p:sp>
            <p:sp>
              <p:nvSpPr>
                <p:cNvPr id="352" name="TextBox 351"/>
                <p:cNvSpPr txBox="1"/>
                <p:nvPr/>
              </p:nvSpPr>
              <p:spPr>
                <a:xfrm>
                  <a:off x="2872342" y="6191360"/>
                  <a:ext cx="848117"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TRIPIN11</a:t>
                  </a:r>
                </a:p>
              </p:txBody>
            </p:sp>
            <p:sp>
              <p:nvSpPr>
                <p:cNvPr id="353" name="TextBox 352"/>
                <p:cNvSpPr txBox="1"/>
                <p:nvPr/>
              </p:nvSpPr>
              <p:spPr>
                <a:xfrm>
                  <a:off x="2860928" y="6376524"/>
                  <a:ext cx="859531" cy="240066"/>
                </a:xfrm>
                <a:prstGeom prst="rect">
                  <a:avLst/>
                </a:prstGeom>
                <a:noFill/>
              </p:spPr>
              <p:txBody>
                <a:bodyPr wrap="none" rtlCol="0" anchor="ctr" anchorCtr="0">
                  <a:spAutoFit/>
                </a:bodyPr>
                <a:lstStyle/>
                <a:p>
                  <a:pPr algn="r"/>
                  <a:r>
                    <a:rPr lang="en-US" sz="1200" b="0" dirty="0" smtClean="0">
                      <a:solidFill>
                        <a:schemeClr val="dk1"/>
                      </a:solidFill>
                      <a:effectLst/>
                      <a:latin typeface="Arial" panose="020B0604020202020204" pitchFamily="34" charset="0"/>
                      <a:cs typeface="Arial" panose="020B0604020202020204" pitchFamily="34" charset="0"/>
                    </a:rPr>
                    <a:t>TRIPIN12</a:t>
                  </a:r>
                </a:p>
              </p:txBody>
            </p:sp>
          </p:grpSp>
        </p:grpSp>
        <p:cxnSp>
          <p:nvCxnSpPr>
            <p:cNvPr id="171" name="Straight Connector 170"/>
            <p:cNvCxnSpPr/>
            <p:nvPr/>
          </p:nvCxnSpPr>
          <p:spPr bwMode="auto">
            <a:xfrm>
              <a:off x="3124610" y="1226162"/>
              <a:ext cx="0" cy="565858"/>
            </a:xfrm>
            <a:prstGeom prst="line">
              <a:avLst/>
            </a:prstGeom>
            <a:solidFill>
              <a:schemeClr val="accent1"/>
            </a:solidFill>
            <a:ln w="50800" cap="flat" cmpd="sng" algn="ctr">
              <a:solidFill>
                <a:schemeClr val="tx1"/>
              </a:solidFill>
              <a:prstDash val="solid"/>
              <a:round/>
              <a:headEnd type="none" w="sm" len="sm"/>
              <a:tailEnd type="none" w="sm" len="sm"/>
            </a:ln>
            <a:effectLst/>
          </p:spPr>
        </p:cxnSp>
        <p:cxnSp>
          <p:nvCxnSpPr>
            <p:cNvPr id="172" name="Straight Connector 171"/>
            <p:cNvCxnSpPr/>
            <p:nvPr/>
          </p:nvCxnSpPr>
          <p:spPr bwMode="auto">
            <a:xfrm>
              <a:off x="3124610" y="1966810"/>
              <a:ext cx="0" cy="1304035"/>
            </a:xfrm>
            <a:prstGeom prst="line">
              <a:avLst/>
            </a:prstGeom>
            <a:solidFill>
              <a:schemeClr val="accent1"/>
            </a:solidFill>
            <a:ln w="50800" cap="flat" cmpd="sng" algn="ctr">
              <a:solidFill>
                <a:schemeClr val="tx1"/>
              </a:solidFill>
              <a:prstDash val="solid"/>
              <a:round/>
              <a:headEnd type="none" w="sm" len="sm"/>
              <a:tailEnd type="none" w="sm" len="sm"/>
            </a:ln>
            <a:effectLst/>
          </p:spPr>
        </p:cxnSp>
        <p:cxnSp>
          <p:nvCxnSpPr>
            <p:cNvPr id="173" name="Straight Connector 172"/>
            <p:cNvCxnSpPr/>
            <p:nvPr/>
          </p:nvCxnSpPr>
          <p:spPr bwMode="auto">
            <a:xfrm>
              <a:off x="3276400" y="1231448"/>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74" name="Straight Connector 173"/>
            <p:cNvCxnSpPr/>
            <p:nvPr/>
          </p:nvCxnSpPr>
          <p:spPr bwMode="auto">
            <a:xfrm>
              <a:off x="3372615" y="1419614"/>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76" name="Straight Connector 175"/>
            <p:cNvCxnSpPr/>
            <p:nvPr/>
          </p:nvCxnSpPr>
          <p:spPr bwMode="auto">
            <a:xfrm>
              <a:off x="3468830" y="1597208"/>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78" name="Straight Connector 177"/>
            <p:cNvCxnSpPr/>
            <p:nvPr/>
          </p:nvCxnSpPr>
          <p:spPr bwMode="auto">
            <a:xfrm>
              <a:off x="3565045" y="1780088"/>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81" name="Straight Connector 180"/>
            <p:cNvCxnSpPr/>
            <p:nvPr/>
          </p:nvCxnSpPr>
          <p:spPr bwMode="auto">
            <a:xfrm>
              <a:off x="3661260" y="1962968"/>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87" name="Straight Connector 186"/>
            <p:cNvCxnSpPr/>
            <p:nvPr/>
          </p:nvCxnSpPr>
          <p:spPr bwMode="auto">
            <a:xfrm>
              <a:off x="3757475" y="2156420"/>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91" name="Straight Connector 190"/>
            <p:cNvCxnSpPr/>
            <p:nvPr/>
          </p:nvCxnSpPr>
          <p:spPr bwMode="auto">
            <a:xfrm>
              <a:off x="3853690" y="2344586"/>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92" name="Straight Connector 191"/>
            <p:cNvCxnSpPr/>
            <p:nvPr/>
          </p:nvCxnSpPr>
          <p:spPr bwMode="auto">
            <a:xfrm>
              <a:off x="3949905" y="2527466"/>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94" name="Straight Connector 193"/>
            <p:cNvCxnSpPr/>
            <p:nvPr/>
          </p:nvCxnSpPr>
          <p:spPr bwMode="auto">
            <a:xfrm>
              <a:off x="4046120" y="2705060"/>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96" name="Straight Connector 195"/>
            <p:cNvCxnSpPr/>
            <p:nvPr/>
          </p:nvCxnSpPr>
          <p:spPr bwMode="auto">
            <a:xfrm>
              <a:off x="4142335" y="2898512"/>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197" name="Straight Connector 196"/>
            <p:cNvCxnSpPr/>
            <p:nvPr/>
          </p:nvCxnSpPr>
          <p:spPr bwMode="auto">
            <a:xfrm>
              <a:off x="4238550" y="3076106"/>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210" name="Straight Connector 209"/>
            <p:cNvCxnSpPr/>
            <p:nvPr/>
          </p:nvCxnSpPr>
          <p:spPr bwMode="auto">
            <a:xfrm>
              <a:off x="4334765" y="3269558"/>
              <a:ext cx="0" cy="2356851"/>
            </a:xfrm>
            <a:prstGeom prst="line">
              <a:avLst/>
            </a:prstGeom>
            <a:solidFill>
              <a:schemeClr val="accent1"/>
            </a:solidFill>
            <a:ln w="12700" cap="flat" cmpd="sng" algn="ctr">
              <a:solidFill>
                <a:schemeClr val="tx1"/>
              </a:solidFill>
              <a:prstDash val="solid"/>
              <a:round/>
              <a:headEnd type="oval" w="med" len="med"/>
              <a:tailEnd type="oval" w="med" len="med"/>
            </a:ln>
            <a:effectLst/>
          </p:spPr>
        </p:cxnSp>
        <p:cxnSp>
          <p:nvCxnSpPr>
            <p:cNvPr id="212" name="Straight Connector 211"/>
            <p:cNvCxnSpPr>
              <a:stCxn id="153" idx="3"/>
            </p:cNvCxnSpPr>
            <p:nvPr/>
          </p:nvCxnSpPr>
          <p:spPr bwMode="auto">
            <a:xfrm>
              <a:off x="2517450" y="1528687"/>
              <a:ext cx="578810" cy="0"/>
            </a:xfrm>
            <a:prstGeom prst="line">
              <a:avLst/>
            </a:prstGeom>
            <a:solidFill>
              <a:schemeClr val="accent1"/>
            </a:solidFill>
            <a:ln w="50800" cap="flat" cmpd="sng" algn="ctr">
              <a:solidFill>
                <a:schemeClr val="tx1"/>
              </a:solidFill>
              <a:prstDash val="solid"/>
              <a:round/>
              <a:headEnd type="none" w="sm" len="sm"/>
              <a:tailEnd type="triangle" w="med" len="med"/>
            </a:ln>
            <a:effectLst/>
          </p:spPr>
        </p:cxnSp>
        <p:cxnSp>
          <p:nvCxnSpPr>
            <p:cNvPr id="213" name="Straight Connector 212"/>
            <p:cNvCxnSpPr>
              <a:stCxn id="152" idx="3"/>
              <a:endCxn id="153" idx="1"/>
            </p:cNvCxnSpPr>
            <p:nvPr/>
          </p:nvCxnSpPr>
          <p:spPr bwMode="auto">
            <a:xfrm>
              <a:off x="1109501" y="1528687"/>
              <a:ext cx="492314" cy="0"/>
            </a:xfrm>
            <a:prstGeom prst="line">
              <a:avLst/>
            </a:prstGeom>
            <a:solidFill>
              <a:schemeClr val="accent1"/>
            </a:solidFill>
            <a:ln w="50800" cap="flat" cmpd="sng" algn="ctr">
              <a:solidFill>
                <a:schemeClr val="tx1"/>
              </a:solidFill>
              <a:prstDash val="solid"/>
              <a:round/>
              <a:headEnd type="none" w="sm" len="sm"/>
              <a:tailEnd type="triangle" w="med" len="med"/>
            </a:ln>
            <a:effectLst/>
          </p:spPr>
        </p:cxnSp>
        <p:cxnSp>
          <p:nvCxnSpPr>
            <p:cNvPr id="214" name="Straight Connector 213"/>
            <p:cNvCxnSpPr>
              <a:stCxn id="154" idx="3"/>
            </p:cNvCxnSpPr>
            <p:nvPr/>
          </p:nvCxnSpPr>
          <p:spPr bwMode="auto">
            <a:xfrm flipV="1">
              <a:off x="2517450" y="2539523"/>
              <a:ext cx="578810" cy="1"/>
            </a:xfrm>
            <a:prstGeom prst="line">
              <a:avLst/>
            </a:prstGeom>
            <a:solidFill>
              <a:schemeClr val="accent1"/>
            </a:solidFill>
            <a:ln w="50800" cap="flat" cmpd="sng" algn="ctr">
              <a:solidFill>
                <a:schemeClr val="tx1"/>
              </a:solidFill>
              <a:prstDash val="solid"/>
              <a:round/>
              <a:headEnd type="none" w="sm" len="sm"/>
              <a:tailEnd type="triangle" w="med" len="med"/>
            </a:ln>
            <a:effectLst/>
          </p:spPr>
        </p:cxnSp>
        <p:cxnSp>
          <p:nvCxnSpPr>
            <p:cNvPr id="218" name="Straight Connector 217"/>
            <p:cNvCxnSpPr/>
            <p:nvPr/>
          </p:nvCxnSpPr>
          <p:spPr bwMode="auto">
            <a:xfrm>
              <a:off x="7102866" y="1155747"/>
              <a:ext cx="0" cy="2173812"/>
            </a:xfrm>
            <a:prstGeom prst="line">
              <a:avLst/>
            </a:prstGeom>
            <a:solidFill>
              <a:schemeClr val="accent1"/>
            </a:solidFill>
            <a:ln w="50800" cap="flat" cmpd="sng" algn="ctr">
              <a:solidFill>
                <a:schemeClr val="tx1"/>
              </a:solidFill>
              <a:prstDash val="solid"/>
              <a:round/>
              <a:headEnd type="none" w="sm" len="sm"/>
              <a:tailEnd type="none" w="sm" len="sm"/>
            </a:ln>
            <a:effectLst/>
          </p:spPr>
        </p:cxnSp>
        <p:cxnSp>
          <p:nvCxnSpPr>
            <p:cNvPr id="220" name="Straight Connector 219"/>
            <p:cNvCxnSpPr/>
            <p:nvPr/>
          </p:nvCxnSpPr>
          <p:spPr bwMode="auto">
            <a:xfrm>
              <a:off x="7099471" y="3524391"/>
              <a:ext cx="0" cy="2173812"/>
            </a:xfrm>
            <a:prstGeom prst="line">
              <a:avLst/>
            </a:prstGeom>
            <a:solidFill>
              <a:schemeClr val="accent1"/>
            </a:solidFill>
            <a:ln w="50800" cap="flat" cmpd="sng" algn="ctr">
              <a:solidFill>
                <a:schemeClr val="tx1"/>
              </a:solidFill>
              <a:prstDash val="solid"/>
              <a:round/>
              <a:headEnd type="none" w="sm" len="sm"/>
              <a:tailEnd type="none" w="sm" len="sm"/>
            </a:ln>
            <a:effectLst/>
          </p:spPr>
        </p:cxnSp>
        <p:cxnSp>
          <p:nvCxnSpPr>
            <p:cNvPr id="224" name="Straight Connector 223"/>
            <p:cNvCxnSpPr/>
            <p:nvPr/>
          </p:nvCxnSpPr>
          <p:spPr bwMode="auto">
            <a:xfrm flipH="1" flipV="1">
              <a:off x="2546364" y="3473749"/>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80" name="Straight Connector 279"/>
            <p:cNvCxnSpPr/>
            <p:nvPr/>
          </p:nvCxnSpPr>
          <p:spPr bwMode="auto">
            <a:xfrm flipH="1">
              <a:off x="2059632" y="3588299"/>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81" name="Straight Connector 280"/>
            <p:cNvCxnSpPr/>
            <p:nvPr/>
          </p:nvCxnSpPr>
          <p:spPr bwMode="auto">
            <a:xfrm flipH="1" flipV="1">
              <a:off x="2548812" y="3659490"/>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82" name="Straight Connector 281"/>
            <p:cNvCxnSpPr/>
            <p:nvPr/>
          </p:nvCxnSpPr>
          <p:spPr bwMode="auto">
            <a:xfrm flipH="1">
              <a:off x="2062080" y="3774040"/>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83" name="Straight Connector 282"/>
            <p:cNvCxnSpPr/>
            <p:nvPr/>
          </p:nvCxnSpPr>
          <p:spPr bwMode="auto">
            <a:xfrm flipH="1" flipV="1">
              <a:off x="2551260" y="3845231"/>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84" name="Straight Connector 283"/>
            <p:cNvCxnSpPr/>
            <p:nvPr/>
          </p:nvCxnSpPr>
          <p:spPr bwMode="auto">
            <a:xfrm flipH="1">
              <a:off x="2064528" y="3959781"/>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85" name="Straight Connector 284"/>
            <p:cNvCxnSpPr/>
            <p:nvPr/>
          </p:nvCxnSpPr>
          <p:spPr bwMode="auto">
            <a:xfrm flipH="1" flipV="1">
              <a:off x="2548945" y="4030972"/>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86" name="Straight Connector 285"/>
            <p:cNvCxnSpPr/>
            <p:nvPr/>
          </p:nvCxnSpPr>
          <p:spPr bwMode="auto">
            <a:xfrm flipH="1">
              <a:off x="2062213" y="4145522"/>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87" name="Straight Connector 286"/>
            <p:cNvCxnSpPr/>
            <p:nvPr/>
          </p:nvCxnSpPr>
          <p:spPr bwMode="auto">
            <a:xfrm flipH="1" flipV="1">
              <a:off x="2546630" y="4207187"/>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88" name="Straight Connector 287"/>
            <p:cNvCxnSpPr/>
            <p:nvPr/>
          </p:nvCxnSpPr>
          <p:spPr bwMode="auto">
            <a:xfrm flipH="1">
              <a:off x="2059898" y="4321737"/>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89" name="Straight Connector 288"/>
            <p:cNvCxnSpPr/>
            <p:nvPr/>
          </p:nvCxnSpPr>
          <p:spPr bwMode="auto">
            <a:xfrm flipH="1" flipV="1">
              <a:off x="2544315" y="4392928"/>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0" name="Straight Connector 289"/>
            <p:cNvCxnSpPr/>
            <p:nvPr/>
          </p:nvCxnSpPr>
          <p:spPr bwMode="auto">
            <a:xfrm flipH="1">
              <a:off x="2059632" y="4507478"/>
              <a:ext cx="503315"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91" name="Straight Connector 290"/>
            <p:cNvCxnSpPr/>
            <p:nvPr/>
          </p:nvCxnSpPr>
          <p:spPr bwMode="auto">
            <a:xfrm flipH="1" flipV="1">
              <a:off x="2542000" y="4578669"/>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2" name="Straight Connector 291"/>
            <p:cNvCxnSpPr/>
            <p:nvPr/>
          </p:nvCxnSpPr>
          <p:spPr bwMode="auto">
            <a:xfrm flipH="1">
              <a:off x="2059632" y="4693219"/>
              <a:ext cx="501001"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93" name="Straight Connector 292"/>
            <p:cNvCxnSpPr/>
            <p:nvPr/>
          </p:nvCxnSpPr>
          <p:spPr bwMode="auto">
            <a:xfrm flipH="1" flipV="1">
              <a:off x="2549211" y="4764410"/>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4" name="Straight Connector 293"/>
            <p:cNvCxnSpPr/>
            <p:nvPr/>
          </p:nvCxnSpPr>
          <p:spPr bwMode="auto">
            <a:xfrm flipH="1">
              <a:off x="2062479" y="4878960"/>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95" name="Straight Connector 294"/>
            <p:cNvCxnSpPr/>
            <p:nvPr/>
          </p:nvCxnSpPr>
          <p:spPr bwMode="auto">
            <a:xfrm flipH="1" flipV="1">
              <a:off x="2546896" y="4950151"/>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6" name="Straight Connector 295"/>
            <p:cNvCxnSpPr/>
            <p:nvPr/>
          </p:nvCxnSpPr>
          <p:spPr bwMode="auto">
            <a:xfrm flipH="1">
              <a:off x="2060164" y="5064701"/>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97" name="Straight Connector 296"/>
            <p:cNvCxnSpPr/>
            <p:nvPr/>
          </p:nvCxnSpPr>
          <p:spPr bwMode="auto">
            <a:xfrm flipH="1" flipV="1">
              <a:off x="2549344" y="5135892"/>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98" name="Straight Connector 297"/>
            <p:cNvCxnSpPr/>
            <p:nvPr/>
          </p:nvCxnSpPr>
          <p:spPr bwMode="auto">
            <a:xfrm flipH="1">
              <a:off x="2062612" y="5250442"/>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299" name="Straight Connector 298"/>
            <p:cNvCxnSpPr/>
            <p:nvPr/>
          </p:nvCxnSpPr>
          <p:spPr bwMode="auto">
            <a:xfrm flipH="1" flipV="1">
              <a:off x="2547029" y="5321633"/>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00" name="Straight Connector 299"/>
            <p:cNvCxnSpPr/>
            <p:nvPr/>
          </p:nvCxnSpPr>
          <p:spPr bwMode="auto">
            <a:xfrm flipH="1">
              <a:off x="2060297" y="5436183"/>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301" name="Straight Connector 300"/>
            <p:cNvCxnSpPr/>
            <p:nvPr/>
          </p:nvCxnSpPr>
          <p:spPr bwMode="auto">
            <a:xfrm flipH="1" flipV="1">
              <a:off x="2544714" y="5507374"/>
              <a:ext cx="255244" cy="1092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02" name="Straight Connector 301"/>
            <p:cNvCxnSpPr/>
            <p:nvPr/>
          </p:nvCxnSpPr>
          <p:spPr bwMode="auto">
            <a:xfrm flipH="1">
              <a:off x="2057982" y="5621924"/>
              <a:ext cx="50536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303" name="Straight Connector 302"/>
            <p:cNvCxnSpPr/>
            <p:nvPr/>
          </p:nvCxnSpPr>
          <p:spPr bwMode="auto">
            <a:xfrm>
              <a:off x="2055268" y="3581889"/>
              <a:ext cx="0" cy="2044520"/>
            </a:xfrm>
            <a:prstGeom prst="line">
              <a:avLst/>
            </a:prstGeom>
            <a:solidFill>
              <a:schemeClr val="accent1"/>
            </a:solidFill>
            <a:ln w="50800" cap="flat" cmpd="sng" algn="ctr">
              <a:solidFill>
                <a:schemeClr val="tx1"/>
              </a:solidFill>
              <a:prstDash val="solid"/>
              <a:round/>
              <a:headEnd type="none" w="sm" len="sm"/>
              <a:tailEnd type="none" w="sm" len="sm"/>
            </a:ln>
            <a:effectLst/>
          </p:spPr>
        </p:cxnSp>
        <p:cxnSp>
          <p:nvCxnSpPr>
            <p:cNvPr id="304" name="Straight Connector 303"/>
            <p:cNvCxnSpPr/>
            <p:nvPr/>
          </p:nvCxnSpPr>
          <p:spPr bwMode="auto">
            <a:xfrm>
              <a:off x="7120944" y="2245160"/>
              <a:ext cx="507735" cy="0"/>
            </a:xfrm>
            <a:prstGeom prst="line">
              <a:avLst/>
            </a:prstGeom>
            <a:solidFill>
              <a:schemeClr val="accent1"/>
            </a:solidFill>
            <a:ln w="50800" cap="flat" cmpd="sng" algn="ctr">
              <a:solidFill>
                <a:schemeClr val="tx1"/>
              </a:solidFill>
              <a:prstDash val="solid"/>
              <a:round/>
              <a:headEnd type="none" w="sm" len="sm"/>
              <a:tailEnd type="triangle" w="med" len="med"/>
            </a:ln>
            <a:effectLst/>
          </p:spPr>
        </p:cxnSp>
        <p:cxnSp>
          <p:nvCxnSpPr>
            <p:cNvPr id="305" name="Straight Connector 304"/>
            <p:cNvCxnSpPr/>
            <p:nvPr/>
          </p:nvCxnSpPr>
          <p:spPr bwMode="auto">
            <a:xfrm>
              <a:off x="7120584" y="4608065"/>
              <a:ext cx="507735" cy="0"/>
            </a:xfrm>
            <a:prstGeom prst="line">
              <a:avLst/>
            </a:prstGeom>
            <a:solidFill>
              <a:schemeClr val="accent1"/>
            </a:solidFill>
            <a:ln w="50800" cap="flat" cmpd="sng" algn="ctr">
              <a:solidFill>
                <a:schemeClr val="tx1"/>
              </a:solidFill>
              <a:prstDash val="solid"/>
              <a:round/>
              <a:headEnd type="none" w="sm" len="sm"/>
              <a:tailEnd type="triangle" w="med" len="med"/>
            </a:ln>
            <a:effectLst/>
          </p:spPr>
        </p:cxnSp>
        <p:sp>
          <p:nvSpPr>
            <p:cNvPr id="306" name="TextBox 305"/>
            <p:cNvSpPr txBox="1"/>
            <p:nvPr/>
          </p:nvSpPr>
          <p:spPr>
            <a:xfrm>
              <a:off x="7597908" y="3176830"/>
              <a:ext cx="1088054" cy="240066"/>
            </a:xfrm>
            <a:prstGeom prst="rect">
              <a:avLst/>
            </a:prstGeom>
            <a:noFill/>
          </p:spPr>
          <p:txBody>
            <a:bodyPr wrap="none" rtlCol="0" anchor="ctr" anchorCtr="0">
              <a:spAutoFit/>
            </a:bodyPr>
            <a:lstStyle/>
            <a:p>
              <a:pPr algn="ctr"/>
              <a:r>
                <a:rPr lang="en-US" sz="1200" b="0" dirty="0" smtClean="0">
                  <a:solidFill>
                    <a:schemeClr val="dk1"/>
                  </a:solidFill>
                  <a:effectLst/>
                  <a:latin typeface="Arial" panose="020B0604020202020204" pitchFamily="34" charset="0"/>
                  <a:cs typeface="Arial" panose="020B0604020202020204" pitchFamily="34" charset="0"/>
                </a:rPr>
                <a:t>TZ4 TZ5 TZ6</a:t>
              </a:r>
            </a:p>
          </p:txBody>
        </p:sp>
        <p:cxnSp>
          <p:nvCxnSpPr>
            <p:cNvPr id="307" name="Straight Connector 306"/>
            <p:cNvCxnSpPr/>
            <p:nvPr/>
          </p:nvCxnSpPr>
          <p:spPr bwMode="auto">
            <a:xfrm>
              <a:off x="7829565" y="2979015"/>
              <a:ext cx="0" cy="193284"/>
            </a:xfrm>
            <a:prstGeom prst="line">
              <a:avLst/>
            </a:prstGeom>
            <a:solidFill>
              <a:schemeClr val="accent1"/>
            </a:solidFill>
            <a:ln w="12700" cap="flat" cmpd="sng" algn="ctr">
              <a:solidFill>
                <a:schemeClr val="tx1"/>
              </a:solidFill>
              <a:prstDash val="solid"/>
              <a:round/>
              <a:headEnd type="triangle" w="med" len="med"/>
              <a:tailEnd type="none" w="sm" len="sm"/>
            </a:ln>
            <a:effectLst/>
          </p:spPr>
        </p:cxnSp>
        <p:cxnSp>
          <p:nvCxnSpPr>
            <p:cNvPr id="308" name="Straight Connector 307"/>
            <p:cNvCxnSpPr/>
            <p:nvPr/>
          </p:nvCxnSpPr>
          <p:spPr bwMode="auto">
            <a:xfrm>
              <a:off x="8138704" y="2983591"/>
              <a:ext cx="0" cy="193284"/>
            </a:xfrm>
            <a:prstGeom prst="line">
              <a:avLst/>
            </a:prstGeom>
            <a:solidFill>
              <a:schemeClr val="accent1"/>
            </a:solidFill>
            <a:ln w="12700" cap="flat" cmpd="sng" algn="ctr">
              <a:solidFill>
                <a:schemeClr val="tx1"/>
              </a:solidFill>
              <a:prstDash val="solid"/>
              <a:round/>
              <a:headEnd type="triangle" w="med" len="med"/>
              <a:tailEnd type="none" w="sm" len="sm"/>
            </a:ln>
            <a:effectLst/>
          </p:spPr>
        </p:cxnSp>
        <p:cxnSp>
          <p:nvCxnSpPr>
            <p:cNvPr id="309" name="Straight Connector 308"/>
            <p:cNvCxnSpPr/>
            <p:nvPr/>
          </p:nvCxnSpPr>
          <p:spPr bwMode="auto">
            <a:xfrm>
              <a:off x="8447843" y="2983591"/>
              <a:ext cx="0" cy="193284"/>
            </a:xfrm>
            <a:prstGeom prst="line">
              <a:avLst/>
            </a:prstGeom>
            <a:solidFill>
              <a:schemeClr val="accent1"/>
            </a:solidFill>
            <a:ln w="12700" cap="flat" cmpd="sng" algn="ctr">
              <a:solidFill>
                <a:schemeClr val="tx1"/>
              </a:solidFill>
              <a:prstDash val="solid"/>
              <a:round/>
              <a:headEnd type="triangle" w="med" len="med"/>
              <a:tailEnd type="none" w="sm" len="sm"/>
            </a:ln>
            <a:effectLst/>
          </p:spPr>
        </p:cxnSp>
        <p:sp>
          <p:nvSpPr>
            <p:cNvPr id="310" name="TextBox 309"/>
            <p:cNvSpPr txBox="1"/>
            <p:nvPr/>
          </p:nvSpPr>
          <p:spPr>
            <a:xfrm>
              <a:off x="5782269" y="5713789"/>
              <a:ext cx="1158138" cy="240066"/>
            </a:xfrm>
            <a:prstGeom prst="rect">
              <a:avLst/>
            </a:prstGeom>
            <a:noFill/>
          </p:spPr>
          <p:txBody>
            <a:bodyPr wrap="none" rtlCol="0" anchor="ctr" anchorCtr="0">
              <a:spAutoFit/>
            </a:bodyPr>
            <a:lstStyle/>
            <a:p>
              <a:pPr algn="ctr"/>
              <a:r>
                <a:rPr lang="en-US" sz="1200" b="0" dirty="0" smtClean="0">
                  <a:solidFill>
                    <a:schemeClr val="dk1"/>
                  </a:solidFill>
                  <a:effectLst/>
                  <a:latin typeface="Arial" panose="020B0604020202020204" pitchFamily="34" charset="0"/>
                  <a:cs typeface="Arial" panose="020B0604020202020204" pitchFamily="34" charset="0"/>
                </a:rPr>
                <a:t>TRIP COMBO</a:t>
              </a:r>
            </a:p>
          </p:txBody>
        </p:sp>
        <p:sp>
          <p:nvSpPr>
            <p:cNvPr id="311" name="TextBox 310"/>
            <p:cNvSpPr txBox="1"/>
            <p:nvPr/>
          </p:nvSpPr>
          <p:spPr>
            <a:xfrm>
              <a:off x="7531905" y="5713789"/>
              <a:ext cx="859531" cy="240066"/>
            </a:xfrm>
            <a:prstGeom prst="rect">
              <a:avLst/>
            </a:prstGeom>
            <a:noFill/>
          </p:spPr>
          <p:txBody>
            <a:bodyPr wrap="none" rtlCol="0" anchor="ctr" anchorCtr="0">
              <a:spAutoFit/>
            </a:bodyPr>
            <a:lstStyle/>
            <a:p>
              <a:pPr algn="ctr"/>
              <a:r>
                <a:rPr lang="en-US" sz="1200" b="0" dirty="0" smtClean="0">
                  <a:solidFill>
                    <a:schemeClr val="dk1"/>
                  </a:solidFill>
                  <a:effectLst/>
                  <a:latin typeface="Arial" panose="020B0604020202020204" pitchFamily="34" charset="0"/>
                  <a:cs typeface="Arial" panose="020B0604020202020204" pitchFamily="34" charset="0"/>
                </a:rPr>
                <a:t>TRIPIN14</a:t>
              </a:r>
            </a:p>
          </p:txBody>
        </p:sp>
        <p:sp>
          <p:nvSpPr>
            <p:cNvPr id="312" name="TextBox 311"/>
            <p:cNvSpPr txBox="1"/>
            <p:nvPr/>
          </p:nvSpPr>
          <p:spPr>
            <a:xfrm>
              <a:off x="8042763" y="5942413"/>
              <a:ext cx="859531" cy="240066"/>
            </a:xfrm>
            <a:prstGeom prst="rect">
              <a:avLst/>
            </a:prstGeom>
            <a:noFill/>
          </p:spPr>
          <p:txBody>
            <a:bodyPr wrap="none" rtlCol="0" anchor="ctr" anchorCtr="0">
              <a:spAutoFit/>
            </a:bodyPr>
            <a:lstStyle/>
            <a:p>
              <a:pPr algn="ctr"/>
              <a:r>
                <a:rPr lang="en-US" sz="1200" b="0" dirty="0" smtClean="0">
                  <a:solidFill>
                    <a:schemeClr val="dk1"/>
                  </a:solidFill>
                  <a:effectLst/>
                  <a:latin typeface="Arial" panose="020B0604020202020204" pitchFamily="34" charset="0"/>
                  <a:cs typeface="Arial" panose="020B0604020202020204" pitchFamily="34" charset="0"/>
                </a:rPr>
                <a:t>TRIPIN15</a:t>
              </a:r>
            </a:p>
          </p:txBody>
        </p:sp>
        <p:grpSp>
          <p:nvGrpSpPr>
            <p:cNvPr id="313" name="Group 209"/>
            <p:cNvGrpSpPr>
              <a:grpSpLocks/>
            </p:cNvGrpSpPr>
            <p:nvPr/>
          </p:nvGrpSpPr>
          <p:grpSpPr bwMode="auto">
            <a:xfrm rot="16200000">
              <a:off x="1095557" y="4250188"/>
              <a:ext cx="566741" cy="712472"/>
              <a:chOff x="144" y="3483"/>
              <a:chExt cx="480" cy="597"/>
            </a:xfrm>
          </p:grpSpPr>
          <p:sp>
            <p:nvSpPr>
              <p:cNvPr id="326" name="Arc 210"/>
              <p:cNvSpPr>
                <a:spLocks/>
              </p:cNvSpPr>
              <p:nvPr/>
            </p:nvSpPr>
            <p:spPr bwMode="auto">
              <a:xfrm>
                <a:off x="146" y="3984"/>
                <a:ext cx="478" cy="96"/>
              </a:xfrm>
              <a:custGeom>
                <a:avLst/>
                <a:gdLst>
                  <a:gd name="T0" fmla="*/ 0 w 43017"/>
                  <a:gd name="T1" fmla="*/ 87 h 21600"/>
                  <a:gd name="T2" fmla="*/ 478 w 43017"/>
                  <a:gd name="T3" fmla="*/ 87 h 21600"/>
                  <a:gd name="T4" fmla="*/ 239 w 43017"/>
                  <a:gd name="T5" fmla="*/ 96 h 21600"/>
                  <a:gd name="T6" fmla="*/ 0 60000 65536"/>
                  <a:gd name="T7" fmla="*/ 0 60000 65536"/>
                  <a:gd name="T8" fmla="*/ 0 60000 65536"/>
                  <a:gd name="T9" fmla="*/ 0 w 43017"/>
                  <a:gd name="T10" fmla="*/ 0 h 21600"/>
                  <a:gd name="T11" fmla="*/ 43017 w 43017"/>
                  <a:gd name="T12" fmla="*/ 21600 h 21600"/>
                </a:gdLst>
                <a:ahLst/>
                <a:cxnLst>
                  <a:cxn ang="T6">
                    <a:pos x="T0" y="T1"/>
                  </a:cxn>
                  <a:cxn ang="T7">
                    <a:pos x="T2" y="T3"/>
                  </a:cxn>
                  <a:cxn ang="T8">
                    <a:pos x="T4" y="T5"/>
                  </a:cxn>
                </a:cxnLst>
                <a:rect l="T9" t="T10" r="T11" b="T12"/>
                <a:pathLst>
                  <a:path w="43017" h="21600" fill="none" extrusionOk="0">
                    <a:moveTo>
                      <a:pt x="0" y="19651"/>
                    </a:moveTo>
                    <a:cubicBezTo>
                      <a:pt x="1008" y="8522"/>
                      <a:pt x="10337" y="-1"/>
                      <a:pt x="21512" y="0"/>
                    </a:cubicBezTo>
                    <a:cubicBezTo>
                      <a:pt x="32658" y="0"/>
                      <a:pt x="41974" y="8481"/>
                      <a:pt x="43017" y="19578"/>
                    </a:cubicBezTo>
                  </a:path>
                  <a:path w="43017" h="21600" stroke="0" extrusionOk="0">
                    <a:moveTo>
                      <a:pt x="0" y="19651"/>
                    </a:moveTo>
                    <a:cubicBezTo>
                      <a:pt x="1008" y="8522"/>
                      <a:pt x="10337" y="-1"/>
                      <a:pt x="21512" y="0"/>
                    </a:cubicBezTo>
                    <a:cubicBezTo>
                      <a:pt x="32658" y="0"/>
                      <a:pt x="41974" y="8481"/>
                      <a:pt x="43017" y="19578"/>
                    </a:cubicBezTo>
                    <a:lnTo>
                      <a:pt x="21512" y="2160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effectLst/>
                </a:endParaRPr>
              </a:p>
            </p:txBody>
          </p:sp>
          <p:sp>
            <p:nvSpPr>
              <p:cNvPr id="327" name="Arc 211"/>
              <p:cNvSpPr>
                <a:spLocks/>
              </p:cNvSpPr>
              <p:nvPr/>
            </p:nvSpPr>
            <p:spPr bwMode="auto">
              <a:xfrm flipH="1">
                <a:off x="144" y="3483"/>
                <a:ext cx="336" cy="597"/>
              </a:xfrm>
              <a:custGeom>
                <a:avLst/>
                <a:gdLst>
                  <a:gd name="T0" fmla="*/ 97 w 21598"/>
                  <a:gd name="T1" fmla="*/ 0 h 20690"/>
                  <a:gd name="T2" fmla="*/ 336 w 21598"/>
                  <a:gd name="T3" fmla="*/ 588 h 20690"/>
                  <a:gd name="T4" fmla="*/ 0 w 21598"/>
                  <a:gd name="T5" fmla="*/ 597 h 20690"/>
                  <a:gd name="T6" fmla="*/ 0 60000 65536"/>
                  <a:gd name="T7" fmla="*/ 0 60000 65536"/>
                  <a:gd name="T8" fmla="*/ 0 60000 65536"/>
                  <a:gd name="T9" fmla="*/ 0 w 21598"/>
                  <a:gd name="T10" fmla="*/ 0 h 20690"/>
                  <a:gd name="T11" fmla="*/ 21598 w 21598"/>
                  <a:gd name="T12" fmla="*/ 20690 h 20690"/>
                </a:gdLst>
                <a:ahLst/>
                <a:cxnLst>
                  <a:cxn ang="T6">
                    <a:pos x="T0" y="T1"/>
                  </a:cxn>
                  <a:cxn ang="T7">
                    <a:pos x="T2" y="T3"/>
                  </a:cxn>
                  <a:cxn ang="T8">
                    <a:pos x="T4" y="T5"/>
                  </a:cxn>
                </a:cxnLst>
                <a:rect l="T9" t="T10" r="T11" b="T12"/>
                <a:pathLst>
                  <a:path w="21598" h="20690" fill="none" extrusionOk="0">
                    <a:moveTo>
                      <a:pt x="6204" y="0"/>
                    </a:moveTo>
                    <a:cubicBezTo>
                      <a:pt x="15232" y="2707"/>
                      <a:pt x="21462" y="10956"/>
                      <a:pt x="21597" y="20381"/>
                    </a:cubicBezTo>
                  </a:path>
                  <a:path w="21598" h="20690" stroke="0" extrusionOk="0">
                    <a:moveTo>
                      <a:pt x="6204" y="0"/>
                    </a:moveTo>
                    <a:cubicBezTo>
                      <a:pt x="15232" y="2707"/>
                      <a:pt x="21462" y="10956"/>
                      <a:pt x="21597" y="20381"/>
                    </a:cubicBezTo>
                    <a:lnTo>
                      <a:pt x="0" y="2069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effectLst/>
                </a:endParaRPr>
              </a:p>
            </p:txBody>
          </p:sp>
          <p:sp>
            <p:nvSpPr>
              <p:cNvPr id="328" name="Arc 212"/>
              <p:cNvSpPr>
                <a:spLocks/>
              </p:cNvSpPr>
              <p:nvPr/>
            </p:nvSpPr>
            <p:spPr bwMode="auto">
              <a:xfrm>
                <a:off x="288" y="3483"/>
                <a:ext cx="336" cy="597"/>
              </a:xfrm>
              <a:custGeom>
                <a:avLst/>
                <a:gdLst>
                  <a:gd name="T0" fmla="*/ 97 w 21598"/>
                  <a:gd name="T1" fmla="*/ 0 h 20690"/>
                  <a:gd name="T2" fmla="*/ 336 w 21598"/>
                  <a:gd name="T3" fmla="*/ 588 h 20690"/>
                  <a:gd name="T4" fmla="*/ 0 w 21598"/>
                  <a:gd name="T5" fmla="*/ 597 h 20690"/>
                  <a:gd name="T6" fmla="*/ 0 60000 65536"/>
                  <a:gd name="T7" fmla="*/ 0 60000 65536"/>
                  <a:gd name="T8" fmla="*/ 0 60000 65536"/>
                  <a:gd name="T9" fmla="*/ 0 w 21598"/>
                  <a:gd name="T10" fmla="*/ 0 h 20690"/>
                  <a:gd name="T11" fmla="*/ 21598 w 21598"/>
                  <a:gd name="T12" fmla="*/ 20690 h 20690"/>
                </a:gdLst>
                <a:ahLst/>
                <a:cxnLst>
                  <a:cxn ang="T6">
                    <a:pos x="T0" y="T1"/>
                  </a:cxn>
                  <a:cxn ang="T7">
                    <a:pos x="T2" y="T3"/>
                  </a:cxn>
                  <a:cxn ang="T8">
                    <a:pos x="T4" y="T5"/>
                  </a:cxn>
                </a:cxnLst>
                <a:rect l="T9" t="T10" r="T11" b="T12"/>
                <a:pathLst>
                  <a:path w="21598" h="20690" fill="none" extrusionOk="0">
                    <a:moveTo>
                      <a:pt x="6204" y="0"/>
                    </a:moveTo>
                    <a:cubicBezTo>
                      <a:pt x="15232" y="2707"/>
                      <a:pt x="21462" y="10956"/>
                      <a:pt x="21597" y="20381"/>
                    </a:cubicBezTo>
                  </a:path>
                  <a:path w="21598" h="20690" stroke="0" extrusionOk="0">
                    <a:moveTo>
                      <a:pt x="6204" y="0"/>
                    </a:moveTo>
                    <a:cubicBezTo>
                      <a:pt x="15232" y="2707"/>
                      <a:pt x="21462" y="10956"/>
                      <a:pt x="21597" y="20381"/>
                    </a:cubicBezTo>
                    <a:lnTo>
                      <a:pt x="0" y="20690"/>
                    </a:lnTo>
                    <a:close/>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effectLst/>
                </a:endParaRPr>
              </a:p>
            </p:txBody>
          </p:sp>
        </p:grpSp>
        <p:cxnSp>
          <p:nvCxnSpPr>
            <p:cNvPr id="314" name="Straight Connector 313"/>
            <p:cNvCxnSpPr/>
            <p:nvPr/>
          </p:nvCxnSpPr>
          <p:spPr bwMode="auto">
            <a:xfrm>
              <a:off x="1620596" y="4598930"/>
              <a:ext cx="443932" cy="0"/>
            </a:xfrm>
            <a:prstGeom prst="line">
              <a:avLst/>
            </a:prstGeom>
            <a:solidFill>
              <a:schemeClr val="accent1"/>
            </a:solidFill>
            <a:ln w="50800" cap="flat" cmpd="sng" algn="ctr">
              <a:solidFill>
                <a:schemeClr val="tx1"/>
              </a:solidFill>
              <a:prstDash val="solid"/>
              <a:round/>
              <a:headEnd type="none" w="sm" len="sm"/>
              <a:tailEnd type="none" w="med" len="med"/>
            </a:ln>
            <a:effectLst/>
          </p:spPr>
        </p:cxnSp>
        <p:sp>
          <p:nvSpPr>
            <p:cNvPr id="315" name="Freeform 314"/>
            <p:cNvSpPr/>
            <p:nvPr/>
          </p:nvSpPr>
          <p:spPr bwMode="auto">
            <a:xfrm>
              <a:off x="728627" y="4607511"/>
              <a:ext cx="6915047" cy="1296139"/>
            </a:xfrm>
            <a:custGeom>
              <a:avLst/>
              <a:gdLst>
                <a:gd name="connsiteX0" fmla="*/ 292963 w 6782540"/>
                <a:gd name="connsiteY0" fmla="*/ 0 h 1296139"/>
                <a:gd name="connsiteX1" fmla="*/ 0 w 6782540"/>
                <a:gd name="connsiteY1" fmla="*/ 0 h 1296139"/>
                <a:gd name="connsiteX2" fmla="*/ 0 w 6782540"/>
                <a:gd name="connsiteY2" fmla="*/ 1296139 h 1296139"/>
                <a:gd name="connsiteX3" fmla="*/ 6489577 w 6782540"/>
                <a:gd name="connsiteY3" fmla="*/ 1296139 h 1296139"/>
                <a:gd name="connsiteX4" fmla="*/ 6489577 w 6782540"/>
                <a:gd name="connsiteY4" fmla="*/ 479394 h 1296139"/>
                <a:gd name="connsiteX5" fmla="*/ 6782540 w 6782540"/>
                <a:gd name="connsiteY5" fmla="*/ 479394 h 129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82540" h="1296139">
                  <a:moveTo>
                    <a:pt x="292963" y="0"/>
                  </a:moveTo>
                  <a:lnTo>
                    <a:pt x="0" y="0"/>
                  </a:lnTo>
                  <a:lnTo>
                    <a:pt x="0" y="1296139"/>
                  </a:lnTo>
                  <a:lnTo>
                    <a:pt x="6489577" y="1296139"/>
                  </a:lnTo>
                  <a:lnTo>
                    <a:pt x="6489577" y="479394"/>
                  </a:lnTo>
                  <a:lnTo>
                    <a:pt x="6782540" y="479394"/>
                  </a:lnTo>
                </a:path>
              </a:pathLst>
            </a:custGeom>
            <a:noFill/>
            <a:ln w="12700" cap="flat" cmpd="sng" algn="ctr">
              <a:solidFill>
                <a:schemeClr val="tx1"/>
              </a:solidFill>
              <a:prstDash val="solid"/>
              <a:round/>
              <a:headEnd type="none" w="sm" len="sm"/>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cxnSp>
          <p:nvCxnSpPr>
            <p:cNvPr id="316" name="Straight Arrow Connector 315"/>
            <p:cNvCxnSpPr/>
            <p:nvPr/>
          </p:nvCxnSpPr>
          <p:spPr bwMode="auto">
            <a:xfrm flipV="1">
              <a:off x="7961671" y="5314604"/>
              <a:ext cx="0" cy="39918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17" name="Straight Arrow Connector 316"/>
            <p:cNvCxnSpPr/>
            <p:nvPr/>
          </p:nvCxnSpPr>
          <p:spPr bwMode="auto">
            <a:xfrm flipV="1">
              <a:off x="8467331" y="5307782"/>
              <a:ext cx="0" cy="646073"/>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318" name="Straight Connector 317"/>
            <p:cNvCxnSpPr/>
            <p:nvPr/>
          </p:nvCxnSpPr>
          <p:spPr bwMode="auto">
            <a:xfrm>
              <a:off x="1778886" y="4533783"/>
              <a:ext cx="81433" cy="121248"/>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319" name="TextBox 318"/>
            <p:cNvSpPr txBox="1"/>
            <p:nvPr/>
          </p:nvSpPr>
          <p:spPr>
            <a:xfrm>
              <a:off x="1687990" y="4375252"/>
              <a:ext cx="325730" cy="240066"/>
            </a:xfrm>
            <a:prstGeom prst="rect">
              <a:avLst/>
            </a:prstGeom>
            <a:noFill/>
          </p:spPr>
          <p:txBody>
            <a:bodyPr wrap="none" rtlCol="0" anchor="ctr" anchorCtr="0">
              <a:spAutoFit/>
            </a:bodyPr>
            <a:lstStyle/>
            <a:p>
              <a:r>
                <a:rPr lang="en-US" sz="1200" b="0" dirty="0" smtClean="0">
                  <a:solidFill>
                    <a:schemeClr val="dk1"/>
                  </a:solidFill>
                  <a:effectLst/>
                </a:rPr>
                <a:t>12</a:t>
              </a:r>
            </a:p>
          </p:txBody>
        </p:sp>
        <p:sp>
          <p:nvSpPr>
            <p:cNvPr id="320" name="TextBox 319"/>
            <p:cNvSpPr txBox="1"/>
            <p:nvPr/>
          </p:nvSpPr>
          <p:spPr>
            <a:xfrm>
              <a:off x="156313" y="2872025"/>
              <a:ext cx="1260280" cy="240066"/>
            </a:xfrm>
            <a:prstGeom prst="rect">
              <a:avLst/>
            </a:prstGeom>
            <a:noFill/>
          </p:spPr>
          <p:txBody>
            <a:bodyPr wrap="none" rtlCol="0" anchor="ctr" anchorCtr="0">
              <a:spAutoFit/>
            </a:bodyPr>
            <a:lstStyle/>
            <a:p>
              <a:pPr algn="ctr"/>
              <a:r>
                <a:rPr lang="en-US" sz="1200" b="0" dirty="0" smtClean="0">
                  <a:solidFill>
                    <a:srgbClr val="FF0000"/>
                  </a:solidFill>
                  <a:effectLst/>
                  <a:latin typeface="Arial" panose="020B0604020202020204" pitchFamily="34" charset="0"/>
                  <a:cs typeface="Arial" panose="020B0604020202020204" pitchFamily="34" charset="0"/>
                </a:rPr>
                <a:t>DCAHTRIPSEL</a:t>
              </a:r>
            </a:p>
          </p:txBody>
        </p:sp>
        <p:sp>
          <p:nvSpPr>
            <p:cNvPr id="321" name="TextBox 320"/>
            <p:cNvSpPr txBox="1"/>
            <p:nvPr/>
          </p:nvSpPr>
          <p:spPr>
            <a:xfrm>
              <a:off x="137265" y="3049113"/>
              <a:ext cx="1260280" cy="240066"/>
            </a:xfrm>
            <a:prstGeom prst="rect">
              <a:avLst/>
            </a:prstGeom>
            <a:noFill/>
          </p:spPr>
          <p:txBody>
            <a:bodyPr wrap="none" rtlCol="0" anchor="ctr" anchorCtr="0">
              <a:spAutoFit/>
            </a:bodyPr>
            <a:lstStyle/>
            <a:p>
              <a:pPr algn="ctr"/>
              <a:r>
                <a:rPr lang="en-US" sz="1200" b="0" dirty="0" smtClean="0">
                  <a:solidFill>
                    <a:srgbClr val="FF0000"/>
                  </a:solidFill>
                  <a:effectLst/>
                  <a:latin typeface="Arial" panose="020B0604020202020204" pitchFamily="34" charset="0"/>
                  <a:cs typeface="Arial" panose="020B0604020202020204" pitchFamily="34" charset="0"/>
                </a:rPr>
                <a:t>DCALTRIPSEL</a:t>
              </a:r>
            </a:p>
          </p:txBody>
        </p:sp>
        <p:sp>
          <p:nvSpPr>
            <p:cNvPr id="322" name="TextBox 321"/>
            <p:cNvSpPr txBox="1"/>
            <p:nvPr/>
          </p:nvSpPr>
          <p:spPr>
            <a:xfrm>
              <a:off x="156313" y="3226201"/>
              <a:ext cx="1260280" cy="240066"/>
            </a:xfrm>
            <a:prstGeom prst="rect">
              <a:avLst/>
            </a:prstGeom>
            <a:noFill/>
          </p:spPr>
          <p:txBody>
            <a:bodyPr wrap="none" rtlCol="0" anchor="ctr" anchorCtr="0">
              <a:spAutoFit/>
            </a:bodyPr>
            <a:lstStyle/>
            <a:p>
              <a:pPr algn="ctr"/>
              <a:r>
                <a:rPr lang="en-US" sz="1200" b="0" dirty="0" smtClean="0">
                  <a:solidFill>
                    <a:srgbClr val="FF0000"/>
                  </a:solidFill>
                  <a:effectLst/>
                  <a:latin typeface="Arial" panose="020B0604020202020204" pitchFamily="34" charset="0"/>
                  <a:cs typeface="Arial" panose="020B0604020202020204" pitchFamily="34" charset="0"/>
                </a:rPr>
                <a:t>DCBHTRIPSEL</a:t>
              </a:r>
            </a:p>
          </p:txBody>
        </p:sp>
        <p:sp>
          <p:nvSpPr>
            <p:cNvPr id="323" name="TextBox 322"/>
            <p:cNvSpPr txBox="1"/>
            <p:nvPr/>
          </p:nvSpPr>
          <p:spPr>
            <a:xfrm>
              <a:off x="139646" y="3403290"/>
              <a:ext cx="1260280" cy="240066"/>
            </a:xfrm>
            <a:prstGeom prst="rect">
              <a:avLst/>
            </a:prstGeom>
            <a:noFill/>
          </p:spPr>
          <p:txBody>
            <a:bodyPr wrap="none" rtlCol="0" anchor="ctr" anchorCtr="0">
              <a:spAutoFit/>
            </a:bodyPr>
            <a:lstStyle/>
            <a:p>
              <a:pPr algn="ctr"/>
              <a:r>
                <a:rPr lang="en-US" sz="1200" b="0" dirty="0" smtClean="0">
                  <a:solidFill>
                    <a:srgbClr val="FF0000"/>
                  </a:solidFill>
                  <a:effectLst/>
                  <a:latin typeface="Arial" panose="020B0604020202020204" pitchFamily="34" charset="0"/>
                  <a:cs typeface="Arial" panose="020B0604020202020204" pitchFamily="34" charset="0"/>
                </a:rPr>
                <a:t>DCBLTRIPSEL</a:t>
              </a:r>
            </a:p>
          </p:txBody>
        </p:sp>
        <p:sp>
          <p:nvSpPr>
            <p:cNvPr id="324" name="Right Brace 323"/>
            <p:cNvSpPr/>
            <p:nvPr/>
          </p:nvSpPr>
          <p:spPr bwMode="auto">
            <a:xfrm>
              <a:off x="1325032" y="2897107"/>
              <a:ext cx="151790" cy="680475"/>
            </a:xfrm>
            <a:prstGeom prst="rightBrace">
              <a:avLst/>
            </a:prstGeom>
            <a:noFill/>
            <a:ln w="12700"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cxnSp>
          <p:nvCxnSpPr>
            <p:cNvPr id="325" name="Elbow Connector 324"/>
            <p:cNvCxnSpPr>
              <a:stCxn id="148" idx="0"/>
            </p:cNvCxnSpPr>
            <p:nvPr/>
          </p:nvCxnSpPr>
          <p:spPr bwMode="auto">
            <a:xfrm rot="16200000" flipV="1">
              <a:off x="2004299" y="2692405"/>
              <a:ext cx="143961" cy="1231948"/>
            </a:xfrm>
            <a:prstGeom prst="bentConnector2">
              <a:avLst/>
            </a:prstGeom>
            <a:solidFill>
              <a:schemeClr val="accent1"/>
            </a:solidFill>
            <a:ln w="12700" cap="flat" cmpd="sng" algn="ctr">
              <a:solidFill>
                <a:schemeClr val="tx2"/>
              </a:solidFill>
              <a:prstDash val="solid"/>
              <a:round/>
              <a:headEnd type="triangle" w="med" len="med"/>
              <a:tailEnd type="none" w="sm" len="sm"/>
            </a:ln>
            <a:effectLst/>
          </p:spPr>
        </p:cxnSp>
      </p:grpSp>
    </p:spTree>
    <p:extLst>
      <p:ext uri="{BB962C8B-B14F-4D97-AF65-F5344CB8AC3E}">
        <p14:creationId xmlns:p14="http://schemas.microsoft.com/office/powerpoint/2010/main" val="35612288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ePWM</a:t>
            </a:r>
            <a:r>
              <a:rPr lang="en-US" dirty="0" smtClean="0"/>
              <a:t> X-Bar</a:t>
            </a:r>
            <a:endParaRPr lang="en-US" dirty="0"/>
          </a:p>
        </p:txBody>
      </p:sp>
      <p:grpSp>
        <p:nvGrpSpPr>
          <p:cNvPr id="41" name="Group 40"/>
          <p:cNvGrpSpPr/>
          <p:nvPr/>
        </p:nvGrpSpPr>
        <p:grpSpPr>
          <a:xfrm>
            <a:off x="416560" y="2742200"/>
            <a:ext cx="1968296" cy="315352"/>
            <a:chOff x="3129280" y="2252544"/>
            <a:chExt cx="1968296" cy="315352"/>
          </a:xfrm>
        </p:grpSpPr>
        <p:sp>
          <p:nvSpPr>
            <p:cNvPr id="20" name="Rectangle 19"/>
            <p:cNvSpPr/>
            <p:nvPr/>
          </p:nvSpPr>
          <p:spPr bwMode="auto">
            <a:xfrm>
              <a:off x="3129280" y="2252544"/>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 name="TextBox 4"/>
            <p:cNvSpPr txBox="1"/>
            <p:nvPr/>
          </p:nvSpPr>
          <p:spPr>
            <a:xfrm>
              <a:off x="3129280" y="2278586"/>
              <a:ext cx="1968296"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EPWM/ECAP sync</a:t>
              </a:r>
            </a:p>
          </p:txBody>
        </p:sp>
      </p:grpSp>
      <p:grpSp>
        <p:nvGrpSpPr>
          <p:cNvPr id="37" name="Group 36"/>
          <p:cNvGrpSpPr/>
          <p:nvPr/>
        </p:nvGrpSpPr>
        <p:grpSpPr>
          <a:xfrm>
            <a:off x="416560" y="3219112"/>
            <a:ext cx="1968296" cy="310216"/>
            <a:chOff x="3281680" y="2938400"/>
            <a:chExt cx="1968296" cy="310216"/>
          </a:xfrm>
        </p:grpSpPr>
        <p:sp>
          <p:nvSpPr>
            <p:cNvPr id="35" name="Rectangle 34"/>
            <p:cNvSpPr/>
            <p:nvPr/>
          </p:nvSpPr>
          <p:spPr bwMode="auto">
            <a:xfrm>
              <a:off x="3281680" y="2938400"/>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3576376" y="2959306"/>
              <a:ext cx="1378904"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ADCSOCAO</a:t>
              </a:r>
            </a:p>
          </p:txBody>
        </p:sp>
      </p:grpSp>
      <p:grpSp>
        <p:nvGrpSpPr>
          <p:cNvPr id="38" name="Group 37"/>
          <p:cNvGrpSpPr/>
          <p:nvPr/>
        </p:nvGrpSpPr>
        <p:grpSpPr>
          <a:xfrm>
            <a:off x="416560" y="3690888"/>
            <a:ext cx="1968296" cy="312070"/>
            <a:chOff x="3429028" y="3576626"/>
            <a:chExt cx="1968296" cy="312070"/>
          </a:xfrm>
        </p:grpSpPr>
        <p:sp>
          <p:nvSpPr>
            <p:cNvPr id="36" name="Rectangle 35"/>
            <p:cNvSpPr/>
            <p:nvPr/>
          </p:nvSpPr>
          <p:spPr bwMode="auto">
            <a:xfrm>
              <a:off x="3429028" y="3576626"/>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TextBox 6"/>
            <p:cNvSpPr txBox="1"/>
            <p:nvPr/>
          </p:nvSpPr>
          <p:spPr>
            <a:xfrm>
              <a:off x="3723724" y="3599386"/>
              <a:ext cx="1378904"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ADCSOCBO</a:t>
              </a:r>
            </a:p>
          </p:txBody>
        </p:sp>
      </p:grpSp>
      <p:grpSp>
        <p:nvGrpSpPr>
          <p:cNvPr id="28" name="Group 27"/>
          <p:cNvGrpSpPr/>
          <p:nvPr/>
        </p:nvGrpSpPr>
        <p:grpSpPr>
          <a:xfrm>
            <a:off x="416560" y="5265626"/>
            <a:ext cx="1973059" cy="1386590"/>
            <a:chOff x="3149600" y="5042106"/>
            <a:chExt cx="1973059" cy="1386590"/>
          </a:xfrm>
        </p:grpSpPr>
        <p:sp>
          <p:nvSpPr>
            <p:cNvPr id="21" name="Rectangle 20"/>
            <p:cNvSpPr/>
            <p:nvPr/>
          </p:nvSpPr>
          <p:spPr bwMode="auto">
            <a:xfrm>
              <a:off x="3149600" y="5042106"/>
              <a:ext cx="1968296" cy="1339644"/>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a:off x="3700777" y="5042106"/>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ECAP1</a:t>
              </a:r>
            </a:p>
          </p:txBody>
        </p:sp>
        <p:sp>
          <p:nvSpPr>
            <p:cNvPr id="13" name="TextBox 12"/>
            <p:cNvSpPr txBox="1"/>
            <p:nvPr/>
          </p:nvSpPr>
          <p:spPr>
            <a:xfrm>
              <a:off x="3700777" y="5261562"/>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ECAP2</a:t>
              </a:r>
            </a:p>
          </p:txBody>
        </p:sp>
        <p:sp>
          <p:nvSpPr>
            <p:cNvPr id="14" name="TextBox 13"/>
            <p:cNvSpPr txBox="1"/>
            <p:nvPr/>
          </p:nvSpPr>
          <p:spPr>
            <a:xfrm>
              <a:off x="3700777" y="5481018"/>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ECAP3</a:t>
              </a:r>
            </a:p>
          </p:txBody>
        </p:sp>
        <p:sp>
          <p:nvSpPr>
            <p:cNvPr id="15" name="TextBox 14"/>
            <p:cNvSpPr txBox="1"/>
            <p:nvPr/>
          </p:nvSpPr>
          <p:spPr>
            <a:xfrm>
              <a:off x="3700777" y="5700474"/>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ECAP4</a:t>
              </a:r>
            </a:p>
          </p:txBody>
        </p:sp>
        <p:sp>
          <p:nvSpPr>
            <p:cNvPr id="16" name="TextBox 15"/>
            <p:cNvSpPr txBox="1"/>
            <p:nvPr/>
          </p:nvSpPr>
          <p:spPr>
            <a:xfrm>
              <a:off x="3700777" y="5919930"/>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ECAP5</a:t>
              </a:r>
            </a:p>
          </p:txBody>
        </p:sp>
        <p:sp>
          <p:nvSpPr>
            <p:cNvPr id="17" name="TextBox 16"/>
            <p:cNvSpPr txBox="1"/>
            <p:nvPr/>
          </p:nvSpPr>
          <p:spPr>
            <a:xfrm>
              <a:off x="3700777" y="6139386"/>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ECAP6</a:t>
              </a:r>
            </a:p>
          </p:txBody>
        </p:sp>
        <p:cxnSp>
          <p:nvCxnSpPr>
            <p:cNvPr id="23" name="Straight Connector 22"/>
            <p:cNvCxnSpPr/>
            <p:nvPr/>
          </p:nvCxnSpPr>
          <p:spPr bwMode="auto">
            <a:xfrm>
              <a:off x="3154363" y="5271088"/>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4" name="Straight Connector 23"/>
            <p:cNvCxnSpPr/>
            <p:nvPr/>
          </p:nvCxnSpPr>
          <p:spPr bwMode="auto">
            <a:xfrm>
              <a:off x="3154347" y="5494933"/>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5" name="Straight Connector 24"/>
            <p:cNvCxnSpPr/>
            <p:nvPr/>
          </p:nvCxnSpPr>
          <p:spPr bwMode="auto">
            <a:xfrm>
              <a:off x="3154331" y="5709252"/>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6" name="Straight Connector 25"/>
            <p:cNvCxnSpPr/>
            <p:nvPr/>
          </p:nvCxnSpPr>
          <p:spPr bwMode="auto">
            <a:xfrm>
              <a:off x="3154315" y="5928334"/>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p:cNvCxnSpPr/>
            <p:nvPr/>
          </p:nvCxnSpPr>
          <p:spPr bwMode="auto">
            <a:xfrm>
              <a:off x="3154299" y="6147416"/>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grpSp>
        <p:nvGrpSpPr>
          <p:cNvPr id="34" name="Group 33"/>
          <p:cNvGrpSpPr/>
          <p:nvPr/>
        </p:nvGrpSpPr>
        <p:grpSpPr>
          <a:xfrm>
            <a:off x="416560" y="4164518"/>
            <a:ext cx="1968328" cy="939550"/>
            <a:chOff x="3186388" y="3954986"/>
            <a:chExt cx="1968328" cy="939550"/>
          </a:xfrm>
        </p:grpSpPr>
        <p:sp>
          <p:nvSpPr>
            <p:cNvPr id="29" name="Rectangle 28"/>
            <p:cNvSpPr/>
            <p:nvPr/>
          </p:nvSpPr>
          <p:spPr bwMode="auto">
            <a:xfrm>
              <a:off x="3186420" y="3957681"/>
              <a:ext cx="1968296" cy="88578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TextBox 7"/>
            <p:cNvSpPr txBox="1"/>
            <p:nvPr/>
          </p:nvSpPr>
          <p:spPr>
            <a:xfrm>
              <a:off x="3783283" y="3954986"/>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ADCA</a:t>
              </a:r>
            </a:p>
          </p:txBody>
        </p:sp>
        <p:sp>
          <p:nvSpPr>
            <p:cNvPr id="9" name="TextBox 8"/>
            <p:cNvSpPr txBox="1"/>
            <p:nvPr/>
          </p:nvSpPr>
          <p:spPr>
            <a:xfrm>
              <a:off x="3783283" y="4171733"/>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ADCB</a:t>
              </a:r>
            </a:p>
          </p:txBody>
        </p:sp>
        <p:sp>
          <p:nvSpPr>
            <p:cNvPr id="10" name="TextBox 9"/>
            <p:cNvSpPr txBox="1"/>
            <p:nvPr/>
          </p:nvSpPr>
          <p:spPr>
            <a:xfrm>
              <a:off x="3783283" y="4388480"/>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ADCC</a:t>
              </a:r>
            </a:p>
          </p:txBody>
        </p:sp>
        <p:sp>
          <p:nvSpPr>
            <p:cNvPr id="11" name="TextBox 10"/>
            <p:cNvSpPr txBox="1"/>
            <p:nvPr/>
          </p:nvSpPr>
          <p:spPr>
            <a:xfrm>
              <a:off x="3783283" y="4605226"/>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ADCD</a:t>
              </a:r>
            </a:p>
          </p:txBody>
        </p:sp>
        <p:cxnSp>
          <p:nvCxnSpPr>
            <p:cNvPr id="31" name="Straight Connector 30"/>
            <p:cNvCxnSpPr/>
            <p:nvPr/>
          </p:nvCxnSpPr>
          <p:spPr bwMode="auto">
            <a:xfrm>
              <a:off x="3186420" y="4181259"/>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2" name="Straight Connector 31"/>
            <p:cNvCxnSpPr/>
            <p:nvPr/>
          </p:nvCxnSpPr>
          <p:spPr bwMode="auto">
            <a:xfrm>
              <a:off x="3186404" y="4405104"/>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3" name="Straight Connector 32"/>
            <p:cNvCxnSpPr/>
            <p:nvPr/>
          </p:nvCxnSpPr>
          <p:spPr bwMode="auto">
            <a:xfrm>
              <a:off x="3186388" y="4614660"/>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sp>
        <p:nvSpPr>
          <p:cNvPr id="40" name="Rectangle 39"/>
          <p:cNvSpPr/>
          <p:nvPr/>
        </p:nvSpPr>
        <p:spPr bwMode="auto">
          <a:xfrm>
            <a:off x="6780214" y="1018369"/>
            <a:ext cx="1073465" cy="1264784"/>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rPr>
              <a:t>All</a:t>
            </a:r>
          </a:p>
          <a:p>
            <a:pPr marL="0" marR="0" indent="0" algn="ctr" defTabSz="914400" rtl="0" eaLnBrk="0" fontAlgn="base" latinLnBrk="0" hangingPunct="0">
              <a:lnSpc>
                <a:spcPct val="80000"/>
              </a:lnSpc>
              <a:spcBef>
                <a:spcPct val="50000"/>
              </a:spcBef>
              <a:spcAft>
                <a:spcPct val="0"/>
              </a:spcAft>
              <a:buClrTx/>
              <a:buSzTx/>
              <a:buFontTx/>
              <a:buNone/>
              <a:tabLst/>
            </a:pPr>
            <a:r>
              <a:rPr lang="en-US" sz="1600" dirty="0" err="1" smtClean="0">
                <a:solidFill>
                  <a:schemeClr val="dk1"/>
                </a:solidFill>
                <a:effectLst/>
                <a:latin typeface="Arial" panose="020B0604020202020204" pitchFamily="34" charset="0"/>
                <a:cs typeface="Arial" panose="020B0604020202020204" pitchFamily="34" charset="0"/>
              </a:rPr>
              <a:t>ePWM</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solidFill>
                  <a:schemeClr val="dk1"/>
                </a:solidFill>
                <a:effectLst/>
                <a:latin typeface="Arial" panose="020B0604020202020204" pitchFamily="34" charset="0"/>
                <a:cs typeface="Arial" panose="020B0604020202020204" pitchFamily="34" charset="0"/>
              </a:rPr>
              <a:t>Modules</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p:txBody>
      </p:sp>
      <p:grpSp>
        <p:nvGrpSpPr>
          <p:cNvPr id="48" name="Group 47"/>
          <p:cNvGrpSpPr/>
          <p:nvPr/>
        </p:nvGrpSpPr>
        <p:grpSpPr>
          <a:xfrm>
            <a:off x="416560" y="1018369"/>
            <a:ext cx="1968296" cy="475151"/>
            <a:chOff x="4788855" y="906609"/>
            <a:chExt cx="1968296" cy="475151"/>
          </a:xfrm>
        </p:grpSpPr>
        <p:sp>
          <p:nvSpPr>
            <p:cNvPr id="43" name="Rectangle 42"/>
            <p:cNvSpPr/>
            <p:nvPr/>
          </p:nvSpPr>
          <p:spPr bwMode="auto">
            <a:xfrm>
              <a:off x="4788855" y="906609"/>
              <a:ext cx="1968296" cy="47515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 name="TextBox 2"/>
            <p:cNvSpPr txBox="1"/>
            <p:nvPr/>
          </p:nvSpPr>
          <p:spPr>
            <a:xfrm>
              <a:off x="5259882" y="999529"/>
              <a:ext cx="10262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CMPSS1</a:t>
              </a:r>
            </a:p>
          </p:txBody>
        </p:sp>
      </p:grpSp>
      <p:grpSp>
        <p:nvGrpSpPr>
          <p:cNvPr id="47" name="Group 46"/>
          <p:cNvGrpSpPr/>
          <p:nvPr/>
        </p:nvGrpSpPr>
        <p:grpSpPr>
          <a:xfrm>
            <a:off x="416560" y="1973409"/>
            <a:ext cx="1968296" cy="475151"/>
            <a:chOff x="4941255" y="1597489"/>
            <a:chExt cx="1968296" cy="475151"/>
          </a:xfrm>
        </p:grpSpPr>
        <p:sp>
          <p:nvSpPr>
            <p:cNvPr id="45" name="Rectangle 44"/>
            <p:cNvSpPr/>
            <p:nvPr/>
          </p:nvSpPr>
          <p:spPr bwMode="auto">
            <a:xfrm>
              <a:off x="4941255" y="1597489"/>
              <a:ext cx="1968296" cy="47515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6" name="TextBox 45"/>
            <p:cNvSpPr txBox="1"/>
            <p:nvPr/>
          </p:nvSpPr>
          <p:spPr>
            <a:xfrm>
              <a:off x="5412282" y="1690409"/>
              <a:ext cx="10262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CMPSS8</a:t>
              </a:r>
            </a:p>
          </p:txBody>
        </p:sp>
      </p:grpSp>
      <p:grpSp>
        <p:nvGrpSpPr>
          <p:cNvPr id="69" name="Group 68"/>
          <p:cNvGrpSpPr/>
          <p:nvPr/>
        </p:nvGrpSpPr>
        <p:grpSpPr>
          <a:xfrm>
            <a:off x="6780054" y="2379808"/>
            <a:ext cx="1968296" cy="971909"/>
            <a:chOff x="5672614" y="3050368"/>
            <a:chExt cx="1968296" cy="971909"/>
          </a:xfrm>
        </p:grpSpPr>
        <p:sp>
          <p:nvSpPr>
            <p:cNvPr id="51" name="Rectangle 50"/>
            <p:cNvSpPr/>
            <p:nvPr/>
          </p:nvSpPr>
          <p:spPr bwMode="auto">
            <a:xfrm>
              <a:off x="5672614" y="3050368"/>
              <a:ext cx="1968296" cy="971909"/>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2" name="TextBox 51"/>
            <p:cNvSpPr txBox="1"/>
            <p:nvPr/>
          </p:nvSpPr>
          <p:spPr>
            <a:xfrm>
              <a:off x="5955288" y="3391667"/>
              <a:ext cx="1402948"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INPUT X-Bar</a:t>
              </a:r>
            </a:p>
          </p:txBody>
        </p:sp>
      </p:grpSp>
      <p:grpSp>
        <p:nvGrpSpPr>
          <p:cNvPr id="62" name="Group 58"/>
          <p:cNvGrpSpPr>
            <a:grpSpLocks/>
          </p:cNvGrpSpPr>
          <p:nvPr/>
        </p:nvGrpSpPr>
        <p:grpSpPr bwMode="auto">
          <a:xfrm>
            <a:off x="1383424" y="1596948"/>
            <a:ext cx="55562" cy="287337"/>
            <a:chOff x="4453" y="3249"/>
            <a:chExt cx="35" cy="181"/>
          </a:xfrm>
        </p:grpSpPr>
        <p:sp>
          <p:nvSpPr>
            <p:cNvPr id="63"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64"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65"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68" name="Rectangle 67"/>
          <p:cNvSpPr/>
          <p:nvPr/>
        </p:nvSpPr>
        <p:spPr bwMode="auto">
          <a:xfrm>
            <a:off x="3982720" y="1018369"/>
            <a:ext cx="1168400" cy="5586901"/>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err="1" smtClean="0">
                <a:solidFill>
                  <a:schemeClr val="dk1"/>
                </a:solidFill>
                <a:effectLst/>
                <a:latin typeface="Arial" panose="020B0604020202020204" pitchFamily="34" charset="0"/>
                <a:cs typeface="Arial" panose="020B0604020202020204" pitchFamily="34" charset="0"/>
              </a:rPr>
              <a:t>ePWM</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solidFill>
                  <a:schemeClr val="dk1"/>
                </a:solidFill>
                <a:effectLst/>
                <a:latin typeface="Arial" panose="020B0604020202020204" pitchFamily="34" charset="0"/>
                <a:cs typeface="Arial" panose="020B0604020202020204" pitchFamily="34" charset="0"/>
              </a:rPr>
              <a:t>X-Bar</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p:txBody>
      </p:sp>
      <p:cxnSp>
        <p:nvCxnSpPr>
          <p:cNvPr id="71" name="Straight Connector 70"/>
          <p:cNvCxnSpPr>
            <a:stCxn id="35" idx="3"/>
          </p:cNvCxnSpPr>
          <p:nvPr/>
        </p:nvCxnSpPr>
        <p:spPr bwMode="auto">
          <a:xfrm>
            <a:off x="2384856" y="336376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2" name="Straight Connector 71"/>
          <p:cNvCxnSpPr/>
          <p:nvPr/>
        </p:nvCxnSpPr>
        <p:spPr bwMode="auto">
          <a:xfrm>
            <a:off x="2390936" y="383075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3" name="Straight Connector 72"/>
          <p:cNvCxnSpPr/>
          <p:nvPr/>
        </p:nvCxnSpPr>
        <p:spPr bwMode="auto">
          <a:xfrm>
            <a:off x="2389700" y="427579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4" name="Straight Connector 73"/>
          <p:cNvCxnSpPr/>
          <p:nvPr/>
        </p:nvCxnSpPr>
        <p:spPr bwMode="auto">
          <a:xfrm>
            <a:off x="2388464" y="4505013"/>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5" name="Straight Connector 74"/>
          <p:cNvCxnSpPr/>
          <p:nvPr/>
        </p:nvCxnSpPr>
        <p:spPr bwMode="auto">
          <a:xfrm>
            <a:off x="2390886" y="472325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6" name="Straight Connector 75"/>
          <p:cNvCxnSpPr/>
          <p:nvPr/>
        </p:nvCxnSpPr>
        <p:spPr bwMode="auto">
          <a:xfrm>
            <a:off x="2389650" y="493418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7" name="Straight Connector 76"/>
          <p:cNvCxnSpPr/>
          <p:nvPr/>
        </p:nvCxnSpPr>
        <p:spPr bwMode="auto">
          <a:xfrm>
            <a:off x="2388414" y="5386541"/>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8" name="Straight Connector 77"/>
          <p:cNvCxnSpPr/>
          <p:nvPr/>
        </p:nvCxnSpPr>
        <p:spPr bwMode="auto">
          <a:xfrm>
            <a:off x="2390836" y="560478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9" name="Straight Connector 78"/>
          <p:cNvCxnSpPr/>
          <p:nvPr/>
        </p:nvCxnSpPr>
        <p:spPr bwMode="auto">
          <a:xfrm>
            <a:off x="2389600" y="582302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0" name="Straight Connector 79"/>
          <p:cNvCxnSpPr/>
          <p:nvPr/>
        </p:nvCxnSpPr>
        <p:spPr bwMode="auto">
          <a:xfrm>
            <a:off x="2388364" y="603761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1" name="Straight Connector 80"/>
          <p:cNvCxnSpPr/>
          <p:nvPr/>
        </p:nvCxnSpPr>
        <p:spPr bwMode="auto">
          <a:xfrm>
            <a:off x="2390786" y="625585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2" name="Straight Connector 81"/>
          <p:cNvCxnSpPr/>
          <p:nvPr/>
        </p:nvCxnSpPr>
        <p:spPr bwMode="auto">
          <a:xfrm>
            <a:off x="2389550" y="648141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3" name="Straight Connector 82"/>
          <p:cNvCxnSpPr/>
          <p:nvPr/>
        </p:nvCxnSpPr>
        <p:spPr bwMode="auto">
          <a:xfrm>
            <a:off x="2390936" y="289064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4" name="Straight Connector 83"/>
          <p:cNvCxnSpPr/>
          <p:nvPr/>
        </p:nvCxnSpPr>
        <p:spPr bwMode="auto">
          <a:xfrm>
            <a:off x="2389700" y="110796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5" name="Straight Connector 84"/>
          <p:cNvCxnSpPr/>
          <p:nvPr/>
        </p:nvCxnSpPr>
        <p:spPr bwMode="auto">
          <a:xfrm>
            <a:off x="2388464" y="130060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6" name="Straight Connector 85"/>
          <p:cNvCxnSpPr/>
          <p:nvPr/>
        </p:nvCxnSpPr>
        <p:spPr bwMode="auto">
          <a:xfrm>
            <a:off x="2387228" y="207120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7" name="Straight Connector 86"/>
          <p:cNvCxnSpPr/>
          <p:nvPr/>
        </p:nvCxnSpPr>
        <p:spPr bwMode="auto">
          <a:xfrm>
            <a:off x="2385992" y="225652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nvGrpSpPr>
          <p:cNvPr id="101" name="Group 100"/>
          <p:cNvGrpSpPr/>
          <p:nvPr/>
        </p:nvGrpSpPr>
        <p:grpSpPr>
          <a:xfrm>
            <a:off x="3271705" y="1107969"/>
            <a:ext cx="711015" cy="644128"/>
            <a:chOff x="3271705" y="1107969"/>
            <a:chExt cx="711015" cy="644128"/>
          </a:xfrm>
        </p:grpSpPr>
        <p:cxnSp>
          <p:nvCxnSpPr>
            <p:cNvPr id="89" name="Elbow Connector 88"/>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61"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96" name="Elbow Connector 95"/>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00" name="Straight Connector 99"/>
            <p:cNvCxnSpPr>
              <a:stCxn id="61"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02" name="Group 101"/>
          <p:cNvGrpSpPr/>
          <p:nvPr/>
        </p:nvGrpSpPr>
        <p:grpSpPr>
          <a:xfrm>
            <a:off x="3274127" y="2072445"/>
            <a:ext cx="711015" cy="644128"/>
            <a:chOff x="3271705" y="1107969"/>
            <a:chExt cx="711015" cy="644128"/>
          </a:xfrm>
        </p:grpSpPr>
        <p:cxnSp>
          <p:nvCxnSpPr>
            <p:cNvPr id="103" name="Elbow Connector 10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0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05" name="Elbow Connector 10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06" name="Straight Connector 105"/>
            <p:cNvCxnSpPr>
              <a:stCxn id="10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07" name="Group 106"/>
          <p:cNvGrpSpPr/>
          <p:nvPr/>
        </p:nvGrpSpPr>
        <p:grpSpPr>
          <a:xfrm flipH="1">
            <a:off x="5151305" y="5974609"/>
            <a:ext cx="711015" cy="644128"/>
            <a:chOff x="3271705" y="1107969"/>
            <a:chExt cx="711015" cy="644128"/>
          </a:xfrm>
        </p:grpSpPr>
        <p:cxnSp>
          <p:nvCxnSpPr>
            <p:cNvPr id="108" name="Elbow Connector 107"/>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09"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10" name="Elbow Connector 109"/>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11" name="Straight Connector 110"/>
            <p:cNvCxnSpPr>
              <a:stCxn id="109"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12" name="Group 111"/>
          <p:cNvGrpSpPr/>
          <p:nvPr/>
        </p:nvGrpSpPr>
        <p:grpSpPr>
          <a:xfrm flipH="1">
            <a:off x="5151305" y="5178743"/>
            <a:ext cx="711015" cy="644128"/>
            <a:chOff x="3271705" y="1107969"/>
            <a:chExt cx="711015" cy="644128"/>
          </a:xfrm>
        </p:grpSpPr>
        <p:cxnSp>
          <p:nvCxnSpPr>
            <p:cNvPr id="113" name="Elbow Connector 11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1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15" name="Elbow Connector 11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16" name="Straight Connector 115"/>
            <p:cNvCxnSpPr>
              <a:stCxn id="11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17" name="Group 116"/>
          <p:cNvGrpSpPr/>
          <p:nvPr/>
        </p:nvGrpSpPr>
        <p:grpSpPr>
          <a:xfrm flipH="1">
            <a:off x="5151305" y="4382876"/>
            <a:ext cx="711015" cy="644128"/>
            <a:chOff x="3271705" y="1107969"/>
            <a:chExt cx="711015" cy="644128"/>
          </a:xfrm>
        </p:grpSpPr>
        <p:cxnSp>
          <p:nvCxnSpPr>
            <p:cNvPr id="118" name="Elbow Connector 117"/>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19"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0" name="Elbow Connector 119"/>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21" name="Straight Connector 120"/>
            <p:cNvCxnSpPr>
              <a:stCxn id="119"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22" name="Group 121"/>
          <p:cNvGrpSpPr/>
          <p:nvPr/>
        </p:nvGrpSpPr>
        <p:grpSpPr>
          <a:xfrm flipH="1">
            <a:off x="5151305" y="3587009"/>
            <a:ext cx="711015" cy="644128"/>
            <a:chOff x="3271705" y="1107969"/>
            <a:chExt cx="711015" cy="644128"/>
          </a:xfrm>
        </p:grpSpPr>
        <p:cxnSp>
          <p:nvCxnSpPr>
            <p:cNvPr id="123" name="Elbow Connector 12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2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5" name="Elbow Connector 12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26" name="Straight Connector 125"/>
            <p:cNvCxnSpPr>
              <a:stCxn id="12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47" name="Group 146"/>
          <p:cNvGrpSpPr/>
          <p:nvPr/>
        </p:nvGrpSpPr>
        <p:grpSpPr>
          <a:xfrm>
            <a:off x="6780054" y="3456768"/>
            <a:ext cx="1968296" cy="3148565"/>
            <a:chOff x="6393974" y="3385648"/>
            <a:chExt cx="1968296" cy="3148565"/>
          </a:xfrm>
        </p:grpSpPr>
        <p:grpSp>
          <p:nvGrpSpPr>
            <p:cNvPr id="56" name="Group 55"/>
            <p:cNvGrpSpPr/>
            <p:nvPr/>
          </p:nvGrpSpPr>
          <p:grpSpPr>
            <a:xfrm>
              <a:off x="6393974" y="3385648"/>
              <a:ext cx="1968296" cy="1573765"/>
              <a:chOff x="5825014" y="5244928"/>
              <a:chExt cx="1968296" cy="1083817"/>
            </a:xfrm>
          </p:grpSpPr>
          <p:sp>
            <p:nvSpPr>
              <p:cNvPr id="53" name="Rectangle 52"/>
              <p:cNvSpPr/>
              <p:nvPr/>
            </p:nvSpPr>
            <p:spPr bwMode="auto">
              <a:xfrm>
                <a:off x="5825014" y="5244928"/>
                <a:ext cx="1968296" cy="108381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4" name="TextBox 53"/>
              <p:cNvSpPr txBox="1"/>
              <p:nvPr/>
            </p:nvSpPr>
            <p:spPr>
              <a:xfrm>
                <a:off x="6518057" y="5687215"/>
                <a:ext cx="582211" cy="199241"/>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SD1</a:t>
                </a:r>
              </a:p>
            </p:txBody>
          </p:sp>
        </p:grpSp>
        <p:grpSp>
          <p:nvGrpSpPr>
            <p:cNvPr id="142" name="Group 141"/>
            <p:cNvGrpSpPr/>
            <p:nvPr/>
          </p:nvGrpSpPr>
          <p:grpSpPr>
            <a:xfrm>
              <a:off x="6393974" y="4960448"/>
              <a:ext cx="1968296" cy="1573765"/>
              <a:chOff x="5825014" y="5244928"/>
              <a:chExt cx="1968296" cy="1083817"/>
            </a:xfrm>
          </p:grpSpPr>
          <p:sp>
            <p:nvSpPr>
              <p:cNvPr id="143" name="Rectangle 142"/>
              <p:cNvSpPr/>
              <p:nvPr/>
            </p:nvSpPr>
            <p:spPr bwMode="auto">
              <a:xfrm>
                <a:off x="5825014" y="5244928"/>
                <a:ext cx="1968296" cy="108381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4" name="TextBox 143"/>
              <p:cNvSpPr txBox="1"/>
              <p:nvPr/>
            </p:nvSpPr>
            <p:spPr>
              <a:xfrm>
                <a:off x="6518057" y="5687215"/>
                <a:ext cx="582211" cy="199241"/>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SD2</a:t>
                </a:r>
              </a:p>
            </p:txBody>
          </p:sp>
        </p:grpSp>
      </p:grpSp>
      <p:cxnSp>
        <p:nvCxnSpPr>
          <p:cNvPr id="149" name="Straight Connector 148"/>
          <p:cNvCxnSpPr/>
          <p:nvPr/>
        </p:nvCxnSpPr>
        <p:spPr bwMode="auto">
          <a:xfrm flipH="1">
            <a:off x="5151120" y="358853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0" name="Straight Connector 149"/>
          <p:cNvCxnSpPr/>
          <p:nvPr/>
        </p:nvCxnSpPr>
        <p:spPr bwMode="auto">
          <a:xfrm flipH="1">
            <a:off x="5152226" y="3780398"/>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1" name="Straight Connector 150"/>
          <p:cNvCxnSpPr/>
          <p:nvPr/>
        </p:nvCxnSpPr>
        <p:spPr bwMode="auto">
          <a:xfrm flipH="1">
            <a:off x="5150043" y="4383391"/>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2" name="Straight Connector 151"/>
          <p:cNvCxnSpPr/>
          <p:nvPr/>
        </p:nvCxnSpPr>
        <p:spPr bwMode="auto">
          <a:xfrm flipH="1">
            <a:off x="5144571" y="4578548"/>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3" name="Straight Connector 152"/>
          <p:cNvCxnSpPr/>
          <p:nvPr/>
        </p:nvCxnSpPr>
        <p:spPr bwMode="auto">
          <a:xfrm flipH="1">
            <a:off x="5145677" y="5174963"/>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4" name="Straight Connector 153"/>
          <p:cNvCxnSpPr/>
          <p:nvPr/>
        </p:nvCxnSpPr>
        <p:spPr bwMode="auto">
          <a:xfrm flipH="1">
            <a:off x="5143494" y="537012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5" name="Straight Connector 154"/>
          <p:cNvCxnSpPr/>
          <p:nvPr/>
        </p:nvCxnSpPr>
        <p:spPr bwMode="auto">
          <a:xfrm flipH="1">
            <a:off x="5144600" y="5969824"/>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6" name="Straight Connector 155"/>
          <p:cNvCxnSpPr/>
          <p:nvPr/>
        </p:nvCxnSpPr>
        <p:spPr bwMode="auto">
          <a:xfrm flipH="1">
            <a:off x="5148995" y="616827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8" name="Straight Connector 157"/>
          <p:cNvCxnSpPr/>
          <p:nvPr/>
        </p:nvCxnSpPr>
        <p:spPr bwMode="auto">
          <a:xfrm flipH="1">
            <a:off x="5155757" y="2472809"/>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9" name="Straight Connector 158"/>
          <p:cNvCxnSpPr/>
          <p:nvPr/>
        </p:nvCxnSpPr>
        <p:spPr bwMode="auto">
          <a:xfrm flipH="1">
            <a:off x="5155757" y="2632687"/>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0" name="Straight Connector 159"/>
          <p:cNvCxnSpPr/>
          <p:nvPr/>
        </p:nvCxnSpPr>
        <p:spPr bwMode="auto">
          <a:xfrm flipH="1">
            <a:off x="5155757" y="2792565"/>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1" name="Straight Connector 160"/>
          <p:cNvCxnSpPr/>
          <p:nvPr/>
        </p:nvCxnSpPr>
        <p:spPr bwMode="auto">
          <a:xfrm flipH="1">
            <a:off x="5155757" y="2952443"/>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2" name="Straight Connector 161"/>
          <p:cNvCxnSpPr/>
          <p:nvPr/>
        </p:nvCxnSpPr>
        <p:spPr bwMode="auto">
          <a:xfrm flipH="1">
            <a:off x="5155757" y="3112321"/>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3" name="Straight Connector 162"/>
          <p:cNvCxnSpPr/>
          <p:nvPr/>
        </p:nvCxnSpPr>
        <p:spPr bwMode="auto">
          <a:xfrm flipH="1">
            <a:off x="5155757" y="3272198"/>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7" name="Straight Connector 166"/>
          <p:cNvCxnSpPr/>
          <p:nvPr/>
        </p:nvCxnSpPr>
        <p:spPr bwMode="auto">
          <a:xfrm>
            <a:off x="5150043" y="1115715"/>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68" name="Straight Connector 167"/>
          <p:cNvCxnSpPr/>
          <p:nvPr/>
        </p:nvCxnSpPr>
        <p:spPr bwMode="auto">
          <a:xfrm>
            <a:off x="5150043" y="1268916"/>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69" name="Straight Connector 168"/>
          <p:cNvCxnSpPr/>
          <p:nvPr/>
        </p:nvCxnSpPr>
        <p:spPr bwMode="auto">
          <a:xfrm>
            <a:off x="5150043" y="1422117"/>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0" name="Straight Connector 169"/>
          <p:cNvCxnSpPr/>
          <p:nvPr/>
        </p:nvCxnSpPr>
        <p:spPr bwMode="auto">
          <a:xfrm>
            <a:off x="5150043" y="1575318"/>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1" name="Straight Connector 170"/>
          <p:cNvCxnSpPr/>
          <p:nvPr/>
        </p:nvCxnSpPr>
        <p:spPr bwMode="auto">
          <a:xfrm>
            <a:off x="5150043" y="1728519"/>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2" name="Straight Connector 171"/>
          <p:cNvCxnSpPr/>
          <p:nvPr/>
        </p:nvCxnSpPr>
        <p:spPr bwMode="auto">
          <a:xfrm>
            <a:off x="5150043" y="1881720"/>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3" name="Straight Connector 172"/>
          <p:cNvCxnSpPr/>
          <p:nvPr/>
        </p:nvCxnSpPr>
        <p:spPr bwMode="auto">
          <a:xfrm>
            <a:off x="5150043" y="2034921"/>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4" name="Straight Connector 173"/>
          <p:cNvCxnSpPr/>
          <p:nvPr/>
        </p:nvCxnSpPr>
        <p:spPr bwMode="auto">
          <a:xfrm>
            <a:off x="5150043" y="2188125"/>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sp>
        <p:nvSpPr>
          <p:cNvPr id="175" name="TextBox 174"/>
          <p:cNvSpPr txBox="1"/>
          <p:nvPr/>
        </p:nvSpPr>
        <p:spPr>
          <a:xfrm>
            <a:off x="5648103" y="1006246"/>
            <a:ext cx="607860"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TRIPIN4</a:t>
            </a:r>
          </a:p>
        </p:txBody>
      </p:sp>
      <p:sp>
        <p:nvSpPr>
          <p:cNvPr id="176" name="TextBox 175"/>
          <p:cNvSpPr txBox="1"/>
          <p:nvPr/>
        </p:nvSpPr>
        <p:spPr>
          <a:xfrm>
            <a:off x="5648103" y="1158646"/>
            <a:ext cx="607860"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TRIPIN5</a:t>
            </a:r>
          </a:p>
        </p:txBody>
      </p:sp>
      <p:sp>
        <p:nvSpPr>
          <p:cNvPr id="177" name="TextBox 176"/>
          <p:cNvSpPr txBox="1"/>
          <p:nvPr/>
        </p:nvSpPr>
        <p:spPr>
          <a:xfrm>
            <a:off x="5648103" y="1311046"/>
            <a:ext cx="607860"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TRIPIN7</a:t>
            </a:r>
          </a:p>
        </p:txBody>
      </p:sp>
      <p:sp>
        <p:nvSpPr>
          <p:cNvPr id="178" name="TextBox 177"/>
          <p:cNvSpPr txBox="1"/>
          <p:nvPr/>
        </p:nvSpPr>
        <p:spPr>
          <a:xfrm>
            <a:off x="5648103" y="1463446"/>
            <a:ext cx="607860"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TRIPIN8</a:t>
            </a:r>
          </a:p>
        </p:txBody>
      </p:sp>
      <p:sp>
        <p:nvSpPr>
          <p:cNvPr id="179" name="TextBox 178"/>
          <p:cNvSpPr txBox="1"/>
          <p:nvPr/>
        </p:nvSpPr>
        <p:spPr>
          <a:xfrm>
            <a:off x="5648103" y="1615846"/>
            <a:ext cx="607860"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TRIPIN9</a:t>
            </a:r>
          </a:p>
        </p:txBody>
      </p:sp>
      <p:sp>
        <p:nvSpPr>
          <p:cNvPr id="180" name="TextBox 179"/>
          <p:cNvSpPr txBox="1"/>
          <p:nvPr/>
        </p:nvSpPr>
        <p:spPr>
          <a:xfrm>
            <a:off x="5617647" y="1768246"/>
            <a:ext cx="668774"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TRIPIN10</a:t>
            </a:r>
          </a:p>
        </p:txBody>
      </p:sp>
      <p:sp>
        <p:nvSpPr>
          <p:cNvPr id="181" name="TextBox 180"/>
          <p:cNvSpPr txBox="1"/>
          <p:nvPr/>
        </p:nvSpPr>
        <p:spPr>
          <a:xfrm>
            <a:off x="5617647" y="1920646"/>
            <a:ext cx="668774"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TRIPIN11</a:t>
            </a:r>
          </a:p>
        </p:txBody>
      </p:sp>
      <p:sp>
        <p:nvSpPr>
          <p:cNvPr id="182" name="TextBox 181"/>
          <p:cNvSpPr txBox="1"/>
          <p:nvPr/>
        </p:nvSpPr>
        <p:spPr>
          <a:xfrm>
            <a:off x="5617647" y="2073046"/>
            <a:ext cx="668774" cy="221599"/>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TRIPIN12</a:t>
            </a:r>
          </a:p>
        </p:txBody>
      </p:sp>
      <p:sp>
        <p:nvSpPr>
          <p:cNvPr id="183" name="TextBox 182"/>
          <p:cNvSpPr txBox="1"/>
          <p:nvPr/>
        </p:nvSpPr>
        <p:spPr>
          <a:xfrm>
            <a:off x="5656116" y="2368468"/>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INPUT1</a:t>
            </a:r>
            <a:endParaRPr lang="en-US" sz="1200" b="0" dirty="0" smtClean="0">
              <a:solidFill>
                <a:schemeClr val="dk1"/>
              </a:solidFill>
              <a:effectLst/>
            </a:endParaRPr>
          </a:p>
        </p:txBody>
      </p:sp>
      <p:sp>
        <p:nvSpPr>
          <p:cNvPr id="184" name="TextBox 183"/>
          <p:cNvSpPr txBox="1"/>
          <p:nvPr/>
        </p:nvSpPr>
        <p:spPr>
          <a:xfrm>
            <a:off x="5656116" y="2529536"/>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INPUT2</a:t>
            </a:r>
            <a:endParaRPr lang="en-US" sz="1200" b="0" dirty="0" smtClean="0">
              <a:solidFill>
                <a:schemeClr val="dk1"/>
              </a:solidFill>
              <a:effectLst/>
            </a:endParaRPr>
          </a:p>
        </p:txBody>
      </p:sp>
      <p:sp>
        <p:nvSpPr>
          <p:cNvPr id="185" name="TextBox 184"/>
          <p:cNvSpPr txBox="1"/>
          <p:nvPr/>
        </p:nvSpPr>
        <p:spPr>
          <a:xfrm>
            <a:off x="5656116" y="2686270"/>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INPUT3</a:t>
            </a:r>
            <a:endParaRPr lang="en-US" sz="1200" b="0" dirty="0" smtClean="0">
              <a:solidFill>
                <a:schemeClr val="dk1"/>
              </a:solidFill>
              <a:effectLst/>
            </a:endParaRPr>
          </a:p>
        </p:txBody>
      </p:sp>
      <p:sp>
        <p:nvSpPr>
          <p:cNvPr id="186" name="TextBox 185"/>
          <p:cNvSpPr txBox="1"/>
          <p:nvPr/>
        </p:nvSpPr>
        <p:spPr>
          <a:xfrm>
            <a:off x="5656116" y="2843004"/>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INPUT4</a:t>
            </a:r>
            <a:endParaRPr lang="en-US" sz="1200" b="0" dirty="0" smtClean="0">
              <a:solidFill>
                <a:schemeClr val="dk1"/>
              </a:solidFill>
              <a:effectLst/>
            </a:endParaRPr>
          </a:p>
        </p:txBody>
      </p:sp>
      <p:sp>
        <p:nvSpPr>
          <p:cNvPr id="187" name="TextBox 186"/>
          <p:cNvSpPr txBox="1"/>
          <p:nvPr/>
        </p:nvSpPr>
        <p:spPr>
          <a:xfrm>
            <a:off x="5656116" y="3008406"/>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INPUT5</a:t>
            </a:r>
            <a:endParaRPr lang="en-US" sz="1200" b="0" dirty="0" smtClean="0">
              <a:solidFill>
                <a:schemeClr val="dk1"/>
              </a:solidFill>
              <a:effectLst/>
            </a:endParaRPr>
          </a:p>
        </p:txBody>
      </p:sp>
      <p:sp>
        <p:nvSpPr>
          <p:cNvPr id="188" name="TextBox 187"/>
          <p:cNvSpPr txBox="1"/>
          <p:nvPr/>
        </p:nvSpPr>
        <p:spPr>
          <a:xfrm>
            <a:off x="5656116" y="3169474"/>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INPUT6</a:t>
            </a:r>
            <a:endParaRPr lang="en-US" sz="1200" b="0" dirty="0" smtClean="0">
              <a:solidFill>
                <a:schemeClr val="dk1"/>
              </a:solidFill>
              <a:effectLst/>
            </a:endParaRPr>
          </a:p>
        </p:txBody>
      </p:sp>
      <p:sp>
        <p:nvSpPr>
          <p:cNvPr id="189" name="TextBox 188"/>
          <p:cNvSpPr txBox="1"/>
          <p:nvPr/>
        </p:nvSpPr>
        <p:spPr>
          <a:xfrm>
            <a:off x="2651332" y="4170302"/>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0" name="TextBox 189"/>
          <p:cNvSpPr txBox="1"/>
          <p:nvPr/>
        </p:nvSpPr>
        <p:spPr>
          <a:xfrm>
            <a:off x="2651332" y="4387314"/>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1" name="TextBox 190"/>
          <p:cNvSpPr txBox="1"/>
          <p:nvPr/>
        </p:nvSpPr>
        <p:spPr>
          <a:xfrm>
            <a:off x="2651332" y="4604326"/>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2" name="TextBox 191"/>
          <p:cNvSpPr txBox="1"/>
          <p:nvPr/>
        </p:nvSpPr>
        <p:spPr>
          <a:xfrm>
            <a:off x="2651332" y="4821338"/>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cxnSp>
        <p:nvCxnSpPr>
          <p:cNvPr id="194" name="Straight Connector 193"/>
          <p:cNvCxnSpPr/>
          <p:nvPr/>
        </p:nvCxnSpPr>
        <p:spPr bwMode="auto">
          <a:xfrm flipH="1">
            <a:off x="3678364" y="4223898"/>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6" name="Straight Connector 195"/>
          <p:cNvCxnSpPr/>
          <p:nvPr/>
        </p:nvCxnSpPr>
        <p:spPr bwMode="auto">
          <a:xfrm flipH="1">
            <a:off x="3678364" y="445943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7" name="Straight Connector 196"/>
          <p:cNvCxnSpPr/>
          <p:nvPr/>
        </p:nvCxnSpPr>
        <p:spPr bwMode="auto">
          <a:xfrm flipH="1">
            <a:off x="3678364" y="467121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8" name="Straight Connector 197"/>
          <p:cNvCxnSpPr/>
          <p:nvPr/>
        </p:nvCxnSpPr>
        <p:spPr bwMode="auto">
          <a:xfrm flipH="1">
            <a:off x="3678364" y="488299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99" name="TextBox 198"/>
          <p:cNvSpPr txBox="1"/>
          <p:nvPr/>
        </p:nvSpPr>
        <p:spPr>
          <a:xfrm>
            <a:off x="2712628" y="527424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ECAP1.OUT</a:t>
            </a:r>
            <a:endParaRPr lang="en-US" sz="1200" b="0" dirty="0" smtClean="0">
              <a:solidFill>
                <a:schemeClr val="dk1"/>
              </a:solidFill>
              <a:effectLst/>
            </a:endParaRPr>
          </a:p>
        </p:txBody>
      </p:sp>
      <p:sp>
        <p:nvSpPr>
          <p:cNvPr id="200" name="TextBox 199"/>
          <p:cNvSpPr txBox="1"/>
          <p:nvPr/>
        </p:nvSpPr>
        <p:spPr>
          <a:xfrm>
            <a:off x="2712628" y="549402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ECAP2.OUT</a:t>
            </a:r>
            <a:endParaRPr lang="en-US" sz="1200" b="0" dirty="0" smtClean="0">
              <a:solidFill>
                <a:schemeClr val="dk1"/>
              </a:solidFill>
              <a:effectLst/>
            </a:endParaRPr>
          </a:p>
        </p:txBody>
      </p:sp>
      <p:sp>
        <p:nvSpPr>
          <p:cNvPr id="201" name="TextBox 200"/>
          <p:cNvSpPr txBox="1"/>
          <p:nvPr/>
        </p:nvSpPr>
        <p:spPr>
          <a:xfrm>
            <a:off x="2712628" y="571380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ECAP3.OUT</a:t>
            </a:r>
            <a:endParaRPr lang="en-US" sz="1200" b="0" dirty="0" smtClean="0">
              <a:solidFill>
                <a:schemeClr val="dk1"/>
              </a:solidFill>
              <a:effectLst/>
            </a:endParaRPr>
          </a:p>
        </p:txBody>
      </p:sp>
      <p:sp>
        <p:nvSpPr>
          <p:cNvPr id="202" name="TextBox 201"/>
          <p:cNvSpPr txBox="1"/>
          <p:nvPr/>
        </p:nvSpPr>
        <p:spPr>
          <a:xfrm>
            <a:off x="2712628" y="593358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ECAP4.OUT</a:t>
            </a:r>
            <a:endParaRPr lang="en-US" sz="1200" b="0" dirty="0" smtClean="0">
              <a:solidFill>
                <a:schemeClr val="dk1"/>
              </a:solidFill>
              <a:effectLst/>
            </a:endParaRPr>
          </a:p>
        </p:txBody>
      </p:sp>
      <p:sp>
        <p:nvSpPr>
          <p:cNvPr id="203" name="TextBox 202"/>
          <p:cNvSpPr txBox="1"/>
          <p:nvPr/>
        </p:nvSpPr>
        <p:spPr>
          <a:xfrm>
            <a:off x="2712628" y="615336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ECAP5.OUT</a:t>
            </a:r>
            <a:endParaRPr lang="en-US" sz="1200" b="0" dirty="0" smtClean="0">
              <a:solidFill>
                <a:schemeClr val="dk1"/>
              </a:solidFill>
              <a:effectLst/>
            </a:endParaRPr>
          </a:p>
        </p:txBody>
      </p:sp>
      <p:sp>
        <p:nvSpPr>
          <p:cNvPr id="204" name="TextBox 203"/>
          <p:cNvSpPr txBox="1"/>
          <p:nvPr/>
        </p:nvSpPr>
        <p:spPr>
          <a:xfrm>
            <a:off x="2712628" y="6373144"/>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ECAP6.OUT</a:t>
            </a:r>
            <a:endParaRPr lang="en-US" sz="1200" b="0" dirty="0" smtClean="0">
              <a:solidFill>
                <a:schemeClr val="dk1"/>
              </a:solidFill>
              <a:effectLst/>
            </a:endParaRPr>
          </a:p>
        </p:txBody>
      </p:sp>
      <p:sp>
        <p:nvSpPr>
          <p:cNvPr id="205" name="TextBox 204"/>
          <p:cNvSpPr txBox="1"/>
          <p:nvPr/>
        </p:nvSpPr>
        <p:spPr>
          <a:xfrm>
            <a:off x="2775434" y="3253733"/>
            <a:ext cx="732894"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ADCSOCA</a:t>
            </a:r>
            <a:endParaRPr lang="en-US" sz="1200" b="0" dirty="0" smtClean="0">
              <a:solidFill>
                <a:schemeClr val="dk1"/>
              </a:solidFill>
              <a:effectLst/>
            </a:endParaRPr>
          </a:p>
        </p:txBody>
      </p:sp>
      <p:sp>
        <p:nvSpPr>
          <p:cNvPr id="206" name="TextBox 205"/>
          <p:cNvSpPr txBox="1"/>
          <p:nvPr/>
        </p:nvSpPr>
        <p:spPr>
          <a:xfrm>
            <a:off x="2775434" y="3719775"/>
            <a:ext cx="732894"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ADCSOCB</a:t>
            </a:r>
            <a:endParaRPr lang="en-US" sz="1200" b="0" dirty="0" smtClean="0">
              <a:solidFill>
                <a:schemeClr val="dk1"/>
              </a:solidFill>
              <a:effectLst/>
            </a:endParaRPr>
          </a:p>
        </p:txBody>
      </p:sp>
      <p:sp>
        <p:nvSpPr>
          <p:cNvPr id="207" name="TextBox 206"/>
          <p:cNvSpPr txBox="1"/>
          <p:nvPr/>
        </p:nvSpPr>
        <p:spPr>
          <a:xfrm>
            <a:off x="2679426" y="2783522"/>
            <a:ext cx="941283"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EXTSYNCOUT</a:t>
            </a:r>
            <a:endParaRPr lang="en-US" sz="1200" b="0" dirty="0" smtClean="0">
              <a:solidFill>
                <a:schemeClr val="dk1"/>
              </a:solidFill>
              <a:effectLst/>
            </a:endParaRPr>
          </a:p>
        </p:txBody>
      </p:sp>
      <p:sp>
        <p:nvSpPr>
          <p:cNvPr id="208" name="TextBox 207"/>
          <p:cNvSpPr txBox="1"/>
          <p:nvPr/>
        </p:nvSpPr>
        <p:spPr>
          <a:xfrm>
            <a:off x="2462288" y="1005050"/>
            <a:ext cx="738344"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CTRIPOUTH</a:t>
            </a:r>
            <a:endParaRPr lang="en-US" sz="1200" b="0" dirty="0" smtClean="0">
              <a:solidFill>
                <a:schemeClr val="dk1"/>
              </a:solidFill>
              <a:effectLst/>
            </a:endParaRPr>
          </a:p>
        </p:txBody>
      </p:sp>
      <p:sp>
        <p:nvSpPr>
          <p:cNvPr id="209" name="TextBox 208"/>
          <p:cNvSpPr txBox="1"/>
          <p:nvPr/>
        </p:nvSpPr>
        <p:spPr>
          <a:xfrm>
            <a:off x="2463396" y="1192874"/>
            <a:ext cx="719108"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CTRIPOUTL</a:t>
            </a:r>
            <a:endParaRPr lang="en-US" sz="1200" b="0" dirty="0" smtClean="0">
              <a:solidFill>
                <a:schemeClr val="dk1"/>
              </a:solidFill>
              <a:effectLst/>
            </a:endParaRPr>
          </a:p>
        </p:txBody>
      </p:sp>
      <p:sp>
        <p:nvSpPr>
          <p:cNvPr id="210" name="TextBox 209"/>
          <p:cNvSpPr txBox="1"/>
          <p:nvPr/>
        </p:nvSpPr>
        <p:spPr>
          <a:xfrm>
            <a:off x="2470433" y="2148878"/>
            <a:ext cx="719108"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CTRIPOUTL</a:t>
            </a:r>
            <a:endParaRPr lang="en-US" sz="1200" b="0" dirty="0" smtClean="0">
              <a:solidFill>
                <a:schemeClr val="dk1"/>
              </a:solidFill>
              <a:effectLst/>
            </a:endParaRPr>
          </a:p>
        </p:txBody>
      </p:sp>
      <p:sp>
        <p:nvSpPr>
          <p:cNvPr id="211" name="TextBox 210"/>
          <p:cNvSpPr txBox="1"/>
          <p:nvPr/>
        </p:nvSpPr>
        <p:spPr>
          <a:xfrm>
            <a:off x="2468368" y="1962210"/>
            <a:ext cx="738344"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CTRIPOUTH</a:t>
            </a:r>
            <a:endParaRPr lang="en-US" sz="1200" b="0" dirty="0" smtClean="0">
              <a:solidFill>
                <a:schemeClr val="dk1"/>
              </a:solidFill>
              <a:effectLst/>
            </a:endParaRPr>
          </a:p>
        </p:txBody>
      </p:sp>
      <p:sp>
        <p:nvSpPr>
          <p:cNvPr id="212" name="TextBox 211"/>
          <p:cNvSpPr txBox="1"/>
          <p:nvPr/>
        </p:nvSpPr>
        <p:spPr>
          <a:xfrm>
            <a:off x="5940627" y="3476604"/>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FLT1.COMPH</a:t>
            </a:r>
            <a:endParaRPr lang="en-US" sz="1200" b="0" dirty="0" smtClean="0">
              <a:solidFill>
                <a:schemeClr val="dk1"/>
              </a:solidFill>
              <a:effectLst/>
            </a:endParaRPr>
          </a:p>
        </p:txBody>
      </p:sp>
      <p:sp>
        <p:nvSpPr>
          <p:cNvPr id="213" name="TextBox 212"/>
          <p:cNvSpPr txBox="1"/>
          <p:nvPr/>
        </p:nvSpPr>
        <p:spPr>
          <a:xfrm>
            <a:off x="5930206" y="367517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FLT1.COMPL</a:t>
            </a:r>
            <a:endParaRPr lang="en-US" sz="1200" b="0" dirty="0" smtClean="0">
              <a:solidFill>
                <a:schemeClr val="dk1"/>
              </a:solidFill>
              <a:effectLst/>
            </a:endParaRPr>
          </a:p>
        </p:txBody>
      </p:sp>
      <p:sp>
        <p:nvSpPr>
          <p:cNvPr id="214" name="TextBox 213"/>
          <p:cNvSpPr txBox="1"/>
          <p:nvPr/>
        </p:nvSpPr>
        <p:spPr>
          <a:xfrm>
            <a:off x="5939733" y="4268610"/>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FLT4.COMPH</a:t>
            </a:r>
            <a:endParaRPr lang="en-US" sz="1200" b="0" dirty="0" smtClean="0">
              <a:solidFill>
                <a:schemeClr val="dk1"/>
              </a:solidFill>
              <a:effectLst/>
            </a:endParaRPr>
          </a:p>
        </p:txBody>
      </p:sp>
      <p:sp>
        <p:nvSpPr>
          <p:cNvPr id="215" name="TextBox 214"/>
          <p:cNvSpPr txBox="1"/>
          <p:nvPr/>
        </p:nvSpPr>
        <p:spPr>
          <a:xfrm>
            <a:off x="5929312" y="4472470"/>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FLT4.COMPL</a:t>
            </a:r>
            <a:endParaRPr lang="en-US" sz="1200" b="0" dirty="0" smtClean="0">
              <a:solidFill>
                <a:schemeClr val="dk1"/>
              </a:solidFill>
              <a:effectLst/>
            </a:endParaRPr>
          </a:p>
        </p:txBody>
      </p:sp>
      <p:sp>
        <p:nvSpPr>
          <p:cNvPr id="216" name="TextBox 215"/>
          <p:cNvSpPr txBox="1"/>
          <p:nvPr/>
        </p:nvSpPr>
        <p:spPr>
          <a:xfrm>
            <a:off x="5944125" y="5060616"/>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FLT1.COMPH</a:t>
            </a:r>
            <a:endParaRPr lang="en-US" sz="1200" b="0" dirty="0" smtClean="0">
              <a:solidFill>
                <a:schemeClr val="dk1"/>
              </a:solidFill>
              <a:effectLst/>
            </a:endParaRPr>
          </a:p>
        </p:txBody>
      </p:sp>
      <p:sp>
        <p:nvSpPr>
          <p:cNvPr id="217" name="TextBox 216"/>
          <p:cNvSpPr txBox="1"/>
          <p:nvPr/>
        </p:nvSpPr>
        <p:spPr>
          <a:xfrm>
            <a:off x="5933704" y="5264476"/>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FLT1.COMPL</a:t>
            </a:r>
            <a:endParaRPr lang="en-US" sz="1200" b="0" dirty="0" smtClean="0">
              <a:solidFill>
                <a:schemeClr val="dk1"/>
              </a:solidFill>
              <a:effectLst/>
            </a:endParaRPr>
          </a:p>
        </p:txBody>
      </p:sp>
      <p:sp>
        <p:nvSpPr>
          <p:cNvPr id="218" name="TextBox 217"/>
          <p:cNvSpPr txBox="1"/>
          <p:nvPr/>
        </p:nvSpPr>
        <p:spPr>
          <a:xfrm>
            <a:off x="5943231" y="585790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FLT4.COMPH</a:t>
            </a:r>
            <a:endParaRPr lang="en-US" sz="1200" b="0" dirty="0" smtClean="0">
              <a:solidFill>
                <a:schemeClr val="dk1"/>
              </a:solidFill>
              <a:effectLst/>
            </a:endParaRPr>
          </a:p>
        </p:txBody>
      </p:sp>
      <p:sp>
        <p:nvSpPr>
          <p:cNvPr id="219" name="TextBox 218"/>
          <p:cNvSpPr txBox="1"/>
          <p:nvPr/>
        </p:nvSpPr>
        <p:spPr>
          <a:xfrm>
            <a:off x="5932810" y="606176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FLT4.COMPL</a:t>
            </a:r>
            <a:endParaRPr lang="en-US" sz="1200" b="0" dirty="0" smtClean="0">
              <a:solidFill>
                <a:schemeClr val="dk1"/>
              </a:solidFill>
              <a:effectLst/>
            </a:endParaRPr>
          </a:p>
        </p:txBody>
      </p:sp>
      <p:grpSp>
        <p:nvGrpSpPr>
          <p:cNvPr id="220" name="Group 58"/>
          <p:cNvGrpSpPr>
            <a:grpSpLocks/>
          </p:cNvGrpSpPr>
          <p:nvPr/>
        </p:nvGrpSpPr>
        <p:grpSpPr bwMode="auto">
          <a:xfrm>
            <a:off x="6302072" y="3923304"/>
            <a:ext cx="55562" cy="287337"/>
            <a:chOff x="4453" y="3249"/>
            <a:chExt cx="35" cy="181"/>
          </a:xfrm>
        </p:grpSpPr>
        <p:sp>
          <p:nvSpPr>
            <p:cNvPr id="221"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2"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3"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224" name="Group 58"/>
          <p:cNvGrpSpPr>
            <a:grpSpLocks/>
          </p:cNvGrpSpPr>
          <p:nvPr/>
        </p:nvGrpSpPr>
        <p:grpSpPr bwMode="auto">
          <a:xfrm>
            <a:off x="6302072" y="5515724"/>
            <a:ext cx="55562" cy="287337"/>
            <a:chOff x="4453" y="3249"/>
            <a:chExt cx="35" cy="181"/>
          </a:xfrm>
        </p:grpSpPr>
        <p:sp>
          <p:nvSpPr>
            <p:cNvPr id="225"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6"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7"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Tree>
    <p:extLst>
      <p:ext uri="{BB962C8B-B14F-4D97-AF65-F5344CB8AC3E}">
        <p14:creationId xmlns:p14="http://schemas.microsoft.com/office/powerpoint/2010/main" val="3196388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ePWM</a:t>
            </a:r>
            <a:r>
              <a:rPr lang="en-US" dirty="0" smtClean="0"/>
              <a:t> X-Bar Architecture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1525523"/>
              </p:ext>
            </p:extLst>
          </p:nvPr>
        </p:nvGraphicFramePr>
        <p:xfrm>
          <a:off x="4740411" y="4284742"/>
          <a:ext cx="3982720" cy="2476424"/>
        </p:xfrm>
        <a:graphic>
          <a:graphicData uri="http://schemas.openxmlformats.org/drawingml/2006/table">
            <a:tbl>
              <a:tblPr firstRow="1" firstCol="1" bandRow="1">
                <a:tableStyleId>{5C22544A-7EE6-4342-B048-85BDC9FD1C3A}</a:tableStyleId>
              </a:tblPr>
              <a:tblGrid>
                <a:gridCol w="335280">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58928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tblGrid>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MUX</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SD1FLT3.COMPH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SD1FLT3.COMPH_OR_COMPL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SD1FLT3.COMPL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SD1FLT4.COMPH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SD1FLT4.COMPH_OR_COMPL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SD1FLT4.COMPL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8"/>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SD2FLT1.COMPH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SD2FLT1.COMPH_OR_COMPL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9"/>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SD2FLT1.COMPL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SD2FLT2.COMPH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SD2FLT2.COMPH_OR_COMPL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SD2FLT2.COMPL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 </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6"/>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1436399136"/>
              </p:ext>
            </p:extLst>
          </p:nvPr>
        </p:nvGraphicFramePr>
        <p:xfrm>
          <a:off x="437163" y="4284742"/>
          <a:ext cx="3982720" cy="2469169"/>
        </p:xfrm>
        <a:graphic>
          <a:graphicData uri="http://schemas.openxmlformats.org/drawingml/2006/table">
            <a:tbl>
              <a:tblPr firstRow="1" firstCol="1" bandRow="1">
                <a:tableStyleId>{5C22544A-7EE6-4342-B048-85BDC9FD1C3A}</a:tableStyleId>
              </a:tblPr>
              <a:tblGrid>
                <a:gridCol w="335280">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58928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tblGrid>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MUX</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ECAP1.OUT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ECAP2.OUT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ECAP3.OUT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ECAP4.OUT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ADCCEVT4</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8"/>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ECAP5.OUT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9"/>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ECAP6.OUT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2"/>
                  </a:ext>
                </a:extLst>
              </a:tr>
              <a:tr h="138417">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ADCSOCA</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EXTSYNCOUT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ADCSOCB</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6"/>
                  </a:ext>
                </a:extLst>
              </a:tr>
            </a:tbl>
          </a:graphicData>
        </a:graphic>
      </p:graphicFrame>
      <p:grpSp>
        <p:nvGrpSpPr>
          <p:cNvPr id="94" name="Group 93"/>
          <p:cNvGrpSpPr/>
          <p:nvPr/>
        </p:nvGrpSpPr>
        <p:grpSpPr>
          <a:xfrm>
            <a:off x="1279145" y="703554"/>
            <a:ext cx="6673437" cy="3552702"/>
            <a:chOff x="598425" y="703554"/>
            <a:chExt cx="6673437" cy="3552702"/>
          </a:xfrm>
        </p:grpSpPr>
        <p:cxnSp>
          <p:nvCxnSpPr>
            <p:cNvPr id="97" name="Straight Connector 96"/>
            <p:cNvCxnSpPr/>
            <p:nvPr/>
          </p:nvCxnSpPr>
          <p:spPr bwMode="auto">
            <a:xfrm>
              <a:off x="4460240" y="2261209"/>
              <a:ext cx="795005" cy="0"/>
            </a:xfrm>
            <a:prstGeom prst="line">
              <a:avLst/>
            </a:prstGeom>
            <a:solidFill>
              <a:schemeClr val="accent1"/>
            </a:solidFill>
            <a:ln w="12700" cap="flat" cmpd="sng" algn="ctr">
              <a:solidFill>
                <a:schemeClr val="tx1"/>
              </a:solidFill>
              <a:prstDash val="solid"/>
              <a:round/>
              <a:headEnd type="none" w="sm" len="sm"/>
              <a:tailEnd type="oval" w="med" len="med"/>
            </a:ln>
            <a:effectLst/>
          </p:spPr>
        </p:cxnSp>
        <p:cxnSp>
          <p:nvCxnSpPr>
            <p:cNvPr id="98" name="Straight Connector 97"/>
            <p:cNvCxnSpPr/>
            <p:nvPr/>
          </p:nvCxnSpPr>
          <p:spPr bwMode="auto">
            <a:xfrm>
              <a:off x="2231108" y="131463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99" name="Straight Connector 98"/>
            <p:cNvCxnSpPr/>
            <p:nvPr/>
          </p:nvCxnSpPr>
          <p:spPr bwMode="auto">
            <a:xfrm>
              <a:off x="2231108" y="236873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0" name="Straight Connector 99"/>
            <p:cNvCxnSpPr/>
            <p:nvPr/>
          </p:nvCxnSpPr>
          <p:spPr bwMode="auto">
            <a:xfrm>
              <a:off x="2231108" y="386098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1" name="Straight Connector 100"/>
            <p:cNvCxnSpPr/>
            <p:nvPr/>
          </p:nvCxnSpPr>
          <p:spPr bwMode="auto">
            <a:xfrm>
              <a:off x="3177258" y="126383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2" name="Straight Connector 101"/>
            <p:cNvCxnSpPr/>
            <p:nvPr/>
          </p:nvCxnSpPr>
          <p:spPr bwMode="auto">
            <a:xfrm>
              <a:off x="6091908" y="253383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3" name="Straight Connector 102"/>
            <p:cNvCxnSpPr/>
            <p:nvPr/>
          </p:nvCxnSpPr>
          <p:spPr bwMode="auto">
            <a:xfrm>
              <a:off x="6139165" y="2251920"/>
              <a:ext cx="1132697"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
          <p:nvSpPr>
            <p:cNvPr id="104" name="Rectangle 103"/>
            <p:cNvSpPr/>
            <p:nvPr/>
          </p:nvSpPr>
          <p:spPr bwMode="auto">
            <a:xfrm>
              <a:off x="2946071" y="1451019"/>
              <a:ext cx="449248" cy="155990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105" name="Straight Connector 104"/>
            <p:cNvCxnSpPr/>
            <p:nvPr/>
          </p:nvCxnSpPr>
          <p:spPr bwMode="auto">
            <a:xfrm>
              <a:off x="3286228" y="1743129"/>
              <a:ext cx="706017"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06" name="Straight Connector 105"/>
            <p:cNvCxnSpPr/>
            <p:nvPr/>
          </p:nvCxnSpPr>
          <p:spPr bwMode="auto">
            <a:xfrm>
              <a:off x="3292852" y="2111097"/>
              <a:ext cx="85254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07" name="Straight Connector 106"/>
            <p:cNvCxnSpPr/>
            <p:nvPr/>
          </p:nvCxnSpPr>
          <p:spPr bwMode="auto">
            <a:xfrm>
              <a:off x="3292852" y="2840409"/>
              <a:ext cx="775593"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08" name="Elbow Connector 107"/>
            <p:cNvCxnSpPr/>
            <p:nvPr/>
          </p:nvCxnSpPr>
          <p:spPr bwMode="auto">
            <a:xfrm flipV="1">
              <a:off x="2286770" y="2842539"/>
              <a:ext cx="767614" cy="763497"/>
            </a:xfrm>
            <a:prstGeom prst="bentConnector3">
              <a:avLst>
                <a:gd name="adj1" fmla="val 42001"/>
              </a:avLst>
            </a:prstGeom>
            <a:solidFill>
              <a:schemeClr val="accent1"/>
            </a:solidFill>
            <a:ln w="12700" cap="flat" cmpd="sng" algn="ctr">
              <a:solidFill>
                <a:schemeClr val="tx1"/>
              </a:solidFill>
              <a:prstDash val="solid"/>
              <a:round/>
              <a:headEnd type="none" w="sm" len="sm"/>
              <a:tailEnd type="none" w="sm" len="sm"/>
            </a:ln>
            <a:effectLst/>
          </p:spPr>
        </p:cxnSp>
        <p:cxnSp>
          <p:nvCxnSpPr>
            <p:cNvPr id="109" name="Straight Connector 108"/>
            <p:cNvCxnSpPr/>
            <p:nvPr/>
          </p:nvCxnSpPr>
          <p:spPr bwMode="auto">
            <a:xfrm>
              <a:off x="2303784" y="2111871"/>
              <a:ext cx="75183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10" name="Elbow Connector 109"/>
            <p:cNvCxnSpPr/>
            <p:nvPr/>
          </p:nvCxnSpPr>
          <p:spPr bwMode="auto">
            <a:xfrm>
              <a:off x="2194204" y="1065986"/>
              <a:ext cx="861416" cy="677143"/>
            </a:xfrm>
            <a:prstGeom prst="bentConnector3">
              <a:avLst>
                <a:gd name="adj1" fmla="val 47877"/>
              </a:avLst>
            </a:prstGeom>
            <a:solidFill>
              <a:schemeClr val="accent1"/>
            </a:solidFill>
            <a:ln w="12700" cap="flat" cmpd="sng" algn="ctr">
              <a:solidFill>
                <a:schemeClr val="tx1"/>
              </a:solidFill>
              <a:prstDash val="solid"/>
              <a:round/>
              <a:headEnd type="none" w="sm" len="sm"/>
              <a:tailEnd type="none" w="sm" len="sm"/>
            </a:ln>
            <a:effectLst/>
          </p:spPr>
        </p:cxnSp>
        <p:grpSp>
          <p:nvGrpSpPr>
            <p:cNvPr id="111" name="Group 110"/>
            <p:cNvGrpSpPr/>
            <p:nvPr/>
          </p:nvGrpSpPr>
          <p:grpSpPr>
            <a:xfrm>
              <a:off x="1465520" y="703554"/>
              <a:ext cx="868060" cy="735566"/>
              <a:chOff x="4577020" y="3103174"/>
              <a:chExt cx="868060" cy="735566"/>
            </a:xfrm>
          </p:grpSpPr>
          <p:sp>
            <p:nvSpPr>
              <p:cNvPr id="161" name="AutoShape 77"/>
              <p:cNvSpPr>
                <a:spLocks noChangeArrowheads="1"/>
              </p:cNvSpPr>
              <p:nvPr/>
            </p:nvSpPr>
            <p:spPr bwMode="auto">
              <a:xfrm rot="16200000" flipH="1">
                <a:off x="4929047" y="3334487"/>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2" name="Text Box 79"/>
              <p:cNvSpPr txBox="1">
                <a:spLocks noChangeArrowheads="1"/>
              </p:cNvSpPr>
              <p:nvPr/>
            </p:nvSpPr>
            <p:spPr bwMode="auto">
              <a:xfrm>
                <a:off x="5146600" y="3320555"/>
                <a:ext cx="298480"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0</a:t>
                </a:r>
                <a:endParaRPr lang="en-US" sz="1600" b="0" dirty="0">
                  <a:effectLst/>
                  <a:latin typeface="Arial" charset="0"/>
                </a:endParaRPr>
              </a:p>
            </p:txBody>
          </p:sp>
          <p:cxnSp>
            <p:nvCxnSpPr>
              <p:cNvPr id="163" name="Straight Arrow Connector 162"/>
              <p:cNvCxnSpPr/>
              <p:nvPr/>
            </p:nvCxnSpPr>
            <p:spPr bwMode="auto">
              <a:xfrm>
                <a:off x="4869639" y="319169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4" name="Straight Arrow Connector 163"/>
              <p:cNvCxnSpPr/>
              <p:nvPr/>
            </p:nvCxnSpPr>
            <p:spPr bwMode="auto">
              <a:xfrm>
                <a:off x="4869639" y="3368643"/>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5" name="Straight Arrow Connector 164"/>
              <p:cNvCxnSpPr/>
              <p:nvPr/>
            </p:nvCxnSpPr>
            <p:spPr bwMode="auto">
              <a:xfrm>
                <a:off x="4869639" y="35455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6" name="Straight Arrow Connector 165"/>
              <p:cNvCxnSpPr/>
              <p:nvPr/>
            </p:nvCxnSpPr>
            <p:spPr bwMode="auto">
              <a:xfrm>
                <a:off x="4869639" y="3722531"/>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67" name="Text Box 79"/>
              <p:cNvSpPr txBox="1">
                <a:spLocks noChangeArrowheads="1"/>
              </p:cNvSpPr>
              <p:nvPr/>
            </p:nvSpPr>
            <p:spPr bwMode="auto">
              <a:xfrm>
                <a:off x="4577020" y="3104795"/>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0.1</a:t>
                </a:r>
                <a:endParaRPr lang="en-US" sz="1600" b="0" dirty="0">
                  <a:effectLst/>
                  <a:latin typeface="Arial" charset="0"/>
                </a:endParaRPr>
              </a:p>
            </p:txBody>
          </p:sp>
          <p:sp>
            <p:nvSpPr>
              <p:cNvPr id="168" name="Text Box 79"/>
              <p:cNvSpPr txBox="1">
                <a:spLocks noChangeArrowheads="1"/>
              </p:cNvSpPr>
              <p:nvPr/>
            </p:nvSpPr>
            <p:spPr bwMode="auto">
              <a:xfrm>
                <a:off x="4577020" y="3283784"/>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0.2</a:t>
                </a:r>
                <a:endParaRPr lang="en-US" sz="1600" b="0" dirty="0">
                  <a:effectLst/>
                  <a:latin typeface="Arial" charset="0"/>
                </a:endParaRPr>
              </a:p>
            </p:txBody>
          </p:sp>
          <p:sp>
            <p:nvSpPr>
              <p:cNvPr id="169" name="Text Box 79"/>
              <p:cNvSpPr txBox="1">
                <a:spLocks noChangeArrowheads="1"/>
              </p:cNvSpPr>
              <p:nvPr/>
            </p:nvSpPr>
            <p:spPr bwMode="auto">
              <a:xfrm>
                <a:off x="4577020" y="3462773"/>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0.3</a:t>
                </a:r>
                <a:endParaRPr lang="en-US" sz="1600" b="0" dirty="0">
                  <a:effectLst/>
                  <a:latin typeface="Arial" charset="0"/>
                </a:endParaRPr>
              </a:p>
            </p:txBody>
          </p:sp>
          <p:sp>
            <p:nvSpPr>
              <p:cNvPr id="170" name="Text Box 79"/>
              <p:cNvSpPr txBox="1">
                <a:spLocks noChangeArrowheads="1"/>
              </p:cNvSpPr>
              <p:nvPr/>
            </p:nvSpPr>
            <p:spPr bwMode="auto">
              <a:xfrm>
                <a:off x="4577020" y="3641763"/>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0.4</a:t>
                </a:r>
                <a:endParaRPr lang="en-US" sz="1600" b="0" dirty="0">
                  <a:effectLst/>
                  <a:latin typeface="Arial" charset="0"/>
                </a:endParaRPr>
              </a:p>
            </p:txBody>
          </p:sp>
        </p:grpSp>
        <p:grpSp>
          <p:nvGrpSpPr>
            <p:cNvPr id="112" name="Group 111"/>
            <p:cNvGrpSpPr/>
            <p:nvPr/>
          </p:nvGrpSpPr>
          <p:grpSpPr>
            <a:xfrm>
              <a:off x="1465520" y="1751810"/>
              <a:ext cx="868060" cy="735566"/>
              <a:chOff x="4729420" y="4151430"/>
              <a:chExt cx="868060" cy="735566"/>
            </a:xfrm>
          </p:grpSpPr>
          <p:sp>
            <p:nvSpPr>
              <p:cNvPr id="151" name="AutoShape 77"/>
              <p:cNvSpPr>
                <a:spLocks noChangeArrowheads="1"/>
              </p:cNvSpPr>
              <p:nvPr/>
            </p:nvSpPr>
            <p:spPr bwMode="auto">
              <a:xfrm rot="16200000" flipH="1">
                <a:off x="5081447" y="4382743"/>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2" name="Text Box 79"/>
              <p:cNvSpPr txBox="1">
                <a:spLocks noChangeArrowheads="1"/>
              </p:cNvSpPr>
              <p:nvPr/>
            </p:nvSpPr>
            <p:spPr bwMode="auto">
              <a:xfrm>
                <a:off x="5299000" y="4368811"/>
                <a:ext cx="298480"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1</a:t>
                </a:r>
                <a:endParaRPr lang="en-US" sz="1600" b="0" dirty="0">
                  <a:effectLst/>
                  <a:latin typeface="Arial" charset="0"/>
                </a:endParaRPr>
              </a:p>
            </p:txBody>
          </p:sp>
          <p:cxnSp>
            <p:nvCxnSpPr>
              <p:cNvPr id="153" name="Straight Arrow Connector 152"/>
              <p:cNvCxnSpPr/>
              <p:nvPr/>
            </p:nvCxnSpPr>
            <p:spPr bwMode="auto">
              <a:xfrm>
                <a:off x="5022039" y="4239955"/>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4" name="Straight Arrow Connector 153"/>
              <p:cNvCxnSpPr/>
              <p:nvPr/>
            </p:nvCxnSpPr>
            <p:spPr bwMode="auto">
              <a:xfrm>
                <a:off x="5022039" y="441689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5" name="Straight Arrow Connector 154"/>
              <p:cNvCxnSpPr/>
              <p:nvPr/>
            </p:nvCxnSpPr>
            <p:spPr bwMode="auto">
              <a:xfrm>
                <a:off x="5022039" y="4593843"/>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6" name="Straight Arrow Connector 155"/>
              <p:cNvCxnSpPr/>
              <p:nvPr/>
            </p:nvCxnSpPr>
            <p:spPr bwMode="auto">
              <a:xfrm>
                <a:off x="5022039" y="47707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57" name="Text Box 79"/>
              <p:cNvSpPr txBox="1">
                <a:spLocks noChangeArrowheads="1"/>
              </p:cNvSpPr>
              <p:nvPr/>
            </p:nvSpPr>
            <p:spPr bwMode="auto">
              <a:xfrm>
                <a:off x="4729420" y="4153051"/>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1.1</a:t>
                </a:r>
                <a:endParaRPr lang="en-US" sz="1600" b="0" dirty="0">
                  <a:effectLst/>
                  <a:latin typeface="Arial" charset="0"/>
                </a:endParaRPr>
              </a:p>
            </p:txBody>
          </p:sp>
          <p:sp>
            <p:nvSpPr>
              <p:cNvPr id="158" name="Text Box 79"/>
              <p:cNvSpPr txBox="1">
                <a:spLocks noChangeArrowheads="1"/>
              </p:cNvSpPr>
              <p:nvPr/>
            </p:nvSpPr>
            <p:spPr bwMode="auto">
              <a:xfrm>
                <a:off x="4729420" y="4332040"/>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1.2</a:t>
                </a:r>
                <a:endParaRPr lang="en-US" sz="1600" b="0" dirty="0">
                  <a:effectLst/>
                  <a:latin typeface="Arial" charset="0"/>
                </a:endParaRPr>
              </a:p>
            </p:txBody>
          </p:sp>
          <p:sp>
            <p:nvSpPr>
              <p:cNvPr id="159" name="Text Box 79"/>
              <p:cNvSpPr txBox="1">
                <a:spLocks noChangeArrowheads="1"/>
              </p:cNvSpPr>
              <p:nvPr/>
            </p:nvSpPr>
            <p:spPr bwMode="auto">
              <a:xfrm>
                <a:off x="4729420" y="4511029"/>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1.3</a:t>
                </a:r>
                <a:endParaRPr lang="en-US" sz="1600" b="0" dirty="0">
                  <a:effectLst/>
                  <a:latin typeface="Arial" charset="0"/>
                </a:endParaRPr>
              </a:p>
            </p:txBody>
          </p:sp>
          <p:sp>
            <p:nvSpPr>
              <p:cNvPr id="160" name="Text Box 79"/>
              <p:cNvSpPr txBox="1">
                <a:spLocks noChangeArrowheads="1"/>
              </p:cNvSpPr>
              <p:nvPr/>
            </p:nvSpPr>
            <p:spPr bwMode="auto">
              <a:xfrm>
                <a:off x="4729420" y="4690019"/>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1.4</a:t>
                </a:r>
                <a:endParaRPr lang="en-US" sz="1600" b="0" dirty="0">
                  <a:effectLst/>
                  <a:latin typeface="Arial" charset="0"/>
                </a:endParaRPr>
              </a:p>
            </p:txBody>
          </p:sp>
        </p:grpSp>
        <p:grpSp>
          <p:nvGrpSpPr>
            <p:cNvPr id="113" name="Group 112"/>
            <p:cNvGrpSpPr/>
            <p:nvPr/>
          </p:nvGrpSpPr>
          <p:grpSpPr>
            <a:xfrm>
              <a:off x="1357570" y="3247262"/>
              <a:ext cx="1040164" cy="735566"/>
              <a:chOff x="4771372" y="5067762"/>
              <a:chExt cx="1040164" cy="735566"/>
            </a:xfrm>
          </p:grpSpPr>
          <p:sp>
            <p:nvSpPr>
              <p:cNvPr id="141" name="AutoShape 77"/>
              <p:cNvSpPr>
                <a:spLocks noChangeArrowheads="1"/>
              </p:cNvSpPr>
              <p:nvPr/>
            </p:nvSpPr>
            <p:spPr bwMode="auto">
              <a:xfrm rot="16200000" flipH="1">
                <a:off x="5233847" y="5299075"/>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2" name="Text Box 79"/>
              <p:cNvSpPr txBox="1">
                <a:spLocks noChangeArrowheads="1"/>
              </p:cNvSpPr>
              <p:nvPr/>
            </p:nvSpPr>
            <p:spPr bwMode="auto">
              <a:xfrm>
                <a:off x="5399244" y="5285143"/>
                <a:ext cx="412292"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31</a:t>
                </a:r>
                <a:endParaRPr lang="en-US" sz="1600" b="0" dirty="0">
                  <a:effectLst/>
                  <a:latin typeface="Arial" charset="0"/>
                </a:endParaRPr>
              </a:p>
            </p:txBody>
          </p:sp>
          <p:cxnSp>
            <p:nvCxnSpPr>
              <p:cNvPr id="143" name="Straight Arrow Connector 142"/>
              <p:cNvCxnSpPr/>
              <p:nvPr/>
            </p:nvCxnSpPr>
            <p:spPr bwMode="auto">
              <a:xfrm>
                <a:off x="5174439" y="51562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44" name="Straight Arrow Connector 143"/>
              <p:cNvCxnSpPr/>
              <p:nvPr/>
            </p:nvCxnSpPr>
            <p:spPr bwMode="auto">
              <a:xfrm>
                <a:off x="5174439" y="5333231"/>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45" name="Straight Arrow Connector 144"/>
              <p:cNvCxnSpPr/>
              <p:nvPr/>
            </p:nvCxnSpPr>
            <p:spPr bwMode="auto">
              <a:xfrm>
                <a:off x="5174439" y="5510175"/>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46" name="Straight Arrow Connector 145"/>
              <p:cNvCxnSpPr/>
              <p:nvPr/>
            </p:nvCxnSpPr>
            <p:spPr bwMode="auto">
              <a:xfrm>
                <a:off x="5174439" y="568711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47" name="Text Box 79"/>
              <p:cNvSpPr txBox="1">
                <a:spLocks noChangeArrowheads="1"/>
              </p:cNvSpPr>
              <p:nvPr/>
            </p:nvSpPr>
            <p:spPr bwMode="auto">
              <a:xfrm>
                <a:off x="4771372" y="5069383"/>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31.1</a:t>
                </a:r>
                <a:endParaRPr lang="en-US" sz="1600" b="0" dirty="0">
                  <a:effectLst/>
                  <a:latin typeface="Arial" charset="0"/>
                </a:endParaRPr>
              </a:p>
            </p:txBody>
          </p:sp>
          <p:sp>
            <p:nvSpPr>
              <p:cNvPr id="148" name="Text Box 79"/>
              <p:cNvSpPr txBox="1">
                <a:spLocks noChangeArrowheads="1"/>
              </p:cNvSpPr>
              <p:nvPr/>
            </p:nvSpPr>
            <p:spPr bwMode="auto">
              <a:xfrm>
                <a:off x="4771372" y="5248372"/>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31.2</a:t>
                </a:r>
                <a:endParaRPr lang="en-US" sz="1600" b="0" dirty="0">
                  <a:effectLst/>
                  <a:latin typeface="Arial" charset="0"/>
                </a:endParaRPr>
              </a:p>
            </p:txBody>
          </p:sp>
          <p:sp>
            <p:nvSpPr>
              <p:cNvPr id="149" name="Text Box 79"/>
              <p:cNvSpPr txBox="1">
                <a:spLocks noChangeArrowheads="1"/>
              </p:cNvSpPr>
              <p:nvPr/>
            </p:nvSpPr>
            <p:spPr bwMode="auto">
              <a:xfrm>
                <a:off x="4771372" y="5427361"/>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31.3</a:t>
                </a:r>
                <a:endParaRPr lang="en-US" sz="1600" b="0" dirty="0">
                  <a:effectLst/>
                  <a:latin typeface="Arial" charset="0"/>
                </a:endParaRPr>
              </a:p>
            </p:txBody>
          </p:sp>
          <p:sp>
            <p:nvSpPr>
              <p:cNvPr id="150" name="Text Box 79"/>
              <p:cNvSpPr txBox="1">
                <a:spLocks noChangeArrowheads="1"/>
              </p:cNvSpPr>
              <p:nvPr/>
            </p:nvSpPr>
            <p:spPr bwMode="auto">
              <a:xfrm>
                <a:off x="4771372" y="5606351"/>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31.4</a:t>
                </a:r>
                <a:endParaRPr lang="en-US" sz="1600" b="0" dirty="0">
                  <a:effectLst/>
                  <a:latin typeface="Arial" charset="0"/>
                </a:endParaRPr>
              </a:p>
            </p:txBody>
          </p:sp>
        </p:grpSp>
        <p:cxnSp>
          <p:nvCxnSpPr>
            <p:cNvPr id="114" name="Straight Connector 113"/>
            <p:cNvCxnSpPr/>
            <p:nvPr/>
          </p:nvCxnSpPr>
          <p:spPr bwMode="auto">
            <a:xfrm flipV="1">
              <a:off x="3055620" y="1535693"/>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15" name="Straight Connector 114"/>
            <p:cNvCxnSpPr/>
            <p:nvPr/>
          </p:nvCxnSpPr>
          <p:spPr bwMode="auto">
            <a:xfrm flipV="1">
              <a:off x="3055620" y="1909983"/>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16" name="Straight Connector 115"/>
            <p:cNvCxnSpPr/>
            <p:nvPr/>
          </p:nvCxnSpPr>
          <p:spPr bwMode="auto">
            <a:xfrm flipV="1">
              <a:off x="3055620" y="2637111"/>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grpSp>
          <p:nvGrpSpPr>
            <p:cNvPr id="117" name="Group 58"/>
            <p:cNvGrpSpPr>
              <a:grpSpLocks/>
            </p:cNvGrpSpPr>
            <p:nvPr/>
          </p:nvGrpSpPr>
          <p:grpSpPr bwMode="auto">
            <a:xfrm>
              <a:off x="2166423" y="2836462"/>
              <a:ext cx="55562" cy="287337"/>
              <a:chOff x="4453" y="3249"/>
              <a:chExt cx="35" cy="181"/>
            </a:xfrm>
          </p:grpSpPr>
          <p:sp>
            <p:nvSpPr>
              <p:cNvPr id="138"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39"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40"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118" name="Group 58"/>
            <p:cNvGrpSpPr>
              <a:grpSpLocks/>
            </p:cNvGrpSpPr>
            <p:nvPr/>
          </p:nvGrpSpPr>
          <p:grpSpPr bwMode="auto">
            <a:xfrm>
              <a:off x="3134754" y="2285968"/>
              <a:ext cx="55562" cy="287337"/>
              <a:chOff x="4489" y="3249"/>
              <a:chExt cx="35" cy="181"/>
            </a:xfrm>
          </p:grpSpPr>
          <p:sp>
            <p:nvSpPr>
              <p:cNvPr id="134" name="Oval 59"/>
              <p:cNvSpPr>
                <a:spLocks noChangeArrowheads="1"/>
              </p:cNvSpPr>
              <p:nvPr/>
            </p:nvSpPr>
            <p:spPr bwMode="auto">
              <a:xfrm>
                <a:off x="4489"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36" name="Oval 60"/>
              <p:cNvSpPr>
                <a:spLocks noChangeArrowheads="1"/>
              </p:cNvSpPr>
              <p:nvPr/>
            </p:nvSpPr>
            <p:spPr bwMode="auto">
              <a:xfrm>
                <a:off x="4489"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37" name="Oval 61"/>
              <p:cNvSpPr>
                <a:spLocks noChangeArrowheads="1"/>
              </p:cNvSpPr>
              <p:nvPr/>
            </p:nvSpPr>
            <p:spPr bwMode="auto">
              <a:xfrm>
                <a:off x="4489"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119" name="AutoShape 65"/>
            <p:cNvSpPr>
              <a:spLocks noChangeArrowheads="1"/>
            </p:cNvSpPr>
            <p:nvPr/>
          </p:nvSpPr>
          <p:spPr bwMode="auto">
            <a:xfrm flipH="1">
              <a:off x="3843771" y="1535693"/>
              <a:ext cx="603250" cy="1495553"/>
            </a:xfrm>
            <a:prstGeom prst="moon">
              <a:avLst>
                <a:gd name="adj" fmla="val 68475"/>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0" name="Straight Connector 119"/>
            <p:cNvCxnSpPr/>
            <p:nvPr/>
          </p:nvCxnSpPr>
          <p:spPr bwMode="auto">
            <a:xfrm rot="5400000" flipH="1">
              <a:off x="5604135" y="2090428"/>
              <a:ext cx="1" cy="6751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21" name="Straight Connector 120"/>
            <p:cNvCxnSpPr/>
            <p:nvPr/>
          </p:nvCxnSpPr>
          <p:spPr bwMode="auto">
            <a:xfrm rot="5400000" flipH="1">
              <a:off x="5606355" y="1761878"/>
              <a:ext cx="1" cy="671654"/>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nvGrpSpPr>
            <p:cNvPr id="122" name="Group 121"/>
            <p:cNvGrpSpPr/>
            <p:nvPr/>
          </p:nvGrpSpPr>
          <p:grpSpPr>
            <a:xfrm rot="5400000">
              <a:off x="5485322" y="2256002"/>
              <a:ext cx="254100" cy="348218"/>
              <a:chOff x="4965089" y="6133953"/>
              <a:chExt cx="254100" cy="348218"/>
            </a:xfrm>
          </p:grpSpPr>
          <p:sp>
            <p:nvSpPr>
              <p:cNvPr id="131" name="Isosceles Triangle 130"/>
              <p:cNvSpPr/>
              <p:nvPr/>
            </p:nvSpPr>
            <p:spPr bwMode="auto">
              <a:xfrm>
                <a:off x="4965089" y="6263119"/>
                <a:ext cx="254100" cy="219052"/>
              </a:xfrm>
              <a:prstGeom prst="triangl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2" name="Oval 87"/>
              <p:cNvSpPr>
                <a:spLocks noChangeArrowheads="1"/>
              </p:cNvSpPr>
              <p:nvPr/>
            </p:nvSpPr>
            <p:spPr bwMode="auto">
              <a:xfrm>
                <a:off x="5028645" y="6133953"/>
                <a:ext cx="129410" cy="12941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effectLst/>
                </a:endParaRPr>
              </a:p>
            </p:txBody>
          </p:sp>
        </p:grpSp>
        <p:cxnSp>
          <p:nvCxnSpPr>
            <p:cNvPr id="123" name="Straight Connector 122"/>
            <p:cNvCxnSpPr/>
            <p:nvPr/>
          </p:nvCxnSpPr>
          <p:spPr bwMode="auto">
            <a:xfrm>
              <a:off x="5265442" y="2094440"/>
              <a:ext cx="0" cy="336477"/>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24" name="AutoShape 77"/>
            <p:cNvSpPr>
              <a:spLocks noChangeArrowheads="1"/>
            </p:cNvSpPr>
            <p:nvPr/>
          </p:nvSpPr>
          <p:spPr bwMode="auto">
            <a:xfrm rot="16200000" flipH="1">
              <a:off x="5698204" y="2131033"/>
              <a:ext cx="717550" cy="26035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5" name="TextBox 124"/>
            <p:cNvSpPr txBox="1"/>
            <p:nvPr/>
          </p:nvSpPr>
          <p:spPr>
            <a:xfrm>
              <a:off x="6301725" y="1996729"/>
              <a:ext cx="970137" cy="289310"/>
            </a:xfrm>
            <a:prstGeom prst="rect">
              <a:avLst/>
            </a:prstGeom>
            <a:noFill/>
          </p:spPr>
          <p:txBody>
            <a:bodyPr wrap="none" rtlCol="0" anchor="ctr" anchorCtr="0">
              <a:spAutoFit/>
            </a:bodyPr>
            <a:lstStyle/>
            <a:p>
              <a:r>
                <a:rPr lang="en-US" sz="1600" dirty="0" err="1" smtClean="0">
                  <a:solidFill>
                    <a:schemeClr val="dk1"/>
                  </a:solidFill>
                  <a:effectLst/>
                  <a:latin typeface="Arial" panose="020B0604020202020204" pitchFamily="34" charset="0"/>
                  <a:cs typeface="Arial" panose="020B0604020202020204" pitchFamily="34" charset="0"/>
                </a:rPr>
                <a:t>TRIPINx</a:t>
              </a:r>
              <a:endParaRPr lang="en-US" sz="1600" dirty="0" smtClean="0">
                <a:solidFill>
                  <a:schemeClr val="dk1"/>
                </a:solidFill>
                <a:effectLst/>
                <a:latin typeface="Arial" panose="020B0604020202020204" pitchFamily="34" charset="0"/>
                <a:cs typeface="Arial" panose="020B0604020202020204" pitchFamily="34" charset="0"/>
              </a:endParaRPr>
            </a:p>
          </p:txBody>
        </p:sp>
        <p:sp>
          <p:nvSpPr>
            <p:cNvPr id="126" name="TextBox 125"/>
            <p:cNvSpPr txBox="1"/>
            <p:nvPr/>
          </p:nvSpPr>
          <p:spPr>
            <a:xfrm>
              <a:off x="5494556" y="2723395"/>
              <a:ext cx="1204176" cy="240066"/>
            </a:xfrm>
            <a:prstGeom prst="rect">
              <a:avLst/>
            </a:prstGeom>
            <a:noFill/>
          </p:spPr>
          <p:txBody>
            <a:bodyPr wrap="none" rtlCol="0" anchor="ctr" anchorCtr="0">
              <a:spAutoFit/>
            </a:bodyPr>
            <a:lstStyle/>
            <a:p>
              <a:r>
                <a:rPr lang="en-US" sz="1200" dirty="0" smtClean="0">
                  <a:solidFill>
                    <a:srgbClr val="FF0000"/>
                  </a:solidFill>
                  <a:effectLst/>
                </a:rPr>
                <a:t>TRIPOUTPUTINV</a:t>
              </a:r>
              <a:endParaRPr lang="en-US" sz="1050" dirty="0" smtClean="0">
                <a:solidFill>
                  <a:srgbClr val="FF0000"/>
                </a:solidFill>
                <a:effectLst/>
              </a:endParaRPr>
            </a:p>
          </p:txBody>
        </p:sp>
        <p:sp>
          <p:nvSpPr>
            <p:cNvPr id="127" name="TextBox 126"/>
            <p:cNvSpPr txBox="1"/>
            <p:nvPr/>
          </p:nvSpPr>
          <p:spPr>
            <a:xfrm>
              <a:off x="2623086" y="1045725"/>
              <a:ext cx="1346844" cy="240066"/>
            </a:xfrm>
            <a:prstGeom prst="rect">
              <a:avLst/>
            </a:prstGeom>
            <a:noFill/>
          </p:spPr>
          <p:txBody>
            <a:bodyPr wrap="none" rtlCol="0" anchor="ctr" anchorCtr="0">
              <a:spAutoFit/>
            </a:bodyPr>
            <a:lstStyle/>
            <a:p>
              <a:r>
                <a:rPr lang="en-US" sz="1200" dirty="0" err="1" smtClean="0">
                  <a:solidFill>
                    <a:srgbClr val="FF0000"/>
                  </a:solidFill>
                  <a:effectLst/>
                </a:rPr>
                <a:t>TRIPxMUXENABLE</a:t>
              </a:r>
              <a:endParaRPr lang="en-US" sz="1050" dirty="0" smtClean="0">
                <a:solidFill>
                  <a:srgbClr val="FF0000"/>
                </a:solidFill>
                <a:effectLst/>
              </a:endParaRPr>
            </a:p>
          </p:txBody>
        </p:sp>
        <p:sp>
          <p:nvSpPr>
            <p:cNvPr id="128" name="TextBox 127"/>
            <p:cNvSpPr txBox="1"/>
            <p:nvPr/>
          </p:nvSpPr>
          <p:spPr>
            <a:xfrm>
              <a:off x="739490" y="1472810"/>
              <a:ext cx="1864036" cy="240066"/>
            </a:xfrm>
            <a:prstGeom prst="rect">
              <a:avLst/>
            </a:prstGeom>
            <a:noFill/>
          </p:spPr>
          <p:txBody>
            <a:bodyPr wrap="none" rtlCol="0" anchor="ctr" anchorCtr="0">
              <a:spAutoFit/>
            </a:bodyPr>
            <a:lstStyle/>
            <a:p>
              <a:r>
                <a:rPr lang="en-US" sz="1200" dirty="0" smtClean="0">
                  <a:solidFill>
                    <a:srgbClr val="FF0000"/>
                  </a:solidFill>
                  <a:effectLst/>
                </a:rPr>
                <a:t>TRIPxMUX0TO15CFG.MUX0</a:t>
              </a:r>
              <a:endParaRPr lang="en-US" sz="1050" dirty="0" smtClean="0">
                <a:solidFill>
                  <a:srgbClr val="FF0000"/>
                </a:solidFill>
                <a:effectLst/>
              </a:endParaRPr>
            </a:p>
          </p:txBody>
        </p:sp>
        <p:sp>
          <p:nvSpPr>
            <p:cNvPr id="129" name="TextBox 128"/>
            <p:cNvSpPr txBox="1"/>
            <p:nvPr/>
          </p:nvSpPr>
          <p:spPr>
            <a:xfrm>
              <a:off x="739490" y="2529085"/>
              <a:ext cx="1864036" cy="240066"/>
            </a:xfrm>
            <a:prstGeom prst="rect">
              <a:avLst/>
            </a:prstGeom>
            <a:noFill/>
          </p:spPr>
          <p:txBody>
            <a:bodyPr wrap="none" rtlCol="0" anchor="ctr" anchorCtr="0">
              <a:spAutoFit/>
            </a:bodyPr>
            <a:lstStyle/>
            <a:p>
              <a:r>
                <a:rPr lang="en-US" sz="1200" dirty="0" smtClean="0">
                  <a:solidFill>
                    <a:srgbClr val="FF0000"/>
                  </a:solidFill>
                  <a:effectLst/>
                </a:rPr>
                <a:t>TRIPxMUX0TO15CFG.MUX1</a:t>
              </a:r>
              <a:endParaRPr lang="en-US" sz="1050" dirty="0" smtClean="0">
                <a:solidFill>
                  <a:srgbClr val="FF0000"/>
                </a:solidFill>
                <a:effectLst/>
              </a:endParaRPr>
            </a:p>
          </p:txBody>
        </p:sp>
        <p:sp>
          <p:nvSpPr>
            <p:cNvPr id="130" name="TextBox 129"/>
            <p:cNvSpPr txBox="1"/>
            <p:nvPr/>
          </p:nvSpPr>
          <p:spPr>
            <a:xfrm>
              <a:off x="598425" y="4016190"/>
              <a:ext cx="2005101" cy="240066"/>
            </a:xfrm>
            <a:prstGeom prst="rect">
              <a:avLst/>
            </a:prstGeom>
            <a:noFill/>
          </p:spPr>
          <p:txBody>
            <a:bodyPr wrap="none" rtlCol="0" anchor="ctr" anchorCtr="0">
              <a:spAutoFit/>
            </a:bodyPr>
            <a:lstStyle/>
            <a:p>
              <a:r>
                <a:rPr lang="en-US" sz="1200" dirty="0" smtClean="0">
                  <a:solidFill>
                    <a:srgbClr val="FF0000"/>
                  </a:solidFill>
                  <a:effectLst/>
                </a:rPr>
                <a:t>TRIPxMUX16TO31CFG.MUX31</a:t>
              </a:r>
              <a:endParaRPr lang="en-US" sz="1050" dirty="0" smtClean="0">
                <a:solidFill>
                  <a:srgbClr val="FF0000"/>
                </a:solidFill>
                <a:effectLst/>
              </a:endParaRPr>
            </a:p>
          </p:txBody>
        </p:sp>
      </p:grpSp>
      <p:sp>
        <p:nvSpPr>
          <p:cNvPr id="171" name="Text Box 233"/>
          <p:cNvSpPr txBox="1">
            <a:spLocks noChangeArrowheads="1"/>
          </p:cNvSpPr>
          <p:nvPr/>
        </p:nvSpPr>
        <p:spPr bwMode="auto">
          <a:xfrm>
            <a:off x="4488815" y="3329940"/>
            <a:ext cx="3417923" cy="264688"/>
          </a:xfrm>
          <a:prstGeom prst="rect">
            <a:avLst/>
          </a:prstGeom>
          <a:noFill/>
          <a:ln w="12700" algn="ctr">
            <a:noFill/>
            <a:miter lim="800000"/>
            <a:headEnd type="none" w="sm" len="sm"/>
            <a:tailEnd type="none" w="sm" len="sm"/>
          </a:ln>
          <a:effectLst/>
        </p:spPr>
        <p:txBody>
          <a:bodyPr wrap="none">
            <a:spAutoFit/>
          </a:bodyPr>
          <a:lstStyle/>
          <a:p>
            <a:r>
              <a:rPr lang="en-US" sz="1400" b="0" i="1" dirty="0">
                <a:effectLst/>
                <a:latin typeface="Arial" pitchFamily="34" charset="0"/>
                <a:cs typeface="Arial" pitchFamily="34" charset="0"/>
              </a:rPr>
              <a:t>This block diagram is replicated </a:t>
            </a:r>
            <a:r>
              <a:rPr lang="en-US" sz="1400" b="0" i="1" dirty="0" smtClean="0">
                <a:effectLst/>
                <a:latin typeface="Arial" pitchFamily="34" charset="0"/>
                <a:cs typeface="Arial" pitchFamily="34" charset="0"/>
              </a:rPr>
              <a:t>8 </a:t>
            </a:r>
            <a:r>
              <a:rPr lang="en-US" sz="1400" b="0" i="1" dirty="0">
                <a:effectLst/>
                <a:latin typeface="Arial" pitchFamily="34" charset="0"/>
                <a:cs typeface="Arial" pitchFamily="34" charset="0"/>
              </a:rPr>
              <a:t>times</a:t>
            </a:r>
          </a:p>
        </p:txBody>
      </p:sp>
    </p:spTree>
    <p:extLst>
      <p:ext uri="{BB962C8B-B14F-4D97-AF65-F5344CB8AC3E}">
        <p14:creationId xmlns:p14="http://schemas.microsoft.com/office/powerpoint/2010/main" val="370548594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85" name="Freeform 173"/>
          <p:cNvSpPr>
            <a:spLocks/>
          </p:cNvSpPr>
          <p:nvPr/>
        </p:nvSpPr>
        <p:spPr bwMode="auto">
          <a:xfrm>
            <a:off x="3103563" y="4479574"/>
            <a:ext cx="303212" cy="303212"/>
          </a:xfrm>
          <a:custGeom>
            <a:avLst/>
            <a:gdLst/>
            <a:ahLst/>
            <a:cxnLst>
              <a:cxn ang="0">
                <a:pos x="0" y="0"/>
              </a:cxn>
              <a:cxn ang="0">
                <a:pos x="0" y="144"/>
              </a:cxn>
              <a:cxn ang="0">
                <a:pos x="191" y="144"/>
              </a:cxn>
            </a:cxnLst>
            <a:rect l="0" t="0" r="r" b="b"/>
            <a:pathLst>
              <a:path w="191" h="144">
                <a:moveTo>
                  <a:pt x="0" y="0"/>
                </a:moveTo>
                <a:lnTo>
                  <a:pt x="0" y="144"/>
                </a:lnTo>
                <a:lnTo>
                  <a:pt x="191" y="144"/>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18114" name="Rectangle 2"/>
          <p:cNvSpPr>
            <a:spLocks noGrp="1" noChangeArrowheads="1"/>
          </p:cNvSpPr>
          <p:nvPr>
            <p:ph type="title"/>
          </p:nvPr>
        </p:nvSpPr>
        <p:spPr/>
        <p:txBody>
          <a:bodyPr>
            <a:normAutofit/>
          </a:bodyPr>
          <a:lstStyle/>
          <a:p>
            <a:r>
              <a:rPr lang="en-US" dirty="0"/>
              <a:t>Trip-Zone Features</a:t>
            </a:r>
            <a:endParaRPr lang="en-US" sz="2400" dirty="0"/>
          </a:p>
        </p:txBody>
      </p:sp>
      <p:sp>
        <p:nvSpPr>
          <p:cNvPr id="2" name="Content Placeholder 1"/>
          <p:cNvSpPr>
            <a:spLocks noGrp="1"/>
          </p:cNvSpPr>
          <p:nvPr>
            <p:ph idx="1"/>
          </p:nvPr>
        </p:nvSpPr>
        <p:spPr>
          <a:xfrm>
            <a:off x="111726" y="660400"/>
            <a:ext cx="8900228" cy="2591105"/>
          </a:xfrm>
        </p:spPr>
        <p:txBody>
          <a:bodyPr/>
          <a:lstStyle/>
          <a:p>
            <a:r>
              <a:rPr lang="en-US" sz="2000" dirty="0">
                <a:latin typeface="Arial" charset="0"/>
              </a:rPr>
              <a:t>Trip-Zone has a fast, clock independent logic path to high-impedance the </a:t>
            </a:r>
            <a:r>
              <a:rPr lang="en-US" sz="2000" dirty="0" err="1">
                <a:latin typeface="Arial" charset="0"/>
              </a:rPr>
              <a:t>EPWMxA</a:t>
            </a:r>
            <a:r>
              <a:rPr lang="en-US" sz="2000" dirty="0">
                <a:latin typeface="Arial" charset="0"/>
              </a:rPr>
              <a:t>/B output pins</a:t>
            </a:r>
          </a:p>
          <a:p>
            <a:r>
              <a:rPr lang="en-US" sz="2000" dirty="0">
                <a:latin typeface="Arial" charset="0"/>
              </a:rPr>
              <a:t>Interrupt latency may not protect hardware when responding to over current conditions or short-circuits through ISR </a:t>
            </a:r>
            <a:r>
              <a:rPr lang="en-US" sz="2000" dirty="0" smtClean="0">
                <a:latin typeface="Arial" charset="0"/>
              </a:rPr>
              <a:t>software</a:t>
            </a:r>
          </a:p>
          <a:p>
            <a:pPr>
              <a:lnSpc>
                <a:spcPct val="100000"/>
              </a:lnSpc>
              <a:spcBef>
                <a:spcPct val="33000"/>
              </a:spcBef>
              <a:buClr>
                <a:schemeClr val="tx2"/>
              </a:buClr>
            </a:pPr>
            <a:r>
              <a:rPr lang="en-US" sz="2000" dirty="0" smtClean="0">
                <a:latin typeface="Arial" charset="0"/>
              </a:rPr>
              <a:t>Supports</a:t>
            </a:r>
            <a:r>
              <a:rPr lang="en-US" sz="2000" dirty="0">
                <a:latin typeface="Arial" charset="0"/>
              </a:rPr>
              <a:t>:    #1) one-shot trip for major short circuits </a:t>
            </a:r>
            <a:r>
              <a:rPr lang="en-US" sz="2000" dirty="0" smtClean="0">
                <a:latin typeface="Arial" charset="0"/>
              </a:rPr>
              <a:t>or over       			      current conditions</a:t>
            </a:r>
          </a:p>
          <a:p>
            <a:pPr marL="0" indent="0">
              <a:lnSpc>
                <a:spcPct val="100000"/>
              </a:lnSpc>
              <a:spcBef>
                <a:spcPct val="33000"/>
              </a:spcBef>
              <a:buClr>
                <a:schemeClr val="tx2"/>
              </a:buClr>
              <a:buNone/>
            </a:pPr>
            <a:r>
              <a:rPr lang="en-US" sz="2000" dirty="0" smtClean="0">
                <a:latin typeface="Arial" charset="0"/>
              </a:rPr>
              <a:t>                          #2) cycle-by-cycle trip for current </a:t>
            </a:r>
            <a:r>
              <a:rPr lang="en-US" sz="2400" dirty="0" smtClean="0">
                <a:latin typeface="Arial" charset="0"/>
              </a:rPr>
              <a:t>limiting </a:t>
            </a:r>
            <a:r>
              <a:rPr lang="en-US" sz="2000" dirty="0" smtClean="0">
                <a:latin typeface="Arial" charset="0"/>
              </a:rPr>
              <a:t>operation</a:t>
            </a:r>
          </a:p>
          <a:p>
            <a:endParaRPr lang="en-US" sz="2400" dirty="0" smtClean="0">
              <a:latin typeface="Arial" charset="0"/>
            </a:endParaRPr>
          </a:p>
          <a:p>
            <a:endParaRPr lang="en-US" dirty="0"/>
          </a:p>
        </p:txBody>
      </p:sp>
      <p:sp>
        <p:nvSpPr>
          <p:cNvPr id="218240" name="Freeform 128"/>
          <p:cNvSpPr>
            <a:spLocks/>
          </p:cNvSpPr>
          <p:nvPr/>
        </p:nvSpPr>
        <p:spPr bwMode="auto">
          <a:xfrm>
            <a:off x="179388" y="3790951"/>
            <a:ext cx="709613" cy="1564984"/>
          </a:xfrm>
          <a:custGeom>
            <a:avLst/>
            <a:gdLst/>
            <a:ahLst/>
            <a:cxnLst>
              <a:cxn ang="0">
                <a:pos x="160" y="0"/>
              </a:cxn>
              <a:cxn ang="0">
                <a:pos x="48" y="673"/>
              </a:cxn>
              <a:cxn ang="0">
                <a:pos x="450" y="1055"/>
              </a:cxn>
            </a:cxnLst>
            <a:rect l="0" t="0" r="r" b="b"/>
            <a:pathLst>
              <a:path w="450" h="1055">
                <a:moveTo>
                  <a:pt x="160" y="0"/>
                </a:moveTo>
                <a:cubicBezTo>
                  <a:pt x="141" y="112"/>
                  <a:pt x="0" y="497"/>
                  <a:pt x="48" y="673"/>
                </a:cubicBezTo>
                <a:cubicBezTo>
                  <a:pt x="96" y="849"/>
                  <a:pt x="366" y="976"/>
                  <a:pt x="450" y="1055"/>
                </a:cubicBezTo>
              </a:path>
            </a:pathLst>
          </a:custGeom>
          <a:noFill/>
          <a:ln w="19050" cap="flat" cmpd="sng">
            <a:solidFill>
              <a:schemeClr val="tx1"/>
            </a:solidFill>
            <a:prstDash val="solid"/>
            <a:round/>
            <a:headEnd type="none" w="sm" len="sm"/>
            <a:tailEnd type="triangle" w="med" len="med"/>
          </a:ln>
          <a:effectLst/>
        </p:spPr>
        <p:txBody>
          <a:bodyPr/>
          <a:lstStyle/>
          <a:p>
            <a:endParaRPr lang="en-US">
              <a:effectLst/>
            </a:endParaRPr>
          </a:p>
        </p:txBody>
      </p:sp>
      <p:sp>
        <p:nvSpPr>
          <p:cNvPr id="218243" name="Rectangle 131"/>
          <p:cNvSpPr>
            <a:spLocks noChangeArrowheads="1"/>
          </p:cNvSpPr>
          <p:nvPr/>
        </p:nvSpPr>
        <p:spPr bwMode="auto">
          <a:xfrm>
            <a:off x="3787775" y="3540125"/>
            <a:ext cx="1250950" cy="650875"/>
          </a:xfrm>
          <a:prstGeom prst="rect">
            <a:avLst/>
          </a:prstGeom>
          <a:solidFill>
            <a:schemeClr val="accent3"/>
          </a:solidFill>
          <a:ln w="12700">
            <a:solidFill>
              <a:schemeClr val="tx1"/>
            </a:solidFill>
            <a:miter lim="800000"/>
            <a:headEnd/>
            <a:tailEnd/>
          </a:ln>
          <a:effectLst/>
        </p:spPr>
        <p:txBody>
          <a:bodyPr lIns="90488" tIns="44450" rIns="90488" bIns="44450">
            <a:spAutoFit/>
          </a:bodyPr>
          <a:lstStyle/>
          <a:p>
            <a:pPr algn="ctr">
              <a:lnSpc>
                <a:spcPct val="100000"/>
              </a:lnSpc>
              <a:spcBef>
                <a:spcPct val="0"/>
              </a:spcBef>
            </a:pPr>
            <a:r>
              <a:rPr lang="en-US" sz="1800" b="0">
                <a:effectLst/>
                <a:latin typeface="Arial" charset="0"/>
              </a:rPr>
              <a:t>CPU</a:t>
            </a:r>
          </a:p>
          <a:p>
            <a:pPr algn="ctr">
              <a:lnSpc>
                <a:spcPct val="100000"/>
              </a:lnSpc>
              <a:spcBef>
                <a:spcPct val="0"/>
              </a:spcBef>
            </a:pPr>
            <a:r>
              <a:rPr lang="en-US" sz="1800" b="0">
                <a:effectLst/>
                <a:latin typeface="Arial" charset="0"/>
              </a:rPr>
              <a:t>core</a:t>
            </a:r>
          </a:p>
        </p:txBody>
      </p:sp>
      <p:sp>
        <p:nvSpPr>
          <p:cNvPr id="218244" name="Rectangle 132"/>
          <p:cNvSpPr>
            <a:spLocks noChangeArrowheads="1"/>
          </p:cNvSpPr>
          <p:nvPr/>
        </p:nvSpPr>
        <p:spPr bwMode="auto">
          <a:xfrm>
            <a:off x="8621362" y="3808397"/>
            <a:ext cx="400752" cy="2527359"/>
          </a:xfrm>
          <a:prstGeom prst="rect">
            <a:avLst/>
          </a:prstGeom>
          <a:noFill/>
          <a:ln w="12700">
            <a:noFill/>
            <a:miter lim="800000"/>
            <a:headEnd/>
            <a:tailEnd/>
          </a:ln>
          <a:effectLst/>
        </p:spPr>
        <p:txBody>
          <a:bodyPr wrap="none" lIns="90488" tIns="44450" rIns="90488" bIns="44450">
            <a:spAutoFit/>
          </a:bodyPr>
          <a:lstStyle/>
          <a:p>
            <a:pPr algn="ctr">
              <a:spcBef>
                <a:spcPct val="0"/>
              </a:spcBef>
            </a:pPr>
            <a:r>
              <a:rPr lang="en-US" sz="1800" b="0" dirty="0">
                <a:effectLst/>
                <a:latin typeface="Arial" charset="0"/>
              </a:rPr>
              <a:t>P</a:t>
            </a:r>
          </a:p>
          <a:p>
            <a:pPr algn="ctr">
              <a:spcBef>
                <a:spcPct val="0"/>
              </a:spcBef>
            </a:pPr>
            <a:r>
              <a:rPr lang="en-US" sz="1800" b="0" dirty="0">
                <a:effectLst/>
                <a:latin typeface="Arial" charset="0"/>
              </a:rPr>
              <a:t>W</a:t>
            </a:r>
          </a:p>
          <a:p>
            <a:pPr algn="ctr">
              <a:spcBef>
                <a:spcPct val="0"/>
              </a:spcBef>
            </a:pPr>
            <a:r>
              <a:rPr lang="en-US" sz="1800" b="0" dirty="0">
                <a:effectLst/>
                <a:latin typeface="Arial" charset="0"/>
              </a:rPr>
              <a:t>M</a:t>
            </a:r>
          </a:p>
          <a:p>
            <a:pPr algn="ctr">
              <a:spcBef>
                <a:spcPct val="0"/>
              </a:spcBef>
            </a:pPr>
            <a:endParaRPr lang="en-US" sz="1800" b="0" dirty="0">
              <a:effectLst/>
              <a:latin typeface="Arial" charset="0"/>
            </a:endParaRPr>
          </a:p>
          <a:p>
            <a:pPr algn="ctr">
              <a:spcBef>
                <a:spcPct val="0"/>
              </a:spcBef>
            </a:pPr>
            <a:r>
              <a:rPr lang="en-US" sz="1800" b="0" dirty="0">
                <a:effectLst/>
                <a:latin typeface="Arial" charset="0"/>
              </a:rPr>
              <a:t>O</a:t>
            </a:r>
          </a:p>
          <a:p>
            <a:pPr algn="ctr">
              <a:spcBef>
                <a:spcPct val="0"/>
              </a:spcBef>
            </a:pPr>
            <a:r>
              <a:rPr lang="en-US" sz="1800" b="0" dirty="0">
                <a:effectLst/>
                <a:latin typeface="Arial" charset="0"/>
              </a:rPr>
              <a:t>U</a:t>
            </a:r>
          </a:p>
          <a:p>
            <a:pPr algn="ctr">
              <a:spcBef>
                <a:spcPct val="0"/>
              </a:spcBef>
            </a:pPr>
            <a:r>
              <a:rPr lang="en-US" sz="1800" b="0" dirty="0">
                <a:effectLst/>
                <a:latin typeface="Arial" charset="0"/>
              </a:rPr>
              <a:t>T</a:t>
            </a:r>
          </a:p>
          <a:p>
            <a:pPr algn="ctr">
              <a:spcBef>
                <a:spcPct val="0"/>
              </a:spcBef>
            </a:pPr>
            <a:r>
              <a:rPr lang="en-US" sz="1800" b="0" dirty="0">
                <a:effectLst/>
                <a:latin typeface="Arial" charset="0"/>
              </a:rPr>
              <a:t>P</a:t>
            </a:r>
          </a:p>
          <a:p>
            <a:pPr algn="ctr">
              <a:spcBef>
                <a:spcPct val="0"/>
              </a:spcBef>
            </a:pPr>
            <a:r>
              <a:rPr lang="en-US" sz="1800" b="0" dirty="0">
                <a:effectLst/>
                <a:latin typeface="Arial" charset="0"/>
              </a:rPr>
              <a:t>U</a:t>
            </a:r>
          </a:p>
          <a:p>
            <a:pPr algn="ctr">
              <a:spcBef>
                <a:spcPct val="0"/>
              </a:spcBef>
            </a:pPr>
            <a:r>
              <a:rPr lang="en-US" sz="1800" b="0" dirty="0">
                <a:effectLst/>
                <a:latin typeface="Arial" charset="0"/>
              </a:rPr>
              <a:t>T</a:t>
            </a:r>
          </a:p>
          <a:p>
            <a:pPr algn="ctr">
              <a:spcBef>
                <a:spcPct val="0"/>
              </a:spcBef>
            </a:pPr>
            <a:r>
              <a:rPr lang="en-US" sz="1800" b="0" dirty="0">
                <a:effectLst/>
                <a:latin typeface="Arial" charset="0"/>
              </a:rPr>
              <a:t>S</a:t>
            </a:r>
          </a:p>
        </p:txBody>
      </p:sp>
      <p:sp>
        <p:nvSpPr>
          <p:cNvPr id="218245" name="Rectangle 133"/>
          <p:cNvSpPr>
            <a:spLocks noChangeArrowheads="1"/>
          </p:cNvSpPr>
          <p:nvPr/>
        </p:nvSpPr>
        <p:spPr bwMode="auto">
          <a:xfrm>
            <a:off x="7152430" y="3580790"/>
            <a:ext cx="236640" cy="282062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18246" name="Freeform 134"/>
          <p:cNvSpPr>
            <a:spLocks/>
          </p:cNvSpPr>
          <p:nvPr/>
        </p:nvSpPr>
        <p:spPr bwMode="auto">
          <a:xfrm>
            <a:off x="5105400" y="4993240"/>
            <a:ext cx="2057400" cy="516973"/>
          </a:xfrm>
          <a:custGeom>
            <a:avLst/>
            <a:gdLst/>
            <a:ahLst/>
            <a:cxnLst>
              <a:cxn ang="0">
                <a:pos x="0" y="672"/>
              </a:cxn>
              <a:cxn ang="0">
                <a:pos x="576" y="672"/>
              </a:cxn>
              <a:cxn ang="0">
                <a:pos x="576" y="0"/>
              </a:cxn>
              <a:cxn ang="0">
                <a:pos x="864" y="0"/>
              </a:cxn>
            </a:cxnLst>
            <a:rect l="0" t="0" r="r" b="b"/>
            <a:pathLst>
              <a:path w="865" h="673">
                <a:moveTo>
                  <a:pt x="0" y="672"/>
                </a:moveTo>
                <a:lnTo>
                  <a:pt x="576" y="672"/>
                </a:lnTo>
                <a:lnTo>
                  <a:pt x="576" y="0"/>
                </a:lnTo>
                <a:lnTo>
                  <a:pt x="864" y="0"/>
                </a:lnTo>
              </a:path>
            </a:pathLst>
          </a:custGeom>
          <a:noFill/>
          <a:ln w="38100" cap="rnd" cmpd="sng">
            <a:solidFill>
              <a:schemeClr val="tx1"/>
            </a:solidFill>
            <a:prstDash val="solid"/>
            <a:round/>
            <a:headEnd type="none" w="med" len="med"/>
            <a:tailEnd type="triangle" w="med" len="med"/>
          </a:ln>
          <a:effectLst/>
        </p:spPr>
        <p:txBody>
          <a:bodyPr/>
          <a:lstStyle/>
          <a:p>
            <a:endParaRPr lang="en-US">
              <a:effectLst/>
            </a:endParaRPr>
          </a:p>
        </p:txBody>
      </p:sp>
      <p:sp>
        <p:nvSpPr>
          <p:cNvPr id="218248" name="Rectangle 136"/>
          <p:cNvSpPr>
            <a:spLocks noChangeArrowheads="1"/>
          </p:cNvSpPr>
          <p:nvPr/>
        </p:nvSpPr>
        <p:spPr bwMode="auto">
          <a:xfrm>
            <a:off x="5407025" y="4297363"/>
            <a:ext cx="1524000" cy="346075"/>
          </a:xfrm>
          <a:prstGeom prst="rect">
            <a:avLst/>
          </a:prstGeom>
          <a:solidFill>
            <a:schemeClr val="bg1"/>
          </a:solidFill>
          <a:ln w="12700">
            <a:solidFill>
              <a:schemeClr val="tx1"/>
            </a:solidFill>
            <a:miter lim="800000"/>
            <a:headEnd/>
            <a:tailEnd/>
          </a:ln>
          <a:effectLst/>
        </p:spPr>
        <p:txBody>
          <a:bodyPr lIns="90488" tIns="44450" rIns="90488" bIns="44450">
            <a:spAutoFit/>
          </a:bodyPr>
          <a:lstStyle/>
          <a:p>
            <a:pPr>
              <a:lnSpc>
                <a:spcPct val="100000"/>
              </a:lnSpc>
              <a:spcBef>
                <a:spcPct val="0"/>
              </a:spcBef>
            </a:pPr>
            <a:r>
              <a:rPr lang="en-US" sz="1600" b="0">
                <a:effectLst/>
                <a:latin typeface="Arial" charset="0"/>
              </a:rPr>
              <a:t>EPWMxTZINT</a:t>
            </a:r>
          </a:p>
        </p:txBody>
      </p:sp>
      <p:sp>
        <p:nvSpPr>
          <p:cNvPr id="218250" name="Line 138"/>
          <p:cNvSpPr>
            <a:spLocks noChangeShapeType="1"/>
          </p:cNvSpPr>
          <p:nvPr/>
        </p:nvSpPr>
        <p:spPr bwMode="auto">
          <a:xfrm flipV="1">
            <a:off x="6178371" y="4646613"/>
            <a:ext cx="0" cy="871537"/>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51" name="Rectangle 139"/>
          <p:cNvSpPr>
            <a:spLocks noChangeArrowheads="1"/>
          </p:cNvSpPr>
          <p:nvPr/>
        </p:nvSpPr>
        <p:spPr bwMode="auto">
          <a:xfrm>
            <a:off x="3406775" y="4648200"/>
            <a:ext cx="1828800" cy="17145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8252" name="AutoShape 140"/>
          <p:cNvSpPr>
            <a:spLocks noChangeArrowheads="1"/>
          </p:cNvSpPr>
          <p:nvPr/>
        </p:nvSpPr>
        <p:spPr bwMode="auto">
          <a:xfrm rot="-5400000">
            <a:off x="4492625" y="5391150"/>
            <a:ext cx="17145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8254" name="Line 142"/>
          <p:cNvSpPr>
            <a:spLocks noChangeShapeType="1"/>
          </p:cNvSpPr>
          <p:nvPr/>
        </p:nvSpPr>
        <p:spPr bwMode="auto">
          <a:xfrm>
            <a:off x="7378700" y="4380343"/>
            <a:ext cx="1155700"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18255" name="Line 143"/>
          <p:cNvSpPr>
            <a:spLocks noChangeShapeType="1"/>
          </p:cNvSpPr>
          <p:nvPr/>
        </p:nvSpPr>
        <p:spPr bwMode="auto">
          <a:xfrm>
            <a:off x="925995" y="5069360"/>
            <a:ext cx="2474969"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56" name="Line 144"/>
          <p:cNvSpPr>
            <a:spLocks noChangeShapeType="1"/>
          </p:cNvSpPr>
          <p:nvPr/>
        </p:nvSpPr>
        <p:spPr bwMode="auto">
          <a:xfrm>
            <a:off x="918596" y="5355934"/>
            <a:ext cx="2480518"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58" name="Line 146"/>
          <p:cNvSpPr>
            <a:spLocks noChangeShapeType="1"/>
          </p:cNvSpPr>
          <p:nvPr/>
        </p:nvSpPr>
        <p:spPr bwMode="auto">
          <a:xfrm>
            <a:off x="903798" y="5642508"/>
            <a:ext cx="2499016"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59" name="Line 147"/>
          <p:cNvSpPr>
            <a:spLocks noChangeShapeType="1"/>
          </p:cNvSpPr>
          <p:nvPr/>
        </p:nvSpPr>
        <p:spPr bwMode="auto">
          <a:xfrm>
            <a:off x="896399" y="5929082"/>
            <a:ext cx="2511964"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60" name="Line 148"/>
          <p:cNvSpPr>
            <a:spLocks noChangeShapeType="1"/>
          </p:cNvSpPr>
          <p:nvPr/>
        </p:nvSpPr>
        <p:spPr bwMode="auto">
          <a:xfrm>
            <a:off x="889000" y="6215656"/>
            <a:ext cx="2517513"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18262" name="Text Box 150"/>
          <p:cNvSpPr txBox="1">
            <a:spLocks noChangeArrowheads="1"/>
          </p:cNvSpPr>
          <p:nvPr/>
        </p:nvSpPr>
        <p:spPr bwMode="auto">
          <a:xfrm>
            <a:off x="1131888" y="5995345"/>
            <a:ext cx="544512"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TZ6</a:t>
            </a:r>
          </a:p>
        </p:txBody>
      </p:sp>
      <p:sp>
        <p:nvSpPr>
          <p:cNvPr id="218263" name="Text Box 151"/>
          <p:cNvSpPr txBox="1">
            <a:spLocks noChangeArrowheads="1"/>
          </p:cNvSpPr>
          <p:nvPr/>
        </p:nvSpPr>
        <p:spPr bwMode="auto">
          <a:xfrm>
            <a:off x="1131888" y="5705657"/>
            <a:ext cx="544512" cy="287337"/>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TZ5</a:t>
            </a:r>
          </a:p>
        </p:txBody>
      </p:sp>
      <p:sp>
        <p:nvSpPr>
          <p:cNvPr id="218264" name="Text Box 152"/>
          <p:cNvSpPr txBox="1">
            <a:spLocks noChangeArrowheads="1"/>
          </p:cNvSpPr>
          <p:nvPr/>
        </p:nvSpPr>
        <p:spPr bwMode="auto">
          <a:xfrm>
            <a:off x="1131888" y="5415205"/>
            <a:ext cx="544512" cy="287337"/>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TZ4</a:t>
            </a:r>
          </a:p>
        </p:txBody>
      </p:sp>
      <p:sp>
        <p:nvSpPr>
          <p:cNvPr id="218266" name="Text Box 154"/>
          <p:cNvSpPr txBox="1">
            <a:spLocks noChangeArrowheads="1"/>
          </p:cNvSpPr>
          <p:nvPr/>
        </p:nvSpPr>
        <p:spPr bwMode="auto">
          <a:xfrm>
            <a:off x="1131888" y="5116913"/>
            <a:ext cx="1404552" cy="289310"/>
          </a:xfrm>
          <a:prstGeom prst="rect">
            <a:avLst/>
          </a:prstGeom>
          <a:noFill/>
          <a:ln w="12700">
            <a:noFill/>
            <a:miter lim="800000"/>
            <a:headEnd type="none" w="sm" len="sm"/>
            <a:tailEnd type="none" w="sm" len="sm"/>
          </a:ln>
          <a:effectLst/>
        </p:spPr>
        <p:txBody>
          <a:bodyPr wrap="none">
            <a:spAutoFit/>
          </a:bodyPr>
          <a:lstStyle/>
          <a:p>
            <a:r>
              <a:rPr lang="en-US" sz="1600" dirty="0" err="1" smtClean="0">
                <a:effectLst/>
                <a:latin typeface="Arial" charset="0"/>
              </a:rPr>
              <a:t>ePWM</a:t>
            </a:r>
            <a:r>
              <a:rPr lang="en-US" sz="1600" dirty="0" smtClean="0">
                <a:effectLst/>
                <a:latin typeface="Arial" charset="0"/>
              </a:rPr>
              <a:t> X-Bar</a:t>
            </a:r>
            <a:endParaRPr lang="en-US" sz="1600" dirty="0">
              <a:effectLst/>
              <a:latin typeface="Arial" charset="0"/>
            </a:endParaRPr>
          </a:p>
        </p:txBody>
      </p:sp>
      <p:sp>
        <p:nvSpPr>
          <p:cNvPr id="218267" name="Text Box 155"/>
          <p:cNvSpPr txBox="1">
            <a:spLocks noChangeArrowheads="1"/>
          </p:cNvSpPr>
          <p:nvPr/>
        </p:nvSpPr>
        <p:spPr bwMode="auto">
          <a:xfrm>
            <a:off x="1131888" y="4841864"/>
            <a:ext cx="1402948"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INPUT X-Bar</a:t>
            </a:r>
            <a:endParaRPr lang="en-US" sz="1600" dirty="0">
              <a:effectLst/>
              <a:latin typeface="Arial" charset="0"/>
            </a:endParaRPr>
          </a:p>
        </p:txBody>
      </p:sp>
      <p:sp>
        <p:nvSpPr>
          <p:cNvPr id="218271" name="Line 159"/>
          <p:cNvSpPr>
            <a:spLocks noChangeShapeType="1"/>
          </p:cNvSpPr>
          <p:nvPr/>
        </p:nvSpPr>
        <p:spPr bwMode="auto">
          <a:xfrm flipH="1">
            <a:off x="3403600" y="4648200"/>
            <a:ext cx="1831975" cy="1709738"/>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18272" name="Text Box 160"/>
          <p:cNvSpPr txBox="1">
            <a:spLocks noChangeArrowheads="1"/>
          </p:cNvSpPr>
          <p:nvPr/>
        </p:nvSpPr>
        <p:spPr bwMode="auto">
          <a:xfrm>
            <a:off x="3421063" y="4762500"/>
            <a:ext cx="1547812" cy="604838"/>
          </a:xfrm>
          <a:prstGeom prst="rect">
            <a:avLst/>
          </a:prstGeom>
          <a:noFill/>
          <a:ln w="12700">
            <a:noFill/>
            <a:miter lim="800000"/>
            <a:headEnd type="none" w="sm" len="sm"/>
            <a:tailEnd type="none" w="sm" len="sm"/>
          </a:ln>
          <a:effectLst/>
        </p:spPr>
        <p:txBody>
          <a:bodyPr wrap="none">
            <a:spAutoFit/>
          </a:bodyPr>
          <a:lstStyle/>
          <a:p>
            <a:pPr algn="ctr"/>
            <a:r>
              <a:rPr lang="en-US" sz="1600" b="0">
                <a:effectLst/>
                <a:latin typeface="Arial" charset="0"/>
              </a:rPr>
              <a:t>Cycle-by-Cycle</a:t>
            </a:r>
          </a:p>
          <a:p>
            <a:pPr algn="ctr"/>
            <a:r>
              <a:rPr lang="en-US" sz="1600" b="0">
                <a:effectLst/>
                <a:latin typeface="Arial" charset="0"/>
              </a:rPr>
              <a:t>Mode</a:t>
            </a:r>
          </a:p>
        </p:txBody>
      </p:sp>
      <p:sp>
        <p:nvSpPr>
          <p:cNvPr id="218273" name="Text Box 161"/>
          <p:cNvSpPr txBox="1">
            <a:spLocks noChangeArrowheads="1"/>
          </p:cNvSpPr>
          <p:nvPr/>
        </p:nvSpPr>
        <p:spPr bwMode="auto">
          <a:xfrm>
            <a:off x="4143375" y="5668963"/>
            <a:ext cx="1054100" cy="604837"/>
          </a:xfrm>
          <a:prstGeom prst="rect">
            <a:avLst/>
          </a:prstGeom>
          <a:noFill/>
          <a:ln w="12700">
            <a:noFill/>
            <a:miter lim="800000"/>
            <a:headEnd type="none" w="sm" len="sm"/>
            <a:tailEnd type="none" w="sm" len="sm"/>
          </a:ln>
          <a:effectLst/>
        </p:spPr>
        <p:txBody>
          <a:bodyPr wrap="none">
            <a:spAutoFit/>
          </a:bodyPr>
          <a:lstStyle/>
          <a:p>
            <a:pPr algn="ctr"/>
            <a:r>
              <a:rPr lang="en-US" sz="1600" b="0">
                <a:effectLst/>
                <a:latin typeface="Arial" charset="0"/>
              </a:rPr>
              <a:t>One-Shot</a:t>
            </a:r>
          </a:p>
          <a:p>
            <a:pPr algn="ctr"/>
            <a:r>
              <a:rPr lang="en-US" sz="1600" b="0">
                <a:effectLst/>
                <a:latin typeface="Arial" charset="0"/>
              </a:rPr>
              <a:t>Mode</a:t>
            </a:r>
          </a:p>
        </p:txBody>
      </p:sp>
      <p:sp>
        <p:nvSpPr>
          <p:cNvPr id="218275" name="Line 163"/>
          <p:cNvSpPr>
            <a:spLocks noChangeShapeType="1"/>
          </p:cNvSpPr>
          <p:nvPr/>
        </p:nvSpPr>
        <p:spPr bwMode="auto">
          <a:xfrm>
            <a:off x="7385050" y="5754757"/>
            <a:ext cx="1155700"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18277" name="Text Box 165"/>
          <p:cNvSpPr txBox="1">
            <a:spLocks noChangeArrowheads="1"/>
          </p:cNvSpPr>
          <p:nvPr/>
        </p:nvSpPr>
        <p:spPr bwMode="auto">
          <a:xfrm>
            <a:off x="7358063" y="4112055"/>
            <a:ext cx="1074737" cy="287338"/>
          </a:xfrm>
          <a:prstGeom prst="rect">
            <a:avLst/>
          </a:prstGeom>
          <a:noFill/>
          <a:ln w="12700">
            <a:noFill/>
            <a:miter lim="800000"/>
            <a:headEnd type="none" w="sm" len="sm"/>
            <a:tailEnd type="none" w="sm" len="sm"/>
          </a:ln>
          <a:effectLst/>
        </p:spPr>
        <p:txBody>
          <a:bodyPr wrap="none">
            <a:spAutoFit/>
          </a:bodyPr>
          <a:lstStyle/>
          <a:p>
            <a:r>
              <a:rPr lang="en-US" sz="1600" dirty="0" err="1">
                <a:effectLst/>
                <a:latin typeface="Arial" charset="0"/>
              </a:rPr>
              <a:t>EPWMxA</a:t>
            </a:r>
            <a:endParaRPr lang="en-US" sz="1600" dirty="0">
              <a:effectLst/>
              <a:latin typeface="Arial" charset="0"/>
            </a:endParaRPr>
          </a:p>
        </p:txBody>
      </p:sp>
      <p:sp>
        <p:nvSpPr>
          <p:cNvPr id="218278" name="Text Box 166"/>
          <p:cNvSpPr txBox="1">
            <a:spLocks noChangeArrowheads="1"/>
          </p:cNvSpPr>
          <p:nvPr/>
        </p:nvSpPr>
        <p:spPr bwMode="auto">
          <a:xfrm>
            <a:off x="7358063" y="5494407"/>
            <a:ext cx="1074737"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EPWMxB</a:t>
            </a:r>
          </a:p>
        </p:txBody>
      </p:sp>
      <p:sp>
        <p:nvSpPr>
          <p:cNvPr id="218279" name="Freeform 167"/>
          <p:cNvSpPr>
            <a:spLocks/>
          </p:cNvSpPr>
          <p:nvPr/>
        </p:nvSpPr>
        <p:spPr bwMode="auto">
          <a:xfrm>
            <a:off x="425451" y="3844746"/>
            <a:ext cx="470948" cy="1220174"/>
          </a:xfrm>
          <a:custGeom>
            <a:avLst/>
            <a:gdLst/>
            <a:ahLst/>
            <a:cxnLst>
              <a:cxn ang="0">
                <a:pos x="119" y="0"/>
              </a:cxn>
              <a:cxn ang="0">
                <a:pos x="30" y="526"/>
              </a:cxn>
              <a:cxn ang="0">
                <a:pos x="299" y="840"/>
              </a:cxn>
            </a:cxnLst>
            <a:rect l="0" t="0" r="r" b="b"/>
            <a:pathLst>
              <a:path w="299" h="840">
                <a:moveTo>
                  <a:pt x="119" y="0"/>
                </a:moveTo>
                <a:cubicBezTo>
                  <a:pt x="104" y="87"/>
                  <a:pt x="0" y="386"/>
                  <a:pt x="30" y="526"/>
                </a:cubicBezTo>
                <a:cubicBezTo>
                  <a:pt x="60" y="666"/>
                  <a:pt x="243" y="775"/>
                  <a:pt x="299" y="840"/>
                </a:cubicBezTo>
              </a:path>
            </a:pathLst>
          </a:custGeom>
          <a:noFill/>
          <a:ln w="19050" cap="flat" cmpd="sng">
            <a:solidFill>
              <a:schemeClr val="tx1"/>
            </a:solidFill>
            <a:prstDash val="solid"/>
            <a:round/>
            <a:headEnd type="none" w="sm" len="sm"/>
            <a:tailEnd type="triangle" w="med" len="med"/>
          </a:ln>
          <a:effectLst/>
        </p:spPr>
        <p:txBody>
          <a:bodyPr/>
          <a:lstStyle/>
          <a:p>
            <a:endParaRPr lang="en-US">
              <a:effectLst/>
            </a:endParaRPr>
          </a:p>
        </p:txBody>
      </p:sp>
      <p:sp>
        <p:nvSpPr>
          <p:cNvPr id="218281" name="Rectangle 169"/>
          <p:cNvSpPr>
            <a:spLocks noChangeArrowheads="1"/>
          </p:cNvSpPr>
          <p:nvPr/>
        </p:nvSpPr>
        <p:spPr bwMode="auto">
          <a:xfrm>
            <a:off x="2578100" y="4035425"/>
            <a:ext cx="911225" cy="45561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8283" name="Text Box 171"/>
          <p:cNvSpPr txBox="1">
            <a:spLocks noChangeArrowheads="1"/>
          </p:cNvSpPr>
          <p:nvPr/>
        </p:nvSpPr>
        <p:spPr bwMode="auto">
          <a:xfrm>
            <a:off x="2522538" y="4144963"/>
            <a:ext cx="1019175" cy="338137"/>
          </a:xfrm>
          <a:prstGeom prst="rect">
            <a:avLst/>
          </a:prstGeom>
          <a:noFill/>
          <a:ln w="12700">
            <a:noFill/>
            <a:miter lim="800000"/>
            <a:headEnd type="none" w="sm" len="sm"/>
            <a:tailEnd type="none" w="sm" len="sm"/>
          </a:ln>
          <a:effectLst/>
        </p:spPr>
        <p:txBody>
          <a:bodyPr wrap="none">
            <a:spAutoFit/>
          </a:bodyPr>
          <a:lstStyle/>
          <a:p>
            <a:pPr algn="ctr">
              <a:lnSpc>
                <a:spcPct val="25000"/>
              </a:lnSpc>
            </a:pPr>
            <a:r>
              <a:rPr lang="en-US" sz="1600" b="0" dirty="0">
                <a:effectLst/>
                <a:latin typeface="Arial" charset="0"/>
              </a:rPr>
              <a:t>Digital</a:t>
            </a:r>
          </a:p>
          <a:p>
            <a:pPr algn="ctr">
              <a:lnSpc>
                <a:spcPct val="25000"/>
              </a:lnSpc>
            </a:pPr>
            <a:r>
              <a:rPr lang="en-US" sz="1600" b="0" dirty="0">
                <a:effectLst/>
                <a:latin typeface="Arial" charset="0"/>
              </a:rPr>
              <a:t>Compare</a:t>
            </a:r>
          </a:p>
        </p:txBody>
      </p:sp>
      <p:sp>
        <p:nvSpPr>
          <p:cNvPr id="218286" name="Line 174"/>
          <p:cNvSpPr>
            <a:spLocks noChangeShapeType="1"/>
          </p:cNvSpPr>
          <p:nvPr/>
        </p:nvSpPr>
        <p:spPr bwMode="auto">
          <a:xfrm>
            <a:off x="2743370" y="4494213"/>
            <a:ext cx="0" cy="577863"/>
          </a:xfrm>
          <a:prstGeom prst="line">
            <a:avLst/>
          </a:prstGeom>
          <a:noFill/>
          <a:ln w="12700">
            <a:solidFill>
              <a:schemeClr val="tx1"/>
            </a:solidFill>
            <a:round/>
            <a:headEnd type="triangle" w="med" len="med"/>
            <a:tailEnd type="oval" w="sm" len="sm"/>
          </a:ln>
          <a:effectLst/>
        </p:spPr>
        <p:txBody>
          <a:bodyPr/>
          <a:lstStyle/>
          <a:p>
            <a:endParaRPr lang="en-US">
              <a:effectLst/>
            </a:endParaRPr>
          </a:p>
        </p:txBody>
      </p:sp>
      <p:sp>
        <p:nvSpPr>
          <p:cNvPr id="218287" name="Line 175"/>
          <p:cNvSpPr>
            <a:spLocks noChangeShapeType="1"/>
          </p:cNvSpPr>
          <p:nvPr/>
        </p:nvSpPr>
        <p:spPr bwMode="auto">
          <a:xfrm>
            <a:off x="2949212" y="4494213"/>
            <a:ext cx="0" cy="861721"/>
          </a:xfrm>
          <a:prstGeom prst="line">
            <a:avLst/>
          </a:prstGeom>
          <a:noFill/>
          <a:ln w="12700">
            <a:solidFill>
              <a:schemeClr val="tx1"/>
            </a:solidFill>
            <a:round/>
            <a:headEnd type="triangle" w="med" len="med"/>
            <a:tailEnd type="oval" w="sm" len="sm"/>
          </a:ln>
          <a:effectLst/>
        </p:spPr>
        <p:txBody>
          <a:bodyPr/>
          <a:lstStyle/>
          <a:p>
            <a:endParaRPr lang="en-US">
              <a:effectLst/>
            </a:endParaRPr>
          </a:p>
        </p:txBody>
      </p:sp>
      <p:sp>
        <p:nvSpPr>
          <p:cNvPr id="218289" name="Text Box 177"/>
          <p:cNvSpPr txBox="1">
            <a:spLocks noChangeArrowheads="1"/>
          </p:cNvSpPr>
          <p:nvPr/>
        </p:nvSpPr>
        <p:spPr bwMode="auto">
          <a:xfrm>
            <a:off x="493713" y="6137781"/>
            <a:ext cx="379912"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dirty="0">
                <a:effectLst/>
                <a:latin typeface="Arial" charset="0"/>
              </a:rPr>
              <a:t>CPU</a:t>
            </a:r>
          </a:p>
        </p:txBody>
      </p:sp>
      <p:sp>
        <p:nvSpPr>
          <p:cNvPr id="218290" name="Text Box 178"/>
          <p:cNvSpPr txBox="1">
            <a:spLocks noChangeArrowheads="1"/>
          </p:cNvSpPr>
          <p:nvPr/>
        </p:nvSpPr>
        <p:spPr bwMode="auto">
          <a:xfrm>
            <a:off x="68565" y="5844649"/>
            <a:ext cx="828753"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dirty="0">
                <a:effectLst/>
                <a:latin typeface="Arial" charset="0"/>
              </a:rPr>
              <a:t>SYSCTRL</a:t>
            </a:r>
          </a:p>
        </p:txBody>
      </p:sp>
      <p:sp>
        <p:nvSpPr>
          <p:cNvPr id="218291" name="Text Box 179"/>
          <p:cNvSpPr txBox="1">
            <a:spLocks noChangeArrowheads="1"/>
          </p:cNvSpPr>
          <p:nvPr/>
        </p:nvSpPr>
        <p:spPr bwMode="auto">
          <a:xfrm>
            <a:off x="318231" y="5559163"/>
            <a:ext cx="578685"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dirty="0">
                <a:effectLst/>
                <a:latin typeface="Arial" charset="0"/>
              </a:rPr>
              <a:t>eQEP1</a:t>
            </a:r>
          </a:p>
        </p:txBody>
      </p:sp>
      <p:sp>
        <p:nvSpPr>
          <p:cNvPr id="218295" name="Text Box 183"/>
          <p:cNvSpPr txBox="1">
            <a:spLocks noChangeArrowheads="1"/>
          </p:cNvSpPr>
          <p:nvPr/>
        </p:nvSpPr>
        <p:spPr bwMode="auto">
          <a:xfrm>
            <a:off x="2324899" y="6052495"/>
            <a:ext cx="884794"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a:effectLst/>
                <a:latin typeface="Arial" charset="0"/>
              </a:rPr>
              <a:t>EMUSTOP</a:t>
            </a:r>
          </a:p>
        </p:txBody>
      </p:sp>
      <p:sp>
        <p:nvSpPr>
          <p:cNvPr id="218296" name="Text Box 184"/>
          <p:cNvSpPr txBox="1">
            <a:spLocks noChangeArrowheads="1"/>
          </p:cNvSpPr>
          <p:nvPr/>
        </p:nvSpPr>
        <p:spPr bwMode="auto">
          <a:xfrm>
            <a:off x="2222500" y="5767569"/>
            <a:ext cx="987193"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a:effectLst/>
                <a:latin typeface="Arial" charset="0"/>
              </a:rPr>
              <a:t>CLOCKFAIL</a:t>
            </a:r>
          </a:p>
        </p:txBody>
      </p:sp>
      <p:sp>
        <p:nvSpPr>
          <p:cNvPr id="218297" name="Text Box 185"/>
          <p:cNvSpPr txBox="1">
            <a:spLocks noChangeArrowheads="1"/>
          </p:cNvSpPr>
          <p:nvPr/>
        </p:nvSpPr>
        <p:spPr bwMode="auto">
          <a:xfrm>
            <a:off x="2230258" y="5470767"/>
            <a:ext cx="979435" cy="172355"/>
          </a:xfrm>
          <a:prstGeom prst="rect">
            <a:avLst/>
          </a:prstGeom>
          <a:noFill/>
          <a:ln w="12700">
            <a:noFill/>
            <a:miter lim="800000"/>
            <a:headEnd type="none" w="sm" len="sm"/>
            <a:tailEnd type="none" w="sm" len="sm"/>
          </a:ln>
          <a:effectLst/>
        </p:spPr>
        <p:txBody>
          <a:bodyPr wrap="none" lIns="0" tIns="0" rIns="0" bIns="0">
            <a:spAutoFit/>
          </a:bodyPr>
          <a:lstStyle/>
          <a:p>
            <a:r>
              <a:rPr lang="en-US" sz="1400" b="0" dirty="0">
                <a:effectLst/>
                <a:latin typeface="Arial" charset="0"/>
              </a:rPr>
              <a:t>EQEP1ERR</a:t>
            </a:r>
          </a:p>
        </p:txBody>
      </p:sp>
      <p:cxnSp>
        <p:nvCxnSpPr>
          <p:cNvPr id="63" name="Elbow Connector 62"/>
          <p:cNvCxnSpPr>
            <a:stCxn id="218248" idx="0"/>
            <a:endCxn id="218243" idx="3"/>
          </p:cNvCxnSpPr>
          <p:nvPr/>
        </p:nvCxnSpPr>
        <p:spPr bwMode="auto">
          <a:xfrm rot="16200000" flipV="1">
            <a:off x="5387975" y="3516313"/>
            <a:ext cx="431800" cy="1130300"/>
          </a:xfrm>
          <a:prstGeom prst="bentConnector2">
            <a:avLst/>
          </a:prstGeom>
          <a:solidFill>
            <a:schemeClr val="accent1"/>
          </a:solidFill>
          <a:ln w="12700" cap="flat" cmpd="sng" algn="ctr">
            <a:solidFill>
              <a:schemeClr val="tx1"/>
            </a:solidFill>
            <a:prstDash val="solid"/>
            <a:round/>
            <a:headEnd type="none" w="sm" len="sm"/>
            <a:tailEnd type="triangle"/>
          </a:ln>
          <a:effectLst/>
        </p:spPr>
      </p:cxnSp>
      <p:grpSp>
        <p:nvGrpSpPr>
          <p:cNvPr id="218268" name="Group 156"/>
          <p:cNvGrpSpPr>
            <a:grpSpLocks/>
          </p:cNvGrpSpPr>
          <p:nvPr/>
        </p:nvGrpSpPr>
        <p:grpSpPr bwMode="auto">
          <a:xfrm>
            <a:off x="241715" y="3425645"/>
            <a:ext cx="1066800" cy="838200"/>
            <a:chOff x="-184" y="3400"/>
            <a:chExt cx="672" cy="480"/>
          </a:xfrm>
        </p:grpSpPr>
        <p:sp>
          <p:nvSpPr>
            <p:cNvPr id="218269" name="Oval 157"/>
            <p:cNvSpPr>
              <a:spLocks noChangeArrowheads="1"/>
            </p:cNvSpPr>
            <p:nvPr/>
          </p:nvSpPr>
          <p:spPr bwMode="auto">
            <a:xfrm>
              <a:off x="-184" y="3400"/>
              <a:ext cx="672" cy="48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en-US">
                <a:effectLst/>
              </a:endParaRPr>
            </a:p>
          </p:txBody>
        </p:sp>
        <p:sp>
          <p:nvSpPr>
            <p:cNvPr id="218270" name="Text Box 158"/>
            <p:cNvSpPr txBox="1">
              <a:spLocks noChangeArrowheads="1"/>
            </p:cNvSpPr>
            <p:nvPr/>
          </p:nvSpPr>
          <p:spPr bwMode="auto">
            <a:xfrm>
              <a:off x="-155" y="3423"/>
              <a:ext cx="620" cy="388"/>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Over</a:t>
              </a:r>
            </a:p>
            <a:p>
              <a:pPr algn="ctr">
                <a:spcBef>
                  <a:spcPct val="0"/>
                </a:spcBef>
              </a:pPr>
              <a:r>
                <a:rPr lang="en-US" sz="1600">
                  <a:effectLst/>
                  <a:latin typeface="Arial" charset="0"/>
                </a:rPr>
                <a:t>Current</a:t>
              </a:r>
            </a:p>
            <a:p>
              <a:pPr algn="ctr">
                <a:spcBef>
                  <a:spcPct val="0"/>
                </a:spcBef>
              </a:pPr>
              <a:r>
                <a:rPr lang="en-US" sz="1600">
                  <a:effectLst/>
                  <a:latin typeface="Arial" charset="0"/>
                </a:rPr>
                <a:t>Sensors</a:t>
              </a:r>
            </a:p>
          </p:txBody>
        </p:sp>
      </p:grpSp>
    </p:spTree>
    <p:custDataLst>
      <p:tags r:id="rId1"/>
    </p:custDataLst>
    <p:extLst>
      <p:ext uri="{BB962C8B-B14F-4D97-AF65-F5344CB8AC3E}">
        <p14:creationId xmlns:p14="http://schemas.microsoft.com/office/powerpoint/2010/main" val="2213943187"/>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0" y="9704"/>
            <a:ext cx="9144000" cy="873125"/>
          </a:xfrm>
        </p:spPr>
        <p:txBody>
          <a:bodyPr>
            <a:noAutofit/>
          </a:bodyPr>
          <a:lstStyle/>
          <a:p>
            <a:pPr>
              <a:lnSpc>
                <a:spcPct val="80000"/>
              </a:lnSpc>
            </a:pPr>
            <a:r>
              <a:rPr lang="en-US" dirty="0" smtClean="0"/>
              <a:t>Purpose of the Digital Compare</a:t>
            </a:r>
            <a:br>
              <a:rPr lang="en-US" dirty="0" smtClean="0"/>
            </a:br>
            <a:r>
              <a:rPr lang="en-US" dirty="0" smtClean="0"/>
              <a:t>Sub-Module</a:t>
            </a:r>
          </a:p>
        </p:txBody>
      </p:sp>
      <p:sp>
        <p:nvSpPr>
          <p:cNvPr id="7" name="Rectangle 3"/>
          <p:cNvSpPr txBox="1">
            <a:spLocks noChangeArrowheads="1"/>
          </p:cNvSpPr>
          <p:nvPr/>
        </p:nvSpPr>
        <p:spPr>
          <a:xfrm>
            <a:off x="151790" y="924465"/>
            <a:ext cx="8822120" cy="5919810"/>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3000" b="1" i="0" u="none" strike="noStrike" kern="1200" cap="none" spc="0" normalizeH="0" baseline="0" noProof="0" dirty="0" smtClean="0">
                <a:ln>
                  <a:noFill/>
                </a:ln>
                <a:solidFill>
                  <a:schemeClr val="tx1"/>
                </a:solidFill>
                <a:effectLst/>
                <a:uLnTx/>
                <a:uFillTx/>
                <a:latin typeface="+mn-lt"/>
                <a:ea typeface="+mn-ea"/>
                <a:cs typeface="+mn-cs"/>
              </a:rPr>
              <a:t>Generates ‘compare’ events that can:</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Trip the </a:t>
            </a:r>
            <a:r>
              <a:rPr kumimoji="0" lang="en-US" sz="2600" b="1" i="0" u="none" strike="noStrike" kern="1200" cap="none" spc="0" normalizeH="0" baseline="0" noProof="0" dirty="0" err="1" smtClean="0">
                <a:ln>
                  <a:noFill/>
                </a:ln>
                <a:solidFill>
                  <a:schemeClr val="tx1"/>
                </a:solidFill>
                <a:effectLst/>
                <a:uLnTx/>
                <a:uFillTx/>
                <a:latin typeface="+mn-lt"/>
                <a:ea typeface="+mn-ea"/>
                <a:cs typeface="+mn-cs"/>
              </a:rPr>
              <a:t>ePWM</a:t>
            </a:r>
            <a:endParaRPr kumimoji="0" lang="en-US" sz="26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Generate a Trip interrupt</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Sync the </a:t>
            </a:r>
            <a:r>
              <a:rPr kumimoji="0" lang="en-US" sz="2600" b="1" i="0" u="none" strike="noStrike" kern="1200" cap="none" spc="0" normalizeH="0" baseline="0" noProof="0" dirty="0" err="1" smtClean="0">
                <a:ln>
                  <a:noFill/>
                </a:ln>
                <a:solidFill>
                  <a:schemeClr val="tx1"/>
                </a:solidFill>
                <a:effectLst/>
                <a:uLnTx/>
                <a:uFillTx/>
                <a:latin typeface="+mn-lt"/>
                <a:ea typeface="+mn-ea"/>
                <a:cs typeface="+mn-cs"/>
              </a:rPr>
              <a:t>ePWM</a:t>
            </a:r>
            <a:endParaRPr kumimoji="0" lang="en-US" sz="2600" b="1"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Generate an ADC start of conversion</a:t>
            </a:r>
            <a:endParaRPr kumimoji="0" lang="en-US" sz="2200" b="1"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3000" b="1" i="0" u="none" strike="noStrike" kern="1200" cap="none" spc="0" normalizeH="0" baseline="0" noProof="0" dirty="0" smtClean="0">
                <a:ln>
                  <a:noFill/>
                </a:ln>
                <a:solidFill>
                  <a:schemeClr val="tx1"/>
                </a:solidFill>
                <a:effectLst/>
                <a:uLnTx/>
                <a:uFillTx/>
                <a:latin typeface="+mn-lt"/>
                <a:ea typeface="+mn-ea"/>
                <a:cs typeface="+mn-cs"/>
              </a:rPr>
              <a:t>Digital compare module inputs are:</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Input X-Bar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err="1" smtClean="0">
                <a:ln>
                  <a:noFill/>
                </a:ln>
                <a:solidFill>
                  <a:schemeClr val="tx1"/>
                </a:solidFill>
                <a:effectLst/>
                <a:uLnTx/>
                <a:uFillTx/>
                <a:latin typeface="+mn-lt"/>
                <a:ea typeface="+mn-ea"/>
                <a:cs typeface="+mn-cs"/>
              </a:rPr>
              <a:t>ePWM</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 X-Bar</a:t>
            </a: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Trip-zone input pins</a:t>
            </a:r>
            <a:endParaRPr kumimoji="0" lang="en-US" sz="26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3000" b="1" i="0" u="none" strike="noStrike" kern="1200" cap="none" spc="0" normalizeH="0" baseline="0" noProof="0" dirty="0" smtClean="0">
                <a:ln>
                  <a:noFill/>
                </a:ln>
                <a:solidFill>
                  <a:schemeClr val="tx1"/>
                </a:solidFill>
                <a:effectLst/>
                <a:uLnTx/>
                <a:uFillTx/>
                <a:latin typeface="+mn-lt"/>
                <a:ea typeface="+mn-ea"/>
                <a:cs typeface="+mn-cs"/>
              </a:rPr>
              <a:t>A compare event is generated when one or more of its selected inputs are either high or low</a:t>
            </a:r>
            <a:endParaRPr kumimoji="0" lang="en-US" sz="30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3000" b="1" i="0" u="none" strike="noStrike" kern="1200" cap="none" spc="0" normalizeH="0" baseline="0" noProof="0" dirty="0" smtClean="0">
                <a:ln>
                  <a:noFill/>
                </a:ln>
                <a:solidFill>
                  <a:schemeClr val="tx1"/>
                </a:solidFill>
                <a:effectLst/>
                <a:uLnTx/>
                <a:uFillTx/>
                <a:latin typeface="+mn-lt"/>
                <a:ea typeface="+mn-ea"/>
                <a:cs typeface="+mn-cs"/>
              </a:rPr>
              <a:t>Optional ‘Blanking’ can be used to temporarily disable  the compare action in alignment with PWM switching to eliminate noise effects</a:t>
            </a:r>
          </a:p>
        </p:txBody>
      </p:sp>
    </p:spTree>
    <p:extLst>
      <p:ext uri="{BB962C8B-B14F-4D97-AF65-F5344CB8AC3E}">
        <p14:creationId xmlns:p14="http://schemas.microsoft.com/office/powerpoint/2010/main" val="276942167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dirty="0"/>
              <a:t>Digital Compare Sub-Module Signals</a:t>
            </a:r>
          </a:p>
        </p:txBody>
      </p:sp>
      <p:grpSp>
        <p:nvGrpSpPr>
          <p:cNvPr id="3" name="Group 2"/>
          <p:cNvGrpSpPr/>
          <p:nvPr/>
        </p:nvGrpSpPr>
        <p:grpSpPr>
          <a:xfrm>
            <a:off x="1155866" y="924465"/>
            <a:ext cx="7866062" cy="5418137"/>
            <a:chOff x="1155866" y="924465"/>
            <a:chExt cx="7866062" cy="5418137"/>
          </a:xfrm>
        </p:grpSpPr>
        <p:sp>
          <p:nvSpPr>
            <p:cNvPr id="158" name="Line 5"/>
            <p:cNvSpPr>
              <a:spLocks noChangeShapeType="1"/>
            </p:cNvSpPr>
            <p:nvPr/>
          </p:nvSpPr>
          <p:spPr bwMode="auto">
            <a:xfrm>
              <a:off x="1952791" y="1729327"/>
              <a:ext cx="0" cy="4325937"/>
            </a:xfrm>
            <a:prstGeom prst="line">
              <a:avLst/>
            </a:prstGeom>
            <a:noFill/>
            <a:ln w="12700">
              <a:solidFill>
                <a:schemeClr val="tx2"/>
              </a:solidFill>
              <a:prstDash val="dash"/>
              <a:round/>
              <a:headEnd type="none" w="sm" len="sm"/>
              <a:tailEnd type="none" w="sm" len="sm"/>
            </a:ln>
            <a:effectLst/>
          </p:spPr>
          <p:txBody>
            <a:bodyPr/>
            <a:lstStyle/>
            <a:p>
              <a:endParaRPr lang="en-US">
                <a:effectLst/>
              </a:endParaRPr>
            </a:p>
          </p:txBody>
        </p:sp>
        <p:sp>
          <p:nvSpPr>
            <p:cNvPr id="159" name="Line 6"/>
            <p:cNvSpPr>
              <a:spLocks noChangeShapeType="1"/>
            </p:cNvSpPr>
            <p:nvPr/>
          </p:nvSpPr>
          <p:spPr bwMode="auto">
            <a:xfrm>
              <a:off x="4000666" y="1934115"/>
              <a:ext cx="0" cy="4098925"/>
            </a:xfrm>
            <a:prstGeom prst="line">
              <a:avLst/>
            </a:prstGeom>
            <a:noFill/>
            <a:ln w="12700">
              <a:solidFill>
                <a:schemeClr val="tx2"/>
              </a:solidFill>
              <a:prstDash val="dash"/>
              <a:round/>
              <a:headEnd type="none" w="sm" len="sm"/>
              <a:tailEnd type="none" w="sm" len="sm"/>
            </a:ln>
            <a:effectLst/>
          </p:spPr>
          <p:txBody>
            <a:bodyPr/>
            <a:lstStyle/>
            <a:p>
              <a:endParaRPr lang="en-US">
                <a:effectLst/>
              </a:endParaRPr>
            </a:p>
          </p:txBody>
        </p:sp>
        <p:sp>
          <p:nvSpPr>
            <p:cNvPr id="160" name="AutoShape 9"/>
            <p:cNvSpPr>
              <a:spLocks noChangeArrowheads="1"/>
            </p:cNvSpPr>
            <p:nvPr/>
          </p:nvSpPr>
          <p:spPr bwMode="auto">
            <a:xfrm rot="16200000">
              <a:off x="1593224" y="1348327"/>
              <a:ext cx="719138" cy="266700"/>
            </a:xfrm>
            <a:prstGeom prst="flowChartManualOperation">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1" name="AutoShape 10"/>
            <p:cNvSpPr>
              <a:spLocks noChangeArrowheads="1"/>
            </p:cNvSpPr>
            <p:nvPr/>
          </p:nvSpPr>
          <p:spPr bwMode="auto">
            <a:xfrm rot="16200000">
              <a:off x="1593224" y="2727865"/>
              <a:ext cx="719138" cy="266700"/>
            </a:xfrm>
            <a:prstGeom prst="flowChartManualOperation">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2" name="AutoShape 11"/>
            <p:cNvSpPr>
              <a:spLocks noChangeArrowheads="1"/>
            </p:cNvSpPr>
            <p:nvPr/>
          </p:nvSpPr>
          <p:spPr bwMode="auto">
            <a:xfrm rot="16200000">
              <a:off x="1593224" y="4107402"/>
              <a:ext cx="719138" cy="266700"/>
            </a:xfrm>
            <a:prstGeom prst="flowChartManualOperation">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3" name="AutoShape 12"/>
            <p:cNvSpPr>
              <a:spLocks noChangeArrowheads="1"/>
            </p:cNvSpPr>
            <p:nvPr/>
          </p:nvSpPr>
          <p:spPr bwMode="auto">
            <a:xfrm rot="16200000">
              <a:off x="1593224" y="5486940"/>
              <a:ext cx="719138" cy="266700"/>
            </a:xfrm>
            <a:prstGeom prst="flowChartManualOperation">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64" name="AutoShape 13"/>
            <p:cNvCxnSpPr>
              <a:cxnSpLocks noChangeShapeType="1"/>
              <a:stCxn id="160" idx="0"/>
              <a:endCxn id="163" idx="0"/>
            </p:cNvCxnSpPr>
            <p:nvPr/>
          </p:nvCxnSpPr>
          <p:spPr bwMode="auto">
            <a:xfrm rot="10800000" flipH="1" flipV="1">
              <a:off x="1822618" y="1481678"/>
              <a:ext cx="1588" cy="4138613"/>
            </a:xfrm>
            <a:prstGeom prst="bentConnector3">
              <a:avLst>
                <a:gd name="adj1" fmla="val -21300000"/>
              </a:avLst>
            </a:prstGeom>
            <a:noFill/>
            <a:ln w="76200">
              <a:solidFill>
                <a:schemeClr val="tx1"/>
              </a:solidFill>
              <a:miter lim="800000"/>
              <a:headEnd type="none" w="sm" len="sm"/>
              <a:tailEnd type="none" w="sm" len="sm"/>
            </a:ln>
            <a:effectLst/>
          </p:spPr>
        </p:cxnSp>
        <p:cxnSp>
          <p:nvCxnSpPr>
            <p:cNvPr id="165" name="AutoShape 14"/>
            <p:cNvCxnSpPr>
              <a:cxnSpLocks noChangeShapeType="1"/>
            </p:cNvCxnSpPr>
            <p:nvPr/>
          </p:nvCxnSpPr>
          <p:spPr bwMode="auto">
            <a:xfrm flipH="1">
              <a:off x="1479717" y="4243928"/>
              <a:ext cx="342900" cy="0"/>
            </a:xfrm>
            <a:prstGeom prst="straightConnector1">
              <a:avLst/>
            </a:prstGeom>
            <a:noFill/>
            <a:ln w="76200">
              <a:solidFill>
                <a:schemeClr val="tx1"/>
              </a:solidFill>
              <a:round/>
              <a:headEnd type="none" w="sm" len="sm"/>
              <a:tailEnd type="none" w="sm" len="sm"/>
            </a:ln>
            <a:effectLst/>
          </p:spPr>
        </p:cxnSp>
        <p:cxnSp>
          <p:nvCxnSpPr>
            <p:cNvPr id="166" name="AutoShape 15"/>
            <p:cNvCxnSpPr>
              <a:cxnSpLocks noChangeShapeType="1"/>
            </p:cNvCxnSpPr>
            <p:nvPr/>
          </p:nvCxnSpPr>
          <p:spPr bwMode="auto">
            <a:xfrm flipH="1">
              <a:off x="1479717" y="2867565"/>
              <a:ext cx="342900" cy="0"/>
            </a:xfrm>
            <a:prstGeom prst="straightConnector1">
              <a:avLst/>
            </a:prstGeom>
            <a:noFill/>
            <a:ln w="76200">
              <a:solidFill>
                <a:schemeClr val="tx1"/>
              </a:solidFill>
              <a:round/>
              <a:headEnd type="none" w="sm" len="sm"/>
              <a:tailEnd type="none" w="sm" len="sm"/>
            </a:ln>
            <a:effectLst/>
          </p:spPr>
        </p:cxnSp>
        <p:grpSp>
          <p:nvGrpSpPr>
            <p:cNvPr id="167" name="Group 28"/>
            <p:cNvGrpSpPr>
              <a:grpSpLocks/>
            </p:cNvGrpSpPr>
            <p:nvPr/>
          </p:nvGrpSpPr>
          <p:grpSpPr bwMode="auto">
            <a:xfrm>
              <a:off x="3379953" y="1253080"/>
              <a:ext cx="1247775" cy="758826"/>
              <a:chOff x="2487" y="965"/>
              <a:chExt cx="786" cy="478"/>
            </a:xfrm>
          </p:grpSpPr>
          <p:sp>
            <p:nvSpPr>
              <p:cNvPr id="294" name="Rectangle 29"/>
              <p:cNvSpPr>
                <a:spLocks noChangeArrowheads="1"/>
              </p:cNvSpPr>
              <p:nvPr/>
            </p:nvSpPr>
            <p:spPr bwMode="auto">
              <a:xfrm>
                <a:off x="2498" y="965"/>
                <a:ext cx="764" cy="47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95" name="Text Box 30"/>
              <p:cNvSpPr txBox="1">
                <a:spLocks noChangeArrowheads="1"/>
              </p:cNvSpPr>
              <p:nvPr/>
            </p:nvSpPr>
            <p:spPr bwMode="auto">
              <a:xfrm>
                <a:off x="2487" y="979"/>
                <a:ext cx="786" cy="427"/>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Digital Trip</a:t>
                </a:r>
              </a:p>
              <a:p>
                <a:pPr algn="ctr">
                  <a:spcBef>
                    <a:spcPct val="0"/>
                  </a:spcBef>
                </a:pPr>
                <a:r>
                  <a:rPr lang="en-US" sz="1600">
                    <a:effectLst/>
                    <a:latin typeface="Arial" charset="0"/>
                  </a:rPr>
                  <a:t>Event A1</a:t>
                </a:r>
              </a:p>
              <a:p>
                <a:pPr algn="ctr">
                  <a:spcBef>
                    <a:spcPct val="0"/>
                  </a:spcBef>
                </a:pPr>
                <a:r>
                  <a:rPr lang="en-US" sz="1600">
                    <a:effectLst/>
                    <a:latin typeface="Arial" charset="0"/>
                  </a:rPr>
                  <a:t>Compare</a:t>
                </a:r>
              </a:p>
            </p:txBody>
          </p:sp>
        </p:grpSp>
        <p:grpSp>
          <p:nvGrpSpPr>
            <p:cNvPr id="168" name="Group 31"/>
            <p:cNvGrpSpPr>
              <a:grpSpLocks/>
            </p:cNvGrpSpPr>
            <p:nvPr/>
          </p:nvGrpSpPr>
          <p:grpSpPr bwMode="auto">
            <a:xfrm>
              <a:off x="3379953" y="2335755"/>
              <a:ext cx="1247775" cy="758826"/>
              <a:chOff x="2487" y="965"/>
              <a:chExt cx="786" cy="478"/>
            </a:xfrm>
          </p:grpSpPr>
          <p:sp>
            <p:nvSpPr>
              <p:cNvPr id="292" name="Rectangle 32"/>
              <p:cNvSpPr>
                <a:spLocks noChangeArrowheads="1"/>
              </p:cNvSpPr>
              <p:nvPr/>
            </p:nvSpPr>
            <p:spPr bwMode="auto">
              <a:xfrm>
                <a:off x="2498" y="965"/>
                <a:ext cx="764" cy="47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93" name="Text Box 33"/>
              <p:cNvSpPr txBox="1">
                <a:spLocks noChangeArrowheads="1"/>
              </p:cNvSpPr>
              <p:nvPr/>
            </p:nvSpPr>
            <p:spPr bwMode="auto">
              <a:xfrm>
                <a:off x="2487" y="979"/>
                <a:ext cx="786" cy="427"/>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Digital Trip</a:t>
                </a:r>
              </a:p>
              <a:p>
                <a:pPr algn="ctr">
                  <a:spcBef>
                    <a:spcPct val="0"/>
                  </a:spcBef>
                </a:pPr>
                <a:r>
                  <a:rPr lang="en-US" sz="1600">
                    <a:effectLst/>
                    <a:latin typeface="Arial" charset="0"/>
                  </a:rPr>
                  <a:t>Event A2</a:t>
                </a:r>
              </a:p>
              <a:p>
                <a:pPr algn="ctr">
                  <a:spcBef>
                    <a:spcPct val="0"/>
                  </a:spcBef>
                </a:pPr>
                <a:r>
                  <a:rPr lang="en-US" sz="1600">
                    <a:effectLst/>
                    <a:latin typeface="Arial" charset="0"/>
                  </a:rPr>
                  <a:t>Compare</a:t>
                </a:r>
              </a:p>
            </p:txBody>
          </p:sp>
        </p:grpSp>
        <p:grpSp>
          <p:nvGrpSpPr>
            <p:cNvPr id="169" name="Group 34"/>
            <p:cNvGrpSpPr>
              <a:grpSpLocks/>
            </p:cNvGrpSpPr>
            <p:nvPr/>
          </p:nvGrpSpPr>
          <p:grpSpPr bwMode="auto">
            <a:xfrm>
              <a:off x="3379953" y="4024855"/>
              <a:ext cx="1247775" cy="758826"/>
              <a:chOff x="2487" y="965"/>
              <a:chExt cx="786" cy="478"/>
            </a:xfrm>
          </p:grpSpPr>
          <p:sp>
            <p:nvSpPr>
              <p:cNvPr id="290" name="Rectangle 35"/>
              <p:cNvSpPr>
                <a:spLocks noChangeArrowheads="1"/>
              </p:cNvSpPr>
              <p:nvPr/>
            </p:nvSpPr>
            <p:spPr bwMode="auto">
              <a:xfrm>
                <a:off x="2498" y="965"/>
                <a:ext cx="764" cy="47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91" name="Text Box 36"/>
              <p:cNvSpPr txBox="1">
                <a:spLocks noChangeArrowheads="1"/>
              </p:cNvSpPr>
              <p:nvPr/>
            </p:nvSpPr>
            <p:spPr bwMode="auto">
              <a:xfrm>
                <a:off x="2487" y="979"/>
                <a:ext cx="786" cy="427"/>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Digital Trip</a:t>
                </a:r>
              </a:p>
              <a:p>
                <a:pPr algn="ctr">
                  <a:spcBef>
                    <a:spcPct val="0"/>
                  </a:spcBef>
                </a:pPr>
                <a:r>
                  <a:rPr lang="en-US" sz="1600">
                    <a:effectLst/>
                    <a:latin typeface="Arial" charset="0"/>
                  </a:rPr>
                  <a:t>Event B1</a:t>
                </a:r>
              </a:p>
              <a:p>
                <a:pPr algn="ctr">
                  <a:spcBef>
                    <a:spcPct val="0"/>
                  </a:spcBef>
                </a:pPr>
                <a:r>
                  <a:rPr lang="en-US" sz="1600">
                    <a:effectLst/>
                    <a:latin typeface="Arial" charset="0"/>
                  </a:rPr>
                  <a:t>Compare</a:t>
                </a:r>
              </a:p>
            </p:txBody>
          </p:sp>
        </p:grpSp>
        <p:grpSp>
          <p:nvGrpSpPr>
            <p:cNvPr id="170" name="Group 37"/>
            <p:cNvGrpSpPr>
              <a:grpSpLocks/>
            </p:cNvGrpSpPr>
            <p:nvPr/>
          </p:nvGrpSpPr>
          <p:grpSpPr bwMode="auto">
            <a:xfrm>
              <a:off x="3379953" y="5061492"/>
              <a:ext cx="1247775" cy="758826"/>
              <a:chOff x="2487" y="965"/>
              <a:chExt cx="786" cy="478"/>
            </a:xfrm>
          </p:grpSpPr>
          <p:sp>
            <p:nvSpPr>
              <p:cNvPr id="288" name="Rectangle 38"/>
              <p:cNvSpPr>
                <a:spLocks noChangeArrowheads="1"/>
              </p:cNvSpPr>
              <p:nvPr/>
            </p:nvSpPr>
            <p:spPr bwMode="auto">
              <a:xfrm>
                <a:off x="2498" y="965"/>
                <a:ext cx="764" cy="47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89" name="Text Box 39"/>
              <p:cNvSpPr txBox="1">
                <a:spLocks noChangeArrowheads="1"/>
              </p:cNvSpPr>
              <p:nvPr/>
            </p:nvSpPr>
            <p:spPr bwMode="auto">
              <a:xfrm>
                <a:off x="2487" y="979"/>
                <a:ext cx="786" cy="427"/>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Digital Trip</a:t>
                </a:r>
              </a:p>
              <a:p>
                <a:pPr algn="ctr">
                  <a:spcBef>
                    <a:spcPct val="0"/>
                  </a:spcBef>
                </a:pPr>
                <a:r>
                  <a:rPr lang="en-US" sz="1600">
                    <a:effectLst/>
                    <a:latin typeface="Arial" charset="0"/>
                  </a:rPr>
                  <a:t>Event B2</a:t>
                </a:r>
              </a:p>
              <a:p>
                <a:pPr algn="ctr">
                  <a:spcBef>
                    <a:spcPct val="0"/>
                  </a:spcBef>
                </a:pPr>
                <a:r>
                  <a:rPr lang="en-US" sz="1600">
                    <a:effectLst/>
                    <a:latin typeface="Arial" charset="0"/>
                  </a:rPr>
                  <a:t>Compare</a:t>
                </a:r>
              </a:p>
            </p:txBody>
          </p:sp>
        </p:grpSp>
        <p:grpSp>
          <p:nvGrpSpPr>
            <p:cNvPr id="171" name="Group 40"/>
            <p:cNvGrpSpPr>
              <a:grpSpLocks/>
            </p:cNvGrpSpPr>
            <p:nvPr/>
          </p:nvGrpSpPr>
          <p:grpSpPr bwMode="auto">
            <a:xfrm>
              <a:off x="6235866" y="924465"/>
              <a:ext cx="2565400" cy="2300289"/>
              <a:chOff x="3520" y="821"/>
              <a:chExt cx="1616" cy="1449"/>
            </a:xfrm>
          </p:grpSpPr>
          <p:grpSp>
            <p:nvGrpSpPr>
              <p:cNvPr id="270" name="Group 41"/>
              <p:cNvGrpSpPr>
                <a:grpSpLocks/>
              </p:cNvGrpSpPr>
              <p:nvPr/>
            </p:nvGrpSpPr>
            <p:grpSpPr bwMode="auto">
              <a:xfrm>
                <a:off x="3577" y="821"/>
                <a:ext cx="1489" cy="394"/>
                <a:chOff x="3625" y="653"/>
                <a:chExt cx="1489" cy="394"/>
              </a:xfrm>
            </p:grpSpPr>
            <p:grpSp>
              <p:nvGrpSpPr>
                <p:cNvPr id="284" name="Group 42"/>
                <p:cNvGrpSpPr>
                  <a:grpSpLocks/>
                </p:cNvGrpSpPr>
                <p:nvPr/>
              </p:nvGrpSpPr>
              <p:grpSpPr bwMode="auto">
                <a:xfrm>
                  <a:off x="3625" y="821"/>
                  <a:ext cx="1489" cy="226"/>
                  <a:chOff x="3625" y="1006"/>
                  <a:chExt cx="1489" cy="226"/>
                </a:xfrm>
              </p:grpSpPr>
              <p:sp>
                <p:nvSpPr>
                  <p:cNvPr id="286" name="Rectangle 43"/>
                  <p:cNvSpPr>
                    <a:spLocks noChangeArrowheads="1"/>
                  </p:cNvSpPr>
                  <p:nvPr/>
                </p:nvSpPr>
                <p:spPr bwMode="auto">
                  <a:xfrm>
                    <a:off x="3625" y="1006"/>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87" name="Text Box 44"/>
                  <p:cNvSpPr txBox="1">
                    <a:spLocks noChangeArrowheads="1"/>
                  </p:cNvSpPr>
                  <p:nvPr/>
                </p:nvSpPr>
                <p:spPr bwMode="auto">
                  <a:xfrm>
                    <a:off x="3683" y="1027"/>
                    <a:ext cx="1361"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PWM Sync</a:t>
                    </a:r>
                  </a:p>
                </p:txBody>
              </p:sp>
            </p:grpSp>
            <p:sp>
              <p:nvSpPr>
                <p:cNvPr id="285" name="Text Box 45"/>
                <p:cNvSpPr txBox="1">
                  <a:spLocks noChangeArrowheads="1"/>
                </p:cNvSpPr>
                <p:nvPr/>
              </p:nvSpPr>
              <p:spPr bwMode="auto">
                <a:xfrm>
                  <a:off x="3634" y="653"/>
                  <a:ext cx="1459"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Time-Base Sub-Module</a:t>
                  </a:r>
                </a:p>
              </p:txBody>
            </p:sp>
          </p:grpSp>
          <p:grpSp>
            <p:nvGrpSpPr>
              <p:cNvPr id="271" name="Group 46"/>
              <p:cNvGrpSpPr>
                <a:grpSpLocks/>
              </p:cNvGrpSpPr>
              <p:nvPr/>
            </p:nvGrpSpPr>
            <p:grpSpPr bwMode="auto">
              <a:xfrm>
                <a:off x="3520" y="1242"/>
                <a:ext cx="1616" cy="382"/>
                <a:chOff x="3466" y="1177"/>
                <a:chExt cx="1616" cy="382"/>
              </a:xfrm>
            </p:grpSpPr>
            <p:grpSp>
              <p:nvGrpSpPr>
                <p:cNvPr id="280" name="Group 47"/>
                <p:cNvGrpSpPr>
                  <a:grpSpLocks/>
                </p:cNvGrpSpPr>
                <p:nvPr/>
              </p:nvGrpSpPr>
              <p:grpSpPr bwMode="auto">
                <a:xfrm>
                  <a:off x="3528" y="1333"/>
                  <a:ext cx="1489" cy="226"/>
                  <a:chOff x="3528" y="1333"/>
                  <a:chExt cx="1489" cy="226"/>
                </a:xfrm>
              </p:grpSpPr>
              <p:sp>
                <p:nvSpPr>
                  <p:cNvPr id="282" name="Rectangle 48"/>
                  <p:cNvSpPr>
                    <a:spLocks noChangeArrowheads="1"/>
                  </p:cNvSpPr>
                  <p:nvPr/>
                </p:nvSpPr>
                <p:spPr bwMode="auto">
                  <a:xfrm>
                    <a:off x="3528" y="1333"/>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83" name="Text Box 49"/>
                  <p:cNvSpPr txBox="1">
                    <a:spLocks noChangeArrowheads="1"/>
                  </p:cNvSpPr>
                  <p:nvPr/>
                </p:nvSpPr>
                <p:spPr bwMode="auto">
                  <a:xfrm>
                    <a:off x="3693" y="1358"/>
                    <a:ext cx="1076"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SOCA</a:t>
                    </a:r>
                  </a:p>
                </p:txBody>
              </p:sp>
            </p:grpSp>
            <p:sp>
              <p:nvSpPr>
                <p:cNvPr id="281" name="Text Box 50"/>
                <p:cNvSpPr txBox="1">
                  <a:spLocks noChangeArrowheads="1"/>
                </p:cNvSpPr>
                <p:nvPr/>
              </p:nvSpPr>
              <p:spPr bwMode="auto">
                <a:xfrm>
                  <a:off x="3466" y="1177"/>
                  <a:ext cx="1616"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Event-Trigger Sub-Module</a:t>
                  </a:r>
                </a:p>
              </p:txBody>
            </p:sp>
          </p:grpSp>
          <p:grpSp>
            <p:nvGrpSpPr>
              <p:cNvPr id="272" name="Group 51"/>
              <p:cNvGrpSpPr>
                <a:grpSpLocks/>
              </p:cNvGrpSpPr>
              <p:nvPr/>
            </p:nvGrpSpPr>
            <p:grpSpPr bwMode="auto">
              <a:xfrm>
                <a:off x="3566" y="1651"/>
                <a:ext cx="1512" cy="619"/>
                <a:chOff x="3665" y="1651"/>
                <a:chExt cx="1512" cy="619"/>
              </a:xfrm>
            </p:grpSpPr>
            <p:grpSp>
              <p:nvGrpSpPr>
                <p:cNvPr id="273" name="Group 52"/>
                <p:cNvGrpSpPr>
                  <a:grpSpLocks/>
                </p:cNvGrpSpPr>
                <p:nvPr/>
              </p:nvGrpSpPr>
              <p:grpSpPr bwMode="auto">
                <a:xfrm>
                  <a:off x="3679" y="1818"/>
                  <a:ext cx="1489" cy="226"/>
                  <a:chOff x="3679" y="1818"/>
                  <a:chExt cx="1489" cy="226"/>
                </a:xfrm>
              </p:grpSpPr>
              <p:sp>
                <p:nvSpPr>
                  <p:cNvPr id="278" name="Rectangle 53"/>
                  <p:cNvSpPr>
                    <a:spLocks noChangeArrowheads="1"/>
                  </p:cNvSpPr>
                  <p:nvPr/>
                </p:nvSpPr>
                <p:spPr bwMode="auto">
                  <a:xfrm>
                    <a:off x="3679" y="1818"/>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9" name="Text Box 54"/>
                  <p:cNvSpPr txBox="1">
                    <a:spLocks noChangeArrowheads="1"/>
                  </p:cNvSpPr>
                  <p:nvPr/>
                </p:nvSpPr>
                <p:spPr bwMode="auto">
                  <a:xfrm>
                    <a:off x="3789" y="1836"/>
                    <a:ext cx="1255"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Trip PWMA Output</a:t>
                    </a:r>
                  </a:p>
                </p:txBody>
              </p:sp>
            </p:grpSp>
            <p:grpSp>
              <p:nvGrpSpPr>
                <p:cNvPr id="274" name="Group 55"/>
                <p:cNvGrpSpPr>
                  <a:grpSpLocks/>
                </p:cNvGrpSpPr>
                <p:nvPr/>
              </p:nvGrpSpPr>
              <p:grpSpPr bwMode="auto">
                <a:xfrm>
                  <a:off x="3665" y="2044"/>
                  <a:ext cx="1512" cy="226"/>
                  <a:chOff x="3788" y="2242"/>
                  <a:chExt cx="1512" cy="226"/>
                </a:xfrm>
              </p:grpSpPr>
              <p:sp>
                <p:nvSpPr>
                  <p:cNvPr id="276" name="Rectangle 56"/>
                  <p:cNvSpPr>
                    <a:spLocks noChangeArrowheads="1"/>
                  </p:cNvSpPr>
                  <p:nvPr/>
                </p:nvSpPr>
                <p:spPr bwMode="auto">
                  <a:xfrm>
                    <a:off x="3802" y="2242"/>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7" name="Text Box 57"/>
                  <p:cNvSpPr txBox="1">
                    <a:spLocks noChangeArrowheads="1"/>
                  </p:cNvSpPr>
                  <p:nvPr/>
                </p:nvSpPr>
                <p:spPr bwMode="auto">
                  <a:xfrm>
                    <a:off x="3788" y="2266"/>
                    <a:ext cx="1512"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Trip Interrupt</a:t>
                    </a:r>
                  </a:p>
                </p:txBody>
              </p:sp>
            </p:grpSp>
            <p:sp>
              <p:nvSpPr>
                <p:cNvPr id="275" name="Text Box 58"/>
                <p:cNvSpPr txBox="1">
                  <a:spLocks noChangeArrowheads="1"/>
                </p:cNvSpPr>
                <p:nvPr/>
              </p:nvSpPr>
              <p:spPr bwMode="auto">
                <a:xfrm>
                  <a:off x="3732" y="1651"/>
                  <a:ext cx="1395"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Trip-Zone Sub-Module</a:t>
                  </a:r>
                </a:p>
              </p:txBody>
            </p:sp>
          </p:grpSp>
        </p:grpSp>
        <p:grpSp>
          <p:nvGrpSpPr>
            <p:cNvPr id="172" name="Group 59"/>
            <p:cNvGrpSpPr>
              <a:grpSpLocks/>
            </p:cNvGrpSpPr>
            <p:nvPr/>
          </p:nvGrpSpPr>
          <p:grpSpPr bwMode="auto">
            <a:xfrm>
              <a:off x="6235866" y="3678778"/>
              <a:ext cx="2565400" cy="2300289"/>
              <a:chOff x="3520" y="821"/>
              <a:chExt cx="1616" cy="1449"/>
            </a:xfrm>
          </p:grpSpPr>
          <p:grpSp>
            <p:nvGrpSpPr>
              <p:cNvPr id="252" name="Group 60"/>
              <p:cNvGrpSpPr>
                <a:grpSpLocks/>
              </p:cNvGrpSpPr>
              <p:nvPr/>
            </p:nvGrpSpPr>
            <p:grpSpPr bwMode="auto">
              <a:xfrm>
                <a:off x="3577" y="821"/>
                <a:ext cx="1489" cy="394"/>
                <a:chOff x="3625" y="653"/>
                <a:chExt cx="1489" cy="394"/>
              </a:xfrm>
            </p:grpSpPr>
            <p:grpSp>
              <p:nvGrpSpPr>
                <p:cNvPr id="266" name="Group 61"/>
                <p:cNvGrpSpPr>
                  <a:grpSpLocks/>
                </p:cNvGrpSpPr>
                <p:nvPr/>
              </p:nvGrpSpPr>
              <p:grpSpPr bwMode="auto">
                <a:xfrm>
                  <a:off x="3625" y="821"/>
                  <a:ext cx="1489" cy="226"/>
                  <a:chOff x="3625" y="1006"/>
                  <a:chExt cx="1489" cy="226"/>
                </a:xfrm>
              </p:grpSpPr>
              <p:sp>
                <p:nvSpPr>
                  <p:cNvPr id="268" name="Rectangle 62"/>
                  <p:cNvSpPr>
                    <a:spLocks noChangeArrowheads="1"/>
                  </p:cNvSpPr>
                  <p:nvPr/>
                </p:nvSpPr>
                <p:spPr bwMode="auto">
                  <a:xfrm>
                    <a:off x="3625" y="1006"/>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9" name="Text Box 63"/>
                  <p:cNvSpPr txBox="1">
                    <a:spLocks noChangeArrowheads="1"/>
                  </p:cNvSpPr>
                  <p:nvPr/>
                </p:nvSpPr>
                <p:spPr bwMode="auto">
                  <a:xfrm>
                    <a:off x="3683" y="1027"/>
                    <a:ext cx="1361"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PWM Sync</a:t>
                    </a:r>
                  </a:p>
                </p:txBody>
              </p:sp>
            </p:grpSp>
            <p:sp>
              <p:nvSpPr>
                <p:cNvPr id="267" name="Text Box 64"/>
                <p:cNvSpPr txBox="1">
                  <a:spLocks noChangeArrowheads="1"/>
                </p:cNvSpPr>
                <p:nvPr/>
              </p:nvSpPr>
              <p:spPr bwMode="auto">
                <a:xfrm>
                  <a:off x="3634" y="653"/>
                  <a:ext cx="1459"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Time-Base Sub-Module</a:t>
                  </a:r>
                </a:p>
              </p:txBody>
            </p:sp>
          </p:grpSp>
          <p:grpSp>
            <p:nvGrpSpPr>
              <p:cNvPr id="253" name="Group 65"/>
              <p:cNvGrpSpPr>
                <a:grpSpLocks/>
              </p:cNvGrpSpPr>
              <p:nvPr/>
            </p:nvGrpSpPr>
            <p:grpSpPr bwMode="auto">
              <a:xfrm>
                <a:off x="3520" y="1242"/>
                <a:ext cx="1616" cy="382"/>
                <a:chOff x="3466" y="1177"/>
                <a:chExt cx="1616" cy="382"/>
              </a:xfrm>
            </p:grpSpPr>
            <p:grpSp>
              <p:nvGrpSpPr>
                <p:cNvPr id="262" name="Group 66"/>
                <p:cNvGrpSpPr>
                  <a:grpSpLocks/>
                </p:cNvGrpSpPr>
                <p:nvPr/>
              </p:nvGrpSpPr>
              <p:grpSpPr bwMode="auto">
                <a:xfrm>
                  <a:off x="3528" y="1333"/>
                  <a:ext cx="1489" cy="226"/>
                  <a:chOff x="3528" y="1333"/>
                  <a:chExt cx="1489" cy="226"/>
                </a:xfrm>
              </p:grpSpPr>
              <p:sp>
                <p:nvSpPr>
                  <p:cNvPr id="264" name="Rectangle 67"/>
                  <p:cNvSpPr>
                    <a:spLocks noChangeArrowheads="1"/>
                  </p:cNvSpPr>
                  <p:nvPr/>
                </p:nvSpPr>
                <p:spPr bwMode="auto">
                  <a:xfrm>
                    <a:off x="3528" y="1333"/>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 name="Text Box 68"/>
                  <p:cNvSpPr txBox="1">
                    <a:spLocks noChangeArrowheads="1"/>
                  </p:cNvSpPr>
                  <p:nvPr/>
                </p:nvSpPr>
                <p:spPr bwMode="auto">
                  <a:xfrm>
                    <a:off x="3693" y="1358"/>
                    <a:ext cx="1076"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SOCB</a:t>
                    </a:r>
                  </a:p>
                </p:txBody>
              </p:sp>
            </p:grpSp>
            <p:sp>
              <p:nvSpPr>
                <p:cNvPr id="263" name="Text Box 69"/>
                <p:cNvSpPr txBox="1">
                  <a:spLocks noChangeArrowheads="1"/>
                </p:cNvSpPr>
                <p:nvPr/>
              </p:nvSpPr>
              <p:spPr bwMode="auto">
                <a:xfrm>
                  <a:off x="3466" y="1177"/>
                  <a:ext cx="1616"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Event-Trigger Sub-Module</a:t>
                  </a:r>
                </a:p>
              </p:txBody>
            </p:sp>
          </p:grpSp>
          <p:grpSp>
            <p:nvGrpSpPr>
              <p:cNvPr id="254" name="Group 70"/>
              <p:cNvGrpSpPr>
                <a:grpSpLocks/>
              </p:cNvGrpSpPr>
              <p:nvPr/>
            </p:nvGrpSpPr>
            <p:grpSpPr bwMode="auto">
              <a:xfrm>
                <a:off x="3566" y="1651"/>
                <a:ext cx="1512" cy="619"/>
                <a:chOff x="3665" y="1651"/>
                <a:chExt cx="1512" cy="619"/>
              </a:xfrm>
            </p:grpSpPr>
            <p:grpSp>
              <p:nvGrpSpPr>
                <p:cNvPr id="255" name="Group 71"/>
                <p:cNvGrpSpPr>
                  <a:grpSpLocks/>
                </p:cNvGrpSpPr>
                <p:nvPr/>
              </p:nvGrpSpPr>
              <p:grpSpPr bwMode="auto">
                <a:xfrm>
                  <a:off x="3679" y="1818"/>
                  <a:ext cx="1489" cy="226"/>
                  <a:chOff x="3679" y="1818"/>
                  <a:chExt cx="1489" cy="226"/>
                </a:xfrm>
              </p:grpSpPr>
              <p:sp>
                <p:nvSpPr>
                  <p:cNvPr id="260" name="Rectangle 72"/>
                  <p:cNvSpPr>
                    <a:spLocks noChangeArrowheads="1"/>
                  </p:cNvSpPr>
                  <p:nvPr/>
                </p:nvSpPr>
                <p:spPr bwMode="auto">
                  <a:xfrm>
                    <a:off x="3679" y="1818"/>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1" name="Text Box 73"/>
                  <p:cNvSpPr txBox="1">
                    <a:spLocks noChangeArrowheads="1"/>
                  </p:cNvSpPr>
                  <p:nvPr/>
                </p:nvSpPr>
                <p:spPr bwMode="auto">
                  <a:xfrm>
                    <a:off x="3789" y="1836"/>
                    <a:ext cx="1255"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Trip PWMB Output</a:t>
                    </a:r>
                  </a:p>
                </p:txBody>
              </p:sp>
            </p:grpSp>
            <p:grpSp>
              <p:nvGrpSpPr>
                <p:cNvPr id="256" name="Group 74"/>
                <p:cNvGrpSpPr>
                  <a:grpSpLocks/>
                </p:cNvGrpSpPr>
                <p:nvPr/>
              </p:nvGrpSpPr>
              <p:grpSpPr bwMode="auto">
                <a:xfrm>
                  <a:off x="3665" y="2044"/>
                  <a:ext cx="1512" cy="226"/>
                  <a:chOff x="3788" y="2242"/>
                  <a:chExt cx="1512" cy="226"/>
                </a:xfrm>
              </p:grpSpPr>
              <p:sp>
                <p:nvSpPr>
                  <p:cNvPr id="258" name="Rectangle 75"/>
                  <p:cNvSpPr>
                    <a:spLocks noChangeArrowheads="1"/>
                  </p:cNvSpPr>
                  <p:nvPr/>
                </p:nvSpPr>
                <p:spPr bwMode="auto">
                  <a:xfrm>
                    <a:off x="3802" y="2242"/>
                    <a:ext cx="1489" cy="22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59" name="Text Box 76"/>
                  <p:cNvSpPr txBox="1">
                    <a:spLocks noChangeArrowheads="1"/>
                  </p:cNvSpPr>
                  <p:nvPr/>
                </p:nvSpPr>
                <p:spPr bwMode="auto">
                  <a:xfrm>
                    <a:off x="3788" y="2266"/>
                    <a:ext cx="1512"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Generate Trip Interrupt</a:t>
                    </a:r>
                  </a:p>
                </p:txBody>
              </p:sp>
            </p:grpSp>
            <p:sp>
              <p:nvSpPr>
                <p:cNvPr id="257" name="Text Box 77"/>
                <p:cNvSpPr txBox="1">
                  <a:spLocks noChangeArrowheads="1"/>
                </p:cNvSpPr>
                <p:nvPr/>
              </p:nvSpPr>
              <p:spPr bwMode="auto">
                <a:xfrm>
                  <a:off x="3732" y="1651"/>
                  <a:ext cx="1395" cy="181"/>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Trip-Zone Sub-Module</a:t>
                  </a:r>
                </a:p>
              </p:txBody>
            </p:sp>
          </p:grpSp>
        </p:grpSp>
        <p:sp>
          <p:nvSpPr>
            <p:cNvPr id="173" name="Line 78"/>
            <p:cNvSpPr>
              <a:spLocks noChangeShapeType="1"/>
            </p:cNvSpPr>
            <p:nvPr/>
          </p:nvSpPr>
          <p:spPr bwMode="auto">
            <a:xfrm>
              <a:off x="2086141" y="1481678"/>
              <a:ext cx="130810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4" name="Line 79"/>
            <p:cNvSpPr>
              <a:spLocks noChangeShapeType="1"/>
            </p:cNvSpPr>
            <p:nvPr/>
          </p:nvSpPr>
          <p:spPr bwMode="auto">
            <a:xfrm>
              <a:off x="2086141" y="2861215"/>
              <a:ext cx="130810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5" name="Line 80"/>
            <p:cNvSpPr>
              <a:spLocks noChangeShapeType="1"/>
            </p:cNvSpPr>
            <p:nvPr/>
          </p:nvSpPr>
          <p:spPr bwMode="auto">
            <a:xfrm>
              <a:off x="2086141" y="4242340"/>
              <a:ext cx="130810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6" name="Line 81"/>
            <p:cNvSpPr>
              <a:spLocks noChangeShapeType="1"/>
            </p:cNvSpPr>
            <p:nvPr/>
          </p:nvSpPr>
          <p:spPr bwMode="auto">
            <a:xfrm>
              <a:off x="2086141" y="5623465"/>
              <a:ext cx="130810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7" name="Text Box 82"/>
            <p:cNvSpPr txBox="1">
              <a:spLocks noChangeArrowheads="1"/>
            </p:cNvSpPr>
            <p:nvPr/>
          </p:nvSpPr>
          <p:spPr bwMode="auto">
            <a:xfrm>
              <a:off x="2055978" y="1230853"/>
              <a:ext cx="694421"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DCAH</a:t>
              </a:r>
            </a:p>
          </p:txBody>
        </p:sp>
        <p:sp>
          <p:nvSpPr>
            <p:cNvPr id="178" name="Text Box 83"/>
            <p:cNvSpPr txBox="1">
              <a:spLocks noChangeArrowheads="1"/>
            </p:cNvSpPr>
            <p:nvPr/>
          </p:nvSpPr>
          <p:spPr bwMode="auto">
            <a:xfrm>
              <a:off x="2059153" y="2631028"/>
              <a:ext cx="663964"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DCAL</a:t>
              </a:r>
            </a:p>
          </p:txBody>
        </p:sp>
        <p:sp>
          <p:nvSpPr>
            <p:cNvPr id="179" name="Text Box 84"/>
            <p:cNvSpPr txBox="1">
              <a:spLocks noChangeArrowheads="1"/>
            </p:cNvSpPr>
            <p:nvPr/>
          </p:nvSpPr>
          <p:spPr bwMode="auto">
            <a:xfrm>
              <a:off x="2059153" y="4005803"/>
              <a:ext cx="694421"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DCBH</a:t>
              </a:r>
            </a:p>
          </p:txBody>
        </p:sp>
        <p:sp>
          <p:nvSpPr>
            <p:cNvPr id="180" name="Text Box 85"/>
            <p:cNvSpPr txBox="1">
              <a:spLocks noChangeArrowheads="1"/>
            </p:cNvSpPr>
            <p:nvPr/>
          </p:nvSpPr>
          <p:spPr bwMode="auto">
            <a:xfrm>
              <a:off x="2059153" y="5394865"/>
              <a:ext cx="663964"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DCBL</a:t>
              </a:r>
            </a:p>
          </p:txBody>
        </p:sp>
        <p:sp>
          <p:nvSpPr>
            <p:cNvPr id="181" name="Freeform 86"/>
            <p:cNvSpPr>
              <a:spLocks/>
            </p:cNvSpPr>
            <p:nvPr/>
          </p:nvSpPr>
          <p:spPr bwMode="auto">
            <a:xfrm flipV="1">
              <a:off x="3091028" y="1794415"/>
              <a:ext cx="303213" cy="1063625"/>
            </a:xfrm>
            <a:custGeom>
              <a:avLst/>
              <a:gdLst/>
              <a:ahLst/>
              <a:cxnLst>
                <a:cxn ang="0">
                  <a:pos x="0" y="0"/>
                </a:cxn>
                <a:cxn ang="0">
                  <a:pos x="0" y="670"/>
                </a:cxn>
                <a:cxn ang="0">
                  <a:pos x="191" y="670"/>
                </a:cxn>
              </a:cxnLst>
              <a:rect l="0" t="0" r="r" b="b"/>
              <a:pathLst>
                <a:path w="191" h="670">
                  <a:moveTo>
                    <a:pt x="0" y="0"/>
                  </a:moveTo>
                  <a:lnTo>
                    <a:pt x="0" y="670"/>
                  </a:lnTo>
                  <a:lnTo>
                    <a:pt x="191" y="67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82" name="Freeform 87"/>
            <p:cNvSpPr>
              <a:spLocks/>
            </p:cNvSpPr>
            <p:nvPr/>
          </p:nvSpPr>
          <p:spPr bwMode="auto">
            <a:xfrm flipV="1">
              <a:off x="2857666" y="1488028"/>
              <a:ext cx="531813" cy="1066800"/>
            </a:xfrm>
            <a:custGeom>
              <a:avLst/>
              <a:gdLst/>
              <a:ahLst/>
              <a:cxnLst>
                <a:cxn ang="0">
                  <a:pos x="0" y="717"/>
                </a:cxn>
                <a:cxn ang="0">
                  <a:pos x="0" y="0"/>
                </a:cxn>
                <a:cxn ang="0">
                  <a:pos x="335" y="0"/>
                </a:cxn>
              </a:cxnLst>
              <a:rect l="0" t="0" r="r" b="b"/>
              <a:pathLst>
                <a:path w="335" h="717">
                  <a:moveTo>
                    <a:pt x="0" y="717"/>
                  </a:moveTo>
                  <a:lnTo>
                    <a:pt x="0" y="0"/>
                  </a:lnTo>
                  <a:lnTo>
                    <a:pt x="335" y="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83" name="Freeform 88"/>
            <p:cNvSpPr>
              <a:spLocks/>
            </p:cNvSpPr>
            <p:nvPr/>
          </p:nvSpPr>
          <p:spPr bwMode="auto">
            <a:xfrm flipV="1">
              <a:off x="3091028" y="4553490"/>
              <a:ext cx="303213" cy="1063625"/>
            </a:xfrm>
            <a:custGeom>
              <a:avLst/>
              <a:gdLst/>
              <a:ahLst/>
              <a:cxnLst>
                <a:cxn ang="0">
                  <a:pos x="0" y="0"/>
                </a:cxn>
                <a:cxn ang="0">
                  <a:pos x="0" y="670"/>
                </a:cxn>
                <a:cxn ang="0">
                  <a:pos x="191" y="670"/>
                </a:cxn>
              </a:cxnLst>
              <a:rect l="0" t="0" r="r" b="b"/>
              <a:pathLst>
                <a:path w="191" h="670">
                  <a:moveTo>
                    <a:pt x="0" y="0"/>
                  </a:moveTo>
                  <a:lnTo>
                    <a:pt x="0" y="670"/>
                  </a:lnTo>
                  <a:lnTo>
                    <a:pt x="191" y="67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84" name="Freeform 89"/>
            <p:cNvSpPr>
              <a:spLocks/>
            </p:cNvSpPr>
            <p:nvPr/>
          </p:nvSpPr>
          <p:spPr bwMode="auto">
            <a:xfrm flipV="1">
              <a:off x="2857666" y="4247103"/>
              <a:ext cx="531813" cy="1066800"/>
            </a:xfrm>
            <a:custGeom>
              <a:avLst/>
              <a:gdLst/>
              <a:ahLst/>
              <a:cxnLst>
                <a:cxn ang="0">
                  <a:pos x="0" y="717"/>
                </a:cxn>
                <a:cxn ang="0">
                  <a:pos x="0" y="0"/>
                </a:cxn>
                <a:cxn ang="0">
                  <a:pos x="335" y="0"/>
                </a:cxn>
              </a:cxnLst>
              <a:rect l="0" t="0" r="r" b="b"/>
              <a:pathLst>
                <a:path w="335" h="717">
                  <a:moveTo>
                    <a:pt x="0" y="717"/>
                  </a:moveTo>
                  <a:lnTo>
                    <a:pt x="0" y="0"/>
                  </a:lnTo>
                  <a:lnTo>
                    <a:pt x="335" y="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grpSp>
          <p:nvGrpSpPr>
            <p:cNvPr id="185" name="Group 90"/>
            <p:cNvGrpSpPr>
              <a:grpSpLocks/>
            </p:cNvGrpSpPr>
            <p:nvPr/>
          </p:nvGrpSpPr>
          <p:grpSpPr bwMode="auto">
            <a:xfrm>
              <a:off x="4608678" y="1368967"/>
              <a:ext cx="1719263" cy="1744664"/>
              <a:chOff x="2868" y="786"/>
              <a:chExt cx="1083" cy="1099"/>
            </a:xfrm>
          </p:grpSpPr>
          <p:sp>
            <p:nvSpPr>
              <p:cNvPr id="246" name="Freeform 91"/>
              <p:cNvSpPr>
                <a:spLocks/>
              </p:cNvSpPr>
              <p:nvPr/>
            </p:nvSpPr>
            <p:spPr bwMode="auto">
              <a:xfrm>
                <a:off x="2868" y="786"/>
                <a:ext cx="1077" cy="168"/>
              </a:xfrm>
              <a:custGeom>
                <a:avLst/>
                <a:gdLst/>
                <a:ahLst/>
                <a:cxnLst>
                  <a:cxn ang="0">
                    <a:pos x="0" y="191"/>
                  </a:cxn>
                  <a:cxn ang="0">
                    <a:pos x="239" y="191"/>
                  </a:cxn>
                  <a:cxn ang="0">
                    <a:pos x="239" y="0"/>
                  </a:cxn>
                  <a:cxn ang="0">
                    <a:pos x="1077" y="0"/>
                  </a:cxn>
                </a:cxnLst>
                <a:rect l="0" t="0" r="r" b="b"/>
                <a:pathLst>
                  <a:path w="1077" h="191">
                    <a:moveTo>
                      <a:pt x="0" y="191"/>
                    </a:moveTo>
                    <a:lnTo>
                      <a:pt x="239" y="191"/>
                    </a:lnTo>
                    <a:lnTo>
                      <a:pt x="239" y="0"/>
                    </a:lnTo>
                    <a:lnTo>
                      <a:pt x="1077"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47" name="Freeform 92"/>
              <p:cNvSpPr>
                <a:spLocks/>
              </p:cNvSpPr>
              <p:nvPr/>
            </p:nvSpPr>
            <p:spPr bwMode="auto">
              <a:xfrm>
                <a:off x="3657" y="786"/>
                <a:ext cx="287" cy="1024"/>
              </a:xfrm>
              <a:custGeom>
                <a:avLst/>
                <a:gdLst/>
                <a:ahLst/>
                <a:cxnLst>
                  <a:cxn ang="0">
                    <a:pos x="0" y="0"/>
                  </a:cxn>
                  <a:cxn ang="0">
                    <a:pos x="0" y="1004"/>
                  </a:cxn>
                  <a:cxn ang="0">
                    <a:pos x="287" y="1004"/>
                  </a:cxn>
                </a:cxnLst>
                <a:rect l="0" t="0" r="r" b="b"/>
                <a:pathLst>
                  <a:path w="287" h="1004">
                    <a:moveTo>
                      <a:pt x="0" y="0"/>
                    </a:moveTo>
                    <a:lnTo>
                      <a:pt x="0" y="1004"/>
                    </a:lnTo>
                    <a:lnTo>
                      <a:pt x="287" y="1004"/>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248" name="Line 93"/>
              <p:cNvSpPr>
                <a:spLocks noChangeShapeType="1"/>
              </p:cNvSpPr>
              <p:nvPr/>
            </p:nvSpPr>
            <p:spPr bwMode="auto">
              <a:xfrm>
                <a:off x="3657" y="1201"/>
                <a:ext cx="294" cy="0"/>
              </a:xfrm>
              <a:prstGeom prst="line">
                <a:avLst/>
              </a:prstGeom>
              <a:noFill/>
              <a:ln w="12700">
                <a:solidFill>
                  <a:schemeClr val="tx1"/>
                </a:solidFill>
                <a:round/>
                <a:headEnd type="oval" w="sm" len="sm"/>
                <a:tailEnd type="triangle" w="med" len="med"/>
              </a:ln>
              <a:effectLst/>
            </p:spPr>
            <p:txBody>
              <a:bodyPr/>
              <a:lstStyle/>
              <a:p>
                <a:endParaRPr lang="en-US">
                  <a:effectLst/>
                </a:endParaRPr>
              </a:p>
            </p:txBody>
          </p:sp>
          <p:sp>
            <p:nvSpPr>
              <p:cNvPr id="249" name="Line 94"/>
              <p:cNvSpPr>
                <a:spLocks noChangeShapeType="1"/>
              </p:cNvSpPr>
              <p:nvPr/>
            </p:nvSpPr>
            <p:spPr bwMode="auto">
              <a:xfrm>
                <a:off x="3657" y="1578"/>
                <a:ext cx="294" cy="0"/>
              </a:xfrm>
              <a:prstGeom prst="line">
                <a:avLst/>
              </a:prstGeom>
              <a:noFill/>
              <a:ln w="12700">
                <a:solidFill>
                  <a:schemeClr val="tx1"/>
                </a:solidFill>
                <a:round/>
                <a:headEnd type="oval" w="sm" len="sm"/>
                <a:tailEnd type="triangle" w="med" len="med"/>
              </a:ln>
              <a:effectLst/>
            </p:spPr>
            <p:txBody>
              <a:bodyPr/>
              <a:lstStyle/>
              <a:p>
                <a:endParaRPr lang="en-US">
                  <a:effectLst/>
                </a:endParaRPr>
              </a:p>
            </p:txBody>
          </p:sp>
          <p:sp>
            <p:nvSpPr>
              <p:cNvPr id="250" name="Freeform 95"/>
              <p:cNvSpPr>
                <a:spLocks/>
              </p:cNvSpPr>
              <p:nvPr/>
            </p:nvSpPr>
            <p:spPr bwMode="auto">
              <a:xfrm flipV="1">
                <a:off x="2870" y="1635"/>
                <a:ext cx="1077" cy="250"/>
              </a:xfrm>
              <a:custGeom>
                <a:avLst/>
                <a:gdLst/>
                <a:ahLst/>
                <a:cxnLst>
                  <a:cxn ang="0">
                    <a:pos x="0" y="191"/>
                  </a:cxn>
                  <a:cxn ang="0">
                    <a:pos x="239" y="191"/>
                  </a:cxn>
                  <a:cxn ang="0">
                    <a:pos x="239" y="0"/>
                  </a:cxn>
                  <a:cxn ang="0">
                    <a:pos x="1077" y="0"/>
                  </a:cxn>
                </a:cxnLst>
                <a:rect l="0" t="0" r="r" b="b"/>
                <a:pathLst>
                  <a:path w="1077" h="191">
                    <a:moveTo>
                      <a:pt x="0" y="191"/>
                    </a:moveTo>
                    <a:lnTo>
                      <a:pt x="239" y="191"/>
                    </a:lnTo>
                    <a:lnTo>
                      <a:pt x="239" y="0"/>
                    </a:lnTo>
                    <a:lnTo>
                      <a:pt x="1077"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51" name="Freeform 96"/>
              <p:cNvSpPr>
                <a:spLocks/>
              </p:cNvSpPr>
              <p:nvPr/>
            </p:nvSpPr>
            <p:spPr bwMode="auto">
              <a:xfrm>
                <a:off x="3472" y="1664"/>
                <a:ext cx="478" cy="220"/>
              </a:xfrm>
              <a:custGeom>
                <a:avLst/>
                <a:gdLst/>
                <a:ahLst/>
                <a:cxnLst>
                  <a:cxn ang="0">
                    <a:pos x="0" y="239"/>
                  </a:cxn>
                  <a:cxn ang="0">
                    <a:pos x="0" y="0"/>
                  </a:cxn>
                  <a:cxn ang="0">
                    <a:pos x="478" y="0"/>
                  </a:cxn>
                </a:cxnLst>
                <a:rect l="0" t="0" r="r" b="b"/>
                <a:pathLst>
                  <a:path w="478" h="239">
                    <a:moveTo>
                      <a:pt x="0" y="239"/>
                    </a:moveTo>
                    <a:lnTo>
                      <a:pt x="0" y="0"/>
                    </a:lnTo>
                    <a:lnTo>
                      <a:pt x="478" y="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grpSp>
        <p:grpSp>
          <p:nvGrpSpPr>
            <p:cNvPr id="186" name="Group 97"/>
            <p:cNvGrpSpPr>
              <a:grpSpLocks/>
            </p:cNvGrpSpPr>
            <p:nvPr/>
          </p:nvGrpSpPr>
          <p:grpSpPr bwMode="auto">
            <a:xfrm>
              <a:off x="4613441" y="4120105"/>
              <a:ext cx="1719263" cy="1744664"/>
              <a:chOff x="2868" y="786"/>
              <a:chExt cx="1083" cy="1099"/>
            </a:xfrm>
          </p:grpSpPr>
          <p:sp>
            <p:nvSpPr>
              <p:cNvPr id="240" name="Freeform 98"/>
              <p:cNvSpPr>
                <a:spLocks/>
              </p:cNvSpPr>
              <p:nvPr/>
            </p:nvSpPr>
            <p:spPr bwMode="auto">
              <a:xfrm>
                <a:off x="2868" y="786"/>
                <a:ext cx="1077" cy="168"/>
              </a:xfrm>
              <a:custGeom>
                <a:avLst/>
                <a:gdLst/>
                <a:ahLst/>
                <a:cxnLst>
                  <a:cxn ang="0">
                    <a:pos x="0" y="191"/>
                  </a:cxn>
                  <a:cxn ang="0">
                    <a:pos x="239" y="191"/>
                  </a:cxn>
                  <a:cxn ang="0">
                    <a:pos x="239" y="0"/>
                  </a:cxn>
                  <a:cxn ang="0">
                    <a:pos x="1077" y="0"/>
                  </a:cxn>
                </a:cxnLst>
                <a:rect l="0" t="0" r="r" b="b"/>
                <a:pathLst>
                  <a:path w="1077" h="191">
                    <a:moveTo>
                      <a:pt x="0" y="191"/>
                    </a:moveTo>
                    <a:lnTo>
                      <a:pt x="239" y="191"/>
                    </a:lnTo>
                    <a:lnTo>
                      <a:pt x="239" y="0"/>
                    </a:lnTo>
                    <a:lnTo>
                      <a:pt x="1077"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41" name="Freeform 99"/>
              <p:cNvSpPr>
                <a:spLocks/>
              </p:cNvSpPr>
              <p:nvPr/>
            </p:nvSpPr>
            <p:spPr bwMode="auto">
              <a:xfrm>
                <a:off x="3657" y="786"/>
                <a:ext cx="287" cy="1024"/>
              </a:xfrm>
              <a:custGeom>
                <a:avLst/>
                <a:gdLst/>
                <a:ahLst/>
                <a:cxnLst>
                  <a:cxn ang="0">
                    <a:pos x="0" y="0"/>
                  </a:cxn>
                  <a:cxn ang="0">
                    <a:pos x="0" y="1004"/>
                  </a:cxn>
                  <a:cxn ang="0">
                    <a:pos x="287" y="1004"/>
                  </a:cxn>
                </a:cxnLst>
                <a:rect l="0" t="0" r="r" b="b"/>
                <a:pathLst>
                  <a:path w="287" h="1004">
                    <a:moveTo>
                      <a:pt x="0" y="0"/>
                    </a:moveTo>
                    <a:lnTo>
                      <a:pt x="0" y="1004"/>
                    </a:lnTo>
                    <a:lnTo>
                      <a:pt x="287" y="1004"/>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242" name="Line 100"/>
              <p:cNvSpPr>
                <a:spLocks noChangeShapeType="1"/>
              </p:cNvSpPr>
              <p:nvPr/>
            </p:nvSpPr>
            <p:spPr bwMode="auto">
              <a:xfrm>
                <a:off x="3657" y="1201"/>
                <a:ext cx="294" cy="0"/>
              </a:xfrm>
              <a:prstGeom prst="line">
                <a:avLst/>
              </a:prstGeom>
              <a:noFill/>
              <a:ln w="12700">
                <a:solidFill>
                  <a:schemeClr val="tx1"/>
                </a:solidFill>
                <a:round/>
                <a:headEnd type="oval" w="sm" len="sm"/>
                <a:tailEnd type="triangle" w="med" len="med"/>
              </a:ln>
              <a:effectLst/>
            </p:spPr>
            <p:txBody>
              <a:bodyPr/>
              <a:lstStyle/>
              <a:p>
                <a:endParaRPr lang="en-US">
                  <a:effectLst/>
                </a:endParaRPr>
              </a:p>
            </p:txBody>
          </p:sp>
          <p:sp>
            <p:nvSpPr>
              <p:cNvPr id="243" name="Line 101"/>
              <p:cNvSpPr>
                <a:spLocks noChangeShapeType="1"/>
              </p:cNvSpPr>
              <p:nvPr/>
            </p:nvSpPr>
            <p:spPr bwMode="auto">
              <a:xfrm>
                <a:off x="3657" y="1578"/>
                <a:ext cx="294" cy="0"/>
              </a:xfrm>
              <a:prstGeom prst="line">
                <a:avLst/>
              </a:prstGeom>
              <a:noFill/>
              <a:ln w="12700">
                <a:solidFill>
                  <a:schemeClr val="tx1"/>
                </a:solidFill>
                <a:round/>
                <a:headEnd type="oval" w="sm" len="sm"/>
                <a:tailEnd type="triangle" w="med" len="med"/>
              </a:ln>
              <a:effectLst/>
            </p:spPr>
            <p:txBody>
              <a:bodyPr/>
              <a:lstStyle/>
              <a:p>
                <a:endParaRPr lang="en-US">
                  <a:effectLst/>
                </a:endParaRPr>
              </a:p>
            </p:txBody>
          </p:sp>
          <p:sp>
            <p:nvSpPr>
              <p:cNvPr id="244" name="Freeform 102"/>
              <p:cNvSpPr>
                <a:spLocks/>
              </p:cNvSpPr>
              <p:nvPr/>
            </p:nvSpPr>
            <p:spPr bwMode="auto">
              <a:xfrm flipV="1">
                <a:off x="2870" y="1635"/>
                <a:ext cx="1077" cy="250"/>
              </a:xfrm>
              <a:custGeom>
                <a:avLst/>
                <a:gdLst/>
                <a:ahLst/>
                <a:cxnLst>
                  <a:cxn ang="0">
                    <a:pos x="0" y="191"/>
                  </a:cxn>
                  <a:cxn ang="0">
                    <a:pos x="239" y="191"/>
                  </a:cxn>
                  <a:cxn ang="0">
                    <a:pos x="239" y="0"/>
                  </a:cxn>
                  <a:cxn ang="0">
                    <a:pos x="1077" y="0"/>
                  </a:cxn>
                </a:cxnLst>
                <a:rect l="0" t="0" r="r" b="b"/>
                <a:pathLst>
                  <a:path w="1077" h="191">
                    <a:moveTo>
                      <a:pt x="0" y="191"/>
                    </a:moveTo>
                    <a:lnTo>
                      <a:pt x="239" y="191"/>
                    </a:lnTo>
                    <a:lnTo>
                      <a:pt x="239" y="0"/>
                    </a:lnTo>
                    <a:lnTo>
                      <a:pt x="1077"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45" name="Freeform 103"/>
              <p:cNvSpPr>
                <a:spLocks/>
              </p:cNvSpPr>
              <p:nvPr/>
            </p:nvSpPr>
            <p:spPr bwMode="auto">
              <a:xfrm>
                <a:off x="3472" y="1664"/>
                <a:ext cx="478" cy="220"/>
              </a:xfrm>
              <a:custGeom>
                <a:avLst/>
                <a:gdLst/>
                <a:ahLst/>
                <a:cxnLst>
                  <a:cxn ang="0">
                    <a:pos x="0" y="239"/>
                  </a:cxn>
                  <a:cxn ang="0">
                    <a:pos x="0" y="0"/>
                  </a:cxn>
                  <a:cxn ang="0">
                    <a:pos x="478" y="0"/>
                  </a:cxn>
                </a:cxnLst>
                <a:rect l="0" t="0" r="r" b="b"/>
                <a:pathLst>
                  <a:path w="478" h="239">
                    <a:moveTo>
                      <a:pt x="0" y="239"/>
                    </a:moveTo>
                    <a:lnTo>
                      <a:pt x="0" y="0"/>
                    </a:lnTo>
                    <a:lnTo>
                      <a:pt x="478" y="0"/>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grpSp>
        <p:sp>
          <p:nvSpPr>
            <p:cNvPr id="187" name="Text Box 104"/>
            <p:cNvSpPr txBox="1">
              <a:spLocks noChangeArrowheads="1"/>
            </p:cNvSpPr>
            <p:nvPr/>
          </p:nvSpPr>
          <p:spPr bwMode="auto">
            <a:xfrm>
              <a:off x="1155866" y="6055265"/>
              <a:ext cx="1320800" cy="287337"/>
            </a:xfrm>
            <a:prstGeom prst="rect">
              <a:avLst/>
            </a:prstGeom>
            <a:noFill/>
            <a:ln w="12700">
              <a:noFill/>
              <a:miter lim="800000"/>
              <a:headEnd type="none" w="sm" len="sm"/>
              <a:tailEnd type="none" w="sm" len="sm"/>
            </a:ln>
            <a:effectLst/>
          </p:spPr>
          <p:txBody>
            <a:bodyPr wrap="none">
              <a:spAutoFit/>
            </a:bodyPr>
            <a:lstStyle/>
            <a:p>
              <a:r>
                <a:rPr lang="en-US" sz="1600" b="0" i="1">
                  <a:solidFill>
                    <a:schemeClr val="tx2"/>
                  </a:solidFill>
                  <a:effectLst/>
                  <a:latin typeface="Arial" charset="0"/>
                </a:rPr>
                <a:t>DCTRIPSEL</a:t>
              </a:r>
            </a:p>
          </p:txBody>
        </p:sp>
        <p:sp>
          <p:nvSpPr>
            <p:cNvPr id="188" name="Text Box 105"/>
            <p:cNvSpPr txBox="1">
              <a:spLocks noChangeArrowheads="1"/>
            </p:cNvSpPr>
            <p:nvPr/>
          </p:nvSpPr>
          <p:spPr bwMode="auto">
            <a:xfrm>
              <a:off x="3446628" y="6055265"/>
              <a:ext cx="1106488" cy="287337"/>
            </a:xfrm>
            <a:prstGeom prst="rect">
              <a:avLst/>
            </a:prstGeom>
            <a:noFill/>
            <a:ln w="12700">
              <a:noFill/>
              <a:miter lim="800000"/>
              <a:headEnd type="none" w="sm" len="sm"/>
              <a:tailEnd type="none" w="sm" len="sm"/>
            </a:ln>
            <a:effectLst/>
          </p:spPr>
          <p:txBody>
            <a:bodyPr wrap="none">
              <a:spAutoFit/>
            </a:bodyPr>
            <a:lstStyle/>
            <a:p>
              <a:r>
                <a:rPr lang="en-US" sz="1600" b="0" i="1">
                  <a:solidFill>
                    <a:schemeClr val="tx2"/>
                  </a:solidFill>
                  <a:effectLst/>
                  <a:latin typeface="Arial" charset="0"/>
                </a:rPr>
                <a:t>TZDCSEL</a:t>
              </a:r>
            </a:p>
          </p:txBody>
        </p:sp>
        <p:sp>
          <p:nvSpPr>
            <p:cNvPr id="189" name="Text Box 106"/>
            <p:cNvSpPr txBox="1">
              <a:spLocks noChangeArrowheads="1"/>
            </p:cNvSpPr>
            <p:nvPr/>
          </p:nvSpPr>
          <p:spPr bwMode="auto">
            <a:xfrm>
              <a:off x="6667666" y="6055265"/>
              <a:ext cx="1974850" cy="287337"/>
            </a:xfrm>
            <a:prstGeom prst="rect">
              <a:avLst/>
            </a:prstGeom>
            <a:noFill/>
            <a:ln w="12700">
              <a:noFill/>
              <a:miter lim="800000"/>
              <a:headEnd type="none" w="sm" len="sm"/>
              <a:tailEnd type="none" w="sm" len="sm"/>
            </a:ln>
            <a:effectLst/>
          </p:spPr>
          <p:txBody>
            <a:bodyPr wrap="none">
              <a:spAutoFit/>
            </a:bodyPr>
            <a:lstStyle/>
            <a:p>
              <a:r>
                <a:rPr lang="en-US" sz="1600" b="0" i="1">
                  <a:solidFill>
                    <a:schemeClr val="tx2"/>
                  </a:solidFill>
                  <a:effectLst/>
                  <a:latin typeface="Arial" charset="0"/>
                </a:rPr>
                <a:t>DCACTL / DCBCTL</a:t>
              </a:r>
            </a:p>
          </p:txBody>
        </p:sp>
        <p:sp>
          <p:nvSpPr>
            <p:cNvPr id="190" name="AutoShape 107"/>
            <p:cNvSpPr>
              <a:spLocks/>
            </p:cNvSpPr>
            <p:nvPr/>
          </p:nvSpPr>
          <p:spPr bwMode="auto">
            <a:xfrm>
              <a:off x="8685378" y="1197515"/>
              <a:ext cx="303213" cy="2028825"/>
            </a:xfrm>
            <a:prstGeom prst="rightBrace">
              <a:avLst>
                <a:gd name="adj1" fmla="val 55759"/>
                <a:gd name="adj2" fmla="val 50000"/>
              </a:avLst>
            </a:prstGeom>
            <a:noFill/>
            <a:ln w="12700">
              <a:solidFill>
                <a:schemeClr val="tx2"/>
              </a:solidFill>
              <a:prstDash val="dash"/>
              <a:round/>
              <a:headEnd type="none" w="sm" len="sm"/>
              <a:tailEnd type="none" w="sm" len="sm"/>
            </a:ln>
            <a:effectLst/>
          </p:spPr>
          <p:txBody>
            <a:bodyPr wrap="none" anchor="ctr"/>
            <a:lstStyle/>
            <a:p>
              <a:endParaRPr lang="en-US">
                <a:effectLst/>
              </a:endParaRPr>
            </a:p>
          </p:txBody>
        </p:sp>
        <p:sp>
          <p:nvSpPr>
            <p:cNvPr id="191" name="AutoShape 108"/>
            <p:cNvSpPr>
              <a:spLocks/>
            </p:cNvSpPr>
            <p:nvPr/>
          </p:nvSpPr>
          <p:spPr bwMode="auto">
            <a:xfrm>
              <a:off x="8685378" y="3950240"/>
              <a:ext cx="303213" cy="2028825"/>
            </a:xfrm>
            <a:prstGeom prst="rightBrace">
              <a:avLst>
                <a:gd name="adj1" fmla="val 55759"/>
                <a:gd name="adj2" fmla="val 50000"/>
              </a:avLst>
            </a:prstGeom>
            <a:noFill/>
            <a:ln w="12700">
              <a:solidFill>
                <a:schemeClr val="tx2"/>
              </a:solidFill>
              <a:prstDash val="dash"/>
              <a:round/>
              <a:headEnd type="none" w="sm" len="sm"/>
              <a:tailEnd type="none" w="sm" len="sm"/>
            </a:ln>
            <a:effectLst/>
          </p:spPr>
          <p:txBody>
            <a:bodyPr wrap="none" anchor="ctr"/>
            <a:lstStyle/>
            <a:p>
              <a:endParaRPr lang="en-US">
                <a:effectLst/>
              </a:endParaRPr>
            </a:p>
          </p:txBody>
        </p:sp>
        <p:sp>
          <p:nvSpPr>
            <p:cNvPr id="192" name="Freeform 109"/>
            <p:cNvSpPr>
              <a:spLocks/>
            </p:cNvSpPr>
            <p:nvPr/>
          </p:nvSpPr>
          <p:spPr bwMode="auto">
            <a:xfrm>
              <a:off x="8609178" y="2205577"/>
              <a:ext cx="412750" cy="4000500"/>
            </a:xfrm>
            <a:custGeom>
              <a:avLst/>
              <a:gdLst/>
              <a:ahLst/>
              <a:cxnLst>
                <a:cxn ang="0">
                  <a:pos x="334" y="0"/>
                </a:cxn>
                <a:cxn ang="0">
                  <a:pos x="334" y="2534"/>
                </a:cxn>
                <a:cxn ang="0">
                  <a:pos x="0" y="2534"/>
                </a:cxn>
              </a:cxnLst>
              <a:rect l="0" t="0" r="r" b="b"/>
              <a:pathLst>
                <a:path w="334" h="2534">
                  <a:moveTo>
                    <a:pt x="334" y="0"/>
                  </a:moveTo>
                  <a:lnTo>
                    <a:pt x="334" y="2534"/>
                  </a:lnTo>
                  <a:lnTo>
                    <a:pt x="0" y="2534"/>
                  </a:lnTo>
                </a:path>
              </a:pathLst>
            </a:custGeom>
            <a:noFill/>
            <a:ln w="12700" cap="flat" cmpd="sng">
              <a:solidFill>
                <a:schemeClr val="tx2"/>
              </a:solidFill>
              <a:prstDash val="dash"/>
              <a:round/>
              <a:headEnd type="none" w="sm" len="sm"/>
              <a:tailEnd type="none" w="sm" len="sm"/>
            </a:ln>
            <a:effectLst/>
          </p:spPr>
          <p:txBody>
            <a:bodyPr/>
            <a:lstStyle/>
            <a:p>
              <a:endParaRPr lang="en-US">
                <a:effectLst/>
              </a:endParaRPr>
            </a:p>
          </p:txBody>
        </p:sp>
        <p:sp>
          <p:nvSpPr>
            <p:cNvPr id="193" name="Text Box 111"/>
            <p:cNvSpPr txBox="1">
              <a:spLocks noChangeArrowheads="1"/>
            </p:cNvSpPr>
            <p:nvPr/>
          </p:nvSpPr>
          <p:spPr bwMode="auto">
            <a:xfrm>
              <a:off x="4959515" y="1132427"/>
              <a:ext cx="101341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DCAEVT1</a:t>
              </a:r>
            </a:p>
          </p:txBody>
        </p:sp>
        <p:sp>
          <p:nvSpPr>
            <p:cNvPr id="194" name="Text Box 112"/>
            <p:cNvSpPr txBox="1">
              <a:spLocks noChangeArrowheads="1"/>
            </p:cNvSpPr>
            <p:nvPr/>
          </p:nvSpPr>
          <p:spPr bwMode="auto">
            <a:xfrm>
              <a:off x="4959515" y="3124740"/>
              <a:ext cx="101341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DCAEVT2</a:t>
              </a:r>
            </a:p>
          </p:txBody>
        </p:sp>
        <p:sp>
          <p:nvSpPr>
            <p:cNvPr id="195" name="Text Box 113"/>
            <p:cNvSpPr txBox="1">
              <a:spLocks noChangeArrowheads="1"/>
            </p:cNvSpPr>
            <p:nvPr/>
          </p:nvSpPr>
          <p:spPr bwMode="auto">
            <a:xfrm>
              <a:off x="4959515" y="3883565"/>
              <a:ext cx="101341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DCBEVT1</a:t>
              </a:r>
            </a:p>
          </p:txBody>
        </p:sp>
        <p:sp>
          <p:nvSpPr>
            <p:cNvPr id="196" name="Text Box 114"/>
            <p:cNvSpPr txBox="1">
              <a:spLocks noChangeArrowheads="1"/>
            </p:cNvSpPr>
            <p:nvPr/>
          </p:nvSpPr>
          <p:spPr bwMode="auto">
            <a:xfrm>
              <a:off x="4959515" y="5879052"/>
              <a:ext cx="101341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DCBEVT2</a:t>
              </a:r>
            </a:p>
          </p:txBody>
        </p:sp>
        <p:sp>
          <p:nvSpPr>
            <p:cNvPr id="197" name="TextBox 196"/>
            <p:cNvSpPr txBox="1"/>
            <p:nvPr/>
          </p:nvSpPr>
          <p:spPr>
            <a:xfrm>
              <a:off x="4710546" y="1996465"/>
              <a:ext cx="874713" cy="288925"/>
            </a:xfrm>
            <a:prstGeom prst="rect">
              <a:avLst/>
            </a:prstGeom>
            <a:solidFill>
              <a:schemeClr val="bg1">
                <a:lumMod val="60000"/>
                <a:lumOff val="40000"/>
              </a:schemeClr>
            </a:solidFill>
            <a:ln>
              <a:solidFill>
                <a:schemeClr val="tx1"/>
              </a:solidFill>
            </a:ln>
          </p:spPr>
          <p:txBody>
            <a:bodyPr wrap="none">
              <a:spAutoFit/>
            </a:bodyPr>
            <a:lstStyle/>
            <a:p>
              <a:pPr>
                <a:defRPr/>
              </a:pPr>
              <a:r>
                <a:rPr lang="en-US" sz="1600">
                  <a:effectLst/>
                </a:rPr>
                <a:t>blanking</a:t>
              </a:r>
            </a:p>
          </p:txBody>
        </p:sp>
        <p:cxnSp>
          <p:nvCxnSpPr>
            <p:cNvPr id="198" name="Elbow Connector 113"/>
            <p:cNvCxnSpPr>
              <a:cxnSpLocks noChangeShapeType="1"/>
              <a:stCxn id="197" idx="0"/>
            </p:cNvCxnSpPr>
            <p:nvPr/>
          </p:nvCxnSpPr>
          <p:spPr bwMode="auto">
            <a:xfrm rot="16200000" flipV="1">
              <a:off x="4777221" y="1626577"/>
              <a:ext cx="227013" cy="512763"/>
            </a:xfrm>
            <a:prstGeom prst="bentConnector2">
              <a:avLst/>
            </a:prstGeom>
            <a:noFill/>
            <a:ln w="12700" algn="ctr">
              <a:solidFill>
                <a:schemeClr val="tx1"/>
              </a:solidFill>
              <a:prstDash val="dash"/>
              <a:round/>
              <a:headEnd type="none" w="sm" len="sm"/>
              <a:tailEnd type="arrow" w="med" len="med"/>
            </a:ln>
          </p:spPr>
        </p:cxnSp>
        <p:cxnSp>
          <p:nvCxnSpPr>
            <p:cNvPr id="199" name="Elbow Connector 113"/>
            <p:cNvCxnSpPr>
              <a:cxnSpLocks noChangeShapeType="1"/>
              <a:stCxn id="197" idx="2"/>
            </p:cNvCxnSpPr>
            <p:nvPr/>
          </p:nvCxnSpPr>
          <p:spPr bwMode="auto">
            <a:xfrm rot="5400000">
              <a:off x="4807384" y="2112352"/>
              <a:ext cx="166687" cy="512763"/>
            </a:xfrm>
            <a:prstGeom prst="bentConnector2">
              <a:avLst/>
            </a:prstGeom>
            <a:noFill/>
            <a:ln w="12700" algn="ctr">
              <a:solidFill>
                <a:schemeClr val="tx1"/>
              </a:solidFill>
              <a:prstDash val="dash"/>
              <a:round/>
              <a:headEnd type="none" w="sm" len="sm"/>
              <a:tailEnd type="arrow" w="med" len="med"/>
            </a:ln>
          </p:spPr>
        </p:cxnSp>
        <p:sp>
          <p:nvSpPr>
            <p:cNvPr id="200" name="TextBox 199"/>
            <p:cNvSpPr txBox="1"/>
            <p:nvPr/>
          </p:nvSpPr>
          <p:spPr>
            <a:xfrm>
              <a:off x="4710546" y="4804752"/>
              <a:ext cx="874713" cy="288925"/>
            </a:xfrm>
            <a:prstGeom prst="rect">
              <a:avLst/>
            </a:prstGeom>
            <a:solidFill>
              <a:schemeClr val="bg1">
                <a:lumMod val="60000"/>
                <a:lumOff val="40000"/>
              </a:schemeClr>
            </a:solidFill>
            <a:ln>
              <a:solidFill>
                <a:schemeClr val="tx1"/>
              </a:solidFill>
            </a:ln>
          </p:spPr>
          <p:txBody>
            <a:bodyPr wrap="none">
              <a:spAutoFit/>
            </a:bodyPr>
            <a:lstStyle/>
            <a:p>
              <a:pPr>
                <a:defRPr/>
              </a:pPr>
              <a:r>
                <a:rPr lang="en-US" sz="1600">
                  <a:effectLst/>
                </a:rPr>
                <a:t>blanking</a:t>
              </a:r>
            </a:p>
          </p:txBody>
        </p:sp>
        <p:cxnSp>
          <p:nvCxnSpPr>
            <p:cNvPr id="201" name="Elbow Connector 113"/>
            <p:cNvCxnSpPr>
              <a:cxnSpLocks noChangeShapeType="1"/>
              <a:stCxn id="200" idx="0"/>
            </p:cNvCxnSpPr>
            <p:nvPr/>
          </p:nvCxnSpPr>
          <p:spPr bwMode="auto">
            <a:xfrm rot="16200000" flipV="1">
              <a:off x="4777222" y="4434864"/>
              <a:ext cx="227012" cy="512763"/>
            </a:xfrm>
            <a:prstGeom prst="bentConnector2">
              <a:avLst/>
            </a:prstGeom>
            <a:noFill/>
            <a:ln w="12700" algn="ctr">
              <a:solidFill>
                <a:schemeClr val="tx1"/>
              </a:solidFill>
              <a:prstDash val="dash"/>
              <a:round/>
              <a:headEnd type="none" w="sm" len="sm"/>
              <a:tailEnd type="arrow" w="med" len="med"/>
            </a:ln>
          </p:spPr>
        </p:cxnSp>
        <p:cxnSp>
          <p:nvCxnSpPr>
            <p:cNvPr id="202" name="Elbow Connector 113"/>
            <p:cNvCxnSpPr>
              <a:cxnSpLocks noChangeShapeType="1"/>
              <a:stCxn id="200" idx="2"/>
            </p:cNvCxnSpPr>
            <p:nvPr/>
          </p:nvCxnSpPr>
          <p:spPr bwMode="auto">
            <a:xfrm rot="5400000">
              <a:off x="4807384" y="4920639"/>
              <a:ext cx="166688" cy="512763"/>
            </a:xfrm>
            <a:prstGeom prst="bentConnector2">
              <a:avLst/>
            </a:prstGeom>
            <a:noFill/>
            <a:ln w="12700" algn="ctr">
              <a:solidFill>
                <a:schemeClr val="tx1"/>
              </a:solidFill>
              <a:prstDash val="dash"/>
              <a:round/>
              <a:headEnd type="none" w="sm" len="sm"/>
              <a:tailEnd type="arrow" w="med" len="med"/>
            </a:ln>
          </p:spPr>
        </p:cxnSp>
      </p:grpSp>
      <p:grpSp>
        <p:nvGrpSpPr>
          <p:cNvPr id="2" name="Group 1"/>
          <p:cNvGrpSpPr/>
          <p:nvPr/>
        </p:nvGrpSpPr>
        <p:grpSpPr>
          <a:xfrm>
            <a:off x="94195" y="1524532"/>
            <a:ext cx="1352561" cy="4043077"/>
            <a:chOff x="94195" y="1524532"/>
            <a:chExt cx="1352561" cy="4043077"/>
          </a:xfrm>
        </p:grpSpPr>
        <p:sp>
          <p:nvSpPr>
            <p:cNvPr id="204" name="Line 16"/>
            <p:cNvSpPr>
              <a:spLocks noChangeShapeType="1"/>
            </p:cNvSpPr>
            <p:nvPr/>
          </p:nvSpPr>
          <p:spPr bwMode="auto">
            <a:xfrm flipH="1">
              <a:off x="308331" y="1748919"/>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05" name="Text Box 22"/>
            <p:cNvSpPr txBox="1">
              <a:spLocks noChangeArrowheads="1"/>
            </p:cNvSpPr>
            <p:nvPr/>
          </p:nvSpPr>
          <p:spPr bwMode="auto">
            <a:xfrm>
              <a:off x="104722" y="1524532"/>
              <a:ext cx="13420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TRIPIN1 &amp; TZ1</a:t>
              </a:r>
              <a:endParaRPr lang="en-US" sz="1600" dirty="0">
                <a:effectLst/>
              </a:endParaRPr>
            </a:p>
          </p:txBody>
        </p:sp>
        <p:sp>
          <p:nvSpPr>
            <p:cNvPr id="206" name="Text Box 22"/>
            <p:cNvSpPr txBox="1">
              <a:spLocks noChangeArrowheads="1"/>
            </p:cNvSpPr>
            <p:nvPr/>
          </p:nvSpPr>
          <p:spPr bwMode="auto">
            <a:xfrm>
              <a:off x="104722" y="1899909"/>
              <a:ext cx="13420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TRIPIN2 &amp; TZ2</a:t>
              </a:r>
              <a:endParaRPr lang="en-US" sz="1600" dirty="0">
                <a:effectLst/>
              </a:endParaRPr>
            </a:p>
          </p:txBody>
        </p:sp>
        <p:sp>
          <p:nvSpPr>
            <p:cNvPr id="207" name="Text Box 22"/>
            <p:cNvSpPr txBox="1">
              <a:spLocks noChangeArrowheads="1"/>
            </p:cNvSpPr>
            <p:nvPr/>
          </p:nvSpPr>
          <p:spPr bwMode="auto">
            <a:xfrm>
              <a:off x="94195" y="2275286"/>
              <a:ext cx="1342034"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TRIPIN3 &amp; TZ3</a:t>
              </a:r>
              <a:endParaRPr lang="en-US" sz="1600" dirty="0">
                <a:effectLst/>
              </a:endParaRPr>
            </a:p>
          </p:txBody>
        </p:sp>
        <p:sp>
          <p:nvSpPr>
            <p:cNvPr id="208" name="Text Box 22"/>
            <p:cNvSpPr txBox="1">
              <a:spLocks noChangeArrowheads="1"/>
            </p:cNvSpPr>
            <p:nvPr/>
          </p:nvSpPr>
          <p:spPr bwMode="auto">
            <a:xfrm>
              <a:off x="617683" y="2650663"/>
              <a:ext cx="829073"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TRIPIN4</a:t>
              </a:r>
              <a:endParaRPr lang="en-US" sz="1600" dirty="0">
                <a:effectLst/>
              </a:endParaRPr>
            </a:p>
          </p:txBody>
        </p:sp>
        <p:sp>
          <p:nvSpPr>
            <p:cNvPr id="210" name="Text Box 22"/>
            <p:cNvSpPr txBox="1">
              <a:spLocks noChangeArrowheads="1"/>
            </p:cNvSpPr>
            <p:nvPr/>
          </p:nvSpPr>
          <p:spPr bwMode="auto">
            <a:xfrm>
              <a:off x="524709" y="4152171"/>
              <a:ext cx="922047"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TRIPIN12</a:t>
              </a:r>
              <a:endParaRPr lang="en-US" sz="1600" dirty="0">
                <a:effectLst/>
              </a:endParaRPr>
            </a:p>
          </p:txBody>
        </p:sp>
        <p:sp>
          <p:nvSpPr>
            <p:cNvPr id="211" name="Text Box 22"/>
            <p:cNvSpPr txBox="1">
              <a:spLocks noChangeArrowheads="1"/>
            </p:cNvSpPr>
            <p:nvPr/>
          </p:nvSpPr>
          <p:spPr bwMode="auto">
            <a:xfrm>
              <a:off x="524709" y="4902925"/>
              <a:ext cx="922047"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TRIPIN15</a:t>
              </a:r>
              <a:endParaRPr lang="en-US" sz="1600" dirty="0">
                <a:effectLst/>
              </a:endParaRPr>
            </a:p>
          </p:txBody>
        </p:sp>
        <p:sp>
          <p:nvSpPr>
            <p:cNvPr id="212" name="Text Box 22"/>
            <p:cNvSpPr txBox="1">
              <a:spLocks noChangeArrowheads="1"/>
            </p:cNvSpPr>
            <p:nvPr/>
          </p:nvSpPr>
          <p:spPr bwMode="auto">
            <a:xfrm>
              <a:off x="524709" y="4527548"/>
              <a:ext cx="922047"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TRIPIN14</a:t>
              </a:r>
              <a:endParaRPr lang="en-US" sz="1600" dirty="0">
                <a:effectLst/>
              </a:endParaRPr>
            </a:p>
          </p:txBody>
        </p:sp>
        <p:sp>
          <p:nvSpPr>
            <p:cNvPr id="213" name="Text Box 22"/>
            <p:cNvSpPr txBox="1">
              <a:spLocks noChangeArrowheads="1"/>
            </p:cNvSpPr>
            <p:nvPr/>
          </p:nvSpPr>
          <p:spPr bwMode="auto">
            <a:xfrm>
              <a:off x="189361" y="5278299"/>
              <a:ext cx="125739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rPr>
                <a:t>TRIP COMBO</a:t>
              </a:r>
              <a:endParaRPr lang="en-US" sz="1600" dirty="0">
                <a:effectLst/>
              </a:endParaRPr>
            </a:p>
          </p:txBody>
        </p:sp>
        <p:sp>
          <p:nvSpPr>
            <p:cNvPr id="214" name="Line 16"/>
            <p:cNvSpPr>
              <a:spLocks noChangeShapeType="1"/>
            </p:cNvSpPr>
            <p:nvPr/>
          </p:nvSpPr>
          <p:spPr bwMode="auto">
            <a:xfrm flipH="1">
              <a:off x="308331" y="2124238"/>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15" name="Line 16"/>
            <p:cNvSpPr>
              <a:spLocks noChangeShapeType="1"/>
            </p:cNvSpPr>
            <p:nvPr/>
          </p:nvSpPr>
          <p:spPr bwMode="auto">
            <a:xfrm flipH="1">
              <a:off x="308331" y="2499557"/>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16" name="Line 16"/>
            <p:cNvSpPr>
              <a:spLocks noChangeShapeType="1"/>
            </p:cNvSpPr>
            <p:nvPr/>
          </p:nvSpPr>
          <p:spPr bwMode="auto">
            <a:xfrm flipH="1">
              <a:off x="308331" y="2874876"/>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17" name="Line 16"/>
            <p:cNvSpPr>
              <a:spLocks noChangeShapeType="1"/>
            </p:cNvSpPr>
            <p:nvPr/>
          </p:nvSpPr>
          <p:spPr bwMode="auto">
            <a:xfrm flipH="1">
              <a:off x="1032218" y="353294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18" name="Line 16"/>
            <p:cNvSpPr>
              <a:spLocks noChangeShapeType="1"/>
            </p:cNvSpPr>
            <p:nvPr/>
          </p:nvSpPr>
          <p:spPr bwMode="auto">
            <a:xfrm flipH="1">
              <a:off x="1032217" y="4072785"/>
              <a:ext cx="414538"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20" name="Line 16"/>
            <p:cNvSpPr>
              <a:spLocks noChangeShapeType="1"/>
            </p:cNvSpPr>
            <p:nvPr/>
          </p:nvSpPr>
          <p:spPr bwMode="auto">
            <a:xfrm flipH="1">
              <a:off x="308331" y="4376152"/>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21" name="Line 16"/>
            <p:cNvSpPr>
              <a:spLocks noChangeShapeType="1"/>
            </p:cNvSpPr>
            <p:nvPr/>
          </p:nvSpPr>
          <p:spPr bwMode="auto">
            <a:xfrm flipH="1">
              <a:off x="308331" y="4751471"/>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22" name="Line 16"/>
            <p:cNvSpPr>
              <a:spLocks noChangeShapeType="1"/>
            </p:cNvSpPr>
            <p:nvPr/>
          </p:nvSpPr>
          <p:spPr bwMode="auto">
            <a:xfrm flipH="1">
              <a:off x="308331" y="5126790"/>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23" name="Line 16"/>
            <p:cNvSpPr>
              <a:spLocks noChangeShapeType="1"/>
            </p:cNvSpPr>
            <p:nvPr/>
          </p:nvSpPr>
          <p:spPr bwMode="auto">
            <a:xfrm flipH="1">
              <a:off x="308331" y="5502105"/>
              <a:ext cx="1138425"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24" name="TextBox 223"/>
            <p:cNvSpPr txBox="1"/>
            <p:nvPr/>
          </p:nvSpPr>
          <p:spPr>
            <a:xfrm>
              <a:off x="704488" y="3105625"/>
              <a:ext cx="324128" cy="313932"/>
            </a:xfrm>
            <a:prstGeom prst="rect">
              <a:avLst/>
            </a:prstGeom>
            <a:noFill/>
          </p:spPr>
          <p:txBody>
            <a:bodyPr wrap="none" rtlCol="0" anchor="ctr" anchorCtr="0">
              <a:spAutoFit/>
            </a:bodyPr>
            <a:lstStyle/>
            <a:p>
              <a:r>
                <a:rPr lang="en-US" sz="1800" dirty="0" smtClean="0">
                  <a:effectLst/>
                </a:rPr>
                <a:t>●</a:t>
              </a:r>
              <a:endParaRPr lang="en-US" sz="2000" dirty="0" smtClean="0">
                <a:effectLst/>
              </a:endParaRPr>
            </a:p>
          </p:txBody>
        </p:sp>
        <p:sp>
          <p:nvSpPr>
            <p:cNvPr id="225" name="TextBox 224"/>
            <p:cNvSpPr txBox="1"/>
            <p:nvPr/>
          </p:nvSpPr>
          <p:spPr>
            <a:xfrm>
              <a:off x="704488" y="3443025"/>
              <a:ext cx="324128" cy="313932"/>
            </a:xfrm>
            <a:prstGeom prst="rect">
              <a:avLst/>
            </a:prstGeom>
            <a:noFill/>
          </p:spPr>
          <p:txBody>
            <a:bodyPr wrap="none" rtlCol="0" anchor="ctr" anchorCtr="0">
              <a:spAutoFit/>
            </a:bodyPr>
            <a:lstStyle/>
            <a:p>
              <a:r>
                <a:rPr lang="en-US" sz="1800" dirty="0" smtClean="0">
                  <a:effectLst/>
                </a:rPr>
                <a:t>●</a:t>
              </a:r>
              <a:endParaRPr lang="en-US" sz="2000" dirty="0" smtClean="0">
                <a:effectLst/>
              </a:endParaRPr>
            </a:p>
          </p:txBody>
        </p:sp>
        <p:sp>
          <p:nvSpPr>
            <p:cNvPr id="226" name="TextBox 225"/>
            <p:cNvSpPr txBox="1"/>
            <p:nvPr/>
          </p:nvSpPr>
          <p:spPr>
            <a:xfrm>
              <a:off x="704488" y="3780425"/>
              <a:ext cx="324128" cy="313932"/>
            </a:xfrm>
            <a:prstGeom prst="rect">
              <a:avLst/>
            </a:prstGeom>
            <a:noFill/>
          </p:spPr>
          <p:txBody>
            <a:bodyPr wrap="none" rtlCol="0" anchor="ctr" anchorCtr="0">
              <a:spAutoFit/>
            </a:bodyPr>
            <a:lstStyle/>
            <a:p>
              <a:r>
                <a:rPr lang="en-US" sz="1800" dirty="0" smtClean="0">
                  <a:effectLst/>
                </a:rPr>
                <a:t>●</a:t>
              </a:r>
              <a:endParaRPr lang="en-US" sz="2000" dirty="0" smtClean="0">
                <a:effectLst/>
              </a:endParaRPr>
            </a:p>
          </p:txBody>
        </p:sp>
        <p:sp>
          <p:nvSpPr>
            <p:cNvPr id="233" name="Line 16"/>
            <p:cNvSpPr>
              <a:spLocks noChangeShapeType="1"/>
            </p:cNvSpPr>
            <p:nvPr/>
          </p:nvSpPr>
          <p:spPr bwMode="auto">
            <a:xfrm flipH="1">
              <a:off x="1032218" y="380286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35" name="Line 16"/>
            <p:cNvSpPr>
              <a:spLocks noChangeShapeType="1"/>
            </p:cNvSpPr>
            <p:nvPr/>
          </p:nvSpPr>
          <p:spPr bwMode="auto">
            <a:xfrm flipH="1">
              <a:off x="1032218" y="326302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36" name="Line 16"/>
            <p:cNvSpPr>
              <a:spLocks noChangeShapeType="1"/>
            </p:cNvSpPr>
            <p:nvPr/>
          </p:nvSpPr>
          <p:spPr bwMode="auto">
            <a:xfrm flipH="1">
              <a:off x="1032218" y="312806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37" name="Line 16"/>
            <p:cNvSpPr>
              <a:spLocks noChangeShapeType="1"/>
            </p:cNvSpPr>
            <p:nvPr/>
          </p:nvSpPr>
          <p:spPr bwMode="auto">
            <a:xfrm flipH="1">
              <a:off x="1032218" y="339798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38" name="Line 16"/>
            <p:cNvSpPr>
              <a:spLocks noChangeShapeType="1"/>
            </p:cNvSpPr>
            <p:nvPr/>
          </p:nvSpPr>
          <p:spPr bwMode="auto">
            <a:xfrm flipH="1">
              <a:off x="1032218" y="366790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39" name="Line 16"/>
            <p:cNvSpPr>
              <a:spLocks noChangeShapeType="1"/>
            </p:cNvSpPr>
            <p:nvPr/>
          </p:nvSpPr>
          <p:spPr bwMode="auto">
            <a:xfrm flipH="1">
              <a:off x="1032218" y="3937825"/>
              <a:ext cx="41453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grpSp>
    </p:spTree>
    <p:extLst>
      <p:ext uri="{BB962C8B-B14F-4D97-AF65-F5344CB8AC3E}">
        <p14:creationId xmlns:p14="http://schemas.microsoft.com/office/powerpoint/2010/main" val="195482739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Digital Compare Events</a:t>
            </a:r>
            <a:endParaRPr lang="en-US" dirty="0"/>
          </a:p>
        </p:txBody>
      </p:sp>
      <p:sp>
        <p:nvSpPr>
          <p:cNvPr id="4" name="Content Placeholder 3"/>
          <p:cNvSpPr>
            <a:spLocks noGrp="1"/>
          </p:cNvSpPr>
          <p:nvPr>
            <p:ph idx="1"/>
          </p:nvPr>
        </p:nvSpPr>
        <p:spPr>
          <a:xfrm>
            <a:off x="457200" y="913790"/>
            <a:ext cx="8229600" cy="3198265"/>
          </a:xfrm>
        </p:spPr>
        <p:txBody>
          <a:bodyPr>
            <a:normAutofit lnSpcReduction="10000"/>
          </a:bodyPr>
          <a:lstStyle/>
          <a:p>
            <a:pPr marL="552450" indent="-552450">
              <a:spcBef>
                <a:spcPct val="40000"/>
              </a:spcBef>
              <a:buFont typeface="Wingdings" pitchFamily="2" charset="2"/>
              <a:buChar char="u"/>
              <a:defRPr/>
            </a:pPr>
            <a:r>
              <a:rPr lang="en-US" sz="2800" kern="0" dirty="0" smtClean="0"/>
              <a:t>The user selects the input for each of DCAH, DCAL, DCBH, DCBL</a:t>
            </a:r>
          </a:p>
          <a:p>
            <a:pPr marL="552450" indent="-552450">
              <a:spcBef>
                <a:spcPct val="40000"/>
              </a:spcBef>
              <a:buFont typeface="Wingdings" pitchFamily="2" charset="2"/>
              <a:buChar char="u"/>
              <a:defRPr/>
            </a:pPr>
            <a:r>
              <a:rPr lang="en-US" sz="2800" kern="0" dirty="0" smtClean="0"/>
              <a:t>Each A and B compare uses its corresponding </a:t>
            </a:r>
            <a:r>
              <a:rPr lang="en-US" sz="2800" kern="0" dirty="0" err="1" smtClean="0"/>
              <a:t>DCyH</a:t>
            </a:r>
            <a:r>
              <a:rPr lang="en-US" sz="2800" kern="0" dirty="0" smtClean="0"/>
              <a:t>/L inputs (y = A or B)</a:t>
            </a:r>
          </a:p>
          <a:p>
            <a:pPr marL="552450" indent="-552450">
              <a:spcBef>
                <a:spcPct val="40000"/>
              </a:spcBef>
              <a:buFont typeface="Wingdings" pitchFamily="2" charset="2"/>
              <a:buChar char="u"/>
              <a:defRPr/>
            </a:pPr>
            <a:r>
              <a:rPr lang="en-US" sz="2800" kern="0" dirty="0" smtClean="0"/>
              <a:t>The user selects the signal state that triggers each compare from the following choices:</a:t>
            </a:r>
            <a:endParaRPr lang="en-US" sz="2800" dirty="0"/>
          </a:p>
        </p:txBody>
      </p:sp>
      <p:sp>
        <p:nvSpPr>
          <p:cNvPr id="6" name="TextBox 5"/>
          <p:cNvSpPr txBox="1"/>
          <p:nvPr/>
        </p:nvSpPr>
        <p:spPr>
          <a:xfrm>
            <a:off x="1924906" y="4112055"/>
            <a:ext cx="5272597" cy="2400657"/>
          </a:xfrm>
          <a:prstGeom prst="rect">
            <a:avLst/>
          </a:prstGeom>
          <a:solidFill>
            <a:schemeClr val="accent4">
              <a:lumMod val="40000"/>
              <a:lumOff val="60000"/>
            </a:schemeClr>
          </a:solidFill>
          <a:ln w="38100">
            <a:solidFill>
              <a:schemeClr val="tx1"/>
            </a:solidFill>
          </a:ln>
        </p:spPr>
        <p:txBody>
          <a:bodyPr wrap="none" rtlCol="0" anchor="ctr" anchorCtr="1">
            <a:spAutoFit/>
          </a:bodyPr>
          <a:lstStyle/>
          <a:p>
            <a:pPr marL="514350" indent="-514350">
              <a:lnSpc>
                <a:spcPct val="150000"/>
              </a:lnSpc>
              <a:spcBef>
                <a:spcPct val="0"/>
              </a:spcBef>
              <a:buFontTx/>
              <a:buAutoNum type="romanLcPeriod"/>
              <a:tabLst>
                <a:tab pos="514350" algn="l"/>
              </a:tabLst>
              <a:defRPr/>
            </a:pPr>
            <a:r>
              <a:rPr lang="en-US" sz="2000" dirty="0" err="1" smtClean="0">
                <a:effectLst/>
                <a:latin typeface="Arial" charset="0"/>
              </a:rPr>
              <a:t>DCyH</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low	</a:t>
            </a:r>
            <a:r>
              <a:rPr lang="en-US" sz="2000" dirty="0" err="1" smtClean="0">
                <a:effectLst/>
                <a:latin typeface="Arial" charset="0"/>
              </a:rPr>
              <a:t>DCyL</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don’t care</a:t>
            </a:r>
          </a:p>
          <a:p>
            <a:pPr marL="514350" indent="-514350">
              <a:lnSpc>
                <a:spcPct val="150000"/>
              </a:lnSpc>
              <a:spcBef>
                <a:spcPct val="0"/>
              </a:spcBef>
              <a:buFontTx/>
              <a:buAutoNum type="romanLcPeriod"/>
              <a:tabLst>
                <a:tab pos="514350" algn="l"/>
              </a:tabLst>
              <a:defRPr/>
            </a:pPr>
            <a:r>
              <a:rPr lang="en-US" sz="2000" dirty="0" err="1" smtClean="0">
                <a:effectLst/>
                <a:latin typeface="Arial" charset="0"/>
              </a:rPr>
              <a:t>DCyH</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high	</a:t>
            </a:r>
            <a:r>
              <a:rPr lang="en-US" sz="2000" dirty="0" err="1" smtClean="0">
                <a:effectLst/>
                <a:latin typeface="Arial" charset="0"/>
              </a:rPr>
              <a:t>DCyL</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don’t care</a:t>
            </a:r>
          </a:p>
          <a:p>
            <a:pPr>
              <a:lnSpc>
                <a:spcPct val="150000"/>
              </a:lnSpc>
              <a:spcBef>
                <a:spcPct val="0"/>
              </a:spcBef>
              <a:tabLst>
                <a:tab pos="514350" algn="l"/>
              </a:tabLst>
              <a:defRPr/>
            </a:pPr>
            <a:r>
              <a:rPr lang="en-US" sz="2000" dirty="0" smtClean="0">
                <a:effectLst/>
                <a:latin typeface="Arial" charset="0"/>
              </a:rPr>
              <a:t>iii.	</a:t>
            </a:r>
            <a:r>
              <a:rPr lang="en-US" sz="2000" dirty="0" err="1" smtClean="0">
                <a:effectLst/>
                <a:latin typeface="Arial" charset="0"/>
              </a:rPr>
              <a:t>DCyL</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low	</a:t>
            </a:r>
            <a:r>
              <a:rPr lang="en-US" sz="2000" dirty="0" err="1" smtClean="0">
                <a:effectLst/>
                <a:latin typeface="Arial" charset="0"/>
              </a:rPr>
              <a:t>DCyH</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don’t care</a:t>
            </a:r>
          </a:p>
          <a:p>
            <a:pPr>
              <a:lnSpc>
                <a:spcPct val="150000"/>
              </a:lnSpc>
              <a:spcBef>
                <a:spcPct val="0"/>
              </a:spcBef>
              <a:tabLst>
                <a:tab pos="514350" algn="l"/>
              </a:tabLst>
              <a:defRPr/>
            </a:pPr>
            <a:r>
              <a:rPr lang="en-US" sz="2000" dirty="0" smtClean="0">
                <a:effectLst/>
                <a:latin typeface="Arial" charset="0"/>
              </a:rPr>
              <a:t>iv.	</a:t>
            </a:r>
            <a:r>
              <a:rPr lang="en-US" sz="2000" dirty="0" err="1" smtClean="0">
                <a:effectLst/>
                <a:latin typeface="Arial" charset="0"/>
              </a:rPr>
              <a:t>DCyL</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high	</a:t>
            </a:r>
            <a:r>
              <a:rPr lang="en-US" sz="2000" dirty="0" err="1" smtClean="0">
                <a:effectLst/>
                <a:latin typeface="Arial" charset="0"/>
              </a:rPr>
              <a:t>DCyH</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don’t care</a:t>
            </a:r>
          </a:p>
          <a:p>
            <a:pPr>
              <a:lnSpc>
                <a:spcPct val="150000"/>
              </a:lnSpc>
              <a:spcBef>
                <a:spcPct val="0"/>
              </a:spcBef>
              <a:tabLst>
                <a:tab pos="514350" algn="l"/>
              </a:tabLst>
              <a:defRPr/>
            </a:pPr>
            <a:r>
              <a:rPr lang="en-US" sz="2000" dirty="0" smtClean="0">
                <a:effectLst/>
                <a:latin typeface="Arial" charset="0"/>
              </a:rPr>
              <a:t>v.	</a:t>
            </a:r>
            <a:r>
              <a:rPr lang="en-US" sz="2000" dirty="0" err="1" smtClean="0">
                <a:effectLst/>
                <a:latin typeface="Arial" charset="0"/>
              </a:rPr>
              <a:t>DCyL</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high	</a:t>
            </a:r>
            <a:r>
              <a:rPr lang="en-US" sz="2000" dirty="0" err="1" smtClean="0">
                <a:effectLst/>
                <a:latin typeface="Arial" charset="0"/>
              </a:rPr>
              <a:t>DCyH</a:t>
            </a:r>
            <a:r>
              <a:rPr lang="en-US" sz="2000" dirty="0" smtClean="0">
                <a:effectLst/>
                <a:latin typeface="Arial" charset="0"/>
              </a:rPr>
              <a:t> </a:t>
            </a:r>
            <a:r>
              <a:rPr lang="en-US" sz="2000" dirty="0" smtClean="0">
                <a:effectLst/>
                <a:latin typeface="Arial" charset="0"/>
                <a:sym typeface="Wingdings" pitchFamily="2" charset="2"/>
              </a:rPr>
              <a:t></a:t>
            </a:r>
            <a:r>
              <a:rPr lang="en-US" sz="2000" dirty="0" smtClean="0">
                <a:effectLst/>
                <a:latin typeface="Arial" charset="0"/>
              </a:rPr>
              <a:t> low</a:t>
            </a:r>
            <a:endParaRPr lang="en-US" sz="2000" dirty="0" smtClean="0">
              <a:solidFill>
                <a:schemeClr val="dk1"/>
              </a:solidFill>
              <a:effectLst/>
            </a:endParaRPr>
          </a:p>
        </p:txBody>
      </p:sp>
    </p:spTree>
    <p:extLst>
      <p:ext uri="{BB962C8B-B14F-4D97-AF65-F5344CB8AC3E}">
        <p14:creationId xmlns:p14="http://schemas.microsoft.com/office/powerpoint/2010/main" val="12149045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9" name="Rectangle 5"/>
          <p:cNvSpPr>
            <a:spLocks noGrp="1" noChangeArrowheads="1"/>
          </p:cNvSpPr>
          <p:nvPr>
            <p:ph type="title"/>
          </p:nvPr>
        </p:nvSpPr>
        <p:spPr/>
        <p:txBody>
          <a:bodyPr/>
          <a:lstStyle/>
          <a:p>
            <a:r>
              <a:rPr lang="en-US" dirty="0" err="1"/>
              <a:t>ePWM</a:t>
            </a:r>
            <a:r>
              <a:rPr lang="en-US" dirty="0"/>
              <a:t> Event-Trigger Sub-Module</a:t>
            </a:r>
          </a:p>
        </p:txBody>
      </p:sp>
      <p:cxnSp>
        <p:nvCxnSpPr>
          <p:cNvPr id="81" name="AutoShape 33"/>
          <p:cNvCxnSpPr>
            <a:cxnSpLocks noChangeShapeType="1"/>
            <a:stCxn id="93" idx="3"/>
            <a:endCxn id="95"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82" name="AutoShape 34"/>
          <p:cNvCxnSpPr>
            <a:cxnSpLocks noChangeShapeType="1"/>
            <a:stCxn id="105"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sp>
        <p:nvSpPr>
          <p:cNvPr id="83"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84"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85" name="Rectangle 84"/>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6" name="AutoShape 37"/>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87" name="AutoShape 38"/>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sp>
        <p:nvSpPr>
          <p:cNvPr id="88"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cxnSp>
        <p:nvCxnSpPr>
          <p:cNvPr id="89" name="AutoShape 2"/>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90" name="AutoShape 3"/>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91" name="AutoShape 4"/>
          <p:cNvCxnSpPr>
            <a:cxnSpLocks noChangeShapeType="1"/>
            <a:endCxn id="92" idx="2"/>
          </p:cNvCxnSpPr>
          <p:nvPr/>
        </p:nvCxnSpPr>
        <p:spPr bwMode="auto">
          <a:xfrm rot="10800000">
            <a:off x="1973263" y="3578225"/>
            <a:ext cx="1433512" cy="703263"/>
          </a:xfrm>
          <a:prstGeom prst="bentConnector2">
            <a:avLst/>
          </a:prstGeom>
          <a:noFill/>
          <a:ln w="28575">
            <a:solidFill>
              <a:schemeClr val="tx1"/>
            </a:solidFill>
            <a:miter lim="800000"/>
            <a:headEnd type="none" w="sm" len="sm"/>
            <a:tailEnd type="triangle" w="med" len="med"/>
          </a:ln>
          <a:effectLst/>
        </p:spPr>
      </p:cxnSp>
      <p:sp>
        <p:nvSpPr>
          <p:cNvPr id="92" name="Rectangle 6"/>
          <p:cNvSpPr>
            <a:spLocks noChangeArrowheads="1"/>
          </p:cNvSpPr>
          <p:nvPr/>
        </p:nvSpPr>
        <p:spPr bwMode="auto">
          <a:xfrm>
            <a:off x="1312863" y="2609850"/>
            <a:ext cx="1320800" cy="939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93"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94"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5"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96"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7"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8"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9"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100"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1"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102"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3"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104" name="Rectangle 24"/>
          <p:cNvSpPr>
            <a:spLocks noChangeArrowheads="1"/>
          </p:cNvSpPr>
          <p:nvPr/>
        </p:nvSpPr>
        <p:spPr bwMode="auto">
          <a:xfrm>
            <a:off x="3365500" y="3930650"/>
            <a:ext cx="1066800"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05"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106"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7"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8" name="AutoShape 32"/>
          <p:cNvCxnSpPr>
            <a:cxnSpLocks noChangeShapeType="1"/>
            <a:stCxn id="107" idx="2"/>
            <a:endCxn id="93"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9" name="AutoShape 39"/>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10" name="AutoShape 40"/>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11"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12"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13"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14"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15"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6"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8"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9"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20"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21" name="Line 53"/>
          <p:cNvSpPr>
            <a:spLocks noChangeShapeType="1"/>
          </p:cNvSpPr>
          <p:nvPr/>
        </p:nvSpPr>
        <p:spPr bwMode="auto">
          <a:xfrm>
            <a:off x="1600200" y="3576638"/>
            <a:ext cx="0" cy="277812"/>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22" name="Line 54"/>
          <p:cNvSpPr>
            <a:spLocks noChangeShapeType="1"/>
          </p:cNvSpPr>
          <p:nvPr/>
        </p:nvSpPr>
        <p:spPr bwMode="auto">
          <a:xfrm>
            <a:off x="2362200" y="3581400"/>
            <a:ext cx="0" cy="27305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3"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4" name="Rectangle 56"/>
          <p:cNvSpPr>
            <a:spLocks noChangeArrowheads="1"/>
          </p:cNvSpPr>
          <p:nvPr/>
        </p:nvSpPr>
        <p:spPr bwMode="auto">
          <a:xfrm>
            <a:off x="6381750" y="5583238"/>
            <a:ext cx="1066800" cy="685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125" name="Text Box 57"/>
          <p:cNvSpPr txBox="1">
            <a:spLocks noChangeArrowheads="1"/>
          </p:cNvSpPr>
          <p:nvPr/>
        </p:nvSpPr>
        <p:spPr bwMode="auto">
          <a:xfrm>
            <a:off x="632460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6" name="Freeform 58"/>
          <p:cNvSpPr>
            <a:spLocks/>
          </p:cNvSpPr>
          <p:nvPr/>
        </p:nvSpPr>
        <p:spPr bwMode="auto">
          <a:xfrm>
            <a:off x="7477125" y="5411788"/>
            <a:ext cx="228600"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7" name="Freeform 63"/>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9" name="Rectangle 20"/>
          <p:cNvSpPr>
            <a:spLocks noChangeArrowheads="1"/>
          </p:cNvSpPr>
          <p:nvPr/>
        </p:nvSpPr>
        <p:spPr bwMode="auto">
          <a:xfrm>
            <a:off x="2485176" y="1416050"/>
            <a:ext cx="1235924"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0"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77124" y="6056313"/>
            <a:ext cx="390525"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201083478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2" name="Rectangle 4"/>
          <p:cNvSpPr>
            <a:spLocks noGrp="1" noChangeArrowheads="1"/>
          </p:cNvSpPr>
          <p:nvPr>
            <p:ph type="title"/>
          </p:nvPr>
        </p:nvSpPr>
        <p:spPr/>
        <p:txBody>
          <a:bodyPr/>
          <a:lstStyle/>
          <a:p>
            <a:r>
              <a:rPr lang="en-US" dirty="0" err="1"/>
              <a:t>ePWM</a:t>
            </a:r>
            <a:r>
              <a:rPr lang="en-US" dirty="0"/>
              <a:t> Event-Trigger Interrupts and SOC</a:t>
            </a:r>
          </a:p>
        </p:txBody>
      </p:sp>
      <p:sp>
        <p:nvSpPr>
          <p:cNvPr id="340044" name="Line 76"/>
          <p:cNvSpPr>
            <a:spLocks noChangeShapeType="1"/>
          </p:cNvSpPr>
          <p:nvPr/>
        </p:nvSpPr>
        <p:spPr bwMode="auto">
          <a:xfrm>
            <a:off x="2108200" y="2073977"/>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43" name="Line 75"/>
          <p:cNvSpPr>
            <a:spLocks noChangeShapeType="1"/>
          </p:cNvSpPr>
          <p:nvPr/>
        </p:nvSpPr>
        <p:spPr bwMode="auto">
          <a:xfrm>
            <a:off x="2108200" y="130302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4" name="Line 6"/>
          <p:cNvSpPr>
            <a:spLocks noChangeShapeType="1"/>
          </p:cNvSpPr>
          <p:nvPr/>
        </p:nvSpPr>
        <p:spPr bwMode="auto">
          <a:xfrm>
            <a:off x="7874113" y="1804545"/>
            <a:ext cx="0" cy="481094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5" name="Line 7"/>
          <p:cNvSpPr>
            <a:spLocks noChangeShapeType="1"/>
          </p:cNvSpPr>
          <p:nvPr/>
        </p:nvSpPr>
        <p:spPr bwMode="auto">
          <a:xfrm>
            <a:off x="7492150" y="1523253"/>
            <a:ext cx="0" cy="5084281"/>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6" name="Line 8"/>
          <p:cNvSpPr>
            <a:spLocks noChangeShapeType="1"/>
          </p:cNvSpPr>
          <p:nvPr/>
        </p:nvSpPr>
        <p:spPr bwMode="auto">
          <a:xfrm>
            <a:off x="6291340" y="1531625"/>
            <a:ext cx="0" cy="5084281"/>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7" name="Line 9"/>
          <p:cNvSpPr>
            <a:spLocks noChangeShapeType="1"/>
          </p:cNvSpPr>
          <p:nvPr/>
        </p:nvSpPr>
        <p:spPr bwMode="auto">
          <a:xfrm>
            <a:off x="5923025" y="1804528"/>
            <a:ext cx="0" cy="480413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8" name="Line 10"/>
          <p:cNvSpPr>
            <a:spLocks noChangeShapeType="1"/>
          </p:cNvSpPr>
          <p:nvPr/>
        </p:nvSpPr>
        <p:spPr bwMode="auto">
          <a:xfrm>
            <a:off x="4686936" y="1813534"/>
            <a:ext cx="0" cy="480877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79" name="Line 11"/>
          <p:cNvSpPr>
            <a:spLocks noChangeShapeType="1"/>
          </p:cNvSpPr>
          <p:nvPr/>
        </p:nvSpPr>
        <p:spPr bwMode="auto">
          <a:xfrm>
            <a:off x="4332983" y="1538028"/>
            <a:ext cx="0" cy="5084281"/>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80" name="Line 12"/>
          <p:cNvSpPr>
            <a:spLocks noChangeShapeType="1"/>
          </p:cNvSpPr>
          <p:nvPr/>
        </p:nvSpPr>
        <p:spPr bwMode="auto">
          <a:xfrm>
            <a:off x="3399455" y="1303940"/>
            <a:ext cx="0" cy="5303594"/>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81" name="Line 13"/>
          <p:cNvSpPr>
            <a:spLocks noChangeShapeType="1"/>
          </p:cNvSpPr>
          <p:nvPr/>
        </p:nvSpPr>
        <p:spPr bwMode="auto">
          <a:xfrm>
            <a:off x="3081162" y="1538448"/>
            <a:ext cx="0" cy="5075909"/>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82" name="Line 14"/>
          <p:cNvSpPr>
            <a:spLocks noChangeShapeType="1"/>
          </p:cNvSpPr>
          <p:nvPr/>
        </p:nvSpPr>
        <p:spPr bwMode="auto">
          <a:xfrm flipV="1">
            <a:off x="2108200" y="10668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9983" name="Line 15"/>
          <p:cNvSpPr>
            <a:spLocks noChangeShapeType="1"/>
          </p:cNvSpPr>
          <p:nvPr/>
        </p:nvSpPr>
        <p:spPr bwMode="auto">
          <a:xfrm>
            <a:off x="2108200" y="617538"/>
            <a:ext cx="0" cy="1668463"/>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339984" name="Line 16"/>
          <p:cNvSpPr>
            <a:spLocks noChangeShapeType="1"/>
          </p:cNvSpPr>
          <p:nvPr/>
        </p:nvSpPr>
        <p:spPr bwMode="auto">
          <a:xfrm>
            <a:off x="2108200" y="10668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39985" name="Text Box 17"/>
          <p:cNvSpPr txBox="1">
            <a:spLocks noChangeArrowheads="1"/>
          </p:cNvSpPr>
          <p:nvPr/>
        </p:nvSpPr>
        <p:spPr bwMode="auto">
          <a:xfrm>
            <a:off x="1238250" y="587375"/>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339986" name="Text Box 18"/>
          <p:cNvSpPr txBox="1">
            <a:spLocks noChangeArrowheads="1"/>
          </p:cNvSpPr>
          <p:nvPr/>
        </p:nvSpPr>
        <p:spPr bwMode="auto">
          <a:xfrm>
            <a:off x="1238250" y="931863"/>
            <a:ext cx="881063"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TBPRD</a:t>
            </a:r>
          </a:p>
        </p:txBody>
      </p:sp>
      <p:sp>
        <p:nvSpPr>
          <p:cNvPr id="339987" name="Line 19"/>
          <p:cNvSpPr>
            <a:spLocks noChangeShapeType="1"/>
          </p:cNvSpPr>
          <p:nvPr/>
        </p:nvSpPr>
        <p:spPr bwMode="auto">
          <a:xfrm flipH="1" flipV="1">
            <a:off x="3698875" y="10668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9988" name="Line 20"/>
          <p:cNvSpPr>
            <a:spLocks noChangeShapeType="1"/>
          </p:cNvSpPr>
          <p:nvPr/>
        </p:nvSpPr>
        <p:spPr bwMode="auto">
          <a:xfrm flipV="1">
            <a:off x="5295900" y="10668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9989" name="Line 21"/>
          <p:cNvSpPr>
            <a:spLocks noChangeShapeType="1"/>
          </p:cNvSpPr>
          <p:nvPr/>
        </p:nvSpPr>
        <p:spPr bwMode="auto">
          <a:xfrm flipH="1" flipV="1">
            <a:off x="6886575" y="1066800"/>
            <a:ext cx="1600200" cy="12192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339998" name="Line 30"/>
          <p:cNvSpPr>
            <a:spLocks noChangeShapeType="1"/>
          </p:cNvSpPr>
          <p:nvPr/>
        </p:nvSpPr>
        <p:spPr bwMode="auto">
          <a:xfrm>
            <a:off x="2133200" y="2266950"/>
            <a:ext cx="0" cy="43275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45" name="Text Box 77"/>
          <p:cNvSpPr txBox="1">
            <a:spLocks noChangeArrowheads="1"/>
          </p:cNvSpPr>
          <p:nvPr/>
        </p:nvSpPr>
        <p:spPr bwMode="auto">
          <a:xfrm>
            <a:off x="1338263" y="1186832"/>
            <a:ext cx="781050" cy="287338"/>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CMPD</a:t>
            </a:r>
            <a:endParaRPr lang="en-US" sz="1600" dirty="0">
              <a:effectLst/>
              <a:latin typeface="Arial" charset="0"/>
            </a:endParaRPr>
          </a:p>
        </p:txBody>
      </p:sp>
      <p:sp>
        <p:nvSpPr>
          <p:cNvPr id="340046" name="Text Box 78"/>
          <p:cNvSpPr txBox="1">
            <a:spLocks noChangeArrowheads="1"/>
          </p:cNvSpPr>
          <p:nvPr/>
        </p:nvSpPr>
        <p:spPr bwMode="auto">
          <a:xfrm>
            <a:off x="1338263" y="1951740"/>
            <a:ext cx="781050"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CMPA</a:t>
            </a:r>
          </a:p>
        </p:txBody>
      </p:sp>
      <p:sp>
        <p:nvSpPr>
          <p:cNvPr id="340048" name="Line 80"/>
          <p:cNvSpPr>
            <a:spLocks noChangeShapeType="1"/>
          </p:cNvSpPr>
          <p:nvPr/>
        </p:nvSpPr>
        <p:spPr bwMode="auto">
          <a:xfrm>
            <a:off x="2108200" y="6605588"/>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49" name="Line 81"/>
          <p:cNvSpPr>
            <a:spLocks noChangeShapeType="1"/>
          </p:cNvSpPr>
          <p:nvPr/>
        </p:nvSpPr>
        <p:spPr bwMode="auto">
          <a:xfrm>
            <a:off x="3699164" y="1066800"/>
            <a:ext cx="0" cy="5540734"/>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50" name="Line 82"/>
          <p:cNvSpPr>
            <a:spLocks noChangeShapeType="1"/>
          </p:cNvSpPr>
          <p:nvPr/>
        </p:nvSpPr>
        <p:spPr bwMode="auto">
          <a:xfrm>
            <a:off x="6905233" y="1066800"/>
            <a:ext cx="0" cy="55308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51" name="Line 83"/>
          <p:cNvSpPr>
            <a:spLocks noChangeShapeType="1"/>
          </p:cNvSpPr>
          <p:nvPr/>
        </p:nvSpPr>
        <p:spPr bwMode="auto">
          <a:xfrm>
            <a:off x="5329072" y="2278537"/>
            <a:ext cx="0" cy="433070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52" name="Line 84"/>
          <p:cNvSpPr>
            <a:spLocks noChangeShapeType="1"/>
          </p:cNvSpPr>
          <p:nvPr/>
        </p:nvSpPr>
        <p:spPr bwMode="auto">
          <a:xfrm>
            <a:off x="8483600" y="2286000"/>
            <a:ext cx="0" cy="431165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40053" name="Text Box 85"/>
          <p:cNvSpPr txBox="1">
            <a:spLocks noChangeArrowheads="1"/>
          </p:cNvSpPr>
          <p:nvPr/>
        </p:nvSpPr>
        <p:spPr bwMode="auto">
          <a:xfrm>
            <a:off x="1015905" y="2659890"/>
            <a:ext cx="1041400" cy="311150"/>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 = 0</a:t>
            </a:r>
          </a:p>
        </p:txBody>
      </p:sp>
      <p:sp>
        <p:nvSpPr>
          <p:cNvPr id="340054" name="Line 86"/>
          <p:cNvSpPr>
            <a:spLocks noChangeShapeType="1"/>
          </p:cNvSpPr>
          <p:nvPr/>
        </p:nvSpPr>
        <p:spPr bwMode="auto">
          <a:xfrm>
            <a:off x="2108200" y="6229247"/>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55" name="Line 87"/>
          <p:cNvSpPr>
            <a:spLocks noChangeShapeType="1"/>
          </p:cNvSpPr>
          <p:nvPr/>
        </p:nvSpPr>
        <p:spPr bwMode="auto">
          <a:xfrm>
            <a:off x="2108200" y="5852904"/>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56" name="Line 88"/>
          <p:cNvSpPr>
            <a:spLocks noChangeShapeType="1"/>
          </p:cNvSpPr>
          <p:nvPr/>
        </p:nvSpPr>
        <p:spPr bwMode="auto">
          <a:xfrm>
            <a:off x="2108200" y="5476561"/>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57" name="Line 89"/>
          <p:cNvSpPr>
            <a:spLocks noChangeShapeType="1"/>
          </p:cNvSpPr>
          <p:nvPr/>
        </p:nvSpPr>
        <p:spPr bwMode="auto">
          <a:xfrm>
            <a:off x="2108200" y="4723875"/>
            <a:ext cx="636587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58" name="Line 90"/>
          <p:cNvSpPr>
            <a:spLocks noChangeShapeType="1"/>
          </p:cNvSpPr>
          <p:nvPr/>
        </p:nvSpPr>
        <p:spPr bwMode="auto">
          <a:xfrm>
            <a:off x="2118360" y="2842160"/>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59" name="Text Box 91"/>
          <p:cNvSpPr txBox="1">
            <a:spLocks noChangeArrowheads="1"/>
          </p:cNvSpPr>
          <p:nvPr/>
        </p:nvSpPr>
        <p:spPr bwMode="auto">
          <a:xfrm>
            <a:off x="660305" y="3031775"/>
            <a:ext cx="1397000" cy="311150"/>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 = PRD</a:t>
            </a:r>
          </a:p>
        </p:txBody>
      </p:sp>
      <p:sp>
        <p:nvSpPr>
          <p:cNvPr id="340060" name="Text Box 92"/>
          <p:cNvSpPr txBox="1">
            <a:spLocks noChangeArrowheads="1"/>
          </p:cNvSpPr>
          <p:nvPr/>
        </p:nvSpPr>
        <p:spPr bwMode="auto">
          <a:xfrm>
            <a:off x="304705" y="3775545"/>
            <a:ext cx="1752600" cy="311150"/>
          </a:xfrm>
          <a:prstGeom prst="rect">
            <a:avLst/>
          </a:prstGeom>
          <a:noFill/>
          <a:ln w="12700">
            <a:noFill/>
            <a:miter lim="800000"/>
            <a:headEnd type="none" w="sm" len="sm"/>
            <a:tailEnd type="none" w="sm" len="sm"/>
          </a:ln>
          <a:effectLst/>
        </p:spPr>
        <p:txBody>
          <a:bodyPr wrap="none">
            <a:spAutoFit/>
          </a:bodyPr>
          <a:lstStyle/>
          <a:p>
            <a:pPr algn="r"/>
            <a:r>
              <a:rPr lang="en-US" sz="1800" i="1">
                <a:effectLst/>
                <a:latin typeface="Arial" charset="0"/>
              </a:rPr>
              <a:t>CTRU = CMPA</a:t>
            </a:r>
          </a:p>
        </p:txBody>
      </p:sp>
      <p:sp>
        <p:nvSpPr>
          <p:cNvPr id="340061" name="Text Box 93"/>
          <p:cNvSpPr txBox="1">
            <a:spLocks noChangeArrowheads="1"/>
          </p:cNvSpPr>
          <p:nvPr/>
        </p:nvSpPr>
        <p:spPr bwMode="auto">
          <a:xfrm>
            <a:off x="304705" y="4147430"/>
            <a:ext cx="1752600" cy="311150"/>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CTRD = CMPA</a:t>
            </a:r>
          </a:p>
        </p:txBody>
      </p:sp>
      <p:sp>
        <p:nvSpPr>
          <p:cNvPr id="340062" name="Text Box 94"/>
          <p:cNvSpPr txBox="1">
            <a:spLocks noChangeArrowheads="1"/>
          </p:cNvSpPr>
          <p:nvPr/>
        </p:nvSpPr>
        <p:spPr bwMode="auto">
          <a:xfrm>
            <a:off x="304705" y="4519315"/>
            <a:ext cx="1752600" cy="311150"/>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CTRU = CMPB</a:t>
            </a:r>
          </a:p>
        </p:txBody>
      </p:sp>
      <p:sp>
        <p:nvSpPr>
          <p:cNvPr id="340063" name="Text Box 95"/>
          <p:cNvSpPr txBox="1">
            <a:spLocks noChangeArrowheads="1"/>
          </p:cNvSpPr>
          <p:nvPr/>
        </p:nvSpPr>
        <p:spPr bwMode="auto">
          <a:xfrm>
            <a:off x="304705" y="4891200"/>
            <a:ext cx="1752600" cy="311150"/>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CTRD = CMPB</a:t>
            </a:r>
          </a:p>
        </p:txBody>
      </p:sp>
      <p:sp>
        <p:nvSpPr>
          <p:cNvPr id="340064" name="Line 96"/>
          <p:cNvSpPr>
            <a:spLocks noChangeShapeType="1"/>
          </p:cNvSpPr>
          <p:nvPr/>
        </p:nvSpPr>
        <p:spPr bwMode="auto">
          <a:xfrm flipV="1">
            <a:off x="2136433" y="2507688"/>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340078" name="Line 110"/>
          <p:cNvSpPr>
            <a:spLocks noChangeShapeType="1"/>
          </p:cNvSpPr>
          <p:nvPr/>
        </p:nvSpPr>
        <p:spPr bwMode="auto">
          <a:xfrm>
            <a:off x="2127250" y="5100218"/>
            <a:ext cx="636587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40079" name="Text Box 111"/>
          <p:cNvSpPr txBox="1">
            <a:spLocks noChangeArrowheads="1"/>
          </p:cNvSpPr>
          <p:nvPr/>
        </p:nvSpPr>
        <p:spPr bwMode="auto">
          <a:xfrm>
            <a:off x="177705" y="3403660"/>
            <a:ext cx="1879600" cy="311150"/>
          </a:xfrm>
          <a:prstGeom prst="rect">
            <a:avLst/>
          </a:prstGeom>
          <a:noFill/>
          <a:ln w="12700">
            <a:noFill/>
            <a:miter lim="800000"/>
            <a:headEnd type="none" w="sm" len="sm"/>
            <a:tailEnd type="none" w="sm" len="sm"/>
          </a:ln>
          <a:effectLst/>
        </p:spPr>
        <p:txBody>
          <a:bodyPr wrap="none">
            <a:spAutoFit/>
          </a:bodyPr>
          <a:lstStyle/>
          <a:p>
            <a:pPr algn="r"/>
            <a:r>
              <a:rPr lang="en-US" sz="1800" i="1">
                <a:effectLst/>
                <a:latin typeface="Arial" charset="0"/>
              </a:rPr>
              <a:t>CTR = 0 or PRD</a:t>
            </a:r>
          </a:p>
        </p:txBody>
      </p:sp>
      <p:sp>
        <p:nvSpPr>
          <p:cNvPr id="88" name="Line 75"/>
          <p:cNvSpPr>
            <a:spLocks noChangeShapeType="1"/>
          </p:cNvSpPr>
          <p:nvPr/>
        </p:nvSpPr>
        <p:spPr bwMode="auto">
          <a:xfrm>
            <a:off x="2108200" y="1536700"/>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89" name="Text Box 77"/>
          <p:cNvSpPr txBox="1">
            <a:spLocks noChangeArrowheads="1"/>
          </p:cNvSpPr>
          <p:nvPr/>
        </p:nvSpPr>
        <p:spPr bwMode="auto">
          <a:xfrm>
            <a:off x="1338263" y="1441801"/>
            <a:ext cx="781050" cy="287338"/>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CMPC</a:t>
            </a:r>
            <a:endParaRPr lang="en-US" sz="1600" dirty="0">
              <a:effectLst/>
              <a:latin typeface="Arial" charset="0"/>
            </a:endParaRPr>
          </a:p>
        </p:txBody>
      </p:sp>
      <p:sp>
        <p:nvSpPr>
          <p:cNvPr id="90" name="Line 75"/>
          <p:cNvSpPr>
            <a:spLocks noChangeShapeType="1"/>
          </p:cNvSpPr>
          <p:nvPr/>
        </p:nvSpPr>
        <p:spPr bwMode="auto">
          <a:xfrm>
            <a:off x="2108200" y="1809194"/>
            <a:ext cx="6367463"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1" name="Text Box 77"/>
          <p:cNvSpPr txBox="1">
            <a:spLocks noChangeArrowheads="1"/>
          </p:cNvSpPr>
          <p:nvPr/>
        </p:nvSpPr>
        <p:spPr bwMode="auto">
          <a:xfrm>
            <a:off x="1338263" y="1696770"/>
            <a:ext cx="7810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CMPB</a:t>
            </a:r>
          </a:p>
        </p:txBody>
      </p:sp>
      <p:sp>
        <p:nvSpPr>
          <p:cNvPr id="92" name="Line 13"/>
          <p:cNvSpPr>
            <a:spLocks noChangeShapeType="1"/>
          </p:cNvSpPr>
          <p:nvPr/>
        </p:nvSpPr>
        <p:spPr bwMode="auto">
          <a:xfrm>
            <a:off x="2402218" y="2081742"/>
            <a:ext cx="0" cy="4523846"/>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3" name="Line 13"/>
          <p:cNvSpPr>
            <a:spLocks noChangeShapeType="1"/>
          </p:cNvSpPr>
          <p:nvPr/>
        </p:nvSpPr>
        <p:spPr bwMode="auto">
          <a:xfrm>
            <a:off x="2726171" y="1819726"/>
            <a:ext cx="0" cy="4795759"/>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4" name="Line 12"/>
          <p:cNvSpPr>
            <a:spLocks noChangeShapeType="1"/>
          </p:cNvSpPr>
          <p:nvPr/>
        </p:nvSpPr>
        <p:spPr bwMode="auto">
          <a:xfrm>
            <a:off x="4006677" y="1295989"/>
            <a:ext cx="0" cy="5319496"/>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5" name="Line 11"/>
          <p:cNvSpPr>
            <a:spLocks noChangeShapeType="1"/>
          </p:cNvSpPr>
          <p:nvPr/>
        </p:nvSpPr>
        <p:spPr bwMode="auto">
          <a:xfrm>
            <a:off x="5007132" y="2078371"/>
            <a:ext cx="0" cy="452916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6" name="Line 9"/>
          <p:cNvSpPr>
            <a:spLocks noChangeShapeType="1"/>
          </p:cNvSpPr>
          <p:nvPr/>
        </p:nvSpPr>
        <p:spPr bwMode="auto">
          <a:xfrm>
            <a:off x="5586824" y="2081111"/>
            <a:ext cx="0" cy="4526423"/>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7" name="Line 8"/>
          <p:cNvSpPr>
            <a:spLocks noChangeShapeType="1"/>
          </p:cNvSpPr>
          <p:nvPr/>
        </p:nvSpPr>
        <p:spPr bwMode="auto">
          <a:xfrm>
            <a:off x="6604136" y="1295989"/>
            <a:ext cx="0" cy="531154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8" name="Line 7"/>
          <p:cNvSpPr>
            <a:spLocks noChangeShapeType="1"/>
          </p:cNvSpPr>
          <p:nvPr/>
        </p:nvSpPr>
        <p:spPr bwMode="auto">
          <a:xfrm>
            <a:off x="7200136" y="1303940"/>
            <a:ext cx="0" cy="5303594"/>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99" name="Line 6"/>
          <p:cNvSpPr>
            <a:spLocks noChangeShapeType="1"/>
          </p:cNvSpPr>
          <p:nvPr/>
        </p:nvSpPr>
        <p:spPr bwMode="auto">
          <a:xfrm>
            <a:off x="8228608" y="2079936"/>
            <a:ext cx="0" cy="4535549"/>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00" name="Text Box 92"/>
          <p:cNvSpPr txBox="1">
            <a:spLocks noChangeArrowheads="1"/>
          </p:cNvSpPr>
          <p:nvPr/>
        </p:nvSpPr>
        <p:spPr bwMode="auto">
          <a:xfrm>
            <a:off x="288872" y="5263085"/>
            <a:ext cx="1768433" cy="313932"/>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CTRU = </a:t>
            </a:r>
            <a:r>
              <a:rPr lang="en-US" sz="1800" i="1" dirty="0" smtClean="0">
                <a:effectLst/>
                <a:latin typeface="Arial" charset="0"/>
              </a:rPr>
              <a:t>CMPC</a:t>
            </a:r>
            <a:endParaRPr lang="en-US" sz="1800" i="1" dirty="0">
              <a:effectLst/>
              <a:latin typeface="Arial" charset="0"/>
            </a:endParaRPr>
          </a:p>
        </p:txBody>
      </p:sp>
      <p:sp>
        <p:nvSpPr>
          <p:cNvPr id="101" name="Text Box 93"/>
          <p:cNvSpPr txBox="1">
            <a:spLocks noChangeArrowheads="1"/>
          </p:cNvSpPr>
          <p:nvPr/>
        </p:nvSpPr>
        <p:spPr bwMode="auto">
          <a:xfrm>
            <a:off x="288872" y="5634970"/>
            <a:ext cx="1768433" cy="313932"/>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CTRD = </a:t>
            </a:r>
            <a:r>
              <a:rPr lang="en-US" sz="1800" i="1" dirty="0" smtClean="0">
                <a:effectLst/>
                <a:latin typeface="Arial" charset="0"/>
              </a:rPr>
              <a:t>CMPC</a:t>
            </a:r>
            <a:endParaRPr lang="en-US" sz="1800" i="1" dirty="0">
              <a:effectLst/>
              <a:latin typeface="Arial" charset="0"/>
            </a:endParaRPr>
          </a:p>
        </p:txBody>
      </p:sp>
      <p:sp>
        <p:nvSpPr>
          <p:cNvPr id="102" name="Text Box 94"/>
          <p:cNvSpPr txBox="1">
            <a:spLocks noChangeArrowheads="1"/>
          </p:cNvSpPr>
          <p:nvPr/>
        </p:nvSpPr>
        <p:spPr bwMode="auto">
          <a:xfrm>
            <a:off x="288872" y="6006855"/>
            <a:ext cx="1768433" cy="313932"/>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CTRU = </a:t>
            </a:r>
            <a:r>
              <a:rPr lang="en-US" sz="1800" i="1" dirty="0" smtClean="0">
                <a:effectLst/>
                <a:latin typeface="Arial" charset="0"/>
              </a:rPr>
              <a:t>CMPD</a:t>
            </a:r>
            <a:endParaRPr lang="en-US" sz="1800" i="1" dirty="0">
              <a:effectLst/>
              <a:latin typeface="Arial" charset="0"/>
            </a:endParaRPr>
          </a:p>
        </p:txBody>
      </p:sp>
      <p:sp>
        <p:nvSpPr>
          <p:cNvPr id="103" name="Text Box 95"/>
          <p:cNvSpPr txBox="1">
            <a:spLocks noChangeArrowheads="1"/>
          </p:cNvSpPr>
          <p:nvPr/>
        </p:nvSpPr>
        <p:spPr bwMode="auto">
          <a:xfrm>
            <a:off x="288872" y="6378745"/>
            <a:ext cx="1768433" cy="313932"/>
          </a:xfrm>
          <a:prstGeom prst="rect">
            <a:avLst/>
          </a:prstGeom>
          <a:noFill/>
          <a:ln w="12700">
            <a:noFill/>
            <a:miter lim="800000"/>
            <a:headEnd type="none" w="sm" len="sm"/>
            <a:tailEnd type="none" w="sm" len="sm"/>
          </a:ln>
          <a:effectLst/>
        </p:spPr>
        <p:txBody>
          <a:bodyPr wrap="none">
            <a:spAutoFit/>
          </a:bodyPr>
          <a:lstStyle/>
          <a:p>
            <a:pPr algn="r"/>
            <a:r>
              <a:rPr lang="en-US" sz="1800" i="1" dirty="0">
                <a:effectLst/>
                <a:latin typeface="Arial" charset="0"/>
              </a:rPr>
              <a:t>CTRD = </a:t>
            </a:r>
            <a:r>
              <a:rPr lang="en-US" sz="1800" i="1" dirty="0" smtClean="0">
                <a:effectLst/>
                <a:latin typeface="Arial" charset="0"/>
              </a:rPr>
              <a:t>CMPD</a:t>
            </a:r>
            <a:endParaRPr lang="en-US" sz="1800" i="1" dirty="0">
              <a:effectLst/>
              <a:latin typeface="Arial" charset="0"/>
            </a:endParaRPr>
          </a:p>
        </p:txBody>
      </p:sp>
      <p:sp>
        <p:nvSpPr>
          <p:cNvPr id="104" name="Line 90"/>
          <p:cNvSpPr>
            <a:spLocks noChangeShapeType="1"/>
          </p:cNvSpPr>
          <p:nvPr/>
        </p:nvSpPr>
        <p:spPr bwMode="auto">
          <a:xfrm>
            <a:off x="2125995" y="3218503"/>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05" name="Line 90"/>
          <p:cNvSpPr>
            <a:spLocks noChangeShapeType="1"/>
          </p:cNvSpPr>
          <p:nvPr/>
        </p:nvSpPr>
        <p:spPr bwMode="auto">
          <a:xfrm>
            <a:off x="2123470" y="3594846"/>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06" name="Line 90"/>
          <p:cNvSpPr>
            <a:spLocks noChangeShapeType="1"/>
          </p:cNvSpPr>
          <p:nvPr/>
        </p:nvSpPr>
        <p:spPr bwMode="auto">
          <a:xfrm>
            <a:off x="2120945" y="3971189"/>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07" name="Line 90"/>
          <p:cNvSpPr>
            <a:spLocks noChangeShapeType="1"/>
          </p:cNvSpPr>
          <p:nvPr/>
        </p:nvSpPr>
        <p:spPr bwMode="auto">
          <a:xfrm>
            <a:off x="2118420" y="4347532"/>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339991" name="Rectangle 23"/>
          <p:cNvSpPr>
            <a:spLocks noChangeArrowheads="1"/>
          </p:cNvSpPr>
          <p:nvPr/>
        </p:nvSpPr>
        <p:spPr bwMode="auto">
          <a:xfrm>
            <a:off x="2205685" y="156392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08" name="Rectangle 23"/>
          <p:cNvSpPr>
            <a:spLocks noChangeArrowheads="1"/>
          </p:cNvSpPr>
          <p:nvPr/>
        </p:nvSpPr>
        <p:spPr bwMode="auto">
          <a:xfrm>
            <a:off x="2534360" y="130394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09" name="Rectangle 23"/>
          <p:cNvSpPr>
            <a:spLocks noChangeArrowheads="1"/>
          </p:cNvSpPr>
          <p:nvPr/>
        </p:nvSpPr>
        <p:spPr bwMode="auto">
          <a:xfrm>
            <a:off x="2883355" y="103379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0" name="Rectangle 23"/>
          <p:cNvSpPr>
            <a:spLocks noChangeArrowheads="1"/>
          </p:cNvSpPr>
          <p:nvPr/>
        </p:nvSpPr>
        <p:spPr bwMode="auto">
          <a:xfrm>
            <a:off x="3201870" y="78397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1" name="Rectangle 23"/>
          <p:cNvSpPr>
            <a:spLocks noChangeArrowheads="1"/>
          </p:cNvSpPr>
          <p:nvPr/>
        </p:nvSpPr>
        <p:spPr bwMode="auto">
          <a:xfrm>
            <a:off x="3510225" y="55446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2" name="Rectangle 23"/>
          <p:cNvSpPr>
            <a:spLocks noChangeArrowheads="1"/>
          </p:cNvSpPr>
          <p:nvPr/>
        </p:nvSpPr>
        <p:spPr bwMode="auto">
          <a:xfrm>
            <a:off x="3818580" y="77449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3" name="Rectangle 23"/>
          <p:cNvSpPr>
            <a:spLocks noChangeArrowheads="1"/>
          </p:cNvSpPr>
          <p:nvPr/>
        </p:nvSpPr>
        <p:spPr bwMode="auto">
          <a:xfrm>
            <a:off x="4137095" y="102500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4" name="Rectangle 23"/>
          <p:cNvSpPr>
            <a:spLocks noChangeArrowheads="1"/>
          </p:cNvSpPr>
          <p:nvPr/>
        </p:nvSpPr>
        <p:spPr bwMode="auto">
          <a:xfrm>
            <a:off x="4496250" y="129583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5" name="Rectangle 23"/>
          <p:cNvSpPr>
            <a:spLocks noChangeArrowheads="1"/>
          </p:cNvSpPr>
          <p:nvPr/>
        </p:nvSpPr>
        <p:spPr bwMode="auto">
          <a:xfrm>
            <a:off x="4824925" y="155650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7" name="Rectangle 23"/>
          <p:cNvSpPr>
            <a:spLocks noChangeArrowheads="1"/>
          </p:cNvSpPr>
          <p:nvPr/>
        </p:nvSpPr>
        <p:spPr bwMode="auto">
          <a:xfrm>
            <a:off x="5398050" y="156210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8" name="Rectangle 23"/>
          <p:cNvSpPr>
            <a:spLocks noChangeArrowheads="1"/>
          </p:cNvSpPr>
          <p:nvPr/>
        </p:nvSpPr>
        <p:spPr bwMode="auto">
          <a:xfrm>
            <a:off x="5732110" y="129378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9" name="Rectangle 23"/>
          <p:cNvSpPr>
            <a:spLocks noChangeArrowheads="1"/>
          </p:cNvSpPr>
          <p:nvPr/>
        </p:nvSpPr>
        <p:spPr bwMode="auto">
          <a:xfrm>
            <a:off x="6101425" y="102545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0" name="Rectangle 23"/>
          <p:cNvSpPr>
            <a:spLocks noChangeArrowheads="1"/>
          </p:cNvSpPr>
          <p:nvPr/>
        </p:nvSpPr>
        <p:spPr bwMode="auto">
          <a:xfrm>
            <a:off x="6417288" y="784122"/>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1" name="Rectangle 23"/>
          <p:cNvSpPr>
            <a:spLocks noChangeArrowheads="1"/>
          </p:cNvSpPr>
          <p:nvPr/>
        </p:nvSpPr>
        <p:spPr bwMode="auto">
          <a:xfrm>
            <a:off x="6716015" y="55992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2" name="Rectangle 23"/>
          <p:cNvSpPr>
            <a:spLocks noChangeArrowheads="1"/>
          </p:cNvSpPr>
          <p:nvPr/>
        </p:nvSpPr>
        <p:spPr bwMode="auto">
          <a:xfrm>
            <a:off x="7008070" y="77449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3" name="Rectangle 23"/>
          <p:cNvSpPr>
            <a:spLocks noChangeArrowheads="1"/>
          </p:cNvSpPr>
          <p:nvPr/>
        </p:nvSpPr>
        <p:spPr bwMode="auto">
          <a:xfrm>
            <a:off x="7300125" y="100938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4" name="Rectangle 23"/>
          <p:cNvSpPr>
            <a:spLocks noChangeArrowheads="1"/>
          </p:cNvSpPr>
          <p:nvPr/>
        </p:nvSpPr>
        <p:spPr bwMode="auto">
          <a:xfrm>
            <a:off x="7685060" y="129560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5" name="Rectangle 23"/>
          <p:cNvSpPr>
            <a:spLocks noChangeArrowheads="1"/>
          </p:cNvSpPr>
          <p:nvPr/>
        </p:nvSpPr>
        <p:spPr bwMode="auto">
          <a:xfrm>
            <a:off x="8039515" y="156149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8" name="Line 90"/>
          <p:cNvSpPr>
            <a:spLocks noChangeShapeType="1"/>
          </p:cNvSpPr>
          <p:nvPr/>
        </p:nvSpPr>
        <p:spPr bwMode="auto">
          <a:xfrm>
            <a:off x="2123040" y="2300735"/>
            <a:ext cx="6372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27" name="Rectangle 23"/>
          <p:cNvSpPr>
            <a:spLocks noChangeArrowheads="1"/>
          </p:cNvSpPr>
          <p:nvPr/>
        </p:nvSpPr>
        <p:spPr bwMode="auto">
          <a:xfrm>
            <a:off x="1935995" y="176947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6" name="Rectangle 23"/>
          <p:cNvSpPr>
            <a:spLocks noChangeArrowheads="1"/>
          </p:cNvSpPr>
          <p:nvPr/>
        </p:nvSpPr>
        <p:spPr bwMode="auto">
          <a:xfrm>
            <a:off x="8280695" y="1759310"/>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16" name="Rectangle 23"/>
          <p:cNvSpPr>
            <a:spLocks noChangeArrowheads="1"/>
          </p:cNvSpPr>
          <p:nvPr/>
        </p:nvSpPr>
        <p:spPr bwMode="auto">
          <a:xfrm>
            <a:off x="5133280" y="1776535"/>
            <a:ext cx="357790" cy="757130"/>
          </a:xfrm>
          <a:prstGeom prst="rect">
            <a:avLst/>
          </a:prstGeom>
          <a:noFill/>
          <a:ln w="12700">
            <a:noFill/>
            <a:miter lim="800000"/>
            <a:headEnd type="none" w="sm" len="sm"/>
            <a:tailEnd type="none" w="sm" len="sm"/>
          </a:ln>
          <a:effectLst/>
        </p:spPr>
        <p:txBody>
          <a:bodyPr wrap="none">
            <a:spAutoFit/>
          </a:bodyPr>
          <a:lstStyle/>
          <a:p>
            <a:r>
              <a:rPr lang="en-US" sz="5400" dirty="0" smtClean="0">
                <a:solidFill>
                  <a:schemeClr val="tx2"/>
                </a:solidFill>
                <a:effectLst/>
                <a:latin typeface="Arial" charset="0"/>
                <a:sym typeface="Symbol" pitchFamily="18" charset="2"/>
              </a:rPr>
              <a:t></a:t>
            </a:r>
            <a:endParaRPr lang="en-US" sz="5400" dirty="0">
              <a:solidFill>
                <a:schemeClr val="tx2"/>
              </a:solidFill>
              <a:effectLst/>
              <a:latin typeface="Arial" charset="0"/>
              <a:sym typeface="Symbol" pitchFamily="18" charset="2"/>
            </a:endParaRPr>
          </a:p>
        </p:txBody>
      </p:sp>
      <p:sp>
        <p:nvSpPr>
          <p:cNvPr id="129" name="Line 96"/>
          <p:cNvSpPr>
            <a:spLocks noChangeShapeType="1"/>
          </p:cNvSpPr>
          <p:nvPr/>
        </p:nvSpPr>
        <p:spPr bwMode="auto">
          <a:xfrm flipV="1">
            <a:off x="5325260" y="2518260"/>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0" name="Line 96"/>
          <p:cNvSpPr>
            <a:spLocks noChangeShapeType="1"/>
          </p:cNvSpPr>
          <p:nvPr/>
        </p:nvSpPr>
        <p:spPr bwMode="auto">
          <a:xfrm flipV="1">
            <a:off x="8481982" y="2506887"/>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1" name="Line 96"/>
          <p:cNvSpPr>
            <a:spLocks noChangeShapeType="1"/>
          </p:cNvSpPr>
          <p:nvPr/>
        </p:nvSpPr>
        <p:spPr bwMode="auto">
          <a:xfrm flipV="1">
            <a:off x="3710139" y="2883105"/>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2" name="Line 96"/>
          <p:cNvSpPr>
            <a:spLocks noChangeShapeType="1"/>
          </p:cNvSpPr>
          <p:nvPr/>
        </p:nvSpPr>
        <p:spPr bwMode="auto">
          <a:xfrm flipV="1">
            <a:off x="6903963" y="2890420"/>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3" name="Line 96"/>
          <p:cNvSpPr>
            <a:spLocks noChangeShapeType="1"/>
          </p:cNvSpPr>
          <p:nvPr/>
        </p:nvSpPr>
        <p:spPr bwMode="auto">
          <a:xfrm flipV="1">
            <a:off x="2129893" y="325924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4" name="Line 96"/>
          <p:cNvSpPr>
            <a:spLocks noChangeShapeType="1"/>
          </p:cNvSpPr>
          <p:nvPr/>
        </p:nvSpPr>
        <p:spPr bwMode="auto">
          <a:xfrm flipV="1">
            <a:off x="3702824" y="325924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5" name="Line 96"/>
          <p:cNvSpPr>
            <a:spLocks noChangeShapeType="1"/>
          </p:cNvSpPr>
          <p:nvPr/>
        </p:nvSpPr>
        <p:spPr bwMode="auto">
          <a:xfrm flipV="1">
            <a:off x="5328873" y="325924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6" name="Line 96"/>
          <p:cNvSpPr>
            <a:spLocks noChangeShapeType="1"/>
          </p:cNvSpPr>
          <p:nvPr/>
        </p:nvSpPr>
        <p:spPr bwMode="auto">
          <a:xfrm flipV="1">
            <a:off x="6912195" y="325924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7" name="Line 96"/>
          <p:cNvSpPr>
            <a:spLocks noChangeShapeType="1"/>
          </p:cNvSpPr>
          <p:nvPr/>
        </p:nvSpPr>
        <p:spPr bwMode="auto">
          <a:xfrm flipV="1">
            <a:off x="8485372" y="325924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8" name="Line 96"/>
          <p:cNvSpPr>
            <a:spLocks noChangeShapeType="1"/>
          </p:cNvSpPr>
          <p:nvPr/>
        </p:nvSpPr>
        <p:spPr bwMode="auto">
          <a:xfrm flipV="1">
            <a:off x="2393822" y="3638724"/>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39" name="Line 96"/>
          <p:cNvSpPr>
            <a:spLocks noChangeShapeType="1"/>
          </p:cNvSpPr>
          <p:nvPr/>
        </p:nvSpPr>
        <p:spPr bwMode="auto">
          <a:xfrm flipV="1">
            <a:off x="5597123" y="3632827"/>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0" name="Line 96"/>
          <p:cNvSpPr>
            <a:spLocks noChangeShapeType="1"/>
          </p:cNvSpPr>
          <p:nvPr/>
        </p:nvSpPr>
        <p:spPr bwMode="auto">
          <a:xfrm flipV="1">
            <a:off x="5002349" y="4015378"/>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1" name="Line 96"/>
          <p:cNvSpPr>
            <a:spLocks noChangeShapeType="1"/>
          </p:cNvSpPr>
          <p:nvPr/>
        </p:nvSpPr>
        <p:spPr bwMode="auto">
          <a:xfrm flipV="1">
            <a:off x="8232666" y="401113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2" name="Line 96"/>
          <p:cNvSpPr>
            <a:spLocks noChangeShapeType="1"/>
          </p:cNvSpPr>
          <p:nvPr/>
        </p:nvSpPr>
        <p:spPr bwMode="auto">
          <a:xfrm flipV="1">
            <a:off x="2729738" y="4390359"/>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3" name="Line 96"/>
          <p:cNvSpPr>
            <a:spLocks noChangeShapeType="1"/>
          </p:cNvSpPr>
          <p:nvPr/>
        </p:nvSpPr>
        <p:spPr bwMode="auto">
          <a:xfrm flipV="1">
            <a:off x="5928882" y="4391695"/>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4" name="Line 96"/>
          <p:cNvSpPr>
            <a:spLocks noChangeShapeType="1"/>
          </p:cNvSpPr>
          <p:nvPr/>
        </p:nvSpPr>
        <p:spPr bwMode="auto">
          <a:xfrm flipV="1">
            <a:off x="4686465" y="4759443"/>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5" name="Line 96"/>
          <p:cNvSpPr>
            <a:spLocks noChangeShapeType="1"/>
          </p:cNvSpPr>
          <p:nvPr/>
        </p:nvSpPr>
        <p:spPr bwMode="auto">
          <a:xfrm flipV="1">
            <a:off x="7872892" y="4774073"/>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6" name="Line 96"/>
          <p:cNvSpPr>
            <a:spLocks noChangeShapeType="1"/>
          </p:cNvSpPr>
          <p:nvPr/>
        </p:nvSpPr>
        <p:spPr bwMode="auto">
          <a:xfrm flipV="1">
            <a:off x="3085273" y="5138918"/>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7" name="Line 96"/>
          <p:cNvSpPr>
            <a:spLocks noChangeShapeType="1"/>
          </p:cNvSpPr>
          <p:nvPr/>
        </p:nvSpPr>
        <p:spPr bwMode="auto">
          <a:xfrm flipV="1">
            <a:off x="6296803" y="5147651"/>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8" name="Line 96"/>
          <p:cNvSpPr>
            <a:spLocks noChangeShapeType="1"/>
          </p:cNvSpPr>
          <p:nvPr/>
        </p:nvSpPr>
        <p:spPr bwMode="auto">
          <a:xfrm flipV="1">
            <a:off x="4330848" y="5516735"/>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49" name="Line 96"/>
          <p:cNvSpPr>
            <a:spLocks noChangeShapeType="1"/>
          </p:cNvSpPr>
          <p:nvPr/>
        </p:nvSpPr>
        <p:spPr bwMode="auto">
          <a:xfrm flipV="1">
            <a:off x="7495330" y="5522632"/>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50" name="Line 96"/>
          <p:cNvSpPr>
            <a:spLocks noChangeShapeType="1"/>
          </p:cNvSpPr>
          <p:nvPr/>
        </p:nvSpPr>
        <p:spPr bwMode="auto">
          <a:xfrm flipV="1">
            <a:off x="3404646" y="5905183"/>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51" name="Line 96"/>
          <p:cNvSpPr>
            <a:spLocks noChangeShapeType="1"/>
          </p:cNvSpPr>
          <p:nvPr/>
        </p:nvSpPr>
        <p:spPr bwMode="auto">
          <a:xfrm flipV="1">
            <a:off x="6606535" y="5905183"/>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52" name="Line 96"/>
          <p:cNvSpPr>
            <a:spLocks noChangeShapeType="1"/>
          </p:cNvSpPr>
          <p:nvPr/>
        </p:nvSpPr>
        <p:spPr bwMode="auto">
          <a:xfrm flipV="1">
            <a:off x="4009290" y="6278308"/>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53" name="Line 96"/>
          <p:cNvSpPr>
            <a:spLocks noChangeShapeType="1"/>
          </p:cNvSpPr>
          <p:nvPr/>
        </p:nvSpPr>
        <p:spPr bwMode="auto">
          <a:xfrm flipV="1">
            <a:off x="7209275" y="6268865"/>
            <a:ext cx="0" cy="331932"/>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Tree>
    <p:custDataLst>
      <p:tags r:id="rId1"/>
    </p:custDataLst>
    <p:extLst>
      <p:ext uri="{BB962C8B-B14F-4D97-AF65-F5344CB8AC3E}">
        <p14:creationId xmlns:p14="http://schemas.microsoft.com/office/powerpoint/2010/main" val="3254582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0" y="25400"/>
            <a:ext cx="9144000" cy="609600"/>
          </a:xfrm>
        </p:spPr>
        <p:txBody>
          <a:bodyPr>
            <a:noAutofit/>
          </a:bodyPr>
          <a:lstStyle/>
          <a:p>
            <a:r>
              <a:rPr lang="en-US" dirty="0" smtClean="0"/>
              <a:t>Simplified F28x7x </a:t>
            </a:r>
            <a:r>
              <a:rPr lang="en-US" dirty="0"/>
              <a:t>Memory Map</a:t>
            </a:r>
          </a:p>
        </p:txBody>
      </p:sp>
      <p:grpSp>
        <p:nvGrpSpPr>
          <p:cNvPr id="94" name="Group 93"/>
          <p:cNvGrpSpPr/>
          <p:nvPr/>
        </p:nvGrpSpPr>
        <p:grpSpPr>
          <a:xfrm>
            <a:off x="439207" y="1217426"/>
            <a:ext cx="2779054" cy="4854045"/>
            <a:chOff x="439207" y="1217426"/>
            <a:chExt cx="2779054" cy="4854045"/>
          </a:xfrm>
        </p:grpSpPr>
        <p:sp>
          <p:nvSpPr>
            <p:cNvPr id="95" name="Rectangle 94"/>
            <p:cNvSpPr/>
            <p:nvPr/>
          </p:nvSpPr>
          <p:spPr bwMode="auto">
            <a:xfrm>
              <a:off x="1488791" y="4164875"/>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6" name="Rectangle 95"/>
            <p:cNvSpPr/>
            <p:nvPr/>
          </p:nvSpPr>
          <p:spPr bwMode="auto">
            <a:xfrm>
              <a:off x="1489175" y="5252944"/>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7" name="Rectangle 96"/>
            <p:cNvSpPr/>
            <p:nvPr/>
          </p:nvSpPr>
          <p:spPr bwMode="auto">
            <a:xfrm>
              <a:off x="1488753" y="4816840"/>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nvGrpSpPr>
            <p:cNvPr id="98" name="Group 97"/>
            <p:cNvGrpSpPr/>
            <p:nvPr/>
          </p:nvGrpSpPr>
          <p:grpSpPr>
            <a:xfrm>
              <a:off x="1491447" y="1332349"/>
              <a:ext cx="1668119" cy="873698"/>
              <a:chOff x="1511767" y="1332349"/>
              <a:chExt cx="1668119" cy="873698"/>
            </a:xfrm>
          </p:grpSpPr>
          <p:sp>
            <p:nvSpPr>
              <p:cNvPr id="151" name="Rectangle 150"/>
              <p:cNvSpPr/>
              <p:nvPr/>
            </p:nvSpPr>
            <p:spPr bwMode="auto">
              <a:xfrm>
                <a:off x="1511767" y="1769004"/>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2" name="Rectangle 151"/>
              <p:cNvSpPr/>
              <p:nvPr/>
            </p:nvSpPr>
            <p:spPr bwMode="auto">
              <a:xfrm>
                <a:off x="1511767" y="1332349"/>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9" name="TextBox 158"/>
              <p:cNvSpPr txBox="1"/>
              <p:nvPr/>
            </p:nvSpPr>
            <p:spPr>
              <a:xfrm>
                <a:off x="1632175" y="1438377"/>
                <a:ext cx="1428596"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M0 RAM (1Kw)</a:t>
                </a:r>
                <a:endParaRPr lang="en-US" sz="1600" dirty="0" smtClean="0">
                  <a:effectLst/>
                  <a:latin typeface="Arial" pitchFamily="34" charset="0"/>
                  <a:cs typeface="Arial" pitchFamily="34" charset="0"/>
                </a:endParaRPr>
              </a:p>
            </p:txBody>
          </p:sp>
          <p:sp>
            <p:nvSpPr>
              <p:cNvPr id="162" name="TextBox 161"/>
              <p:cNvSpPr txBox="1"/>
              <p:nvPr/>
            </p:nvSpPr>
            <p:spPr>
              <a:xfrm>
                <a:off x="1631528" y="1872232"/>
                <a:ext cx="1428596"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M1 RAM (1Kw)</a:t>
                </a:r>
                <a:endParaRPr lang="en-US" sz="1600" dirty="0" smtClean="0">
                  <a:effectLst/>
                  <a:latin typeface="Arial" pitchFamily="34" charset="0"/>
                  <a:cs typeface="Arial" pitchFamily="34" charset="0"/>
                </a:endParaRPr>
              </a:p>
            </p:txBody>
          </p:sp>
        </p:grpSp>
        <p:grpSp>
          <p:nvGrpSpPr>
            <p:cNvPr id="101" name="Group 100"/>
            <p:cNvGrpSpPr/>
            <p:nvPr/>
          </p:nvGrpSpPr>
          <p:grpSpPr>
            <a:xfrm>
              <a:off x="1440467" y="2425408"/>
              <a:ext cx="1777794" cy="437043"/>
              <a:chOff x="1460787" y="2425408"/>
              <a:chExt cx="1777794" cy="437043"/>
            </a:xfrm>
          </p:grpSpPr>
          <p:sp>
            <p:nvSpPr>
              <p:cNvPr id="149" name="Rectangle 148"/>
              <p:cNvSpPr/>
              <p:nvPr/>
            </p:nvSpPr>
            <p:spPr bwMode="auto">
              <a:xfrm>
                <a:off x="1513437" y="2425408"/>
                <a:ext cx="1668119" cy="437043"/>
              </a:xfrm>
              <a:prstGeom prst="rect">
                <a:avLst/>
              </a:prstGeom>
              <a:solidFill>
                <a:schemeClr val="accent4"/>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0" name="TextBox 149"/>
              <p:cNvSpPr txBox="1"/>
              <p:nvPr/>
            </p:nvSpPr>
            <p:spPr>
              <a:xfrm>
                <a:off x="1460787" y="2528815"/>
                <a:ext cx="1777794"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PIE Vectors (512w)</a:t>
                </a:r>
                <a:endParaRPr lang="en-US" sz="1600" dirty="0" smtClean="0">
                  <a:effectLst/>
                  <a:latin typeface="Arial" pitchFamily="34" charset="0"/>
                  <a:cs typeface="Arial" pitchFamily="34" charset="0"/>
                </a:endParaRPr>
              </a:p>
            </p:txBody>
          </p:sp>
        </p:grpSp>
        <p:grpSp>
          <p:nvGrpSpPr>
            <p:cNvPr id="102" name="Group 101"/>
            <p:cNvGrpSpPr/>
            <p:nvPr/>
          </p:nvGrpSpPr>
          <p:grpSpPr>
            <a:xfrm>
              <a:off x="1464966" y="3078616"/>
              <a:ext cx="1718203" cy="901245"/>
              <a:chOff x="1574186" y="3745448"/>
              <a:chExt cx="1718203" cy="901245"/>
            </a:xfrm>
          </p:grpSpPr>
          <p:sp>
            <p:nvSpPr>
              <p:cNvPr id="131" name="Rectangle 130"/>
              <p:cNvSpPr/>
              <p:nvPr/>
            </p:nvSpPr>
            <p:spPr bwMode="auto">
              <a:xfrm>
                <a:off x="1598647" y="4181561"/>
                <a:ext cx="1668119" cy="437043"/>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4" name="Rectangle 133"/>
              <p:cNvSpPr/>
              <p:nvPr/>
            </p:nvSpPr>
            <p:spPr bwMode="auto">
              <a:xfrm>
                <a:off x="1598647" y="3745448"/>
                <a:ext cx="1668119" cy="437043"/>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0" name="TextBox 139"/>
              <p:cNvSpPr txBox="1"/>
              <p:nvPr/>
            </p:nvSpPr>
            <p:spPr>
              <a:xfrm>
                <a:off x="1574186" y="3755608"/>
                <a:ext cx="1717040"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CLA to CPU MSG RAM (128w)</a:t>
                </a:r>
                <a:endParaRPr lang="en-US" sz="1600" dirty="0" smtClean="0">
                  <a:effectLst/>
                  <a:latin typeface="Arial" pitchFamily="34" charset="0"/>
                  <a:cs typeface="Arial" pitchFamily="34" charset="0"/>
                </a:endParaRPr>
              </a:p>
            </p:txBody>
          </p:sp>
          <p:sp>
            <p:nvSpPr>
              <p:cNvPr id="141" name="TextBox 140"/>
              <p:cNvSpPr txBox="1"/>
              <p:nvPr/>
            </p:nvSpPr>
            <p:spPr>
              <a:xfrm>
                <a:off x="1575349" y="4209650"/>
                <a:ext cx="1717040"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CPU to CLA MSG RAM (128w)</a:t>
                </a:r>
                <a:endParaRPr lang="en-US" sz="1600" dirty="0" smtClean="0">
                  <a:effectLst/>
                  <a:latin typeface="Arial" pitchFamily="34" charset="0"/>
                  <a:cs typeface="Arial" pitchFamily="34" charset="0"/>
                </a:endParaRPr>
              </a:p>
            </p:txBody>
          </p:sp>
        </p:grpSp>
        <p:sp>
          <p:nvSpPr>
            <p:cNvPr id="103" name="TextBox 102"/>
            <p:cNvSpPr txBox="1"/>
            <p:nvPr/>
          </p:nvSpPr>
          <p:spPr>
            <a:xfrm>
              <a:off x="1668665" y="4266301"/>
              <a:ext cx="1308371"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EMIF-2 (4Kw)</a:t>
              </a:r>
              <a:endParaRPr lang="en-US" sz="1600" dirty="0" smtClean="0">
                <a:effectLst/>
                <a:latin typeface="Arial" pitchFamily="34" charset="0"/>
                <a:cs typeface="Arial" pitchFamily="34" charset="0"/>
              </a:endParaRPr>
            </a:p>
          </p:txBody>
        </p:sp>
        <p:sp>
          <p:nvSpPr>
            <p:cNvPr id="104" name="TextBox 103"/>
            <p:cNvSpPr txBox="1"/>
            <p:nvPr/>
          </p:nvSpPr>
          <p:spPr>
            <a:xfrm>
              <a:off x="1546182" y="4821947"/>
              <a:ext cx="1553261"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LS0 – LS5 RAM (2Kw each)</a:t>
              </a:r>
              <a:endParaRPr lang="en-US" sz="1600" dirty="0" smtClean="0">
                <a:effectLst/>
                <a:latin typeface="Arial" pitchFamily="34" charset="0"/>
                <a:cs typeface="Arial" pitchFamily="34" charset="0"/>
              </a:endParaRPr>
            </a:p>
          </p:txBody>
        </p:sp>
        <p:sp>
          <p:nvSpPr>
            <p:cNvPr id="105" name="TextBox 104"/>
            <p:cNvSpPr txBox="1"/>
            <p:nvPr/>
          </p:nvSpPr>
          <p:spPr>
            <a:xfrm>
              <a:off x="1546604" y="5250957"/>
              <a:ext cx="1553261"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D0 – D1 RAM (2Kw each)</a:t>
              </a:r>
              <a:endParaRPr lang="en-US" sz="1600" dirty="0" smtClean="0">
                <a:effectLst/>
                <a:latin typeface="Arial" pitchFamily="34" charset="0"/>
                <a:cs typeface="Arial" pitchFamily="34" charset="0"/>
              </a:endParaRPr>
            </a:p>
          </p:txBody>
        </p:sp>
        <p:sp>
          <p:nvSpPr>
            <p:cNvPr id="106" name="Rectangle 105"/>
            <p:cNvSpPr/>
            <p:nvPr/>
          </p:nvSpPr>
          <p:spPr bwMode="auto">
            <a:xfrm>
              <a:off x="1492093" y="2206047"/>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8" name="Rectangle 107"/>
            <p:cNvSpPr/>
            <p:nvPr/>
          </p:nvSpPr>
          <p:spPr bwMode="auto">
            <a:xfrm>
              <a:off x="1492092" y="2860923"/>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09" name="Rectangle 108"/>
            <p:cNvSpPr/>
            <p:nvPr/>
          </p:nvSpPr>
          <p:spPr bwMode="auto">
            <a:xfrm>
              <a:off x="1488692" y="3947332"/>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0" name="Rectangle 109"/>
            <p:cNvSpPr/>
            <p:nvPr/>
          </p:nvSpPr>
          <p:spPr bwMode="auto">
            <a:xfrm>
              <a:off x="1488691" y="4600429"/>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nvGrpSpPr>
            <p:cNvPr id="111" name="Group 110"/>
            <p:cNvGrpSpPr/>
            <p:nvPr/>
          </p:nvGrpSpPr>
          <p:grpSpPr>
            <a:xfrm>
              <a:off x="2287271" y="5784133"/>
              <a:ext cx="57150" cy="287338"/>
              <a:chOff x="2266951" y="6276340"/>
              <a:chExt cx="57150" cy="287338"/>
            </a:xfrm>
          </p:grpSpPr>
          <p:sp>
            <p:nvSpPr>
              <p:cNvPr id="128" name="Oval 150"/>
              <p:cNvSpPr>
                <a:spLocks noChangeArrowheads="1"/>
              </p:cNvSpPr>
              <p:nvPr/>
            </p:nvSpPr>
            <p:spPr bwMode="auto">
              <a:xfrm>
                <a:off x="2266951" y="6276340"/>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129" name="Oval 151"/>
              <p:cNvSpPr>
                <a:spLocks noChangeArrowheads="1"/>
              </p:cNvSpPr>
              <p:nvPr/>
            </p:nvSpPr>
            <p:spPr bwMode="auto">
              <a:xfrm>
                <a:off x="2266951" y="6390640"/>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130" name="Oval 152"/>
              <p:cNvSpPr>
                <a:spLocks noChangeArrowheads="1"/>
              </p:cNvSpPr>
              <p:nvPr/>
            </p:nvSpPr>
            <p:spPr bwMode="auto">
              <a:xfrm>
                <a:off x="2266951" y="650652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grpSp>
        <p:sp>
          <p:nvSpPr>
            <p:cNvPr id="112" name="Text Box 12"/>
            <p:cNvSpPr txBox="1">
              <a:spLocks noChangeArrowheads="1"/>
            </p:cNvSpPr>
            <p:nvPr/>
          </p:nvSpPr>
          <p:spPr bwMode="auto">
            <a:xfrm>
              <a:off x="445927" y="1217426"/>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0x000000</a:t>
              </a:r>
              <a:endParaRPr lang="en-US" sz="1600" dirty="0">
                <a:effectLst/>
                <a:latin typeface="Courier New" pitchFamily="49" charset="0"/>
              </a:endParaRPr>
            </a:p>
          </p:txBody>
        </p:sp>
        <p:sp>
          <p:nvSpPr>
            <p:cNvPr id="113" name="Line 57"/>
            <p:cNvSpPr>
              <a:spLocks noChangeShapeType="1"/>
            </p:cNvSpPr>
            <p:nvPr/>
          </p:nvSpPr>
          <p:spPr bwMode="auto">
            <a:xfrm>
              <a:off x="1434240" y="1332814"/>
              <a:ext cx="57150" cy="0"/>
            </a:xfrm>
            <a:prstGeom prst="line">
              <a:avLst/>
            </a:prstGeom>
            <a:noFill/>
            <a:ln w="9525">
              <a:solidFill>
                <a:schemeClr val="tx1"/>
              </a:solidFill>
              <a:round/>
              <a:headEnd/>
              <a:tailEnd/>
            </a:ln>
            <a:effectLst/>
          </p:spPr>
          <p:txBody>
            <a:bodyPr/>
            <a:lstStyle/>
            <a:p>
              <a:endParaRPr lang="en-US">
                <a:effectLst/>
              </a:endParaRPr>
            </a:p>
          </p:txBody>
        </p:sp>
        <p:sp>
          <p:nvSpPr>
            <p:cNvPr id="114" name="Text Box 12"/>
            <p:cNvSpPr txBox="1">
              <a:spLocks noChangeArrowheads="1"/>
            </p:cNvSpPr>
            <p:nvPr/>
          </p:nvSpPr>
          <p:spPr bwMode="auto">
            <a:xfrm>
              <a:off x="441973" y="1654324"/>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0x000400</a:t>
              </a:r>
              <a:endParaRPr lang="en-US" sz="1600" dirty="0">
                <a:effectLst/>
                <a:latin typeface="Courier New" pitchFamily="49" charset="0"/>
              </a:endParaRPr>
            </a:p>
          </p:txBody>
        </p:sp>
        <p:sp>
          <p:nvSpPr>
            <p:cNvPr id="115" name="Line 57"/>
            <p:cNvSpPr>
              <a:spLocks noChangeShapeType="1"/>
            </p:cNvSpPr>
            <p:nvPr/>
          </p:nvSpPr>
          <p:spPr bwMode="auto">
            <a:xfrm>
              <a:off x="1430286" y="1767692"/>
              <a:ext cx="57150" cy="0"/>
            </a:xfrm>
            <a:prstGeom prst="line">
              <a:avLst/>
            </a:prstGeom>
            <a:noFill/>
            <a:ln w="9525">
              <a:solidFill>
                <a:schemeClr val="tx1"/>
              </a:solidFill>
              <a:round/>
              <a:headEnd/>
              <a:tailEnd/>
            </a:ln>
            <a:effectLst/>
          </p:spPr>
          <p:txBody>
            <a:bodyPr/>
            <a:lstStyle/>
            <a:p>
              <a:endParaRPr lang="en-US">
                <a:effectLst/>
              </a:endParaRPr>
            </a:p>
          </p:txBody>
        </p:sp>
        <p:sp>
          <p:nvSpPr>
            <p:cNvPr id="116" name="Text Box 12"/>
            <p:cNvSpPr txBox="1">
              <a:spLocks noChangeArrowheads="1"/>
            </p:cNvSpPr>
            <p:nvPr/>
          </p:nvSpPr>
          <p:spPr bwMode="auto">
            <a:xfrm>
              <a:off x="447239" y="2312138"/>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0x000D00</a:t>
              </a:r>
              <a:endParaRPr lang="en-US" sz="1600" dirty="0">
                <a:effectLst/>
                <a:latin typeface="Courier New" pitchFamily="49" charset="0"/>
              </a:endParaRPr>
            </a:p>
          </p:txBody>
        </p:sp>
        <p:sp>
          <p:nvSpPr>
            <p:cNvPr id="117" name="Line 57"/>
            <p:cNvSpPr>
              <a:spLocks noChangeShapeType="1"/>
            </p:cNvSpPr>
            <p:nvPr/>
          </p:nvSpPr>
          <p:spPr bwMode="auto">
            <a:xfrm>
              <a:off x="1435552" y="2425152"/>
              <a:ext cx="57150" cy="0"/>
            </a:xfrm>
            <a:prstGeom prst="line">
              <a:avLst/>
            </a:prstGeom>
            <a:noFill/>
            <a:ln w="9525">
              <a:solidFill>
                <a:schemeClr val="tx1"/>
              </a:solidFill>
              <a:round/>
              <a:headEnd/>
              <a:tailEnd/>
            </a:ln>
            <a:effectLst/>
          </p:spPr>
          <p:txBody>
            <a:bodyPr/>
            <a:lstStyle/>
            <a:p>
              <a:endParaRPr lang="en-US">
                <a:effectLst/>
              </a:endParaRPr>
            </a:p>
          </p:txBody>
        </p:sp>
        <p:sp>
          <p:nvSpPr>
            <p:cNvPr id="118" name="Text Box 12"/>
            <p:cNvSpPr txBox="1">
              <a:spLocks noChangeArrowheads="1"/>
            </p:cNvSpPr>
            <p:nvPr/>
          </p:nvSpPr>
          <p:spPr bwMode="auto">
            <a:xfrm>
              <a:off x="449863" y="2957230"/>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0x001480</a:t>
              </a:r>
              <a:endParaRPr lang="en-US" sz="1600" dirty="0">
                <a:effectLst/>
                <a:latin typeface="Courier New" pitchFamily="49" charset="0"/>
              </a:endParaRPr>
            </a:p>
          </p:txBody>
        </p:sp>
        <p:sp>
          <p:nvSpPr>
            <p:cNvPr id="119" name="Line 57"/>
            <p:cNvSpPr>
              <a:spLocks noChangeShapeType="1"/>
            </p:cNvSpPr>
            <p:nvPr/>
          </p:nvSpPr>
          <p:spPr bwMode="auto">
            <a:xfrm>
              <a:off x="1438176" y="3080221"/>
              <a:ext cx="57150" cy="0"/>
            </a:xfrm>
            <a:prstGeom prst="line">
              <a:avLst/>
            </a:prstGeom>
            <a:noFill/>
            <a:ln w="9525">
              <a:solidFill>
                <a:schemeClr val="tx1"/>
              </a:solidFill>
              <a:round/>
              <a:headEnd/>
              <a:tailEnd/>
            </a:ln>
            <a:effectLst/>
          </p:spPr>
          <p:txBody>
            <a:bodyPr/>
            <a:lstStyle/>
            <a:p>
              <a:endParaRPr lang="en-US">
                <a:effectLst/>
              </a:endParaRPr>
            </a:p>
          </p:txBody>
        </p:sp>
        <p:sp>
          <p:nvSpPr>
            <p:cNvPr id="120" name="Text Box 12"/>
            <p:cNvSpPr txBox="1">
              <a:spLocks noChangeArrowheads="1"/>
            </p:cNvSpPr>
            <p:nvPr/>
          </p:nvSpPr>
          <p:spPr bwMode="auto">
            <a:xfrm>
              <a:off x="452487" y="4043707"/>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0x002000</a:t>
              </a:r>
              <a:endParaRPr lang="en-US" sz="1600" dirty="0">
                <a:effectLst/>
                <a:latin typeface="Courier New" pitchFamily="49" charset="0"/>
              </a:endParaRPr>
            </a:p>
          </p:txBody>
        </p:sp>
        <p:sp>
          <p:nvSpPr>
            <p:cNvPr id="121" name="Line 57"/>
            <p:cNvSpPr>
              <a:spLocks noChangeShapeType="1"/>
            </p:cNvSpPr>
            <p:nvPr/>
          </p:nvSpPr>
          <p:spPr bwMode="auto">
            <a:xfrm>
              <a:off x="1440800" y="4163251"/>
              <a:ext cx="57150" cy="0"/>
            </a:xfrm>
            <a:prstGeom prst="line">
              <a:avLst/>
            </a:prstGeom>
            <a:noFill/>
            <a:ln w="9525">
              <a:solidFill>
                <a:schemeClr val="tx1"/>
              </a:solidFill>
              <a:round/>
              <a:headEnd/>
              <a:tailEnd/>
            </a:ln>
            <a:effectLst/>
          </p:spPr>
          <p:txBody>
            <a:bodyPr/>
            <a:lstStyle/>
            <a:p>
              <a:endParaRPr lang="en-US">
                <a:effectLst/>
              </a:endParaRPr>
            </a:p>
          </p:txBody>
        </p:sp>
        <p:sp>
          <p:nvSpPr>
            <p:cNvPr id="122" name="Text Box 12"/>
            <p:cNvSpPr txBox="1">
              <a:spLocks noChangeArrowheads="1"/>
            </p:cNvSpPr>
            <p:nvPr/>
          </p:nvSpPr>
          <p:spPr bwMode="auto">
            <a:xfrm>
              <a:off x="445847" y="4708203"/>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0x008000</a:t>
              </a:r>
              <a:endParaRPr lang="en-US" sz="1600" dirty="0">
                <a:effectLst/>
                <a:latin typeface="Courier New" pitchFamily="49" charset="0"/>
              </a:endParaRPr>
            </a:p>
          </p:txBody>
        </p:sp>
        <p:sp>
          <p:nvSpPr>
            <p:cNvPr id="123" name="Line 57"/>
            <p:cNvSpPr>
              <a:spLocks noChangeShapeType="1"/>
            </p:cNvSpPr>
            <p:nvPr/>
          </p:nvSpPr>
          <p:spPr bwMode="auto">
            <a:xfrm>
              <a:off x="1434160" y="4818693"/>
              <a:ext cx="57150" cy="0"/>
            </a:xfrm>
            <a:prstGeom prst="line">
              <a:avLst/>
            </a:prstGeom>
            <a:noFill/>
            <a:ln w="9525">
              <a:solidFill>
                <a:schemeClr val="tx1"/>
              </a:solidFill>
              <a:round/>
              <a:headEnd/>
              <a:tailEnd/>
            </a:ln>
            <a:effectLst/>
          </p:spPr>
          <p:txBody>
            <a:bodyPr/>
            <a:lstStyle/>
            <a:p>
              <a:endParaRPr lang="en-US">
                <a:effectLst/>
              </a:endParaRPr>
            </a:p>
          </p:txBody>
        </p:sp>
        <p:sp>
          <p:nvSpPr>
            <p:cNvPr id="124" name="Text Box 12"/>
            <p:cNvSpPr txBox="1">
              <a:spLocks noChangeArrowheads="1"/>
            </p:cNvSpPr>
            <p:nvPr/>
          </p:nvSpPr>
          <p:spPr bwMode="auto">
            <a:xfrm>
              <a:off x="439207" y="5139732"/>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0x00B000</a:t>
              </a:r>
              <a:endParaRPr lang="en-US" sz="1600" dirty="0">
                <a:effectLst/>
                <a:latin typeface="Courier New" pitchFamily="49" charset="0"/>
              </a:endParaRPr>
            </a:p>
          </p:txBody>
        </p:sp>
        <p:sp>
          <p:nvSpPr>
            <p:cNvPr id="125" name="Line 57"/>
            <p:cNvSpPr>
              <a:spLocks noChangeShapeType="1"/>
            </p:cNvSpPr>
            <p:nvPr/>
          </p:nvSpPr>
          <p:spPr bwMode="auto">
            <a:xfrm>
              <a:off x="1427520" y="5250222"/>
              <a:ext cx="57150" cy="0"/>
            </a:xfrm>
            <a:prstGeom prst="line">
              <a:avLst/>
            </a:prstGeom>
            <a:noFill/>
            <a:ln w="9525">
              <a:solidFill>
                <a:schemeClr val="tx1"/>
              </a:solidFill>
              <a:round/>
              <a:headEnd/>
              <a:tailEnd/>
            </a:ln>
            <a:effectLst/>
          </p:spPr>
          <p:txBody>
            <a:bodyPr/>
            <a:lstStyle/>
            <a:p>
              <a:endParaRPr lang="en-US">
                <a:effectLst/>
              </a:endParaRPr>
            </a:p>
          </p:txBody>
        </p:sp>
        <p:sp>
          <p:nvSpPr>
            <p:cNvPr id="126" name="Text Box 12"/>
            <p:cNvSpPr txBox="1">
              <a:spLocks noChangeArrowheads="1"/>
            </p:cNvSpPr>
            <p:nvPr/>
          </p:nvSpPr>
          <p:spPr bwMode="auto">
            <a:xfrm>
              <a:off x="447199" y="3395902"/>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0x001500</a:t>
              </a:r>
              <a:endParaRPr lang="en-US" sz="1600" dirty="0">
                <a:effectLst/>
                <a:latin typeface="Courier New" pitchFamily="49" charset="0"/>
              </a:endParaRPr>
            </a:p>
          </p:txBody>
        </p:sp>
        <p:sp>
          <p:nvSpPr>
            <p:cNvPr id="127" name="Line 57"/>
            <p:cNvSpPr>
              <a:spLocks noChangeShapeType="1"/>
            </p:cNvSpPr>
            <p:nvPr/>
          </p:nvSpPr>
          <p:spPr bwMode="auto">
            <a:xfrm>
              <a:off x="1435512" y="3516811"/>
              <a:ext cx="57150" cy="0"/>
            </a:xfrm>
            <a:prstGeom prst="line">
              <a:avLst/>
            </a:prstGeom>
            <a:noFill/>
            <a:ln w="9525">
              <a:solidFill>
                <a:schemeClr val="tx1"/>
              </a:solidFill>
              <a:round/>
              <a:headEnd/>
              <a:tailEnd/>
            </a:ln>
            <a:effectLst/>
          </p:spPr>
          <p:txBody>
            <a:bodyPr/>
            <a:lstStyle/>
            <a:p>
              <a:endParaRPr lang="en-US">
                <a:effectLst/>
              </a:endParaRPr>
            </a:p>
          </p:txBody>
        </p:sp>
      </p:grpSp>
      <p:grpSp>
        <p:nvGrpSpPr>
          <p:cNvPr id="163" name="Group 162"/>
          <p:cNvGrpSpPr/>
          <p:nvPr/>
        </p:nvGrpSpPr>
        <p:grpSpPr>
          <a:xfrm>
            <a:off x="3556855" y="1351708"/>
            <a:ext cx="2767530" cy="4585480"/>
            <a:chOff x="3556855" y="1397721"/>
            <a:chExt cx="2767530" cy="4585480"/>
          </a:xfrm>
        </p:grpSpPr>
        <p:sp>
          <p:nvSpPr>
            <p:cNvPr id="164" name="Rectangle 163"/>
            <p:cNvSpPr/>
            <p:nvPr/>
          </p:nvSpPr>
          <p:spPr bwMode="auto">
            <a:xfrm>
              <a:off x="4600933" y="4829785"/>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5" name="Rectangle 164"/>
            <p:cNvSpPr/>
            <p:nvPr/>
          </p:nvSpPr>
          <p:spPr bwMode="auto">
            <a:xfrm>
              <a:off x="4601704" y="4175439"/>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6" name="Rectangle 165"/>
            <p:cNvSpPr/>
            <p:nvPr/>
          </p:nvSpPr>
          <p:spPr bwMode="auto">
            <a:xfrm>
              <a:off x="4599976" y="3526361"/>
              <a:ext cx="1668119" cy="437043"/>
            </a:xfrm>
            <a:prstGeom prst="rect">
              <a:avLst/>
            </a:prstGeom>
            <a:solidFill>
              <a:schemeClr val="accent3">
                <a:lumMod val="20000"/>
                <a:lumOff val="8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7" name="Rectangle 166"/>
            <p:cNvSpPr/>
            <p:nvPr/>
          </p:nvSpPr>
          <p:spPr bwMode="auto">
            <a:xfrm>
              <a:off x="4600811" y="5485062"/>
              <a:ext cx="1668119" cy="462638"/>
            </a:xfrm>
            <a:prstGeom prst="rect">
              <a:avLst/>
            </a:prstGeom>
            <a:solidFill>
              <a:schemeClr val="accent4">
                <a:lumMod val="60000"/>
                <a:lumOff val="4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8" name="Rectangle 167"/>
            <p:cNvSpPr/>
            <p:nvPr/>
          </p:nvSpPr>
          <p:spPr bwMode="auto">
            <a:xfrm>
              <a:off x="4602216" y="1764026"/>
              <a:ext cx="1669480" cy="45682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9" name="TextBox 168"/>
            <p:cNvSpPr txBox="1"/>
            <p:nvPr/>
          </p:nvSpPr>
          <p:spPr>
            <a:xfrm>
              <a:off x="4623748" y="1777380"/>
              <a:ext cx="1628848" cy="437043"/>
            </a:xfrm>
            <a:prstGeom prst="rect">
              <a:avLst/>
            </a:prstGeom>
            <a:solidFill>
              <a:schemeClr val="accent3">
                <a:lumMod val="20000"/>
                <a:lumOff val="80000"/>
              </a:schemeClr>
            </a:solidFill>
            <a:ln>
              <a:noFill/>
            </a:ln>
          </p:spPr>
          <p:txBody>
            <a:bodyPr wrap="square" rtlCol="0" anchor="ctr" anchorCtr="0">
              <a:spAutoFit/>
            </a:bodyPr>
            <a:lstStyle/>
            <a:p>
              <a:pPr algn="ctr"/>
              <a:r>
                <a:rPr lang="en-US" sz="1400" dirty="0" smtClean="0">
                  <a:effectLst/>
                  <a:latin typeface="Arial" pitchFamily="34" charset="0"/>
                  <a:cs typeface="Arial" pitchFamily="34" charset="0"/>
                </a:rPr>
                <a:t>GS0 – GS15 RAM (4Kw each)</a:t>
              </a:r>
              <a:endParaRPr lang="en-US" sz="1600" dirty="0" smtClean="0">
                <a:effectLst/>
                <a:latin typeface="Arial" pitchFamily="34" charset="0"/>
                <a:cs typeface="Arial" pitchFamily="34" charset="0"/>
              </a:endParaRPr>
            </a:p>
          </p:txBody>
        </p:sp>
        <p:grpSp>
          <p:nvGrpSpPr>
            <p:cNvPr id="170" name="Group 169"/>
            <p:cNvGrpSpPr/>
            <p:nvPr/>
          </p:nvGrpSpPr>
          <p:grpSpPr>
            <a:xfrm>
              <a:off x="4554666" y="2436922"/>
              <a:ext cx="1769719" cy="884270"/>
              <a:chOff x="4045787" y="3444084"/>
              <a:chExt cx="1769719" cy="884270"/>
            </a:xfrm>
          </p:grpSpPr>
          <p:sp>
            <p:nvSpPr>
              <p:cNvPr id="254" name="Rectangle 253"/>
              <p:cNvSpPr/>
              <p:nvPr/>
            </p:nvSpPr>
            <p:spPr bwMode="auto">
              <a:xfrm>
                <a:off x="4093355" y="3444084"/>
                <a:ext cx="1668119" cy="437043"/>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55" name="Rectangle 254"/>
              <p:cNvSpPr/>
              <p:nvPr/>
            </p:nvSpPr>
            <p:spPr bwMode="auto">
              <a:xfrm>
                <a:off x="4093355" y="3881151"/>
                <a:ext cx="1668119" cy="437043"/>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56" name="TextBox 255"/>
              <p:cNvSpPr txBox="1"/>
              <p:nvPr/>
            </p:nvSpPr>
            <p:spPr>
              <a:xfrm>
                <a:off x="4045787" y="3461863"/>
                <a:ext cx="1769719"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CPU2 to CPU1 IPC MSG RAM (1Kw)</a:t>
                </a:r>
                <a:endParaRPr lang="en-US" sz="1600" dirty="0" smtClean="0">
                  <a:effectLst/>
                  <a:latin typeface="Arial" pitchFamily="34" charset="0"/>
                  <a:cs typeface="Arial" pitchFamily="34" charset="0"/>
                </a:endParaRPr>
              </a:p>
            </p:txBody>
          </p:sp>
          <p:sp>
            <p:nvSpPr>
              <p:cNvPr id="257" name="TextBox 256"/>
              <p:cNvSpPr txBox="1"/>
              <p:nvPr/>
            </p:nvSpPr>
            <p:spPr>
              <a:xfrm>
                <a:off x="4055007" y="3891311"/>
                <a:ext cx="1751278" cy="437043"/>
              </a:xfrm>
              <a:prstGeom prst="rect">
                <a:avLst/>
              </a:prstGeom>
              <a:noFill/>
            </p:spPr>
            <p:txBody>
              <a:bodyPr wrap="square" rtlCol="0" anchor="ctr" anchorCtr="0">
                <a:spAutoFit/>
              </a:bodyPr>
              <a:lstStyle/>
              <a:p>
                <a:pPr algn="ctr"/>
                <a:r>
                  <a:rPr lang="en-US" sz="1400" dirty="0" smtClean="0">
                    <a:effectLst/>
                    <a:latin typeface="Arial" pitchFamily="34" charset="0"/>
                    <a:cs typeface="Arial" pitchFamily="34" charset="0"/>
                  </a:rPr>
                  <a:t>CPU1 to CPU2 IPC MSG RAM (1Kw)</a:t>
                </a:r>
                <a:endParaRPr lang="en-US" sz="1600" dirty="0" smtClean="0">
                  <a:effectLst/>
                  <a:latin typeface="Arial" pitchFamily="34" charset="0"/>
                  <a:cs typeface="Arial" pitchFamily="34" charset="0"/>
                </a:endParaRPr>
              </a:p>
            </p:txBody>
          </p:sp>
        </p:grpSp>
        <p:sp>
          <p:nvSpPr>
            <p:cNvPr id="171" name="TextBox 170"/>
            <p:cNvSpPr txBox="1"/>
            <p:nvPr/>
          </p:nvSpPr>
          <p:spPr>
            <a:xfrm>
              <a:off x="4676581" y="4273724"/>
              <a:ext cx="1518364"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FLASH (256Kw)</a:t>
              </a:r>
              <a:endParaRPr lang="en-US" sz="1600" dirty="0" smtClean="0">
                <a:effectLst/>
                <a:latin typeface="Arial" pitchFamily="34" charset="0"/>
                <a:cs typeface="Arial" pitchFamily="34" charset="0"/>
              </a:endParaRPr>
            </a:p>
          </p:txBody>
        </p:sp>
        <p:sp>
          <p:nvSpPr>
            <p:cNvPr id="172" name="TextBox 171"/>
            <p:cNvSpPr txBox="1"/>
            <p:nvPr/>
          </p:nvSpPr>
          <p:spPr>
            <a:xfrm>
              <a:off x="4677977" y="3611114"/>
              <a:ext cx="1595245"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User OTP (1Kw)</a:t>
              </a:r>
              <a:endParaRPr lang="en-US" sz="1600" dirty="0" smtClean="0">
                <a:effectLst/>
                <a:latin typeface="Arial" pitchFamily="34" charset="0"/>
                <a:cs typeface="Arial" pitchFamily="34" charset="0"/>
              </a:endParaRPr>
            </a:p>
          </p:txBody>
        </p:sp>
        <p:sp>
          <p:nvSpPr>
            <p:cNvPr id="176" name="TextBox 175"/>
            <p:cNvSpPr txBox="1"/>
            <p:nvPr/>
          </p:nvSpPr>
          <p:spPr>
            <a:xfrm>
              <a:off x="4730783" y="4927746"/>
              <a:ext cx="1476686"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EMIF-1 (2.9Mw)</a:t>
              </a:r>
              <a:endParaRPr lang="en-US" sz="1600" dirty="0" smtClean="0">
                <a:effectLst/>
                <a:latin typeface="Arial" pitchFamily="34" charset="0"/>
                <a:cs typeface="Arial" pitchFamily="34" charset="0"/>
              </a:endParaRPr>
            </a:p>
          </p:txBody>
        </p:sp>
        <p:sp>
          <p:nvSpPr>
            <p:cNvPr id="178" name="TextBox 177"/>
            <p:cNvSpPr txBox="1"/>
            <p:nvPr/>
          </p:nvSpPr>
          <p:spPr>
            <a:xfrm>
              <a:off x="4586721" y="5478447"/>
              <a:ext cx="1696298" cy="504754"/>
            </a:xfrm>
            <a:prstGeom prst="rect">
              <a:avLst/>
            </a:prstGeom>
            <a:noFill/>
          </p:spPr>
          <p:txBody>
            <a:bodyPr wrap="none" rtlCol="0" anchor="ctr" anchorCtr="0">
              <a:spAutoFit/>
            </a:bodyPr>
            <a:lstStyle/>
            <a:p>
              <a:pPr algn="ctr"/>
              <a:r>
                <a:rPr lang="en-US" sz="1400" dirty="0" smtClean="0">
                  <a:effectLst/>
                  <a:latin typeface="Arial" pitchFamily="34" charset="0"/>
                  <a:cs typeface="Arial" pitchFamily="34" charset="0"/>
                </a:rPr>
                <a:t>Boot ROM (32Kw)</a:t>
              </a:r>
            </a:p>
            <a:p>
              <a:pPr algn="ctr"/>
              <a:r>
                <a:rPr lang="en-US" sz="1200" dirty="0" smtClean="0">
                  <a:effectLst/>
                  <a:latin typeface="Arial" pitchFamily="34" charset="0"/>
                  <a:cs typeface="Arial" pitchFamily="34" charset="0"/>
                </a:rPr>
                <a:t>BROM Vectors (64w)</a:t>
              </a:r>
              <a:endParaRPr lang="en-US" sz="1400" dirty="0" smtClean="0">
                <a:effectLst/>
                <a:latin typeface="Arial" pitchFamily="34" charset="0"/>
                <a:cs typeface="Arial" pitchFamily="34" charset="0"/>
              </a:endParaRPr>
            </a:p>
          </p:txBody>
        </p:sp>
        <p:cxnSp>
          <p:nvCxnSpPr>
            <p:cNvPr id="181" name="Straight Connector 180"/>
            <p:cNvCxnSpPr/>
            <p:nvPr/>
          </p:nvCxnSpPr>
          <p:spPr bwMode="auto">
            <a:xfrm>
              <a:off x="4601265" y="5729244"/>
              <a:ext cx="1672427" cy="0"/>
            </a:xfrm>
            <a:prstGeom prst="line">
              <a:avLst/>
            </a:prstGeom>
            <a:solidFill>
              <a:schemeClr val="accent1"/>
            </a:solidFill>
            <a:ln w="12700" cap="flat" cmpd="sng" algn="ctr">
              <a:solidFill>
                <a:schemeClr val="tx1"/>
              </a:solidFill>
              <a:prstDash val="sysDash"/>
              <a:round/>
              <a:headEnd type="none" w="sm" len="sm"/>
              <a:tailEnd type="none" w="sm" len="sm"/>
            </a:ln>
            <a:effectLst/>
          </p:spPr>
        </p:cxnSp>
        <p:sp>
          <p:nvSpPr>
            <p:cNvPr id="182" name="Rectangle 181"/>
            <p:cNvSpPr/>
            <p:nvPr/>
          </p:nvSpPr>
          <p:spPr bwMode="auto">
            <a:xfrm>
              <a:off x="4600005" y="4612598"/>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4" name="Rectangle 183"/>
            <p:cNvSpPr/>
            <p:nvPr/>
          </p:nvSpPr>
          <p:spPr bwMode="auto">
            <a:xfrm>
              <a:off x="4602628" y="3959986"/>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5" name="Rectangle 184"/>
            <p:cNvSpPr/>
            <p:nvPr/>
          </p:nvSpPr>
          <p:spPr bwMode="auto">
            <a:xfrm>
              <a:off x="4600933" y="3311129"/>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6" name="Rectangle 185"/>
            <p:cNvSpPr/>
            <p:nvPr/>
          </p:nvSpPr>
          <p:spPr bwMode="auto">
            <a:xfrm>
              <a:off x="4603576" y="2219499"/>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90" name="Rectangle 189"/>
            <p:cNvSpPr/>
            <p:nvPr/>
          </p:nvSpPr>
          <p:spPr bwMode="auto">
            <a:xfrm>
              <a:off x="4600933" y="5266828"/>
              <a:ext cx="1668119" cy="218521"/>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nvGrpSpPr>
            <p:cNvPr id="195" name="Group 194"/>
            <p:cNvGrpSpPr/>
            <p:nvPr/>
          </p:nvGrpSpPr>
          <p:grpSpPr>
            <a:xfrm>
              <a:off x="5406552" y="1397721"/>
              <a:ext cx="57150" cy="287337"/>
              <a:chOff x="5565459" y="1473518"/>
              <a:chExt cx="57150" cy="287337"/>
            </a:xfrm>
          </p:grpSpPr>
          <p:sp>
            <p:nvSpPr>
              <p:cNvPr id="251" name="Oval 154"/>
              <p:cNvSpPr>
                <a:spLocks noChangeArrowheads="1"/>
              </p:cNvSpPr>
              <p:nvPr/>
            </p:nvSpPr>
            <p:spPr bwMode="auto">
              <a:xfrm>
                <a:off x="5565459" y="14735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252" name="Oval 155"/>
              <p:cNvSpPr>
                <a:spLocks noChangeArrowheads="1"/>
              </p:cNvSpPr>
              <p:nvPr/>
            </p:nvSpPr>
            <p:spPr bwMode="auto">
              <a:xfrm>
                <a:off x="5565459" y="15878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253" name="Oval 156"/>
              <p:cNvSpPr>
                <a:spLocks noChangeArrowheads="1"/>
              </p:cNvSpPr>
              <p:nvPr/>
            </p:nvSpPr>
            <p:spPr bwMode="auto">
              <a:xfrm>
                <a:off x="5565459" y="1703705"/>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grpSp>
        <p:sp>
          <p:nvSpPr>
            <p:cNvPr id="197" name="Text Box 12"/>
            <p:cNvSpPr txBox="1">
              <a:spLocks noChangeArrowheads="1"/>
            </p:cNvSpPr>
            <p:nvPr/>
          </p:nvSpPr>
          <p:spPr bwMode="auto">
            <a:xfrm>
              <a:off x="3556935" y="1635193"/>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0x00C000</a:t>
              </a:r>
              <a:endParaRPr lang="en-US" sz="1600" dirty="0">
                <a:effectLst/>
                <a:latin typeface="Courier New" pitchFamily="49" charset="0"/>
              </a:endParaRPr>
            </a:p>
          </p:txBody>
        </p:sp>
        <p:sp>
          <p:nvSpPr>
            <p:cNvPr id="198" name="Line 57"/>
            <p:cNvSpPr>
              <a:spLocks noChangeShapeType="1"/>
            </p:cNvSpPr>
            <p:nvPr/>
          </p:nvSpPr>
          <p:spPr bwMode="auto">
            <a:xfrm>
              <a:off x="4545248" y="1759360"/>
              <a:ext cx="57150" cy="0"/>
            </a:xfrm>
            <a:prstGeom prst="line">
              <a:avLst/>
            </a:prstGeom>
            <a:noFill/>
            <a:ln w="9525">
              <a:solidFill>
                <a:schemeClr val="tx1"/>
              </a:solidFill>
              <a:round/>
              <a:headEnd/>
              <a:tailEnd/>
            </a:ln>
            <a:effectLst/>
          </p:spPr>
          <p:txBody>
            <a:bodyPr/>
            <a:lstStyle/>
            <a:p>
              <a:endParaRPr lang="en-US">
                <a:effectLst/>
              </a:endParaRPr>
            </a:p>
          </p:txBody>
        </p:sp>
        <p:sp>
          <p:nvSpPr>
            <p:cNvPr id="199" name="Text Box 12"/>
            <p:cNvSpPr txBox="1">
              <a:spLocks noChangeArrowheads="1"/>
            </p:cNvSpPr>
            <p:nvPr/>
          </p:nvSpPr>
          <p:spPr bwMode="auto">
            <a:xfrm>
              <a:off x="3558247" y="2325435"/>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0x03F800</a:t>
              </a:r>
              <a:endParaRPr lang="en-US" sz="1600" dirty="0">
                <a:effectLst/>
                <a:latin typeface="Courier New" pitchFamily="49" charset="0"/>
              </a:endParaRPr>
            </a:p>
          </p:txBody>
        </p:sp>
        <p:sp>
          <p:nvSpPr>
            <p:cNvPr id="200" name="Line 57"/>
            <p:cNvSpPr>
              <a:spLocks noChangeShapeType="1"/>
            </p:cNvSpPr>
            <p:nvPr/>
          </p:nvSpPr>
          <p:spPr bwMode="auto">
            <a:xfrm>
              <a:off x="4546560" y="2444498"/>
              <a:ext cx="57150" cy="0"/>
            </a:xfrm>
            <a:prstGeom prst="line">
              <a:avLst/>
            </a:prstGeom>
            <a:noFill/>
            <a:ln w="9525">
              <a:solidFill>
                <a:schemeClr val="tx1"/>
              </a:solidFill>
              <a:round/>
              <a:headEnd/>
              <a:tailEnd/>
            </a:ln>
            <a:effectLst/>
          </p:spPr>
          <p:txBody>
            <a:bodyPr/>
            <a:lstStyle/>
            <a:p>
              <a:endParaRPr lang="en-US">
                <a:effectLst/>
              </a:endParaRPr>
            </a:p>
          </p:txBody>
        </p:sp>
        <p:sp>
          <p:nvSpPr>
            <p:cNvPr id="204" name="Text Box 12"/>
            <p:cNvSpPr txBox="1">
              <a:spLocks noChangeArrowheads="1"/>
            </p:cNvSpPr>
            <p:nvPr/>
          </p:nvSpPr>
          <p:spPr bwMode="auto">
            <a:xfrm>
              <a:off x="3559559" y="2756155"/>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0x03FC00</a:t>
              </a:r>
              <a:endParaRPr lang="en-US" sz="1600" dirty="0">
                <a:effectLst/>
                <a:latin typeface="Courier New" pitchFamily="49" charset="0"/>
              </a:endParaRPr>
            </a:p>
          </p:txBody>
        </p:sp>
        <p:sp>
          <p:nvSpPr>
            <p:cNvPr id="208" name="Line 57"/>
            <p:cNvSpPr>
              <a:spLocks noChangeShapeType="1"/>
            </p:cNvSpPr>
            <p:nvPr/>
          </p:nvSpPr>
          <p:spPr bwMode="auto">
            <a:xfrm>
              <a:off x="4547872" y="2879981"/>
              <a:ext cx="57150" cy="0"/>
            </a:xfrm>
            <a:prstGeom prst="line">
              <a:avLst/>
            </a:prstGeom>
            <a:noFill/>
            <a:ln w="9525">
              <a:solidFill>
                <a:schemeClr val="tx1"/>
              </a:solidFill>
              <a:round/>
              <a:headEnd/>
              <a:tailEnd/>
            </a:ln>
            <a:effectLst/>
          </p:spPr>
          <p:txBody>
            <a:bodyPr/>
            <a:lstStyle/>
            <a:p>
              <a:endParaRPr lang="en-US">
                <a:effectLst/>
              </a:endParaRPr>
            </a:p>
          </p:txBody>
        </p:sp>
        <p:sp>
          <p:nvSpPr>
            <p:cNvPr id="209" name="Text Box 12"/>
            <p:cNvSpPr txBox="1">
              <a:spLocks noChangeArrowheads="1"/>
            </p:cNvSpPr>
            <p:nvPr/>
          </p:nvSpPr>
          <p:spPr bwMode="auto">
            <a:xfrm>
              <a:off x="3560871" y="3417483"/>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0x078000</a:t>
              </a:r>
              <a:endParaRPr lang="en-US" sz="1600" dirty="0">
                <a:effectLst/>
                <a:latin typeface="Courier New" pitchFamily="49" charset="0"/>
              </a:endParaRPr>
            </a:p>
          </p:txBody>
        </p:sp>
        <p:sp>
          <p:nvSpPr>
            <p:cNvPr id="216" name="Line 57"/>
            <p:cNvSpPr>
              <a:spLocks noChangeShapeType="1"/>
            </p:cNvSpPr>
            <p:nvPr/>
          </p:nvSpPr>
          <p:spPr bwMode="auto">
            <a:xfrm>
              <a:off x="4549184" y="3536546"/>
              <a:ext cx="57150" cy="0"/>
            </a:xfrm>
            <a:prstGeom prst="line">
              <a:avLst/>
            </a:prstGeom>
            <a:noFill/>
            <a:ln w="9525">
              <a:solidFill>
                <a:schemeClr val="tx1"/>
              </a:solidFill>
              <a:round/>
              <a:headEnd/>
              <a:tailEnd/>
            </a:ln>
            <a:effectLst/>
          </p:spPr>
          <p:txBody>
            <a:bodyPr/>
            <a:lstStyle/>
            <a:p>
              <a:endParaRPr lang="en-US">
                <a:effectLst/>
              </a:endParaRPr>
            </a:p>
          </p:txBody>
        </p:sp>
        <p:sp>
          <p:nvSpPr>
            <p:cNvPr id="217" name="Text Box 12"/>
            <p:cNvSpPr txBox="1">
              <a:spLocks noChangeArrowheads="1"/>
            </p:cNvSpPr>
            <p:nvPr/>
          </p:nvSpPr>
          <p:spPr bwMode="auto">
            <a:xfrm>
              <a:off x="3562183" y="4062907"/>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0x080000</a:t>
              </a:r>
              <a:endParaRPr lang="en-US" sz="1600" dirty="0">
                <a:effectLst/>
                <a:latin typeface="Courier New" pitchFamily="49" charset="0"/>
              </a:endParaRPr>
            </a:p>
          </p:txBody>
        </p:sp>
        <p:sp>
          <p:nvSpPr>
            <p:cNvPr id="220" name="Line 57"/>
            <p:cNvSpPr>
              <a:spLocks noChangeShapeType="1"/>
            </p:cNvSpPr>
            <p:nvPr/>
          </p:nvSpPr>
          <p:spPr bwMode="auto">
            <a:xfrm>
              <a:off x="4550496" y="4177207"/>
              <a:ext cx="57150" cy="0"/>
            </a:xfrm>
            <a:prstGeom prst="line">
              <a:avLst/>
            </a:prstGeom>
            <a:noFill/>
            <a:ln w="9525">
              <a:solidFill>
                <a:schemeClr val="tx1"/>
              </a:solidFill>
              <a:round/>
              <a:headEnd/>
              <a:tailEnd/>
            </a:ln>
            <a:effectLst/>
          </p:spPr>
          <p:txBody>
            <a:bodyPr/>
            <a:lstStyle/>
            <a:p>
              <a:endParaRPr lang="en-US">
                <a:effectLst/>
              </a:endParaRPr>
            </a:p>
          </p:txBody>
        </p:sp>
        <p:sp>
          <p:nvSpPr>
            <p:cNvPr id="221" name="Text Box 12"/>
            <p:cNvSpPr txBox="1">
              <a:spLocks noChangeArrowheads="1"/>
            </p:cNvSpPr>
            <p:nvPr/>
          </p:nvSpPr>
          <p:spPr bwMode="auto">
            <a:xfrm>
              <a:off x="3559519" y="4724235"/>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0x100000</a:t>
              </a:r>
              <a:endParaRPr lang="en-US" sz="1600" dirty="0">
                <a:effectLst/>
                <a:latin typeface="Courier New" pitchFamily="49" charset="0"/>
              </a:endParaRPr>
            </a:p>
          </p:txBody>
        </p:sp>
        <p:sp>
          <p:nvSpPr>
            <p:cNvPr id="228" name="Line 57"/>
            <p:cNvSpPr>
              <a:spLocks noChangeShapeType="1"/>
            </p:cNvSpPr>
            <p:nvPr/>
          </p:nvSpPr>
          <p:spPr bwMode="auto">
            <a:xfrm>
              <a:off x="4547832" y="4833772"/>
              <a:ext cx="57150" cy="0"/>
            </a:xfrm>
            <a:prstGeom prst="line">
              <a:avLst/>
            </a:prstGeom>
            <a:noFill/>
            <a:ln w="9525">
              <a:solidFill>
                <a:schemeClr val="tx1"/>
              </a:solidFill>
              <a:round/>
              <a:headEnd/>
              <a:tailEnd/>
            </a:ln>
            <a:effectLst/>
          </p:spPr>
          <p:txBody>
            <a:bodyPr/>
            <a:lstStyle/>
            <a:p>
              <a:endParaRPr lang="en-US">
                <a:effectLst/>
              </a:endParaRPr>
            </a:p>
          </p:txBody>
        </p:sp>
        <p:sp>
          <p:nvSpPr>
            <p:cNvPr id="229" name="Text Box 12"/>
            <p:cNvSpPr txBox="1">
              <a:spLocks noChangeArrowheads="1"/>
            </p:cNvSpPr>
            <p:nvPr/>
          </p:nvSpPr>
          <p:spPr bwMode="auto">
            <a:xfrm>
              <a:off x="3556855" y="5369659"/>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0x3F8000</a:t>
              </a:r>
              <a:endParaRPr lang="en-US" sz="1600" dirty="0">
                <a:effectLst/>
                <a:latin typeface="Courier New" pitchFamily="49" charset="0"/>
              </a:endParaRPr>
            </a:p>
          </p:txBody>
        </p:sp>
        <p:sp>
          <p:nvSpPr>
            <p:cNvPr id="232" name="Line 57"/>
            <p:cNvSpPr>
              <a:spLocks noChangeShapeType="1"/>
            </p:cNvSpPr>
            <p:nvPr/>
          </p:nvSpPr>
          <p:spPr bwMode="auto">
            <a:xfrm>
              <a:off x="4545168" y="5483959"/>
              <a:ext cx="57150" cy="0"/>
            </a:xfrm>
            <a:prstGeom prst="line">
              <a:avLst/>
            </a:prstGeom>
            <a:noFill/>
            <a:ln w="9525">
              <a:solidFill>
                <a:schemeClr val="tx1"/>
              </a:solidFill>
              <a:round/>
              <a:headEnd/>
              <a:tailEnd/>
            </a:ln>
            <a:effectLst/>
          </p:spPr>
          <p:txBody>
            <a:bodyPr/>
            <a:lstStyle/>
            <a:p>
              <a:endParaRPr lang="en-US">
                <a:effectLst/>
              </a:endParaRPr>
            </a:p>
          </p:txBody>
        </p:sp>
        <p:sp>
          <p:nvSpPr>
            <p:cNvPr id="233" name="Text Box 12"/>
            <p:cNvSpPr txBox="1">
              <a:spLocks noChangeArrowheads="1"/>
            </p:cNvSpPr>
            <p:nvPr/>
          </p:nvSpPr>
          <p:spPr bwMode="auto">
            <a:xfrm>
              <a:off x="3558167" y="5617483"/>
              <a:ext cx="1043876" cy="275460"/>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Courier New" pitchFamily="49" charset="0"/>
                </a:rPr>
                <a:t>0x3FFFC0</a:t>
              </a:r>
              <a:endParaRPr lang="en-US" sz="1600" dirty="0">
                <a:effectLst/>
                <a:latin typeface="Courier New" pitchFamily="49" charset="0"/>
              </a:endParaRPr>
            </a:p>
          </p:txBody>
        </p:sp>
        <p:sp>
          <p:nvSpPr>
            <p:cNvPr id="250" name="Line 57"/>
            <p:cNvSpPr>
              <a:spLocks noChangeShapeType="1"/>
            </p:cNvSpPr>
            <p:nvPr/>
          </p:nvSpPr>
          <p:spPr bwMode="auto">
            <a:xfrm>
              <a:off x="4546480" y="5731783"/>
              <a:ext cx="57150" cy="0"/>
            </a:xfrm>
            <a:prstGeom prst="line">
              <a:avLst/>
            </a:prstGeom>
            <a:noFill/>
            <a:ln w="9525">
              <a:solidFill>
                <a:schemeClr val="tx1"/>
              </a:solidFill>
              <a:round/>
              <a:headEnd/>
              <a:tailEnd/>
            </a:ln>
            <a:effectLst/>
          </p:spPr>
          <p:txBody>
            <a:bodyPr/>
            <a:lstStyle/>
            <a:p>
              <a:endParaRPr lang="en-US">
                <a:effectLst/>
              </a:endParaRPr>
            </a:p>
          </p:txBody>
        </p:sp>
      </p:grpSp>
      <p:sp>
        <p:nvSpPr>
          <p:cNvPr id="258" name="Rectangle 179" descr="Outlined diamond"/>
          <p:cNvSpPr>
            <a:spLocks noChangeArrowheads="1"/>
          </p:cNvSpPr>
          <p:nvPr/>
        </p:nvSpPr>
        <p:spPr bwMode="auto">
          <a:xfrm>
            <a:off x="6941188" y="1972865"/>
            <a:ext cx="1717040" cy="707255"/>
          </a:xfrm>
          <a:prstGeom prst="rect">
            <a:avLst/>
          </a:prstGeom>
          <a:noFill/>
          <a:ln w="22225">
            <a:solidFill>
              <a:schemeClr val="tx1"/>
            </a:solidFill>
            <a:miter lim="800000"/>
            <a:headEnd type="none" w="sm" len="sm"/>
            <a:tailEnd type="none" w="sm" len="sm"/>
          </a:ln>
          <a:effectLst/>
        </p:spPr>
        <p:txBody>
          <a:bodyPr wrap="none" tIns="64008" bIns="0" anchor="ctr"/>
          <a:lstStyle/>
          <a:p>
            <a:pPr algn="ctr">
              <a:lnSpc>
                <a:spcPct val="50000"/>
              </a:lnSpc>
            </a:pPr>
            <a:r>
              <a:rPr lang="en-US" sz="1400" b="0" dirty="0" smtClean="0">
                <a:effectLst/>
                <a:latin typeface="Arial" charset="0"/>
              </a:rPr>
              <a:t>LS0 – LS5 RAM</a:t>
            </a:r>
            <a:endParaRPr lang="en-US" sz="1400" b="0" dirty="0">
              <a:effectLst/>
              <a:latin typeface="Arial" charset="0"/>
            </a:endParaRPr>
          </a:p>
          <a:p>
            <a:pPr algn="ctr">
              <a:lnSpc>
                <a:spcPct val="50000"/>
              </a:lnSpc>
            </a:pPr>
            <a:r>
              <a:rPr lang="en-US" sz="1400" b="0" dirty="0">
                <a:effectLst/>
                <a:latin typeface="Arial" charset="0"/>
              </a:rPr>
              <a:t>accessible </a:t>
            </a:r>
            <a:r>
              <a:rPr lang="en-US" sz="1400" b="0" dirty="0" smtClean="0">
                <a:effectLst/>
                <a:latin typeface="Arial" charset="0"/>
              </a:rPr>
              <a:t>by</a:t>
            </a:r>
          </a:p>
          <a:p>
            <a:pPr algn="ctr">
              <a:lnSpc>
                <a:spcPct val="50000"/>
              </a:lnSpc>
            </a:pPr>
            <a:r>
              <a:rPr lang="en-US" sz="1400" b="0" dirty="0" smtClean="0">
                <a:effectLst/>
                <a:latin typeface="Arial" charset="0"/>
              </a:rPr>
              <a:t>CPU </a:t>
            </a:r>
            <a:r>
              <a:rPr lang="en-US" sz="1400" b="0" dirty="0">
                <a:effectLst/>
                <a:latin typeface="Arial" charset="0"/>
              </a:rPr>
              <a:t>&amp; CLA</a:t>
            </a:r>
          </a:p>
        </p:txBody>
      </p:sp>
      <p:sp>
        <p:nvSpPr>
          <p:cNvPr id="259" name="Rectangle 222" descr="Outlined diamond"/>
          <p:cNvSpPr>
            <a:spLocks noChangeArrowheads="1"/>
          </p:cNvSpPr>
          <p:nvPr/>
        </p:nvSpPr>
        <p:spPr bwMode="auto">
          <a:xfrm>
            <a:off x="6941188" y="2846148"/>
            <a:ext cx="1717040" cy="1217221"/>
          </a:xfrm>
          <a:prstGeom prst="rect">
            <a:avLst/>
          </a:prstGeom>
          <a:noFill/>
          <a:ln w="22225">
            <a:solidFill>
              <a:schemeClr val="tx1"/>
            </a:solidFill>
            <a:miter lim="800000"/>
            <a:headEnd type="none" w="sm" len="sm"/>
            <a:tailEnd type="none" w="sm" len="sm"/>
          </a:ln>
          <a:effectLst/>
        </p:spPr>
        <p:txBody>
          <a:bodyPr wrap="none" tIns="64008" bIns="0" anchor="ctr"/>
          <a:lstStyle/>
          <a:p>
            <a:pPr algn="ctr">
              <a:lnSpc>
                <a:spcPct val="50000"/>
              </a:lnSpc>
            </a:pPr>
            <a:r>
              <a:rPr lang="en-US" sz="1400" b="0" dirty="0" smtClean="0">
                <a:effectLst/>
                <a:latin typeface="Arial" charset="0"/>
              </a:rPr>
              <a:t>GS0 – GS15</a:t>
            </a:r>
          </a:p>
          <a:p>
            <a:pPr algn="ctr">
              <a:lnSpc>
                <a:spcPct val="50000"/>
              </a:lnSpc>
            </a:pPr>
            <a:r>
              <a:rPr lang="en-US" sz="1400" b="0" dirty="0" smtClean="0">
                <a:effectLst/>
                <a:latin typeface="Arial" charset="0"/>
              </a:rPr>
              <a:t>and EMIF1</a:t>
            </a:r>
            <a:endParaRPr lang="en-US" sz="1400" b="0" dirty="0">
              <a:effectLst/>
              <a:latin typeface="Arial" charset="0"/>
            </a:endParaRPr>
          </a:p>
          <a:p>
            <a:pPr algn="ctr">
              <a:lnSpc>
                <a:spcPct val="50000"/>
              </a:lnSpc>
            </a:pPr>
            <a:r>
              <a:rPr lang="en-US" sz="1400" b="0" dirty="0">
                <a:effectLst/>
                <a:latin typeface="Arial" charset="0"/>
              </a:rPr>
              <a:t>accessible by </a:t>
            </a:r>
            <a:r>
              <a:rPr lang="en-US" sz="1400" b="0" dirty="0" smtClean="0">
                <a:effectLst/>
                <a:latin typeface="Arial" charset="0"/>
              </a:rPr>
              <a:t>DMA</a:t>
            </a:r>
          </a:p>
          <a:p>
            <a:pPr algn="ctr">
              <a:lnSpc>
                <a:spcPct val="50000"/>
              </a:lnSpc>
            </a:pPr>
            <a:r>
              <a:rPr lang="en-US" sz="1400" b="0" i="1" dirty="0" smtClean="0">
                <a:effectLst/>
                <a:latin typeface="Arial" charset="0"/>
              </a:rPr>
              <a:t>(only GS0 – GS7</a:t>
            </a:r>
          </a:p>
          <a:p>
            <a:pPr algn="ctr">
              <a:lnSpc>
                <a:spcPct val="50000"/>
              </a:lnSpc>
            </a:pPr>
            <a:r>
              <a:rPr lang="en-US" sz="1400" b="0" i="1" dirty="0" smtClean="0">
                <a:effectLst/>
                <a:latin typeface="Arial" charset="0"/>
              </a:rPr>
              <a:t>RAM on F2807x)</a:t>
            </a:r>
            <a:endParaRPr lang="en-US" sz="1400" b="0" i="1" dirty="0">
              <a:effectLst/>
              <a:latin typeface="Arial" charset="0"/>
            </a:endParaRPr>
          </a:p>
        </p:txBody>
      </p:sp>
      <p:sp>
        <p:nvSpPr>
          <p:cNvPr id="260" name="TextBox 259"/>
          <p:cNvSpPr txBox="1"/>
          <p:nvPr/>
        </p:nvSpPr>
        <p:spPr>
          <a:xfrm>
            <a:off x="6941188" y="4245277"/>
            <a:ext cx="1717040" cy="1384995"/>
          </a:xfrm>
          <a:prstGeom prst="rect">
            <a:avLst/>
          </a:prstGeom>
          <a:noFill/>
          <a:ln>
            <a:solidFill>
              <a:schemeClr val="tx1"/>
            </a:solidFill>
          </a:ln>
        </p:spPr>
        <p:txBody>
          <a:bodyPr wrap="square" rtlCol="0" anchor="ctr" anchorCtr="0">
            <a:spAutoFit/>
          </a:bodyPr>
          <a:lstStyle/>
          <a:p>
            <a:pPr>
              <a:lnSpc>
                <a:spcPct val="100000"/>
              </a:lnSpc>
              <a:spcBef>
                <a:spcPts val="0"/>
              </a:spcBef>
              <a:spcAft>
                <a:spcPts val="0"/>
              </a:spcAft>
            </a:pPr>
            <a:r>
              <a:rPr lang="en-US" sz="1200" b="0" u="sng" dirty="0" smtClean="0">
                <a:solidFill>
                  <a:schemeClr val="dk1"/>
                </a:solidFill>
                <a:effectLst/>
                <a:latin typeface="Arial" panose="020B0604020202020204" pitchFamily="34" charset="0"/>
                <a:cs typeface="Arial" panose="020B0604020202020204" pitchFamily="34" charset="0"/>
              </a:rPr>
              <a:t>Notes:</a:t>
            </a:r>
          </a:p>
          <a:p>
            <a:pPr marL="228600" indent="-228600">
              <a:lnSpc>
                <a:spcPct val="100000"/>
              </a:lnSpc>
              <a:spcBef>
                <a:spcPts val="0"/>
              </a:spcBef>
              <a:spcAft>
                <a:spcPts val="0"/>
              </a:spcAft>
              <a:buFontTx/>
              <a:buAutoNum type="arabicPeriod"/>
            </a:pPr>
            <a:r>
              <a:rPr lang="en-US" sz="1200" b="0" dirty="0" smtClean="0">
                <a:solidFill>
                  <a:schemeClr val="dk1"/>
                </a:solidFill>
                <a:effectLst/>
                <a:latin typeface="Arial" panose="020B0604020202020204" pitchFamily="34" charset="0"/>
                <a:cs typeface="Arial" panose="020B0604020202020204" pitchFamily="34" charset="0"/>
              </a:rPr>
              <a:t>Only </a:t>
            </a:r>
            <a:r>
              <a:rPr lang="en-US" sz="1200" b="0" dirty="0">
                <a:solidFill>
                  <a:schemeClr val="dk1"/>
                </a:solidFill>
                <a:effectLst/>
                <a:latin typeface="Arial" panose="020B0604020202020204" pitchFamily="34" charset="0"/>
                <a:cs typeface="Arial" panose="020B0604020202020204" pitchFamily="34" charset="0"/>
              </a:rPr>
              <a:t>EMIF-1 on F2807x </a:t>
            </a:r>
            <a:endParaRPr lang="en-US" sz="1200" b="0" dirty="0" smtClean="0">
              <a:solidFill>
                <a:schemeClr val="dk1"/>
              </a:solidFill>
              <a:effectLst/>
              <a:latin typeface="Arial" panose="020B0604020202020204" pitchFamily="34" charset="0"/>
              <a:cs typeface="Arial" panose="020B0604020202020204" pitchFamily="34" charset="0"/>
            </a:endParaRPr>
          </a:p>
          <a:p>
            <a:pPr marL="228600" indent="-228600">
              <a:lnSpc>
                <a:spcPct val="100000"/>
              </a:lnSpc>
              <a:spcBef>
                <a:spcPts val="0"/>
              </a:spcBef>
              <a:spcAft>
                <a:spcPts val="0"/>
              </a:spcAft>
              <a:buAutoNum type="arabicPeriod"/>
            </a:pPr>
            <a:r>
              <a:rPr lang="en-US" sz="1200" b="0" dirty="0" smtClean="0">
                <a:solidFill>
                  <a:schemeClr val="dk1"/>
                </a:solidFill>
                <a:effectLst/>
                <a:latin typeface="Arial" panose="020B0604020202020204" pitchFamily="34" charset="0"/>
                <a:cs typeface="Arial" panose="020B0604020202020204" pitchFamily="34" charset="0"/>
              </a:rPr>
              <a:t>IPC MSG RAMs only on F2837xD</a:t>
            </a:r>
          </a:p>
          <a:p>
            <a:pPr marL="228600" indent="-228600">
              <a:lnSpc>
                <a:spcPct val="100000"/>
              </a:lnSpc>
              <a:spcBef>
                <a:spcPts val="0"/>
              </a:spcBef>
              <a:spcAft>
                <a:spcPts val="0"/>
              </a:spcAft>
              <a:buAutoNum type="arabicPeriod"/>
            </a:pPr>
            <a:r>
              <a:rPr lang="en-US" sz="1200" b="0" dirty="0" smtClean="0">
                <a:solidFill>
                  <a:schemeClr val="dk1"/>
                </a:solidFill>
                <a:effectLst/>
                <a:latin typeface="Arial" panose="020B0604020202020204" pitchFamily="34" charset="0"/>
                <a:cs typeface="Arial" panose="020B0604020202020204" pitchFamily="34" charset="0"/>
              </a:rPr>
              <a:t>512Kw FLASH on F2837xS</a:t>
            </a:r>
          </a:p>
        </p:txBody>
      </p:sp>
    </p:spTree>
    <p:custDataLst>
      <p:tags r:id="rId1"/>
    </p:custDataLst>
    <p:extLst>
      <p:ext uri="{BB962C8B-B14F-4D97-AF65-F5344CB8AC3E}">
        <p14:creationId xmlns:p14="http://schemas.microsoft.com/office/powerpoint/2010/main" val="113095295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5" name="Rectangle 3"/>
          <p:cNvSpPr>
            <a:spLocks noGrp="1" noChangeArrowheads="1"/>
          </p:cNvSpPr>
          <p:nvPr>
            <p:ph type="title"/>
          </p:nvPr>
        </p:nvSpPr>
        <p:spPr/>
        <p:txBody>
          <a:bodyPr/>
          <a:lstStyle/>
          <a:p>
            <a:r>
              <a:rPr lang="en-US" dirty="0"/>
              <a:t>Hi-Resolution PWM (HRPWM)</a:t>
            </a:r>
          </a:p>
        </p:txBody>
      </p:sp>
      <p:sp>
        <p:nvSpPr>
          <p:cNvPr id="277" name="Rectangle 2"/>
          <p:cNvSpPr>
            <a:spLocks noChangeArrowheads="1"/>
          </p:cNvSpPr>
          <p:nvPr/>
        </p:nvSpPr>
        <p:spPr bwMode="auto">
          <a:xfrm>
            <a:off x="127000" y="4991100"/>
            <a:ext cx="8936038" cy="17272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p>
        </p:txBody>
      </p:sp>
      <p:sp>
        <p:nvSpPr>
          <p:cNvPr id="278" name="Rectangle 4"/>
          <p:cNvSpPr>
            <a:spLocks noGrp="1" noChangeArrowheads="1"/>
          </p:cNvSpPr>
          <p:nvPr>
            <p:ph idx="1"/>
          </p:nvPr>
        </p:nvSpPr>
        <p:spPr>
          <a:xfrm>
            <a:off x="162064" y="5043343"/>
            <a:ext cx="8898015" cy="1669690"/>
          </a:xfrm>
        </p:spPr>
        <p:txBody>
          <a:bodyPr>
            <a:normAutofit lnSpcReduction="10000"/>
          </a:bodyPr>
          <a:lstStyle/>
          <a:p>
            <a:pPr>
              <a:lnSpc>
                <a:spcPct val="90000"/>
              </a:lnSpc>
              <a:spcBef>
                <a:spcPts val="600"/>
              </a:spcBef>
            </a:pPr>
            <a:r>
              <a:rPr lang="en-US" sz="1800" dirty="0"/>
              <a:t>Significantly increases the resolution of conventionally derived digital PWM</a:t>
            </a:r>
          </a:p>
          <a:p>
            <a:pPr>
              <a:lnSpc>
                <a:spcPct val="90000"/>
              </a:lnSpc>
              <a:spcBef>
                <a:spcPts val="600"/>
              </a:spcBef>
            </a:pPr>
            <a:r>
              <a:rPr lang="en-US" sz="1800" dirty="0"/>
              <a:t>Uses 8-bit extensions to Compare registers (</a:t>
            </a:r>
            <a:r>
              <a:rPr lang="en-US" sz="1800" dirty="0" err="1"/>
              <a:t>CMPxHR</a:t>
            </a:r>
            <a:r>
              <a:rPr lang="en-US" sz="1800" dirty="0"/>
              <a:t>), Period register (TBPRDHR) and Phase register  (TBPHSHR) for edge positioning control</a:t>
            </a:r>
          </a:p>
          <a:p>
            <a:pPr>
              <a:lnSpc>
                <a:spcPct val="90000"/>
              </a:lnSpc>
              <a:spcBef>
                <a:spcPts val="600"/>
              </a:spcBef>
            </a:pPr>
            <a:r>
              <a:rPr lang="en-US" sz="1800" dirty="0"/>
              <a:t>Typically used when PWM resolution falls below ~9-10 bits which occurs at frequencies greater than </a:t>
            </a:r>
            <a:r>
              <a:rPr lang="en-US" sz="1800" dirty="0" smtClean="0"/>
              <a:t>~200 </a:t>
            </a:r>
            <a:r>
              <a:rPr lang="en-US" sz="1800" dirty="0"/>
              <a:t>kHz (with system clock of </a:t>
            </a:r>
            <a:r>
              <a:rPr lang="en-US" sz="1800" dirty="0" smtClean="0"/>
              <a:t>100 </a:t>
            </a:r>
            <a:r>
              <a:rPr lang="en-US" sz="1800" dirty="0"/>
              <a:t>MHz)</a:t>
            </a:r>
          </a:p>
          <a:p>
            <a:pPr>
              <a:lnSpc>
                <a:spcPct val="90000"/>
              </a:lnSpc>
              <a:spcBef>
                <a:spcPts val="600"/>
              </a:spcBef>
            </a:pPr>
            <a:r>
              <a:rPr lang="en-US" sz="1800" dirty="0"/>
              <a:t>Not all </a:t>
            </a:r>
            <a:r>
              <a:rPr lang="en-US" sz="1800" dirty="0" err="1"/>
              <a:t>ePWM</a:t>
            </a:r>
            <a:r>
              <a:rPr lang="en-US" sz="1800" dirty="0"/>
              <a:t> outputs support HRPWM feature (see device datasheet)</a:t>
            </a:r>
          </a:p>
        </p:txBody>
      </p:sp>
      <p:sp>
        <p:nvSpPr>
          <p:cNvPr id="279" name="Rectangle 5"/>
          <p:cNvSpPr>
            <a:spLocks noChangeArrowheads="1"/>
          </p:cNvSpPr>
          <p:nvPr/>
        </p:nvSpPr>
        <p:spPr bwMode="auto">
          <a:xfrm>
            <a:off x="2743200" y="2033588"/>
            <a:ext cx="3657600" cy="228600"/>
          </a:xfrm>
          <a:prstGeom prst="rect">
            <a:avLst/>
          </a:prstGeom>
          <a:solidFill>
            <a:schemeClr val="accent4">
              <a:lumMod val="40000"/>
              <a:lumOff val="60000"/>
            </a:schemeClr>
          </a:solidFill>
          <a:ln w="28575" algn="ctr">
            <a:noFill/>
            <a:miter lim="800000"/>
            <a:headEnd/>
            <a:tailEnd/>
          </a:ln>
          <a:effectLst/>
        </p:spPr>
        <p:txBody>
          <a:bodyPr anchor="ctr">
            <a:spAutoFit/>
          </a:bodyPr>
          <a:lstStyle/>
          <a:p>
            <a:endParaRPr lang="en-US"/>
          </a:p>
        </p:txBody>
      </p:sp>
      <p:grpSp>
        <p:nvGrpSpPr>
          <p:cNvPr id="280" name="Group 6"/>
          <p:cNvGrpSpPr>
            <a:grpSpLocks/>
          </p:cNvGrpSpPr>
          <p:nvPr/>
        </p:nvGrpSpPr>
        <p:grpSpPr bwMode="auto">
          <a:xfrm>
            <a:off x="1828800" y="1119188"/>
            <a:ext cx="5486400" cy="609600"/>
            <a:chOff x="336" y="3312"/>
            <a:chExt cx="1632" cy="576"/>
          </a:xfrm>
        </p:grpSpPr>
        <p:sp>
          <p:nvSpPr>
            <p:cNvPr id="281" name="Line 7"/>
            <p:cNvSpPr>
              <a:spLocks noChangeShapeType="1"/>
            </p:cNvSpPr>
            <p:nvPr/>
          </p:nvSpPr>
          <p:spPr bwMode="auto">
            <a:xfrm>
              <a:off x="336" y="3312"/>
              <a:ext cx="816" cy="0"/>
            </a:xfrm>
            <a:prstGeom prst="line">
              <a:avLst/>
            </a:prstGeom>
            <a:noFill/>
            <a:ln w="28575">
              <a:solidFill>
                <a:schemeClr val="tx1"/>
              </a:solidFill>
              <a:round/>
              <a:headEnd/>
              <a:tailEnd/>
            </a:ln>
            <a:effectLst/>
          </p:spPr>
          <p:txBody>
            <a:bodyPr>
              <a:spAutoFit/>
            </a:bodyPr>
            <a:lstStyle/>
            <a:p>
              <a:endParaRPr lang="en-US"/>
            </a:p>
          </p:txBody>
        </p:sp>
        <p:sp>
          <p:nvSpPr>
            <p:cNvPr id="282" name="Line 8"/>
            <p:cNvSpPr>
              <a:spLocks noChangeShapeType="1"/>
            </p:cNvSpPr>
            <p:nvPr/>
          </p:nvSpPr>
          <p:spPr bwMode="auto">
            <a:xfrm>
              <a:off x="1152" y="3312"/>
              <a:ext cx="0" cy="576"/>
            </a:xfrm>
            <a:prstGeom prst="line">
              <a:avLst/>
            </a:prstGeom>
            <a:noFill/>
            <a:ln w="28575">
              <a:solidFill>
                <a:schemeClr val="tx1"/>
              </a:solidFill>
              <a:round/>
              <a:headEnd/>
              <a:tailEnd/>
            </a:ln>
            <a:effectLst/>
          </p:spPr>
          <p:txBody>
            <a:bodyPr wrap="none">
              <a:spAutoFit/>
            </a:bodyPr>
            <a:lstStyle/>
            <a:p>
              <a:endParaRPr lang="en-US"/>
            </a:p>
          </p:txBody>
        </p:sp>
        <p:sp>
          <p:nvSpPr>
            <p:cNvPr id="283" name="Line 9"/>
            <p:cNvSpPr>
              <a:spLocks noChangeShapeType="1"/>
            </p:cNvSpPr>
            <p:nvPr/>
          </p:nvSpPr>
          <p:spPr bwMode="auto">
            <a:xfrm>
              <a:off x="1152" y="3888"/>
              <a:ext cx="816" cy="0"/>
            </a:xfrm>
            <a:prstGeom prst="line">
              <a:avLst/>
            </a:prstGeom>
            <a:noFill/>
            <a:ln w="28575">
              <a:solidFill>
                <a:schemeClr val="tx1"/>
              </a:solidFill>
              <a:round/>
              <a:headEnd/>
              <a:tailEnd/>
            </a:ln>
            <a:effectLst/>
          </p:spPr>
          <p:txBody>
            <a:bodyPr>
              <a:spAutoFit/>
            </a:bodyPr>
            <a:lstStyle/>
            <a:p>
              <a:endParaRPr lang="en-US"/>
            </a:p>
          </p:txBody>
        </p:sp>
      </p:grpSp>
      <p:sp>
        <p:nvSpPr>
          <p:cNvPr id="284" name="Rectangle 10"/>
          <p:cNvSpPr>
            <a:spLocks noChangeArrowheads="1"/>
          </p:cNvSpPr>
          <p:nvPr/>
        </p:nvSpPr>
        <p:spPr bwMode="auto">
          <a:xfrm>
            <a:off x="6400800" y="1042988"/>
            <a:ext cx="2743200" cy="762000"/>
          </a:xfrm>
          <a:prstGeom prst="rect">
            <a:avLst/>
          </a:prstGeom>
          <a:solidFill>
            <a:schemeClr val="bg1"/>
          </a:solidFill>
          <a:ln w="9525" algn="ctr">
            <a:noFill/>
            <a:miter lim="800000"/>
            <a:headEnd/>
            <a:tailEnd/>
          </a:ln>
          <a:effectLst/>
        </p:spPr>
        <p:txBody>
          <a:bodyPr anchor="ctr">
            <a:spAutoFit/>
          </a:bodyPr>
          <a:lstStyle/>
          <a:p>
            <a:endParaRPr lang="en-US"/>
          </a:p>
        </p:txBody>
      </p:sp>
      <p:sp>
        <p:nvSpPr>
          <p:cNvPr id="285" name="Line 11"/>
          <p:cNvSpPr>
            <a:spLocks noChangeShapeType="1"/>
          </p:cNvSpPr>
          <p:nvPr/>
        </p:nvSpPr>
        <p:spPr bwMode="auto">
          <a:xfrm flipV="1">
            <a:off x="6400800" y="1119188"/>
            <a:ext cx="0" cy="609600"/>
          </a:xfrm>
          <a:prstGeom prst="line">
            <a:avLst/>
          </a:prstGeom>
          <a:noFill/>
          <a:ln w="28575">
            <a:solidFill>
              <a:schemeClr val="tx1"/>
            </a:solidFill>
            <a:round/>
            <a:headEnd/>
            <a:tailEnd/>
          </a:ln>
          <a:effectLst/>
        </p:spPr>
        <p:txBody>
          <a:bodyPr>
            <a:spAutoFit/>
          </a:bodyPr>
          <a:lstStyle/>
          <a:p>
            <a:endParaRPr lang="en-US"/>
          </a:p>
        </p:txBody>
      </p:sp>
      <p:sp>
        <p:nvSpPr>
          <p:cNvPr id="286" name="Line 12"/>
          <p:cNvSpPr>
            <a:spLocks noChangeShapeType="1"/>
          </p:cNvSpPr>
          <p:nvPr/>
        </p:nvSpPr>
        <p:spPr bwMode="auto">
          <a:xfrm>
            <a:off x="6400800" y="1119188"/>
            <a:ext cx="914400" cy="0"/>
          </a:xfrm>
          <a:prstGeom prst="line">
            <a:avLst/>
          </a:prstGeom>
          <a:noFill/>
          <a:ln w="28575">
            <a:solidFill>
              <a:schemeClr val="tx1"/>
            </a:solidFill>
            <a:round/>
            <a:headEnd/>
            <a:tailEnd/>
          </a:ln>
          <a:effectLst/>
        </p:spPr>
        <p:txBody>
          <a:bodyPr>
            <a:spAutoFit/>
          </a:bodyPr>
          <a:lstStyle/>
          <a:p>
            <a:endParaRPr lang="en-US"/>
          </a:p>
        </p:txBody>
      </p:sp>
      <p:sp>
        <p:nvSpPr>
          <p:cNvPr id="287" name="Rectangle 13"/>
          <p:cNvSpPr>
            <a:spLocks noChangeArrowheads="1"/>
          </p:cNvSpPr>
          <p:nvPr/>
        </p:nvSpPr>
        <p:spPr bwMode="auto">
          <a:xfrm>
            <a:off x="0" y="1042988"/>
            <a:ext cx="2743200" cy="762000"/>
          </a:xfrm>
          <a:prstGeom prst="rect">
            <a:avLst/>
          </a:prstGeom>
          <a:solidFill>
            <a:schemeClr val="bg1"/>
          </a:solidFill>
          <a:ln w="9525" algn="ctr">
            <a:noFill/>
            <a:miter lim="800000"/>
            <a:headEnd/>
            <a:tailEnd/>
          </a:ln>
          <a:effectLst/>
        </p:spPr>
        <p:txBody>
          <a:bodyPr anchor="ctr">
            <a:spAutoFit/>
          </a:bodyPr>
          <a:lstStyle/>
          <a:p>
            <a:endParaRPr lang="en-US"/>
          </a:p>
        </p:txBody>
      </p:sp>
      <p:sp>
        <p:nvSpPr>
          <p:cNvPr id="288" name="Line 14"/>
          <p:cNvSpPr>
            <a:spLocks noChangeShapeType="1"/>
          </p:cNvSpPr>
          <p:nvPr/>
        </p:nvSpPr>
        <p:spPr bwMode="auto">
          <a:xfrm>
            <a:off x="1828800" y="1728788"/>
            <a:ext cx="914400" cy="0"/>
          </a:xfrm>
          <a:prstGeom prst="line">
            <a:avLst/>
          </a:prstGeom>
          <a:noFill/>
          <a:ln w="28575">
            <a:solidFill>
              <a:schemeClr val="tx1"/>
            </a:solidFill>
            <a:round/>
            <a:headEnd/>
            <a:tailEnd/>
          </a:ln>
          <a:effectLst/>
        </p:spPr>
        <p:txBody>
          <a:bodyPr>
            <a:spAutoFit/>
          </a:bodyPr>
          <a:lstStyle/>
          <a:p>
            <a:endParaRPr lang="en-US"/>
          </a:p>
        </p:txBody>
      </p:sp>
      <p:sp>
        <p:nvSpPr>
          <p:cNvPr id="289" name="Line 15"/>
          <p:cNvSpPr>
            <a:spLocks noChangeShapeType="1"/>
          </p:cNvSpPr>
          <p:nvPr/>
        </p:nvSpPr>
        <p:spPr bwMode="auto">
          <a:xfrm flipV="1">
            <a:off x="2743200" y="1119188"/>
            <a:ext cx="0" cy="609600"/>
          </a:xfrm>
          <a:prstGeom prst="line">
            <a:avLst/>
          </a:prstGeom>
          <a:noFill/>
          <a:ln w="28575">
            <a:solidFill>
              <a:schemeClr val="tx1"/>
            </a:solidFill>
            <a:round/>
            <a:headEnd/>
            <a:tailEnd/>
          </a:ln>
          <a:effectLst/>
        </p:spPr>
        <p:txBody>
          <a:bodyPr>
            <a:spAutoFit/>
          </a:bodyPr>
          <a:lstStyle/>
          <a:p>
            <a:endParaRPr lang="en-US"/>
          </a:p>
        </p:txBody>
      </p:sp>
      <p:sp>
        <p:nvSpPr>
          <p:cNvPr id="290" name="Line 16"/>
          <p:cNvSpPr>
            <a:spLocks noChangeShapeType="1"/>
          </p:cNvSpPr>
          <p:nvPr/>
        </p:nvSpPr>
        <p:spPr bwMode="auto">
          <a:xfrm>
            <a:off x="2743200" y="890588"/>
            <a:ext cx="3657600" cy="0"/>
          </a:xfrm>
          <a:prstGeom prst="line">
            <a:avLst/>
          </a:prstGeom>
          <a:noFill/>
          <a:ln w="19050">
            <a:solidFill>
              <a:schemeClr val="tx1"/>
            </a:solidFill>
            <a:round/>
            <a:headEnd type="stealth" w="lg" len="lg"/>
            <a:tailEnd type="stealth" w="lg" len="lg"/>
          </a:ln>
          <a:effectLst/>
        </p:spPr>
        <p:txBody>
          <a:bodyPr wrap="none">
            <a:spAutoFit/>
          </a:bodyPr>
          <a:lstStyle/>
          <a:p>
            <a:endParaRPr lang="en-US"/>
          </a:p>
        </p:txBody>
      </p:sp>
      <p:sp>
        <p:nvSpPr>
          <p:cNvPr id="291" name="Text Box 17"/>
          <p:cNvSpPr txBox="1">
            <a:spLocks noChangeArrowheads="1"/>
          </p:cNvSpPr>
          <p:nvPr/>
        </p:nvSpPr>
        <p:spPr bwMode="auto">
          <a:xfrm>
            <a:off x="3806825" y="533400"/>
            <a:ext cx="1370013" cy="336550"/>
          </a:xfrm>
          <a:prstGeom prst="rect">
            <a:avLst/>
          </a:prstGeom>
          <a:noFill/>
          <a:ln w="28575" algn="ctr">
            <a:noFill/>
            <a:miter lim="800000"/>
            <a:headEnd/>
            <a:tailEnd/>
          </a:ln>
          <a:effectLst/>
        </p:spPr>
        <p:txBody>
          <a:bodyPr wrap="none">
            <a:spAutoFit/>
          </a:bodyPr>
          <a:lstStyle/>
          <a:p>
            <a:pPr algn="ctr" eaLnBrk="1" hangingPunct="1">
              <a:lnSpc>
                <a:spcPct val="100000"/>
              </a:lnSpc>
              <a:spcBef>
                <a:spcPct val="0"/>
              </a:spcBef>
            </a:pPr>
            <a:r>
              <a:rPr lang="en-US" sz="1600">
                <a:effectLst/>
                <a:latin typeface="Arial" charset="0"/>
              </a:rPr>
              <a:t>PWM Period</a:t>
            </a:r>
          </a:p>
        </p:txBody>
      </p:sp>
      <p:sp>
        <p:nvSpPr>
          <p:cNvPr id="292" name="Line 18"/>
          <p:cNvSpPr>
            <a:spLocks noChangeShapeType="1"/>
          </p:cNvSpPr>
          <p:nvPr/>
        </p:nvSpPr>
        <p:spPr bwMode="auto">
          <a:xfrm>
            <a:off x="1828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3" name="Line 19"/>
          <p:cNvSpPr>
            <a:spLocks noChangeShapeType="1"/>
          </p:cNvSpPr>
          <p:nvPr/>
        </p:nvSpPr>
        <p:spPr bwMode="auto">
          <a:xfrm>
            <a:off x="1981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4" name="Line 20"/>
          <p:cNvSpPr>
            <a:spLocks noChangeShapeType="1"/>
          </p:cNvSpPr>
          <p:nvPr/>
        </p:nvSpPr>
        <p:spPr bwMode="auto">
          <a:xfrm>
            <a:off x="2133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5" name="Line 21"/>
          <p:cNvSpPr>
            <a:spLocks noChangeShapeType="1"/>
          </p:cNvSpPr>
          <p:nvPr/>
        </p:nvSpPr>
        <p:spPr bwMode="auto">
          <a:xfrm>
            <a:off x="2286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6" name="Line 22"/>
          <p:cNvSpPr>
            <a:spLocks noChangeShapeType="1"/>
          </p:cNvSpPr>
          <p:nvPr/>
        </p:nvSpPr>
        <p:spPr bwMode="auto">
          <a:xfrm>
            <a:off x="2438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7" name="Line 23"/>
          <p:cNvSpPr>
            <a:spLocks noChangeShapeType="1"/>
          </p:cNvSpPr>
          <p:nvPr/>
        </p:nvSpPr>
        <p:spPr bwMode="auto">
          <a:xfrm>
            <a:off x="2590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8" name="Line 24"/>
          <p:cNvSpPr>
            <a:spLocks noChangeShapeType="1"/>
          </p:cNvSpPr>
          <p:nvPr/>
        </p:nvSpPr>
        <p:spPr bwMode="auto">
          <a:xfrm>
            <a:off x="2743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299" name="Line 25"/>
          <p:cNvSpPr>
            <a:spLocks noChangeShapeType="1"/>
          </p:cNvSpPr>
          <p:nvPr/>
        </p:nvSpPr>
        <p:spPr bwMode="auto">
          <a:xfrm>
            <a:off x="2895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0" name="Line 26"/>
          <p:cNvSpPr>
            <a:spLocks noChangeShapeType="1"/>
          </p:cNvSpPr>
          <p:nvPr/>
        </p:nvSpPr>
        <p:spPr bwMode="auto">
          <a:xfrm>
            <a:off x="3048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1" name="Line 27"/>
          <p:cNvSpPr>
            <a:spLocks noChangeShapeType="1"/>
          </p:cNvSpPr>
          <p:nvPr/>
        </p:nvSpPr>
        <p:spPr bwMode="auto">
          <a:xfrm>
            <a:off x="3200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2" name="Line 28"/>
          <p:cNvSpPr>
            <a:spLocks noChangeShapeType="1"/>
          </p:cNvSpPr>
          <p:nvPr/>
        </p:nvSpPr>
        <p:spPr bwMode="auto">
          <a:xfrm>
            <a:off x="3352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3" name="Line 29"/>
          <p:cNvSpPr>
            <a:spLocks noChangeShapeType="1"/>
          </p:cNvSpPr>
          <p:nvPr/>
        </p:nvSpPr>
        <p:spPr bwMode="auto">
          <a:xfrm>
            <a:off x="3505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4" name="Line 30"/>
          <p:cNvSpPr>
            <a:spLocks noChangeShapeType="1"/>
          </p:cNvSpPr>
          <p:nvPr/>
        </p:nvSpPr>
        <p:spPr bwMode="auto">
          <a:xfrm>
            <a:off x="3657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5" name="Line 31"/>
          <p:cNvSpPr>
            <a:spLocks noChangeShapeType="1"/>
          </p:cNvSpPr>
          <p:nvPr/>
        </p:nvSpPr>
        <p:spPr bwMode="auto">
          <a:xfrm>
            <a:off x="3810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6" name="Line 32"/>
          <p:cNvSpPr>
            <a:spLocks noChangeShapeType="1"/>
          </p:cNvSpPr>
          <p:nvPr/>
        </p:nvSpPr>
        <p:spPr bwMode="auto">
          <a:xfrm>
            <a:off x="3962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7" name="Line 33"/>
          <p:cNvSpPr>
            <a:spLocks noChangeShapeType="1"/>
          </p:cNvSpPr>
          <p:nvPr/>
        </p:nvSpPr>
        <p:spPr bwMode="auto">
          <a:xfrm>
            <a:off x="4114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8" name="Line 34"/>
          <p:cNvSpPr>
            <a:spLocks noChangeShapeType="1"/>
          </p:cNvSpPr>
          <p:nvPr/>
        </p:nvSpPr>
        <p:spPr bwMode="auto">
          <a:xfrm>
            <a:off x="4267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09" name="Line 35"/>
          <p:cNvSpPr>
            <a:spLocks noChangeShapeType="1"/>
          </p:cNvSpPr>
          <p:nvPr/>
        </p:nvSpPr>
        <p:spPr bwMode="auto">
          <a:xfrm>
            <a:off x="4419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0" name="Line 36"/>
          <p:cNvSpPr>
            <a:spLocks noChangeShapeType="1"/>
          </p:cNvSpPr>
          <p:nvPr/>
        </p:nvSpPr>
        <p:spPr bwMode="auto">
          <a:xfrm>
            <a:off x="4572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1" name="Line 37"/>
          <p:cNvSpPr>
            <a:spLocks noChangeShapeType="1"/>
          </p:cNvSpPr>
          <p:nvPr/>
        </p:nvSpPr>
        <p:spPr bwMode="auto">
          <a:xfrm>
            <a:off x="4724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2" name="Line 38"/>
          <p:cNvSpPr>
            <a:spLocks noChangeShapeType="1"/>
          </p:cNvSpPr>
          <p:nvPr/>
        </p:nvSpPr>
        <p:spPr bwMode="auto">
          <a:xfrm>
            <a:off x="4876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3" name="Line 39"/>
          <p:cNvSpPr>
            <a:spLocks noChangeShapeType="1"/>
          </p:cNvSpPr>
          <p:nvPr/>
        </p:nvSpPr>
        <p:spPr bwMode="auto">
          <a:xfrm>
            <a:off x="5029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4" name="Line 40"/>
          <p:cNvSpPr>
            <a:spLocks noChangeShapeType="1"/>
          </p:cNvSpPr>
          <p:nvPr/>
        </p:nvSpPr>
        <p:spPr bwMode="auto">
          <a:xfrm>
            <a:off x="5181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5" name="Line 41"/>
          <p:cNvSpPr>
            <a:spLocks noChangeShapeType="1"/>
          </p:cNvSpPr>
          <p:nvPr/>
        </p:nvSpPr>
        <p:spPr bwMode="auto">
          <a:xfrm>
            <a:off x="5334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6" name="Line 42"/>
          <p:cNvSpPr>
            <a:spLocks noChangeShapeType="1"/>
          </p:cNvSpPr>
          <p:nvPr/>
        </p:nvSpPr>
        <p:spPr bwMode="auto">
          <a:xfrm>
            <a:off x="5486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7" name="Line 43"/>
          <p:cNvSpPr>
            <a:spLocks noChangeShapeType="1"/>
          </p:cNvSpPr>
          <p:nvPr/>
        </p:nvSpPr>
        <p:spPr bwMode="auto">
          <a:xfrm>
            <a:off x="5638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8" name="Line 44"/>
          <p:cNvSpPr>
            <a:spLocks noChangeShapeType="1"/>
          </p:cNvSpPr>
          <p:nvPr/>
        </p:nvSpPr>
        <p:spPr bwMode="auto">
          <a:xfrm>
            <a:off x="5791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19" name="Line 45"/>
          <p:cNvSpPr>
            <a:spLocks noChangeShapeType="1"/>
          </p:cNvSpPr>
          <p:nvPr/>
        </p:nvSpPr>
        <p:spPr bwMode="auto">
          <a:xfrm>
            <a:off x="5943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0" name="Line 46"/>
          <p:cNvSpPr>
            <a:spLocks noChangeShapeType="1"/>
          </p:cNvSpPr>
          <p:nvPr/>
        </p:nvSpPr>
        <p:spPr bwMode="auto">
          <a:xfrm>
            <a:off x="6096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1" name="Line 47"/>
          <p:cNvSpPr>
            <a:spLocks noChangeShapeType="1"/>
          </p:cNvSpPr>
          <p:nvPr/>
        </p:nvSpPr>
        <p:spPr bwMode="auto">
          <a:xfrm>
            <a:off x="6248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2" name="Line 48"/>
          <p:cNvSpPr>
            <a:spLocks noChangeShapeType="1"/>
          </p:cNvSpPr>
          <p:nvPr/>
        </p:nvSpPr>
        <p:spPr bwMode="auto">
          <a:xfrm>
            <a:off x="6400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3" name="Line 49"/>
          <p:cNvSpPr>
            <a:spLocks noChangeShapeType="1"/>
          </p:cNvSpPr>
          <p:nvPr/>
        </p:nvSpPr>
        <p:spPr bwMode="auto">
          <a:xfrm>
            <a:off x="6553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4" name="Line 50"/>
          <p:cNvSpPr>
            <a:spLocks noChangeShapeType="1"/>
          </p:cNvSpPr>
          <p:nvPr/>
        </p:nvSpPr>
        <p:spPr bwMode="auto">
          <a:xfrm>
            <a:off x="67056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5" name="Line 51"/>
          <p:cNvSpPr>
            <a:spLocks noChangeShapeType="1"/>
          </p:cNvSpPr>
          <p:nvPr/>
        </p:nvSpPr>
        <p:spPr bwMode="auto">
          <a:xfrm>
            <a:off x="68580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6" name="Line 52"/>
          <p:cNvSpPr>
            <a:spLocks noChangeShapeType="1"/>
          </p:cNvSpPr>
          <p:nvPr/>
        </p:nvSpPr>
        <p:spPr bwMode="auto">
          <a:xfrm>
            <a:off x="70104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7" name="Line 53"/>
          <p:cNvSpPr>
            <a:spLocks noChangeShapeType="1"/>
          </p:cNvSpPr>
          <p:nvPr/>
        </p:nvSpPr>
        <p:spPr bwMode="auto">
          <a:xfrm>
            <a:off x="71628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8" name="Line 54"/>
          <p:cNvSpPr>
            <a:spLocks noChangeShapeType="1"/>
          </p:cNvSpPr>
          <p:nvPr/>
        </p:nvSpPr>
        <p:spPr bwMode="auto">
          <a:xfrm>
            <a:off x="7315200" y="2033588"/>
            <a:ext cx="0" cy="228600"/>
          </a:xfrm>
          <a:prstGeom prst="line">
            <a:avLst/>
          </a:prstGeom>
          <a:noFill/>
          <a:ln w="19050">
            <a:solidFill>
              <a:schemeClr val="tx1"/>
            </a:solidFill>
            <a:round/>
            <a:headEnd/>
            <a:tailEnd/>
          </a:ln>
          <a:effectLst/>
        </p:spPr>
        <p:txBody>
          <a:bodyPr wrap="none">
            <a:spAutoFit/>
          </a:bodyPr>
          <a:lstStyle/>
          <a:p>
            <a:endParaRPr lang="en-US"/>
          </a:p>
        </p:txBody>
      </p:sp>
      <p:sp>
        <p:nvSpPr>
          <p:cNvPr id="329" name="Line 55"/>
          <p:cNvSpPr>
            <a:spLocks noChangeShapeType="1"/>
          </p:cNvSpPr>
          <p:nvPr/>
        </p:nvSpPr>
        <p:spPr bwMode="auto">
          <a:xfrm flipH="1">
            <a:off x="2743200" y="2262188"/>
            <a:ext cx="1676400" cy="685800"/>
          </a:xfrm>
          <a:prstGeom prst="line">
            <a:avLst/>
          </a:prstGeom>
          <a:noFill/>
          <a:ln w="19050">
            <a:solidFill>
              <a:schemeClr val="tx1"/>
            </a:solidFill>
            <a:prstDash val="sysDot"/>
            <a:round/>
            <a:headEnd/>
            <a:tailEnd/>
          </a:ln>
          <a:effectLst/>
        </p:spPr>
        <p:txBody>
          <a:bodyPr>
            <a:spAutoFit/>
          </a:bodyPr>
          <a:lstStyle/>
          <a:p>
            <a:endParaRPr lang="en-US"/>
          </a:p>
        </p:txBody>
      </p:sp>
      <p:sp>
        <p:nvSpPr>
          <p:cNvPr id="330" name="Line 56"/>
          <p:cNvSpPr>
            <a:spLocks noChangeShapeType="1"/>
          </p:cNvSpPr>
          <p:nvPr/>
        </p:nvSpPr>
        <p:spPr bwMode="auto">
          <a:xfrm>
            <a:off x="4572000" y="2262188"/>
            <a:ext cx="1828800" cy="685800"/>
          </a:xfrm>
          <a:prstGeom prst="line">
            <a:avLst/>
          </a:prstGeom>
          <a:noFill/>
          <a:ln w="19050">
            <a:solidFill>
              <a:schemeClr val="tx1"/>
            </a:solidFill>
            <a:prstDash val="sysDot"/>
            <a:round/>
            <a:headEnd/>
            <a:tailEnd/>
          </a:ln>
          <a:effectLst/>
        </p:spPr>
        <p:txBody>
          <a:bodyPr>
            <a:spAutoFit/>
          </a:bodyPr>
          <a:lstStyle/>
          <a:p>
            <a:endParaRPr lang="en-US"/>
          </a:p>
        </p:txBody>
      </p:sp>
      <p:sp>
        <p:nvSpPr>
          <p:cNvPr id="331" name="Line 57"/>
          <p:cNvSpPr>
            <a:spLocks noChangeShapeType="1"/>
          </p:cNvSpPr>
          <p:nvPr/>
        </p:nvSpPr>
        <p:spPr bwMode="auto">
          <a:xfrm>
            <a:off x="1828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32" name="Line 58"/>
          <p:cNvSpPr>
            <a:spLocks noChangeShapeType="1"/>
          </p:cNvSpPr>
          <p:nvPr/>
        </p:nvSpPr>
        <p:spPr bwMode="auto">
          <a:xfrm flipV="1">
            <a:off x="1905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33" name="Line 59"/>
          <p:cNvSpPr>
            <a:spLocks noChangeShapeType="1"/>
          </p:cNvSpPr>
          <p:nvPr/>
        </p:nvSpPr>
        <p:spPr bwMode="auto">
          <a:xfrm>
            <a:off x="1905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34" name="Line 60"/>
          <p:cNvSpPr>
            <a:spLocks noChangeShapeType="1"/>
          </p:cNvSpPr>
          <p:nvPr/>
        </p:nvSpPr>
        <p:spPr bwMode="auto">
          <a:xfrm>
            <a:off x="1981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35" name="Line 61"/>
          <p:cNvSpPr>
            <a:spLocks noChangeShapeType="1"/>
          </p:cNvSpPr>
          <p:nvPr/>
        </p:nvSpPr>
        <p:spPr bwMode="auto">
          <a:xfrm>
            <a:off x="1981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36" name="Line 62"/>
          <p:cNvSpPr>
            <a:spLocks noChangeShapeType="1"/>
          </p:cNvSpPr>
          <p:nvPr/>
        </p:nvSpPr>
        <p:spPr bwMode="auto">
          <a:xfrm flipV="1">
            <a:off x="2057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37" name="Line 63"/>
          <p:cNvSpPr>
            <a:spLocks noChangeShapeType="1"/>
          </p:cNvSpPr>
          <p:nvPr/>
        </p:nvSpPr>
        <p:spPr bwMode="auto">
          <a:xfrm>
            <a:off x="2057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38" name="Line 64"/>
          <p:cNvSpPr>
            <a:spLocks noChangeShapeType="1"/>
          </p:cNvSpPr>
          <p:nvPr/>
        </p:nvSpPr>
        <p:spPr bwMode="auto">
          <a:xfrm>
            <a:off x="2133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39" name="Line 65"/>
          <p:cNvSpPr>
            <a:spLocks noChangeShapeType="1"/>
          </p:cNvSpPr>
          <p:nvPr/>
        </p:nvSpPr>
        <p:spPr bwMode="auto">
          <a:xfrm>
            <a:off x="2133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40" name="Line 66"/>
          <p:cNvSpPr>
            <a:spLocks noChangeShapeType="1"/>
          </p:cNvSpPr>
          <p:nvPr/>
        </p:nvSpPr>
        <p:spPr bwMode="auto">
          <a:xfrm flipV="1">
            <a:off x="2209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41" name="Line 67"/>
          <p:cNvSpPr>
            <a:spLocks noChangeShapeType="1"/>
          </p:cNvSpPr>
          <p:nvPr/>
        </p:nvSpPr>
        <p:spPr bwMode="auto">
          <a:xfrm>
            <a:off x="2209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42" name="Line 68"/>
          <p:cNvSpPr>
            <a:spLocks noChangeShapeType="1"/>
          </p:cNvSpPr>
          <p:nvPr/>
        </p:nvSpPr>
        <p:spPr bwMode="auto">
          <a:xfrm>
            <a:off x="2286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43" name="Line 69"/>
          <p:cNvSpPr>
            <a:spLocks noChangeShapeType="1"/>
          </p:cNvSpPr>
          <p:nvPr/>
        </p:nvSpPr>
        <p:spPr bwMode="auto">
          <a:xfrm>
            <a:off x="2286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44" name="Line 70"/>
          <p:cNvSpPr>
            <a:spLocks noChangeShapeType="1"/>
          </p:cNvSpPr>
          <p:nvPr/>
        </p:nvSpPr>
        <p:spPr bwMode="auto">
          <a:xfrm flipV="1">
            <a:off x="2362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45" name="Line 71"/>
          <p:cNvSpPr>
            <a:spLocks noChangeShapeType="1"/>
          </p:cNvSpPr>
          <p:nvPr/>
        </p:nvSpPr>
        <p:spPr bwMode="auto">
          <a:xfrm>
            <a:off x="2362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46" name="Line 72"/>
          <p:cNvSpPr>
            <a:spLocks noChangeShapeType="1"/>
          </p:cNvSpPr>
          <p:nvPr/>
        </p:nvSpPr>
        <p:spPr bwMode="auto">
          <a:xfrm>
            <a:off x="2438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47" name="Line 73"/>
          <p:cNvSpPr>
            <a:spLocks noChangeShapeType="1"/>
          </p:cNvSpPr>
          <p:nvPr/>
        </p:nvSpPr>
        <p:spPr bwMode="auto">
          <a:xfrm>
            <a:off x="2438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48" name="Line 74"/>
          <p:cNvSpPr>
            <a:spLocks noChangeShapeType="1"/>
          </p:cNvSpPr>
          <p:nvPr/>
        </p:nvSpPr>
        <p:spPr bwMode="auto">
          <a:xfrm flipV="1">
            <a:off x="2514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49" name="Line 75"/>
          <p:cNvSpPr>
            <a:spLocks noChangeShapeType="1"/>
          </p:cNvSpPr>
          <p:nvPr/>
        </p:nvSpPr>
        <p:spPr bwMode="auto">
          <a:xfrm>
            <a:off x="2514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50" name="Line 76"/>
          <p:cNvSpPr>
            <a:spLocks noChangeShapeType="1"/>
          </p:cNvSpPr>
          <p:nvPr/>
        </p:nvSpPr>
        <p:spPr bwMode="auto">
          <a:xfrm>
            <a:off x="2590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51" name="Line 77"/>
          <p:cNvSpPr>
            <a:spLocks noChangeShapeType="1"/>
          </p:cNvSpPr>
          <p:nvPr/>
        </p:nvSpPr>
        <p:spPr bwMode="auto">
          <a:xfrm>
            <a:off x="2590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52" name="Line 78"/>
          <p:cNvSpPr>
            <a:spLocks noChangeShapeType="1"/>
          </p:cNvSpPr>
          <p:nvPr/>
        </p:nvSpPr>
        <p:spPr bwMode="auto">
          <a:xfrm flipV="1">
            <a:off x="2667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53" name="Line 79"/>
          <p:cNvSpPr>
            <a:spLocks noChangeShapeType="1"/>
          </p:cNvSpPr>
          <p:nvPr/>
        </p:nvSpPr>
        <p:spPr bwMode="auto">
          <a:xfrm>
            <a:off x="2667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54" name="Line 80"/>
          <p:cNvSpPr>
            <a:spLocks noChangeShapeType="1"/>
          </p:cNvSpPr>
          <p:nvPr/>
        </p:nvSpPr>
        <p:spPr bwMode="auto">
          <a:xfrm>
            <a:off x="2743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55" name="Line 81"/>
          <p:cNvSpPr>
            <a:spLocks noChangeShapeType="1"/>
          </p:cNvSpPr>
          <p:nvPr/>
        </p:nvSpPr>
        <p:spPr bwMode="auto">
          <a:xfrm>
            <a:off x="2743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56" name="Line 82"/>
          <p:cNvSpPr>
            <a:spLocks noChangeShapeType="1"/>
          </p:cNvSpPr>
          <p:nvPr/>
        </p:nvSpPr>
        <p:spPr bwMode="auto">
          <a:xfrm flipV="1">
            <a:off x="2819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57" name="Line 83"/>
          <p:cNvSpPr>
            <a:spLocks noChangeShapeType="1"/>
          </p:cNvSpPr>
          <p:nvPr/>
        </p:nvSpPr>
        <p:spPr bwMode="auto">
          <a:xfrm>
            <a:off x="2819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58" name="Line 84"/>
          <p:cNvSpPr>
            <a:spLocks noChangeShapeType="1"/>
          </p:cNvSpPr>
          <p:nvPr/>
        </p:nvSpPr>
        <p:spPr bwMode="auto">
          <a:xfrm>
            <a:off x="2895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59" name="Line 85"/>
          <p:cNvSpPr>
            <a:spLocks noChangeShapeType="1"/>
          </p:cNvSpPr>
          <p:nvPr/>
        </p:nvSpPr>
        <p:spPr bwMode="auto">
          <a:xfrm>
            <a:off x="2895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60" name="Line 86"/>
          <p:cNvSpPr>
            <a:spLocks noChangeShapeType="1"/>
          </p:cNvSpPr>
          <p:nvPr/>
        </p:nvSpPr>
        <p:spPr bwMode="auto">
          <a:xfrm flipV="1">
            <a:off x="2971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61" name="Line 87"/>
          <p:cNvSpPr>
            <a:spLocks noChangeShapeType="1"/>
          </p:cNvSpPr>
          <p:nvPr/>
        </p:nvSpPr>
        <p:spPr bwMode="auto">
          <a:xfrm>
            <a:off x="2971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62" name="Line 88"/>
          <p:cNvSpPr>
            <a:spLocks noChangeShapeType="1"/>
          </p:cNvSpPr>
          <p:nvPr/>
        </p:nvSpPr>
        <p:spPr bwMode="auto">
          <a:xfrm>
            <a:off x="3048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63" name="Line 89"/>
          <p:cNvSpPr>
            <a:spLocks noChangeShapeType="1"/>
          </p:cNvSpPr>
          <p:nvPr/>
        </p:nvSpPr>
        <p:spPr bwMode="auto">
          <a:xfrm>
            <a:off x="3048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64" name="Line 90"/>
          <p:cNvSpPr>
            <a:spLocks noChangeShapeType="1"/>
          </p:cNvSpPr>
          <p:nvPr/>
        </p:nvSpPr>
        <p:spPr bwMode="auto">
          <a:xfrm flipV="1">
            <a:off x="3124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65" name="Line 91"/>
          <p:cNvSpPr>
            <a:spLocks noChangeShapeType="1"/>
          </p:cNvSpPr>
          <p:nvPr/>
        </p:nvSpPr>
        <p:spPr bwMode="auto">
          <a:xfrm>
            <a:off x="3124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66" name="Line 92"/>
          <p:cNvSpPr>
            <a:spLocks noChangeShapeType="1"/>
          </p:cNvSpPr>
          <p:nvPr/>
        </p:nvSpPr>
        <p:spPr bwMode="auto">
          <a:xfrm>
            <a:off x="3200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67" name="Line 93"/>
          <p:cNvSpPr>
            <a:spLocks noChangeShapeType="1"/>
          </p:cNvSpPr>
          <p:nvPr/>
        </p:nvSpPr>
        <p:spPr bwMode="auto">
          <a:xfrm>
            <a:off x="3200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68" name="Line 94"/>
          <p:cNvSpPr>
            <a:spLocks noChangeShapeType="1"/>
          </p:cNvSpPr>
          <p:nvPr/>
        </p:nvSpPr>
        <p:spPr bwMode="auto">
          <a:xfrm flipV="1">
            <a:off x="3276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69" name="Line 95"/>
          <p:cNvSpPr>
            <a:spLocks noChangeShapeType="1"/>
          </p:cNvSpPr>
          <p:nvPr/>
        </p:nvSpPr>
        <p:spPr bwMode="auto">
          <a:xfrm>
            <a:off x="3276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70" name="Line 96"/>
          <p:cNvSpPr>
            <a:spLocks noChangeShapeType="1"/>
          </p:cNvSpPr>
          <p:nvPr/>
        </p:nvSpPr>
        <p:spPr bwMode="auto">
          <a:xfrm>
            <a:off x="3352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71" name="Line 97"/>
          <p:cNvSpPr>
            <a:spLocks noChangeShapeType="1"/>
          </p:cNvSpPr>
          <p:nvPr/>
        </p:nvSpPr>
        <p:spPr bwMode="auto">
          <a:xfrm>
            <a:off x="3352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72" name="Line 98"/>
          <p:cNvSpPr>
            <a:spLocks noChangeShapeType="1"/>
          </p:cNvSpPr>
          <p:nvPr/>
        </p:nvSpPr>
        <p:spPr bwMode="auto">
          <a:xfrm flipV="1">
            <a:off x="3429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73" name="Line 99"/>
          <p:cNvSpPr>
            <a:spLocks noChangeShapeType="1"/>
          </p:cNvSpPr>
          <p:nvPr/>
        </p:nvSpPr>
        <p:spPr bwMode="auto">
          <a:xfrm>
            <a:off x="3429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74" name="Line 100"/>
          <p:cNvSpPr>
            <a:spLocks noChangeShapeType="1"/>
          </p:cNvSpPr>
          <p:nvPr/>
        </p:nvSpPr>
        <p:spPr bwMode="auto">
          <a:xfrm>
            <a:off x="3505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75" name="Line 101"/>
          <p:cNvSpPr>
            <a:spLocks noChangeShapeType="1"/>
          </p:cNvSpPr>
          <p:nvPr/>
        </p:nvSpPr>
        <p:spPr bwMode="auto">
          <a:xfrm>
            <a:off x="3505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76" name="Line 102"/>
          <p:cNvSpPr>
            <a:spLocks noChangeShapeType="1"/>
          </p:cNvSpPr>
          <p:nvPr/>
        </p:nvSpPr>
        <p:spPr bwMode="auto">
          <a:xfrm flipV="1">
            <a:off x="3581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77" name="Line 103"/>
          <p:cNvSpPr>
            <a:spLocks noChangeShapeType="1"/>
          </p:cNvSpPr>
          <p:nvPr/>
        </p:nvSpPr>
        <p:spPr bwMode="auto">
          <a:xfrm>
            <a:off x="3581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78" name="Line 104"/>
          <p:cNvSpPr>
            <a:spLocks noChangeShapeType="1"/>
          </p:cNvSpPr>
          <p:nvPr/>
        </p:nvSpPr>
        <p:spPr bwMode="auto">
          <a:xfrm>
            <a:off x="3657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79" name="Line 105"/>
          <p:cNvSpPr>
            <a:spLocks noChangeShapeType="1"/>
          </p:cNvSpPr>
          <p:nvPr/>
        </p:nvSpPr>
        <p:spPr bwMode="auto">
          <a:xfrm>
            <a:off x="3657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80" name="Line 106"/>
          <p:cNvSpPr>
            <a:spLocks noChangeShapeType="1"/>
          </p:cNvSpPr>
          <p:nvPr/>
        </p:nvSpPr>
        <p:spPr bwMode="auto">
          <a:xfrm flipV="1">
            <a:off x="3733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81" name="Line 107"/>
          <p:cNvSpPr>
            <a:spLocks noChangeShapeType="1"/>
          </p:cNvSpPr>
          <p:nvPr/>
        </p:nvSpPr>
        <p:spPr bwMode="auto">
          <a:xfrm>
            <a:off x="3733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82" name="Line 108"/>
          <p:cNvSpPr>
            <a:spLocks noChangeShapeType="1"/>
          </p:cNvSpPr>
          <p:nvPr/>
        </p:nvSpPr>
        <p:spPr bwMode="auto">
          <a:xfrm>
            <a:off x="3810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83" name="Line 109"/>
          <p:cNvSpPr>
            <a:spLocks noChangeShapeType="1"/>
          </p:cNvSpPr>
          <p:nvPr/>
        </p:nvSpPr>
        <p:spPr bwMode="auto">
          <a:xfrm>
            <a:off x="3810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84" name="Line 110"/>
          <p:cNvSpPr>
            <a:spLocks noChangeShapeType="1"/>
          </p:cNvSpPr>
          <p:nvPr/>
        </p:nvSpPr>
        <p:spPr bwMode="auto">
          <a:xfrm flipV="1">
            <a:off x="3886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85" name="Line 111"/>
          <p:cNvSpPr>
            <a:spLocks noChangeShapeType="1"/>
          </p:cNvSpPr>
          <p:nvPr/>
        </p:nvSpPr>
        <p:spPr bwMode="auto">
          <a:xfrm>
            <a:off x="3886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86" name="Line 112"/>
          <p:cNvSpPr>
            <a:spLocks noChangeShapeType="1"/>
          </p:cNvSpPr>
          <p:nvPr/>
        </p:nvSpPr>
        <p:spPr bwMode="auto">
          <a:xfrm>
            <a:off x="3962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87" name="Line 113"/>
          <p:cNvSpPr>
            <a:spLocks noChangeShapeType="1"/>
          </p:cNvSpPr>
          <p:nvPr/>
        </p:nvSpPr>
        <p:spPr bwMode="auto">
          <a:xfrm>
            <a:off x="3962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88" name="Line 114"/>
          <p:cNvSpPr>
            <a:spLocks noChangeShapeType="1"/>
          </p:cNvSpPr>
          <p:nvPr/>
        </p:nvSpPr>
        <p:spPr bwMode="auto">
          <a:xfrm flipV="1">
            <a:off x="4038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89" name="Line 115"/>
          <p:cNvSpPr>
            <a:spLocks noChangeShapeType="1"/>
          </p:cNvSpPr>
          <p:nvPr/>
        </p:nvSpPr>
        <p:spPr bwMode="auto">
          <a:xfrm>
            <a:off x="4038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90" name="Line 116"/>
          <p:cNvSpPr>
            <a:spLocks noChangeShapeType="1"/>
          </p:cNvSpPr>
          <p:nvPr/>
        </p:nvSpPr>
        <p:spPr bwMode="auto">
          <a:xfrm>
            <a:off x="4114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91" name="Line 117"/>
          <p:cNvSpPr>
            <a:spLocks noChangeShapeType="1"/>
          </p:cNvSpPr>
          <p:nvPr/>
        </p:nvSpPr>
        <p:spPr bwMode="auto">
          <a:xfrm>
            <a:off x="4114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92" name="Line 118"/>
          <p:cNvSpPr>
            <a:spLocks noChangeShapeType="1"/>
          </p:cNvSpPr>
          <p:nvPr/>
        </p:nvSpPr>
        <p:spPr bwMode="auto">
          <a:xfrm flipV="1">
            <a:off x="4191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93" name="Line 119"/>
          <p:cNvSpPr>
            <a:spLocks noChangeShapeType="1"/>
          </p:cNvSpPr>
          <p:nvPr/>
        </p:nvSpPr>
        <p:spPr bwMode="auto">
          <a:xfrm>
            <a:off x="4191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94" name="Line 120"/>
          <p:cNvSpPr>
            <a:spLocks noChangeShapeType="1"/>
          </p:cNvSpPr>
          <p:nvPr/>
        </p:nvSpPr>
        <p:spPr bwMode="auto">
          <a:xfrm>
            <a:off x="4267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95" name="Line 121"/>
          <p:cNvSpPr>
            <a:spLocks noChangeShapeType="1"/>
          </p:cNvSpPr>
          <p:nvPr/>
        </p:nvSpPr>
        <p:spPr bwMode="auto">
          <a:xfrm>
            <a:off x="4267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96" name="Line 122"/>
          <p:cNvSpPr>
            <a:spLocks noChangeShapeType="1"/>
          </p:cNvSpPr>
          <p:nvPr/>
        </p:nvSpPr>
        <p:spPr bwMode="auto">
          <a:xfrm flipV="1">
            <a:off x="4343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97" name="Line 123"/>
          <p:cNvSpPr>
            <a:spLocks noChangeShapeType="1"/>
          </p:cNvSpPr>
          <p:nvPr/>
        </p:nvSpPr>
        <p:spPr bwMode="auto">
          <a:xfrm>
            <a:off x="4343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398" name="Line 124"/>
          <p:cNvSpPr>
            <a:spLocks noChangeShapeType="1"/>
          </p:cNvSpPr>
          <p:nvPr/>
        </p:nvSpPr>
        <p:spPr bwMode="auto">
          <a:xfrm>
            <a:off x="4419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399" name="Line 125"/>
          <p:cNvSpPr>
            <a:spLocks noChangeShapeType="1"/>
          </p:cNvSpPr>
          <p:nvPr/>
        </p:nvSpPr>
        <p:spPr bwMode="auto">
          <a:xfrm>
            <a:off x="4419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00" name="Line 126"/>
          <p:cNvSpPr>
            <a:spLocks noChangeShapeType="1"/>
          </p:cNvSpPr>
          <p:nvPr/>
        </p:nvSpPr>
        <p:spPr bwMode="auto">
          <a:xfrm flipV="1">
            <a:off x="4495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01" name="Line 127"/>
          <p:cNvSpPr>
            <a:spLocks noChangeShapeType="1"/>
          </p:cNvSpPr>
          <p:nvPr/>
        </p:nvSpPr>
        <p:spPr bwMode="auto">
          <a:xfrm>
            <a:off x="4495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02" name="Line 128"/>
          <p:cNvSpPr>
            <a:spLocks noChangeShapeType="1"/>
          </p:cNvSpPr>
          <p:nvPr/>
        </p:nvSpPr>
        <p:spPr bwMode="auto">
          <a:xfrm>
            <a:off x="4572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03" name="Line 129"/>
          <p:cNvSpPr>
            <a:spLocks noChangeShapeType="1"/>
          </p:cNvSpPr>
          <p:nvPr/>
        </p:nvSpPr>
        <p:spPr bwMode="auto">
          <a:xfrm>
            <a:off x="4572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04" name="Line 130"/>
          <p:cNvSpPr>
            <a:spLocks noChangeShapeType="1"/>
          </p:cNvSpPr>
          <p:nvPr/>
        </p:nvSpPr>
        <p:spPr bwMode="auto">
          <a:xfrm flipV="1">
            <a:off x="4648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05" name="Line 131"/>
          <p:cNvSpPr>
            <a:spLocks noChangeShapeType="1"/>
          </p:cNvSpPr>
          <p:nvPr/>
        </p:nvSpPr>
        <p:spPr bwMode="auto">
          <a:xfrm>
            <a:off x="4648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06" name="Line 132"/>
          <p:cNvSpPr>
            <a:spLocks noChangeShapeType="1"/>
          </p:cNvSpPr>
          <p:nvPr/>
        </p:nvSpPr>
        <p:spPr bwMode="auto">
          <a:xfrm>
            <a:off x="4724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07" name="Line 133"/>
          <p:cNvSpPr>
            <a:spLocks noChangeShapeType="1"/>
          </p:cNvSpPr>
          <p:nvPr/>
        </p:nvSpPr>
        <p:spPr bwMode="auto">
          <a:xfrm>
            <a:off x="4724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08" name="Line 134"/>
          <p:cNvSpPr>
            <a:spLocks noChangeShapeType="1"/>
          </p:cNvSpPr>
          <p:nvPr/>
        </p:nvSpPr>
        <p:spPr bwMode="auto">
          <a:xfrm flipV="1">
            <a:off x="4800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09" name="Line 135"/>
          <p:cNvSpPr>
            <a:spLocks noChangeShapeType="1"/>
          </p:cNvSpPr>
          <p:nvPr/>
        </p:nvSpPr>
        <p:spPr bwMode="auto">
          <a:xfrm>
            <a:off x="4800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10" name="Line 136"/>
          <p:cNvSpPr>
            <a:spLocks noChangeShapeType="1"/>
          </p:cNvSpPr>
          <p:nvPr/>
        </p:nvSpPr>
        <p:spPr bwMode="auto">
          <a:xfrm>
            <a:off x="4876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11" name="Line 137"/>
          <p:cNvSpPr>
            <a:spLocks noChangeShapeType="1"/>
          </p:cNvSpPr>
          <p:nvPr/>
        </p:nvSpPr>
        <p:spPr bwMode="auto">
          <a:xfrm>
            <a:off x="4876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12" name="Line 138"/>
          <p:cNvSpPr>
            <a:spLocks noChangeShapeType="1"/>
          </p:cNvSpPr>
          <p:nvPr/>
        </p:nvSpPr>
        <p:spPr bwMode="auto">
          <a:xfrm flipV="1">
            <a:off x="4953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13" name="Line 139"/>
          <p:cNvSpPr>
            <a:spLocks noChangeShapeType="1"/>
          </p:cNvSpPr>
          <p:nvPr/>
        </p:nvSpPr>
        <p:spPr bwMode="auto">
          <a:xfrm>
            <a:off x="4953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14" name="Line 140"/>
          <p:cNvSpPr>
            <a:spLocks noChangeShapeType="1"/>
          </p:cNvSpPr>
          <p:nvPr/>
        </p:nvSpPr>
        <p:spPr bwMode="auto">
          <a:xfrm>
            <a:off x="5029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15" name="Line 141"/>
          <p:cNvSpPr>
            <a:spLocks noChangeShapeType="1"/>
          </p:cNvSpPr>
          <p:nvPr/>
        </p:nvSpPr>
        <p:spPr bwMode="auto">
          <a:xfrm>
            <a:off x="5029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16" name="Line 142"/>
          <p:cNvSpPr>
            <a:spLocks noChangeShapeType="1"/>
          </p:cNvSpPr>
          <p:nvPr/>
        </p:nvSpPr>
        <p:spPr bwMode="auto">
          <a:xfrm flipV="1">
            <a:off x="5105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17" name="Line 143"/>
          <p:cNvSpPr>
            <a:spLocks noChangeShapeType="1"/>
          </p:cNvSpPr>
          <p:nvPr/>
        </p:nvSpPr>
        <p:spPr bwMode="auto">
          <a:xfrm>
            <a:off x="5105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18" name="Line 144"/>
          <p:cNvSpPr>
            <a:spLocks noChangeShapeType="1"/>
          </p:cNvSpPr>
          <p:nvPr/>
        </p:nvSpPr>
        <p:spPr bwMode="auto">
          <a:xfrm>
            <a:off x="5181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19" name="Line 145"/>
          <p:cNvSpPr>
            <a:spLocks noChangeShapeType="1"/>
          </p:cNvSpPr>
          <p:nvPr/>
        </p:nvSpPr>
        <p:spPr bwMode="auto">
          <a:xfrm>
            <a:off x="5181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20" name="Line 146"/>
          <p:cNvSpPr>
            <a:spLocks noChangeShapeType="1"/>
          </p:cNvSpPr>
          <p:nvPr/>
        </p:nvSpPr>
        <p:spPr bwMode="auto">
          <a:xfrm flipV="1">
            <a:off x="5257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21" name="Line 147"/>
          <p:cNvSpPr>
            <a:spLocks noChangeShapeType="1"/>
          </p:cNvSpPr>
          <p:nvPr/>
        </p:nvSpPr>
        <p:spPr bwMode="auto">
          <a:xfrm>
            <a:off x="5257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22" name="Line 148"/>
          <p:cNvSpPr>
            <a:spLocks noChangeShapeType="1"/>
          </p:cNvSpPr>
          <p:nvPr/>
        </p:nvSpPr>
        <p:spPr bwMode="auto">
          <a:xfrm>
            <a:off x="5334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23" name="Line 149"/>
          <p:cNvSpPr>
            <a:spLocks noChangeShapeType="1"/>
          </p:cNvSpPr>
          <p:nvPr/>
        </p:nvSpPr>
        <p:spPr bwMode="auto">
          <a:xfrm>
            <a:off x="5334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24" name="Line 150"/>
          <p:cNvSpPr>
            <a:spLocks noChangeShapeType="1"/>
          </p:cNvSpPr>
          <p:nvPr/>
        </p:nvSpPr>
        <p:spPr bwMode="auto">
          <a:xfrm flipV="1">
            <a:off x="5410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25" name="Line 151"/>
          <p:cNvSpPr>
            <a:spLocks noChangeShapeType="1"/>
          </p:cNvSpPr>
          <p:nvPr/>
        </p:nvSpPr>
        <p:spPr bwMode="auto">
          <a:xfrm>
            <a:off x="5410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26" name="Line 152"/>
          <p:cNvSpPr>
            <a:spLocks noChangeShapeType="1"/>
          </p:cNvSpPr>
          <p:nvPr/>
        </p:nvSpPr>
        <p:spPr bwMode="auto">
          <a:xfrm>
            <a:off x="5486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27" name="Line 153"/>
          <p:cNvSpPr>
            <a:spLocks noChangeShapeType="1"/>
          </p:cNvSpPr>
          <p:nvPr/>
        </p:nvSpPr>
        <p:spPr bwMode="auto">
          <a:xfrm>
            <a:off x="5486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28" name="Line 154"/>
          <p:cNvSpPr>
            <a:spLocks noChangeShapeType="1"/>
          </p:cNvSpPr>
          <p:nvPr/>
        </p:nvSpPr>
        <p:spPr bwMode="auto">
          <a:xfrm flipV="1">
            <a:off x="5562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29" name="Line 155"/>
          <p:cNvSpPr>
            <a:spLocks noChangeShapeType="1"/>
          </p:cNvSpPr>
          <p:nvPr/>
        </p:nvSpPr>
        <p:spPr bwMode="auto">
          <a:xfrm>
            <a:off x="5562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30" name="Line 156"/>
          <p:cNvSpPr>
            <a:spLocks noChangeShapeType="1"/>
          </p:cNvSpPr>
          <p:nvPr/>
        </p:nvSpPr>
        <p:spPr bwMode="auto">
          <a:xfrm>
            <a:off x="5638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31" name="Line 157"/>
          <p:cNvSpPr>
            <a:spLocks noChangeShapeType="1"/>
          </p:cNvSpPr>
          <p:nvPr/>
        </p:nvSpPr>
        <p:spPr bwMode="auto">
          <a:xfrm>
            <a:off x="5638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32" name="Line 158"/>
          <p:cNvSpPr>
            <a:spLocks noChangeShapeType="1"/>
          </p:cNvSpPr>
          <p:nvPr/>
        </p:nvSpPr>
        <p:spPr bwMode="auto">
          <a:xfrm flipV="1">
            <a:off x="5715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33" name="Line 159"/>
          <p:cNvSpPr>
            <a:spLocks noChangeShapeType="1"/>
          </p:cNvSpPr>
          <p:nvPr/>
        </p:nvSpPr>
        <p:spPr bwMode="auto">
          <a:xfrm>
            <a:off x="5715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34" name="Line 160"/>
          <p:cNvSpPr>
            <a:spLocks noChangeShapeType="1"/>
          </p:cNvSpPr>
          <p:nvPr/>
        </p:nvSpPr>
        <p:spPr bwMode="auto">
          <a:xfrm>
            <a:off x="5791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35" name="Line 161"/>
          <p:cNvSpPr>
            <a:spLocks noChangeShapeType="1"/>
          </p:cNvSpPr>
          <p:nvPr/>
        </p:nvSpPr>
        <p:spPr bwMode="auto">
          <a:xfrm>
            <a:off x="5791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36" name="Line 162"/>
          <p:cNvSpPr>
            <a:spLocks noChangeShapeType="1"/>
          </p:cNvSpPr>
          <p:nvPr/>
        </p:nvSpPr>
        <p:spPr bwMode="auto">
          <a:xfrm flipV="1">
            <a:off x="5867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37" name="Line 163"/>
          <p:cNvSpPr>
            <a:spLocks noChangeShapeType="1"/>
          </p:cNvSpPr>
          <p:nvPr/>
        </p:nvSpPr>
        <p:spPr bwMode="auto">
          <a:xfrm>
            <a:off x="5867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38" name="Line 164"/>
          <p:cNvSpPr>
            <a:spLocks noChangeShapeType="1"/>
          </p:cNvSpPr>
          <p:nvPr/>
        </p:nvSpPr>
        <p:spPr bwMode="auto">
          <a:xfrm>
            <a:off x="5943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39" name="Line 165"/>
          <p:cNvSpPr>
            <a:spLocks noChangeShapeType="1"/>
          </p:cNvSpPr>
          <p:nvPr/>
        </p:nvSpPr>
        <p:spPr bwMode="auto">
          <a:xfrm>
            <a:off x="5943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40" name="Line 166"/>
          <p:cNvSpPr>
            <a:spLocks noChangeShapeType="1"/>
          </p:cNvSpPr>
          <p:nvPr/>
        </p:nvSpPr>
        <p:spPr bwMode="auto">
          <a:xfrm flipV="1">
            <a:off x="6019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41" name="Line 167"/>
          <p:cNvSpPr>
            <a:spLocks noChangeShapeType="1"/>
          </p:cNvSpPr>
          <p:nvPr/>
        </p:nvSpPr>
        <p:spPr bwMode="auto">
          <a:xfrm>
            <a:off x="6019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42" name="Line 168"/>
          <p:cNvSpPr>
            <a:spLocks noChangeShapeType="1"/>
          </p:cNvSpPr>
          <p:nvPr/>
        </p:nvSpPr>
        <p:spPr bwMode="auto">
          <a:xfrm>
            <a:off x="6096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43" name="Line 169"/>
          <p:cNvSpPr>
            <a:spLocks noChangeShapeType="1"/>
          </p:cNvSpPr>
          <p:nvPr/>
        </p:nvSpPr>
        <p:spPr bwMode="auto">
          <a:xfrm>
            <a:off x="6096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44" name="Line 170"/>
          <p:cNvSpPr>
            <a:spLocks noChangeShapeType="1"/>
          </p:cNvSpPr>
          <p:nvPr/>
        </p:nvSpPr>
        <p:spPr bwMode="auto">
          <a:xfrm flipV="1">
            <a:off x="6172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45" name="Line 171"/>
          <p:cNvSpPr>
            <a:spLocks noChangeShapeType="1"/>
          </p:cNvSpPr>
          <p:nvPr/>
        </p:nvSpPr>
        <p:spPr bwMode="auto">
          <a:xfrm>
            <a:off x="6172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46" name="Line 172"/>
          <p:cNvSpPr>
            <a:spLocks noChangeShapeType="1"/>
          </p:cNvSpPr>
          <p:nvPr/>
        </p:nvSpPr>
        <p:spPr bwMode="auto">
          <a:xfrm>
            <a:off x="6248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47" name="Line 173"/>
          <p:cNvSpPr>
            <a:spLocks noChangeShapeType="1"/>
          </p:cNvSpPr>
          <p:nvPr/>
        </p:nvSpPr>
        <p:spPr bwMode="auto">
          <a:xfrm>
            <a:off x="6248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48" name="Line 174"/>
          <p:cNvSpPr>
            <a:spLocks noChangeShapeType="1"/>
          </p:cNvSpPr>
          <p:nvPr/>
        </p:nvSpPr>
        <p:spPr bwMode="auto">
          <a:xfrm flipV="1">
            <a:off x="6324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49" name="Line 175"/>
          <p:cNvSpPr>
            <a:spLocks noChangeShapeType="1"/>
          </p:cNvSpPr>
          <p:nvPr/>
        </p:nvSpPr>
        <p:spPr bwMode="auto">
          <a:xfrm>
            <a:off x="6324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50" name="Line 176"/>
          <p:cNvSpPr>
            <a:spLocks noChangeShapeType="1"/>
          </p:cNvSpPr>
          <p:nvPr/>
        </p:nvSpPr>
        <p:spPr bwMode="auto">
          <a:xfrm>
            <a:off x="6400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51" name="Line 177"/>
          <p:cNvSpPr>
            <a:spLocks noChangeShapeType="1"/>
          </p:cNvSpPr>
          <p:nvPr/>
        </p:nvSpPr>
        <p:spPr bwMode="auto">
          <a:xfrm>
            <a:off x="6400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52" name="Line 178"/>
          <p:cNvSpPr>
            <a:spLocks noChangeShapeType="1"/>
          </p:cNvSpPr>
          <p:nvPr/>
        </p:nvSpPr>
        <p:spPr bwMode="auto">
          <a:xfrm flipV="1">
            <a:off x="6477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53" name="Line 179"/>
          <p:cNvSpPr>
            <a:spLocks noChangeShapeType="1"/>
          </p:cNvSpPr>
          <p:nvPr/>
        </p:nvSpPr>
        <p:spPr bwMode="auto">
          <a:xfrm>
            <a:off x="6477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54" name="Line 180"/>
          <p:cNvSpPr>
            <a:spLocks noChangeShapeType="1"/>
          </p:cNvSpPr>
          <p:nvPr/>
        </p:nvSpPr>
        <p:spPr bwMode="auto">
          <a:xfrm>
            <a:off x="6553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55" name="Line 181"/>
          <p:cNvSpPr>
            <a:spLocks noChangeShapeType="1"/>
          </p:cNvSpPr>
          <p:nvPr/>
        </p:nvSpPr>
        <p:spPr bwMode="auto">
          <a:xfrm>
            <a:off x="65532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56" name="Line 182"/>
          <p:cNvSpPr>
            <a:spLocks noChangeShapeType="1"/>
          </p:cNvSpPr>
          <p:nvPr/>
        </p:nvSpPr>
        <p:spPr bwMode="auto">
          <a:xfrm flipV="1">
            <a:off x="6629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57" name="Line 183"/>
          <p:cNvSpPr>
            <a:spLocks noChangeShapeType="1"/>
          </p:cNvSpPr>
          <p:nvPr/>
        </p:nvSpPr>
        <p:spPr bwMode="auto">
          <a:xfrm>
            <a:off x="66294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58" name="Line 184"/>
          <p:cNvSpPr>
            <a:spLocks noChangeShapeType="1"/>
          </p:cNvSpPr>
          <p:nvPr/>
        </p:nvSpPr>
        <p:spPr bwMode="auto">
          <a:xfrm>
            <a:off x="6705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59" name="Line 185"/>
          <p:cNvSpPr>
            <a:spLocks noChangeShapeType="1"/>
          </p:cNvSpPr>
          <p:nvPr/>
        </p:nvSpPr>
        <p:spPr bwMode="auto">
          <a:xfrm>
            <a:off x="67056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60" name="Line 186"/>
          <p:cNvSpPr>
            <a:spLocks noChangeShapeType="1"/>
          </p:cNvSpPr>
          <p:nvPr/>
        </p:nvSpPr>
        <p:spPr bwMode="auto">
          <a:xfrm flipV="1">
            <a:off x="6781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61" name="Line 187"/>
          <p:cNvSpPr>
            <a:spLocks noChangeShapeType="1"/>
          </p:cNvSpPr>
          <p:nvPr/>
        </p:nvSpPr>
        <p:spPr bwMode="auto">
          <a:xfrm>
            <a:off x="67818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62" name="Line 188"/>
          <p:cNvSpPr>
            <a:spLocks noChangeShapeType="1"/>
          </p:cNvSpPr>
          <p:nvPr/>
        </p:nvSpPr>
        <p:spPr bwMode="auto">
          <a:xfrm>
            <a:off x="6858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63" name="Line 189"/>
          <p:cNvSpPr>
            <a:spLocks noChangeShapeType="1"/>
          </p:cNvSpPr>
          <p:nvPr/>
        </p:nvSpPr>
        <p:spPr bwMode="auto">
          <a:xfrm>
            <a:off x="68580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64" name="Line 190"/>
          <p:cNvSpPr>
            <a:spLocks noChangeShapeType="1"/>
          </p:cNvSpPr>
          <p:nvPr/>
        </p:nvSpPr>
        <p:spPr bwMode="auto">
          <a:xfrm flipV="1">
            <a:off x="6934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65" name="Line 191"/>
          <p:cNvSpPr>
            <a:spLocks noChangeShapeType="1"/>
          </p:cNvSpPr>
          <p:nvPr/>
        </p:nvSpPr>
        <p:spPr bwMode="auto">
          <a:xfrm>
            <a:off x="69342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66" name="Line 192"/>
          <p:cNvSpPr>
            <a:spLocks noChangeShapeType="1"/>
          </p:cNvSpPr>
          <p:nvPr/>
        </p:nvSpPr>
        <p:spPr bwMode="auto">
          <a:xfrm>
            <a:off x="70104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67" name="Line 193"/>
          <p:cNvSpPr>
            <a:spLocks noChangeShapeType="1"/>
          </p:cNvSpPr>
          <p:nvPr/>
        </p:nvSpPr>
        <p:spPr bwMode="auto">
          <a:xfrm>
            <a:off x="70104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68" name="Line 194"/>
          <p:cNvSpPr>
            <a:spLocks noChangeShapeType="1"/>
          </p:cNvSpPr>
          <p:nvPr/>
        </p:nvSpPr>
        <p:spPr bwMode="auto">
          <a:xfrm flipV="1">
            <a:off x="70866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69" name="Line 195"/>
          <p:cNvSpPr>
            <a:spLocks noChangeShapeType="1"/>
          </p:cNvSpPr>
          <p:nvPr/>
        </p:nvSpPr>
        <p:spPr bwMode="auto">
          <a:xfrm>
            <a:off x="70866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70" name="Line 196"/>
          <p:cNvSpPr>
            <a:spLocks noChangeShapeType="1"/>
          </p:cNvSpPr>
          <p:nvPr/>
        </p:nvSpPr>
        <p:spPr bwMode="auto">
          <a:xfrm>
            <a:off x="71628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71" name="Line 197"/>
          <p:cNvSpPr>
            <a:spLocks noChangeShapeType="1"/>
          </p:cNvSpPr>
          <p:nvPr/>
        </p:nvSpPr>
        <p:spPr bwMode="auto">
          <a:xfrm>
            <a:off x="7162800" y="19573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72" name="Line 198"/>
          <p:cNvSpPr>
            <a:spLocks noChangeShapeType="1"/>
          </p:cNvSpPr>
          <p:nvPr/>
        </p:nvSpPr>
        <p:spPr bwMode="auto">
          <a:xfrm flipV="1">
            <a:off x="72390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73" name="Line 199"/>
          <p:cNvSpPr>
            <a:spLocks noChangeShapeType="1"/>
          </p:cNvSpPr>
          <p:nvPr/>
        </p:nvSpPr>
        <p:spPr bwMode="auto">
          <a:xfrm>
            <a:off x="7239000" y="1804988"/>
            <a:ext cx="76200" cy="0"/>
          </a:xfrm>
          <a:prstGeom prst="line">
            <a:avLst/>
          </a:prstGeom>
          <a:noFill/>
          <a:ln w="19050">
            <a:solidFill>
              <a:schemeClr val="tx1"/>
            </a:solidFill>
            <a:round/>
            <a:headEnd/>
            <a:tailEnd/>
          </a:ln>
          <a:effectLst/>
        </p:spPr>
        <p:txBody>
          <a:bodyPr wrap="none">
            <a:spAutoFit/>
          </a:bodyPr>
          <a:lstStyle/>
          <a:p>
            <a:endParaRPr lang="en-US"/>
          </a:p>
        </p:txBody>
      </p:sp>
      <p:sp>
        <p:nvSpPr>
          <p:cNvPr id="474" name="Line 200"/>
          <p:cNvSpPr>
            <a:spLocks noChangeShapeType="1"/>
          </p:cNvSpPr>
          <p:nvPr/>
        </p:nvSpPr>
        <p:spPr bwMode="auto">
          <a:xfrm>
            <a:off x="7315200" y="1804988"/>
            <a:ext cx="0" cy="152400"/>
          </a:xfrm>
          <a:prstGeom prst="line">
            <a:avLst/>
          </a:prstGeom>
          <a:noFill/>
          <a:ln w="19050">
            <a:solidFill>
              <a:schemeClr val="tx1"/>
            </a:solidFill>
            <a:round/>
            <a:headEnd/>
            <a:tailEnd/>
          </a:ln>
          <a:effectLst/>
        </p:spPr>
        <p:txBody>
          <a:bodyPr wrap="none">
            <a:spAutoFit/>
          </a:bodyPr>
          <a:lstStyle/>
          <a:p>
            <a:endParaRPr lang="en-US"/>
          </a:p>
        </p:txBody>
      </p:sp>
      <p:sp>
        <p:nvSpPr>
          <p:cNvPr id="475" name="Text Box 201"/>
          <p:cNvSpPr txBox="1">
            <a:spLocks noChangeArrowheads="1"/>
          </p:cNvSpPr>
          <p:nvPr/>
        </p:nvSpPr>
        <p:spPr bwMode="auto">
          <a:xfrm>
            <a:off x="0" y="1652588"/>
            <a:ext cx="1606550" cy="581025"/>
          </a:xfrm>
          <a:prstGeom prst="rect">
            <a:avLst/>
          </a:prstGeom>
          <a:noFill/>
          <a:ln w="28575" algn="ctr">
            <a:noFill/>
            <a:miter lim="800000"/>
            <a:headEnd/>
            <a:tailEnd/>
          </a:ln>
          <a:effectLst/>
        </p:spPr>
        <p:txBody>
          <a:bodyPr>
            <a:spAutoFit/>
          </a:bodyPr>
          <a:lstStyle/>
          <a:p>
            <a:pPr algn="ctr" eaLnBrk="1" hangingPunct="1">
              <a:lnSpc>
                <a:spcPct val="100000"/>
              </a:lnSpc>
              <a:spcBef>
                <a:spcPct val="0"/>
              </a:spcBef>
            </a:pPr>
            <a:r>
              <a:rPr lang="en-US" sz="1600" dirty="0">
                <a:effectLst/>
                <a:latin typeface="Arial" charset="0"/>
              </a:rPr>
              <a:t>Device Clock</a:t>
            </a:r>
          </a:p>
          <a:p>
            <a:pPr algn="ctr" eaLnBrk="1" hangingPunct="1">
              <a:lnSpc>
                <a:spcPct val="100000"/>
              </a:lnSpc>
              <a:spcBef>
                <a:spcPct val="0"/>
              </a:spcBef>
            </a:pPr>
            <a:r>
              <a:rPr lang="en-US" sz="1600" dirty="0">
                <a:effectLst/>
                <a:latin typeface="Arial" charset="0"/>
              </a:rPr>
              <a:t>(i.e. </a:t>
            </a:r>
            <a:r>
              <a:rPr lang="en-US" sz="1600" dirty="0" smtClean="0">
                <a:effectLst/>
                <a:latin typeface="Arial" charset="0"/>
              </a:rPr>
              <a:t>100 </a:t>
            </a:r>
            <a:r>
              <a:rPr lang="en-US" sz="1600" dirty="0">
                <a:effectLst/>
                <a:latin typeface="Arial" charset="0"/>
              </a:rPr>
              <a:t>MHz)</a:t>
            </a:r>
          </a:p>
        </p:txBody>
      </p:sp>
      <p:sp>
        <p:nvSpPr>
          <p:cNvPr id="476" name="Text Box 202"/>
          <p:cNvSpPr txBox="1">
            <a:spLocks noChangeArrowheads="1"/>
          </p:cNvSpPr>
          <p:nvPr/>
        </p:nvSpPr>
        <p:spPr bwMode="auto">
          <a:xfrm>
            <a:off x="7315200" y="1371600"/>
            <a:ext cx="1600200" cy="825500"/>
          </a:xfrm>
          <a:prstGeom prst="rect">
            <a:avLst/>
          </a:prstGeom>
          <a:noFill/>
          <a:ln w="28575" algn="ctr">
            <a:noFill/>
            <a:miter lim="800000"/>
            <a:headEnd/>
            <a:tailEnd/>
          </a:ln>
          <a:effectLst/>
        </p:spPr>
        <p:txBody>
          <a:bodyPr>
            <a:spAutoFit/>
          </a:bodyPr>
          <a:lstStyle/>
          <a:p>
            <a:pPr algn="ctr" eaLnBrk="1" hangingPunct="1">
              <a:lnSpc>
                <a:spcPct val="100000"/>
              </a:lnSpc>
              <a:spcBef>
                <a:spcPct val="0"/>
              </a:spcBef>
            </a:pPr>
            <a:r>
              <a:rPr lang="en-US" sz="1600" i="1" dirty="0">
                <a:effectLst/>
                <a:latin typeface="Arial" charset="0"/>
              </a:rPr>
              <a:t>Regular      PWM Step</a:t>
            </a:r>
          </a:p>
          <a:p>
            <a:pPr algn="ctr" eaLnBrk="1" hangingPunct="1">
              <a:lnSpc>
                <a:spcPct val="100000"/>
              </a:lnSpc>
              <a:spcBef>
                <a:spcPct val="0"/>
              </a:spcBef>
            </a:pPr>
            <a:r>
              <a:rPr lang="en-US" sz="1600" i="1" dirty="0">
                <a:effectLst/>
                <a:latin typeface="Arial" charset="0"/>
              </a:rPr>
              <a:t>(i.e. </a:t>
            </a:r>
            <a:r>
              <a:rPr lang="en-US" sz="1600" i="1" dirty="0" smtClean="0">
                <a:effectLst/>
                <a:latin typeface="Arial" charset="0"/>
              </a:rPr>
              <a:t>10 </a:t>
            </a:r>
            <a:r>
              <a:rPr lang="en-US" sz="1600" i="1" dirty="0">
                <a:effectLst/>
                <a:latin typeface="Arial" charset="0"/>
              </a:rPr>
              <a:t>ns)</a:t>
            </a:r>
          </a:p>
        </p:txBody>
      </p:sp>
      <p:grpSp>
        <p:nvGrpSpPr>
          <p:cNvPr id="477" name="Group 203"/>
          <p:cNvGrpSpPr>
            <a:grpSpLocks/>
          </p:cNvGrpSpPr>
          <p:nvPr/>
        </p:nvGrpSpPr>
        <p:grpSpPr bwMode="auto">
          <a:xfrm>
            <a:off x="0" y="3937000"/>
            <a:ext cx="9144000" cy="304800"/>
            <a:chOff x="336" y="3312"/>
            <a:chExt cx="1632" cy="576"/>
          </a:xfrm>
        </p:grpSpPr>
        <p:sp>
          <p:nvSpPr>
            <p:cNvPr id="478" name="Line 204"/>
            <p:cNvSpPr>
              <a:spLocks noChangeShapeType="1"/>
            </p:cNvSpPr>
            <p:nvPr/>
          </p:nvSpPr>
          <p:spPr bwMode="auto">
            <a:xfrm>
              <a:off x="336" y="3312"/>
              <a:ext cx="81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479" name="Line 205"/>
            <p:cNvSpPr>
              <a:spLocks noChangeShapeType="1"/>
            </p:cNvSpPr>
            <p:nvPr/>
          </p:nvSpPr>
          <p:spPr bwMode="auto">
            <a:xfrm>
              <a:off x="1152" y="3312"/>
              <a:ext cx="0" cy="576"/>
            </a:xfrm>
            <a:prstGeom prst="line">
              <a:avLst/>
            </a:prstGeom>
            <a:noFill/>
            <a:ln w="28575">
              <a:solidFill>
                <a:schemeClr val="tx1"/>
              </a:solidFill>
              <a:round/>
              <a:headEnd/>
              <a:tailEnd/>
            </a:ln>
            <a:effectLst/>
          </p:spPr>
          <p:txBody>
            <a:bodyPr wrap="none">
              <a:spAutoFit/>
            </a:bodyPr>
            <a:lstStyle/>
            <a:p>
              <a:endParaRPr lang="en-US">
                <a:effectLst/>
              </a:endParaRPr>
            </a:p>
          </p:txBody>
        </p:sp>
        <p:sp>
          <p:nvSpPr>
            <p:cNvPr id="480" name="Line 206"/>
            <p:cNvSpPr>
              <a:spLocks noChangeShapeType="1"/>
            </p:cNvSpPr>
            <p:nvPr/>
          </p:nvSpPr>
          <p:spPr bwMode="auto">
            <a:xfrm>
              <a:off x="1152" y="3888"/>
              <a:ext cx="816" cy="0"/>
            </a:xfrm>
            <a:prstGeom prst="line">
              <a:avLst/>
            </a:prstGeom>
            <a:noFill/>
            <a:ln w="28575">
              <a:solidFill>
                <a:schemeClr val="tx1"/>
              </a:solidFill>
              <a:round/>
              <a:headEnd/>
              <a:tailEnd/>
            </a:ln>
            <a:effectLst/>
          </p:spPr>
          <p:txBody>
            <a:bodyPr>
              <a:spAutoFit/>
            </a:bodyPr>
            <a:lstStyle/>
            <a:p>
              <a:endParaRPr lang="en-US">
                <a:effectLst/>
              </a:endParaRPr>
            </a:p>
          </p:txBody>
        </p:sp>
      </p:grpSp>
      <p:sp>
        <p:nvSpPr>
          <p:cNvPr id="481" name="Rectangle 207"/>
          <p:cNvSpPr>
            <a:spLocks noChangeArrowheads="1"/>
          </p:cNvSpPr>
          <p:nvPr/>
        </p:nvSpPr>
        <p:spPr bwMode="auto">
          <a:xfrm>
            <a:off x="6400800" y="3870878"/>
            <a:ext cx="2743200" cy="437043"/>
          </a:xfrm>
          <a:prstGeom prst="rect">
            <a:avLst/>
          </a:prstGeom>
          <a:solidFill>
            <a:schemeClr val="bg1"/>
          </a:solidFill>
          <a:ln w="9525" algn="ctr">
            <a:noFill/>
            <a:miter lim="800000"/>
            <a:headEnd/>
            <a:tailEnd/>
          </a:ln>
          <a:effectLst/>
        </p:spPr>
        <p:txBody>
          <a:bodyPr anchor="ctr">
            <a:spAutoFit/>
          </a:bodyPr>
          <a:lstStyle/>
          <a:p>
            <a:endParaRPr lang="en-US">
              <a:effectLst/>
            </a:endParaRPr>
          </a:p>
        </p:txBody>
      </p:sp>
      <p:sp>
        <p:nvSpPr>
          <p:cNvPr id="482" name="Rectangle 208"/>
          <p:cNvSpPr>
            <a:spLocks noChangeArrowheads="1"/>
          </p:cNvSpPr>
          <p:nvPr/>
        </p:nvSpPr>
        <p:spPr bwMode="auto">
          <a:xfrm>
            <a:off x="0" y="3870878"/>
            <a:ext cx="2743200" cy="437043"/>
          </a:xfrm>
          <a:prstGeom prst="rect">
            <a:avLst/>
          </a:prstGeom>
          <a:solidFill>
            <a:schemeClr val="bg1"/>
          </a:solidFill>
          <a:ln w="9525" algn="ctr">
            <a:noFill/>
            <a:miter lim="800000"/>
            <a:headEnd/>
            <a:tailEnd/>
          </a:ln>
          <a:effectLst/>
        </p:spPr>
        <p:txBody>
          <a:bodyPr anchor="ctr">
            <a:spAutoFit/>
          </a:bodyPr>
          <a:lstStyle/>
          <a:p>
            <a:endParaRPr lang="en-US">
              <a:effectLst/>
            </a:endParaRPr>
          </a:p>
        </p:txBody>
      </p:sp>
      <p:grpSp>
        <p:nvGrpSpPr>
          <p:cNvPr id="483" name="Group 209"/>
          <p:cNvGrpSpPr>
            <a:grpSpLocks/>
          </p:cNvGrpSpPr>
          <p:nvPr/>
        </p:nvGrpSpPr>
        <p:grpSpPr bwMode="auto">
          <a:xfrm>
            <a:off x="2743200" y="4014788"/>
            <a:ext cx="6307138" cy="711200"/>
            <a:chOff x="1728" y="2640"/>
            <a:chExt cx="3840" cy="448"/>
          </a:xfrm>
        </p:grpSpPr>
        <p:grpSp>
          <p:nvGrpSpPr>
            <p:cNvPr id="484" name="Group 210"/>
            <p:cNvGrpSpPr>
              <a:grpSpLocks/>
            </p:cNvGrpSpPr>
            <p:nvPr/>
          </p:nvGrpSpPr>
          <p:grpSpPr bwMode="auto">
            <a:xfrm>
              <a:off x="1728" y="2813"/>
              <a:ext cx="2304" cy="275"/>
              <a:chOff x="1728" y="3198"/>
              <a:chExt cx="2304" cy="275"/>
            </a:xfrm>
          </p:grpSpPr>
          <p:sp>
            <p:nvSpPr>
              <p:cNvPr id="486" name="Rectangle 211"/>
              <p:cNvSpPr>
                <a:spLocks noChangeArrowheads="1"/>
              </p:cNvSpPr>
              <p:nvPr/>
            </p:nvSpPr>
            <p:spPr bwMode="auto">
              <a:xfrm>
                <a:off x="1728" y="3198"/>
                <a:ext cx="2304" cy="275"/>
              </a:xfrm>
              <a:prstGeom prst="rect">
                <a:avLst/>
              </a:prstGeom>
              <a:solidFill>
                <a:schemeClr val="accent1"/>
              </a:solidFill>
              <a:ln w="28575" algn="ctr">
                <a:noFill/>
                <a:miter lim="800000"/>
                <a:headEnd/>
                <a:tailEnd/>
              </a:ln>
              <a:effectLst/>
            </p:spPr>
            <p:txBody>
              <a:bodyPr anchor="ctr">
                <a:spAutoFit/>
              </a:bodyPr>
              <a:lstStyle/>
              <a:p>
                <a:endParaRPr lang="en-US">
                  <a:effectLst/>
                </a:endParaRPr>
              </a:p>
            </p:txBody>
          </p:sp>
          <p:sp>
            <p:nvSpPr>
              <p:cNvPr id="487" name="Line 212"/>
              <p:cNvSpPr>
                <a:spLocks noChangeShapeType="1"/>
              </p:cNvSpPr>
              <p:nvPr/>
            </p:nvSpPr>
            <p:spPr bwMode="auto">
              <a:xfrm>
                <a:off x="1728"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88" name="Line 213"/>
              <p:cNvSpPr>
                <a:spLocks noChangeShapeType="1"/>
              </p:cNvSpPr>
              <p:nvPr/>
            </p:nvSpPr>
            <p:spPr bwMode="auto">
              <a:xfrm>
                <a:off x="1824"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89" name="Line 214"/>
              <p:cNvSpPr>
                <a:spLocks noChangeShapeType="1"/>
              </p:cNvSpPr>
              <p:nvPr/>
            </p:nvSpPr>
            <p:spPr bwMode="auto">
              <a:xfrm>
                <a:off x="1920"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0" name="Line 215"/>
              <p:cNvSpPr>
                <a:spLocks noChangeShapeType="1"/>
              </p:cNvSpPr>
              <p:nvPr/>
            </p:nvSpPr>
            <p:spPr bwMode="auto">
              <a:xfrm>
                <a:off x="2016"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1" name="Line 216"/>
              <p:cNvSpPr>
                <a:spLocks noChangeShapeType="1"/>
              </p:cNvSpPr>
              <p:nvPr/>
            </p:nvSpPr>
            <p:spPr bwMode="auto">
              <a:xfrm>
                <a:off x="2112"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2" name="Line 217"/>
              <p:cNvSpPr>
                <a:spLocks noChangeShapeType="1"/>
              </p:cNvSpPr>
              <p:nvPr/>
            </p:nvSpPr>
            <p:spPr bwMode="auto">
              <a:xfrm>
                <a:off x="2208"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3" name="Line 218"/>
              <p:cNvSpPr>
                <a:spLocks noChangeShapeType="1"/>
              </p:cNvSpPr>
              <p:nvPr/>
            </p:nvSpPr>
            <p:spPr bwMode="auto">
              <a:xfrm>
                <a:off x="2304"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4" name="Line 219"/>
              <p:cNvSpPr>
                <a:spLocks noChangeShapeType="1"/>
              </p:cNvSpPr>
              <p:nvPr/>
            </p:nvSpPr>
            <p:spPr bwMode="auto">
              <a:xfrm>
                <a:off x="2400"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5" name="Line 220"/>
              <p:cNvSpPr>
                <a:spLocks noChangeShapeType="1"/>
              </p:cNvSpPr>
              <p:nvPr/>
            </p:nvSpPr>
            <p:spPr bwMode="auto">
              <a:xfrm>
                <a:off x="2496"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6" name="Line 221"/>
              <p:cNvSpPr>
                <a:spLocks noChangeShapeType="1"/>
              </p:cNvSpPr>
              <p:nvPr/>
            </p:nvSpPr>
            <p:spPr bwMode="auto">
              <a:xfrm>
                <a:off x="2592"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7" name="Line 222"/>
              <p:cNvSpPr>
                <a:spLocks noChangeShapeType="1"/>
              </p:cNvSpPr>
              <p:nvPr/>
            </p:nvSpPr>
            <p:spPr bwMode="auto">
              <a:xfrm>
                <a:off x="2688"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8" name="Line 223"/>
              <p:cNvSpPr>
                <a:spLocks noChangeShapeType="1"/>
              </p:cNvSpPr>
              <p:nvPr/>
            </p:nvSpPr>
            <p:spPr bwMode="auto">
              <a:xfrm>
                <a:off x="2784"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499" name="Line 224"/>
              <p:cNvSpPr>
                <a:spLocks noChangeShapeType="1"/>
              </p:cNvSpPr>
              <p:nvPr/>
            </p:nvSpPr>
            <p:spPr bwMode="auto">
              <a:xfrm>
                <a:off x="2880"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0" name="Line 225"/>
              <p:cNvSpPr>
                <a:spLocks noChangeShapeType="1"/>
              </p:cNvSpPr>
              <p:nvPr/>
            </p:nvSpPr>
            <p:spPr bwMode="auto">
              <a:xfrm>
                <a:off x="2976"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1" name="Line 226"/>
              <p:cNvSpPr>
                <a:spLocks noChangeShapeType="1"/>
              </p:cNvSpPr>
              <p:nvPr/>
            </p:nvSpPr>
            <p:spPr bwMode="auto">
              <a:xfrm>
                <a:off x="3072"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2" name="Line 227"/>
              <p:cNvSpPr>
                <a:spLocks noChangeShapeType="1"/>
              </p:cNvSpPr>
              <p:nvPr/>
            </p:nvSpPr>
            <p:spPr bwMode="auto">
              <a:xfrm>
                <a:off x="3168"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3" name="Line 228"/>
              <p:cNvSpPr>
                <a:spLocks noChangeShapeType="1"/>
              </p:cNvSpPr>
              <p:nvPr/>
            </p:nvSpPr>
            <p:spPr bwMode="auto">
              <a:xfrm>
                <a:off x="3264"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4" name="Line 229"/>
              <p:cNvSpPr>
                <a:spLocks noChangeShapeType="1"/>
              </p:cNvSpPr>
              <p:nvPr/>
            </p:nvSpPr>
            <p:spPr bwMode="auto">
              <a:xfrm>
                <a:off x="3360"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5" name="Line 230"/>
              <p:cNvSpPr>
                <a:spLocks noChangeShapeType="1"/>
              </p:cNvSpPr>
              <p:nvPr/>
            </p:nvSpPr>
            <p:spPr bwMode="auto">
              <a:xfrm>
                <a:off x="3456"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6" name="Line 231"/>
              <p:cNvSpPr>
                <a:spLocks noChangeShapeType="1"/>
              </p:cNvSpPr>
              <p:nvPr/>
            </p:nvSpPr>
            <p:spPr bwMode="auto">
              <a:xfrm>
                <a:off x="3552"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7" name="Line 232"/>
              <p:cNvSpPr>
                <a:spLocks noChangeShapeType="1"/>
              </p:cNvSpPr>
              <p:nvPr/>
            </p:nvSpPr>
            <p:spPr bwMode="auto">
              <a:xfrm>
                <a:off x="3648"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8" name="Line 233"/>
              <p:cNvSpPr>
                <a:spLocks noChangeShapeType="1"/>
              </p:cNvSpPr>
              <p:nvPr/>
            </p:nvSpPr>
            <p:spPr bwMode="auto">
              <a:xfrm>
                <a:off x="3744"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09" name="Line 234"/>
              <p:cNvSpPr>
                <a:spLocks noChangeShapeType="1"/>
              </p:cNvSpPr>
              <p:nvPr/>
            </p:nvSpPr>
            <p:spPr bwMode="auto">
              <a:xfrm>
                <a:off x="3840"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10" name="Line 235"/>
              <p:cNvSpPr>
                <a:spLocks noChangeShapeType="1"/>
              </p:cNvSpPr>
              <p:nvPr/>
            </p:nvSpPr>
            <p:spPr bwMode="auto">
              <a:xfrm>
                <a:off x="3936"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sp>
            <p:nvSpPr>
              <p:cNvPr id="511" name="Line 236"/>
              <p:cNvSpPr>
                <a:spLocks noChangeShapeType="1"/>
              </p:cNvSpPr>
              <p:nvPr/>
            </p:nvSpPr>
            <p:spPr bwMode="auto">
              <a:xfrm>
                <a:off x="4032" y="3264"/>
                <a:ext cx="0" cy="144"/>
              </a:xfrm>
              <a:prstGeom prst="line">
                <a:avLst/>
              </a:prstGeom>
              <a:noFill/>
              <a:ln w="19050">
                <a:solidFill>
                  <a:schemeClr val="tx1"/>
                </a:solidFill>
                <a:round/>
                <a:headEnd/>
                <a:tailEnd/>
              </a:ln>
              <a:effectLst/>
            </p:spPr>
            <p:txBody>
              <a:bodyPr wrap="none">
                <a:spAutoFit/>
              </a:bodyPr>
              <a:lstStyle/>
              <a:p>
                <a:endParaRPr lang="en-US">
                  <a:effectLst/>
                </a:endParaRPr>
              </a:p>
            </p:txBody>
          </p:sp>
        </p:grpSp>
        <p:sp>
          <p:nvSpPr>
            <p:cNvPr id="485" name="Text Box 237"/>
            <p:cNvSpPr txBox="1">
              <a:spLocks noChangeArrowheads="1"/>
            </p:cNvSpPr>
            <p:nvPr/>
          </p:nvSpPr>
          <p:spPr bwMode="auto">
            <a:xfrm>
              <a:off x="4080" y="2640"/>
              <a:ext cx="1488" cy="404"/>
            </a:xfrm>
            <a:prstGeom prst="rect">
              <a:avLst/>
            </a:prstGeom>
            <a:noFill/>
            <a:ln w="28575" algn="ctr">
              <a:noFill/>
              <a:miter lim="800000"/>
              <a:headEnd/>
              <a:tailEnd/>
            </a:ln>
            <a:effectLst/>
          </p:spPr>
          <p:txBody>
            <a:bodyPr>
              <a:spAutoFit/>
            </a:bodyPr>
            <a:lstStyle/>
            <a:p>
              <a:pPr algn="ctr" eaLnBrk="1" hangingPunct="1">
                <a:lnSpc>
                  <a:spcPct val="100000"/>
                </a:lnSpc>
                <a:spcBef>
                  <a:spcPct val="0"/>
                </a:spcBef>
              </a:pPr>
              <a:r>
                <a:rPr lang="en-US" sz="1800" i="1">
                  <a:effectLst/>
                  <a:latin typeface="Arial" charset="0"/>
                </a:rPr>
                <a:t>HRPWM </a:t>
              </a:r>
            </a:p>
            <a:p>
              <a:pPr algn="ctr" eaLnBrk="1" hangingPunct="1">
                <a:lnSpc>
                  <a:spcPct val="100000"/>
                </a:lnSpc>
                <a:spcBef>
                  <a:spcPct val="0"/>
                </a:spcBef>
              </a:pPr>
              <a:r>
                <a:rPr lang="en-US" sz="1800" i="1">
                  <a:effectLst/>
                  <a:latin typeface="Arial" charset="0"/>
                </a:rPr>
                <a:t>Micro Step (~150 ps)</a:t>
              </a:r>
            </a:p>
          </p:txBody>
        </p:sp>
      </p:grpSp>
      <p:sp>
        <p:nvSpPr>
          <p:cNvPr id="512" name="Text Box 238"/>
          <p:cNvSpPr txBox="1">
            <a:spLocks noChangeArrowheads="1"/>
          </p:cNvSpPr>
          <p:nvPr/>
        </p:nvSpPr>
        <p:spPr bwMode="auto">
          <a:xfrm>
            <a:off x="76200" y="2566988"/>
            <a:ext cx="2597150" cy="1069975"/>
          </a:xfrm>
          <a:prstGeom prst="rect">
            <a:avLst/>
          </a:prstGeom>
          <a:noFill/>
          <a:ln w="28575" algn="ctr">
            <a:noFill/>
            <a:miter lim="800000"/>
            <a:headEnd/>
            <a:tailEnd/>
          </a:ln>
          <a:effectLst/>
        </p:spPr>
        <p:txBody>
          <a:bodyPr>
            <a:spAutoFit/>
          </a:bodyPr>
          <a:lstStyle/>
          <a:p>
            <a:pPr algn="ctr" eaLnBrk="1" hangingPunct="1">
              <a:lnSpc>
                <a:spcPct val="100000"/>
              </a:lnSpc>
              <a:spcBef>
                <a:spcPct val="0"/>
              </a:spcBef>
            </a:pPr>
            <a:r>
              <a:rPr lang="en-US" sz="1600" b="0" dirty="0">
                <a:effectLst/>
                <a:latin typeface="Arial" charset="0"/>
              </a:rPr>
              <a:t>HRPWM divides a clock cycle into smaller steps </a:t>
            </a:r>
          </a:p>
          <a:p>
            <a:pPr algn="ctr" eaLnBrk="1" hangingPunct="1">
              <a:lnSpc>
                <a:spcPct val="100000"/>
              </a:lnSpc>
              <a:spcBef>
                <a:spcPct val="0"/>
              </a:spcBef>
            </a:pPr>
            <a:r>
              <a:rPr lang="en-US" sz="1600" b="0" dirty="0">
                <a:effectLst/>
                <a:latin typeface="Arial" charset="0"/>
              </a:rPr>
              <a:t>called </a:t>
            </a:r>
            <a:r>
              <a:rPr lang="en-US" sz="1600" i="1" u="sng" dirty="0">
                <a:effectLst/>
                <a:latin typeface="Arial" charset="0"/>
              </a:rPr>
              <a:t>Micro Steps</a:t>
            </a:r>
          </a:p>
          <a:p>
            <a:pPr algn="ctr" eaLnBrk="1" hangingPunct="1">
              <a:lnSpc>
                <a:spcPct val="100000"/>
              </a:lnSpc>
              <a:spcBef>
                <a:spcPct val="0"/>
              </a:spcBef>
            </a:pPr>
            <a:r>
              <a:rPr lang="en-US" sz="1600" b="0" dirty="0">
                <a:effectLst/>
                <a:latin typeface="Arial" charset="0"/>
              </a:rPr>
              <a:t>(Step Size ~= 150 </a:t>
            </a:r>
            <a:r>
              <a:rPr lang="en-US" sz="1600" b="0" dirty="0" err="1">
                <a:effectLst/>
                <a:latin typeface="Arial" charset="0"/>
              </a:rPr>
              <a:t>ps</a:t>
            </a:r>
            <a:r>
              <a:rPr lang="en-US" sz="1600" b="0" dirty="0">
                <a:effectLst/>
                <a:latin typeface="Arial" charset="0"/>
              </a:rPr>
              <a:t>)</a:t>
            </a:r>
          </a:p>
        </p:txBody>
      </p:sp>
      <p:grpSp>
        <p:nvGrpSpPr>
          <p:cNvPr id="513" name="Group 239"/>
          <p:cNvGrpSpPr>
            <a:grpSpLocks/>
          </p:cNvGrpSpPr>
          <p:nvPr/>
        </p:nvGrpSpPr>
        <p:grpSpPr bwMode="auto">
          <a:xfrm>
            <a:off x="2590800" y="2960688"/>
            <a:ext cx="3962400" cy="304800"/>
            <a:chOff x="1632" y="3312"/>
            <a:chExt cx="2496" cy="192"/>
          </a:xfrm>
        </p:grpSpPr>
        <p:sp>
          <p:nvSpPr>
            <p:cNvPr id="514" name="Rectangle 240"/>
            <p:cNvSpPr>
              <a:spLocks noChangeArrowheads="1"/>
            </p:cNvSpPr>
            <p:nvPr/>
          </p:nvSpPr>
          <p:spPr bwMode="auto">
            <a:xfrm>
              <a:off x="1872"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15" name="Line 241"/>
            <p:cNvSpPr>
              <a:spLocks noChangeShapeType="1"/>
            </p:cNvSpPr>
            <p:nvPr/>
          </p:nvSpPr>
          <p:spPr bwMode="auto">
            <a:xfrm flipV="1">
              <a:off x="2064"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16" name="Line 242"/>
            <p:cNvSpPr>
              <a:spLocks noChangeShapeType="1"/>
            </p:cNvSpPr>
            <p:nvPr/>
          </p:nvSpPr>
          <p:spPr bwMode="auto">
            <a:xfrm flipV="1">
              <a:off x="2352"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17" name="Line 243"/>
            <p:cNvSpPr>
              <a:spLocks noChangeShapeType="1"/>
            </p:cNvSpPr>
            <p:nvPr/>
          </p:nvSpPr>
          <p:spPr bwMode="auto">
            <a:xfrm flipV="1">
              <a:off x="2640" y="3408"/>
              <a:ext cx="480" cy="0"/>
            </a:xfrm>
            <a:prstGeom prst="line">
              <a:avLst/>
            </a:prstGeom>
            <a:noFill/>
            <a:ln w="28575">
              <a:solidFill>
                <a:schemeClr val="tx1"/>
              </a:solidFill>
              <a:prstDash val="sysDot"/>
              <a:round/>
              <a:headEnd/>
              <a:tailEnd/>
            </a:ln>
            <a:effectLst/>
          </p:spPr>
          <p:txBody>
            <a:bodyPr>
              <a:spAutoFit/>
            </a:bodyPr>
            <a:lstStyle/>
            <a:p>
              <a:endParaRPr lang="en-US">
                <a:effectLst/>
              </a:endParaRPr>
            </a:p>
          </p:txBody>
        </p:sp>
        <p:sp>
          <p:nvSpPr>
            <p:cNvPr id="518" name="Line 244"/>
            <p:cNvSpPr>
              <a:spLocks noChangeShapeType="1"/>
            </p:cNvSpPr>
            <p:nvPr/>
          </p:nvSpPr>
          <p:spPr bwMode="auto">
            <a:xfrm flipV="1">
              <a:off x="1632" y="3408"/>
              <a:ext cx="240" cy="0"/>
            </a:xfrm>
            <a:prstGeom prst="line">
              <a:avLst/>
            </a:prstGeom>
            <a:noFill/>
            <a:ln w="28575">
              <a:solidFill>
                <a:schemeClr val="tx1"/>
              </a:solidFill>
              <a:round/>
              <a:headEnd/>
              <a:tailEnd type="triangle" w="med" len="med"/>
            </a:ln>
            <a:effectLst/>
          </p:spPr>
          <p:txBody>
            <a:bodyPr>
              <a:spAutoFit/>
            </a:bodyPr>
            <a:lstStyle/>
            <a:p>
              <a:endParaRPr lang="en-US">
                <a:effectLst/>
              </a:endParaRPr>
            </a:p>
          </p:txBody>
        </p:sp>
        <p:sp>
          <p:nvSpPr>
            <p:cNvPr id="519" name="Line 245"/>
            <p:cNvSpPr>
              <a:spLocks noChangeShapeType="1"/>
            </p:cNvSpPr>
            <p:nvPr/>
          </p:nvSpPr>
          <p:spPr bwMode="auto">
            <a:xfrm flipV="1">
              <a:off x="3312"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20" name="Line 246"/>
            <p:cNvSpPr>
              <a:spLocks noChangeShapeType="1"/>
            </p:cNvSpPr>
            <p:nvPr/>
          </p:nvSpPr>
          <p:spPr bwMode="auto">
            <a:xfrm flipV="1">
              <a:off x="3600"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21" name="Line 247"/>
            <p:cNvSpPr>
              <a:spLocks noChangeShapeType="1"/>
            </p:cNvSpPr>
            <p:nvPr/>
          </p:nvSpPr>
          <p:spPr bwMode="auto">
            <a:xfrm flipV="1">
              <a:off x="3024"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22" name="Line 248"/>
            <p:cNvSpPr>
              <a:spLocks noChangeShapeType="1"/>
            </p:cNvSpPr>
            <p:nvPr/>
          </p:nvSpPr>
          <p:spPr bwMode="auto">
            <a:xfrm flipV="1">
              <a:off x="2640" y="3408"/>
              <a:ext cx="96" cy="0"/>
            </a:xfrm>
            <a:prstGeom prst="line">
              <a:avLst/>
            </a:prstGeom>
            <a:noFill/>
            <a:ln w="28575">
              <a:solidFill>
                <a:schemeClr val="tx1"/>
              </a:solidFill>
              <a:round/>
              <a:headEnd/>
              <a:tailEnd/>
            </a:ln>
            <a:effectLst/>
          </p:spPr>
          <p:txBody>
            <a:bodyPr>
              <a:spAutoFit/>
            </a:bodyPr>
            <a:lstStyle/>
            <a:p>
              <a:endParaRPr lang="en-US">
                <a:effectLst/>
              </a:endParaRPr>
            </a:p>
          </p:txBody>
        </p:sp>
        <p:sp>
          <p:nvSpPr>
            <p:cNvPr id="523" name="Rectangle 249"/>
            <p:cNvSpPr>
              <a:spLocks noChangeArrowheads="1"/>
            </p:cNvSpPr>
            <p:nvPr/>
          </p:nvSpPr>
          <p:spPr bwMode="auto">
            <a:xfrm>
              <a:off x="2160"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24" name="Rectangle 250"/>
            <p:cNvSpPr>
              <a:spLocks noChangeArrowheads="1"/>
            </p:cNvSpPr>
            <p:nvPr/>
          </p:nvSpPr>
          <p:spPr bwMode="auto">
            <a:xfrm>
              <a:off x="2448"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25" name="Rectangle 251"/>
            <p:cNvSpPr>
              <a:spLocks noChangeArrowheads="1"/>
            </p:cNvSpPr>
            <p:nvPr/>
          </p:nvSpPr>
          <p:spPr bwMode="auto">
            <a:xfrm>
              <a:off x="3120"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26" name="Rectangle 252"/>
            <p:cNvSpPr>
              <a:spLocks noChangeArrowheads="1"/>
            </p:cNvSpPr>
            <p:nvPr/>
          </p:nvSpPr>
          <p:spPr bwMode="auto">
            <a:xfrm>
              <a:off x="3408"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27" name="Rectangle 253"/>
            <p:cNvSpPr>
              <a:spLocks noChangeArrowheads="1"/>
            </p:cNvSpPr>
            <p:nvPr/>
          </p:nvSpPr>
          <p:spPr bwMode="auto">
            <a:xfrm>
              <a:off x="3696" y="3312"/>
              <a:ext cx="192" cy="192"/>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ms</a:t>
              </a:r>
              <a:endParaRPr lang="en-US" sz="1400" baseline="30000">
                <a:effectLst/>
                <a:latin typeface="Arial" charset="0"/>
              </a:endParaRPr>
            </a:p>
          </p:txBody>
        </p:sp>
        <p:sp>
          <p:nvSpPr>
            <p:cNvPr id="528" name="Line 254"/>
            <p:cNvSpPr>
              <a:spLocks noChangeShapeType="1"/>
            </p:cNvSpPr>
            <p:nvPr/>
          </p:nvSpPr>
          <p:spPr bwMode="auto">
            <a:xfrm flipV="1">
              <a:off x="3888" y="3408"/>
              <a:ext cx="240" cy="0"/>
            </a:xfrm>
            <a:prstGeom prst="line">
              <a:avLst/>
            </a:prstGeom>
            <a:noFill/>
            <a:ln w="28575">
              <a:solidFill>
                <a:schemeClr val="tx1"/>
              </a:solidFill>
              <a:round/>
              <a:headEnd/>
              <a:tailEnd type="triangle" w="med" len="med"/>
            </a:ln>
            <a:effectLst/>
          </p:spPr>
          <p:txBody>
            <a:bodyPr>
              <a:spAutoFit/>
            </a:bodyPr>
            <a:lstStyle/>
            <a:p>
              <a:endParaRPr lang="en-US">
                <a:effectLst/>
              </a:endParaRPr>
            </a:p>
          </p:txBody>
        </p:sp>
      </p:grpSp>
      <p:sp>
        <p:nvSpPr>
          <p:cNvPr id="529" name="Rectangle 255"/>
          <p:cNvSpPr>
            <a:spLocks noChangeArrowheads="1"/>
          </p:cNvSpPr>
          <p:nvPr/>
        </p:nvSpPr>
        <p:spPr bwMode="auto">
          <a:xfrm>
            <a:off x="2971800" y="3341688"/>
            <a:ext cx="3211513" cy="304800"/>
          </a:xfrm>
          <a:prstGeom prst="rect">
            <a:avLst/>
          </a:prstGeom>
          <a:solidFill>
            <a:schemeClr val="accent1"/>
          </a:solidFill>
          <a:ln w="19050" algn="ctr">
            <a:solidFill>
              <a:schemeClr val="tx1"/>
            </a:solidFill>
            <a:miter lim="800000"/>
            <a:headEnd/>
            <a:tailEnd/>
          </a:ln>
          <a:effectLst/>
        </p:spPr>
        <p:txBody>
          <a:bodyPr wrap="none" anchor="ctr"/>
          <a:lstStyle/>
          <a:p>
            <a:pPr algn="ctr" eaLnBrk="1" hangingPunct="1">
              <a:lnSpc>
                <a:spcPct val="100000"/>
              </a:lnSpc>
              <a:spcBef>
                <a:spcPct val="0"/>
              </a:spcBef>
            </a:pPr>
            <a:r>
              <a:rPr lang="en-US" sz="1400">
                <a:effectLst/>
                <a:latin typeface="Arial" charset="0"/>
              </a:rPr>
              <a:t>Calibration Logic</a:t>
            </a:r>
          </a:p>
        </p:txBody>
      </p:sp>
      <p:sp>
        <p:nvSpPr>
          <p:cNvPr id="530" name="Text Box 256"/>
          <p:cNvSpPr txBox="1">
            <a:spLocks noChangeArrowheads="1"/>
          </p:cNvSpPr>
          <p:nvPr/>
        </p:nvSpPr>
        <p:spPr bwMode="auto">
          <a:xfrm>
            <a:off x="6400800" y="2566988"/>
            <a:ext cx="2743200" cy="1314450"/>
          </a:xfrm>
          <a:prstGeom prst="rect">
            <a:avLst/>
          </a:prstGeom>
          <a:noFill/>
          <a:ln w="28575" algn="ctr">
            <a:noFill/>
            <a:miter lim="800000"/>
            <a:headEnd/>
            <a:tailEnd/>
          </a:ln>
          <a:effectLst/>
        </p:spPr>
        <p:txBody>
          <a:bodyPr>
            <a:spAutoFit/>
          </a:bodyPr>
          <a:lstStyle/>
          <a:p>
            <a:pPr algn="ctr" eaLnBrk="1" hangingPunct="1">
              <a:lnSpc>
                <a:spcPct val="100000"/>
              </a:lnSpc>
              <a:spcBef>
                <a:spcPct val="0"/>
              </a:spcBef>
            </a:pPr>
            <a:r>
              <a:rPr lang="en-US" sz="1600" b="0">
                <a:effectLst/>
                <a:latin typeface="Arial" charset="0"/>
              </a:rPr>
              <a:t>Calibration Logic tracks the number of Micro Steps per clock to account for variations caused by Temp/Volt/Process</a:t>
            </a:r>
          </a:p>
        </p:txBody>
      </p:sp>
      <p:sp>
        <p:nvSpPr>
          <p:cNvPr id="531" name="Rectangle 257"/>
          <p:cNvSpPr>
            <a:spLocks noChangeArrowheads="1"/>
          </p:cNvSpPr>
          <p:nvPr/>
        </p:nvSpPr>
        <p:spPr bwMode="auto">
          <a:xfrm>
            <a:off x="2743200" y="3870878"/>
            <a:ext cx="3657600" cy="437043"/>
          </a:xfrm>
          <a:prstGeom prst="rect">
            <a:avLst/>
          </a:prstGeom>
          <a:solidFill>
            <a:schemeClr val="bg1"/>
          </a:solidFill>
          <a:ln w="28575" algn="ctr">
            <a:noFill/>
            <a:miter lim="800000"/>
            <a:headEnd/>
            <a:tailEnd/>
          </a:ln>
          <a:effectLst/>
        </p:spPr>
        <p:txBody>
          <a:bodyPr anchor="ctr">
            <a:spAutoFit/>
          </a:bodyPr>
          <a:lstStyle/>
          <a:p>
            <a:endParaRPr lang="en-US">
              <a:effectLst/>
            </a:endParaRPr>
          </a:p>
        </p:txBody>
      </p:sp>
      <p:grpSp>
        <p:nvGrpSpPr>
          <p:cNvPr id="532" name="Group 258"/>
          <p:cNvGrpSpPr>
            <a:grpSpLocks/>
          </p:cNvGrpSpPr>
          <p:nvPr/>
        </p:nvGrpSpPr>
        <p:grpSpPr bwMode="auto">
          <a:xfrm>
            <a:off x="2743200" y="3937000"/>
            <a:ext cx="3657600" cy="304800"/>
            <a:chOff x="1728" y="3552"/>
            <a:chExt cx="2304" cy="192"/>
          </a:xfrm>
        </p:grpSpPr>
        <p:sp>
          <p:nvSpPr>
            <p:cNvPr id="533" name="Line 259"/>
            <p:cNvSpPr>
              <a:spLocks noChangeShapeType="1"/>
            </p:cNvSpPr>
            <p:nvPr/>
          </p:nvSpPr>
          <p:spPr bwMode="auto">
            <a:xfrm>
              <a:off x="1728" y="3552"/>
              <a:ext cx="1152" cy="0"/>
            </a:xfrm>
            <a:prstGeom prst="line">
              <a:avLst/>
            </a:prstGeom>
            <a:noFill/>
            <a:ln w="28575">
              <a:solidFill>
                <a:schemeClr val="tx1"/>
              </a:solidFill>
              <a:round/>
              <a:headEnd/>
              <a:tailEnd/>
            </a:ln>
            <a:effectLst/>
          </p:spPr>
          <p:txBody>
            <a:bodyPr wrap="none">
              <a:spAutoFit/>
            </a:bodyPr>
            <a:lstStyle/>
            <a:p>
              <a:endParaRPr lang="en-US">
                <a:effectLst/>
              </a:endParaRPr>
            </a:p>
          </p:txBody>
        </p:sp>
        <p:sp>
          <p:nvSpPr>
            <p:cNvPr id="534" name="Line 260"/>
            <p:cNvSpPr>
              <a:spLocks noChangeShapeType="1"/>
            </p:cNvSpPr>
            <p:nvPr/>
          </p:nvSpPr>
          <p:spPr bwMode="auto">
            <a:xfrm>
              <a:off x="2880" y="3552"/>
              <a:ext cx="0" cy="192"/>
            </a:xfrm>
            <a:prstGeom prst="line">
              <a:avLst/>
            </a:prstGeom>
            <a:noFill/>
            <a:ln w="28575">
              <a:solidFill>
                <a:schemeClr val="tx1"/>
              </a:solidFill>
              <a:round/>
              <a:headEnd/>
              <a:tailEnd/>
            </a:ln>
            <a:effectLst/>
          </p:spPr>
          <p:txBody>
            <a:bodyPr wrap="none">
              <a:spAutoFit/>
            </a:bodyPr>
            <a:lstStyle/>
            <a:p>
              <a:endParaRPr lang="en-US">
                <a:effectLst/>
              </a:endParaRPr>
            </a:p>
          </p:txBody>
        </p:sp>
        <p:sp>
          <p:nvSpPr>
            <p:cNvPr id="535" name="Line 261"/>
            <p:cNvSpPr>
              <a:spLocks noChangeShapeType="1"/>
            </p:cNvSpPr>
            <p:nvPr/>
          </p:nvSpPr>
          <p:spPr bwMode="auto">
            <a:xfrm>
              <a:off x="2880" y="3744"/>
              <a:ext cx="1152" cy="0"/>
            </a:xfrm>
            <a:prstGeom prst="line">
              <a:avLst/>
            </a:prstGeom>
            <a:noFill/>
            <a:ln w="28575">
              <a:solidFill>
                <a:schemeClr val="tx1"/>
              </a:solidFill>
              <a:round/>
              <a:headEnd/>
              <a:tailEnd/>
            </a:ln>
            <a:effectLst/>
          </p:spPr>
          <p:txBody>
            <a:bodyPr wrap="none">
              <a:spAutoFit/>
            </a:bodyPr>
            <a:lstStyle/>
            <a:p>
              <a:endParaRPr lang="en-US">
                <a:effectLst/>
              </a:endParaRPr>
            </a:p>
          </p:txBody>
        </p:sp>
      </p:grpSp>
      <p:sp>
        <p:nvSpPr>
          <p:cNvPr id="536" name="Line 262"/>
          <p:cNvSpPr>
            <a:spLocks noChangeShapeType="1"/>
          </p:cNvSpPr>
          <p:nvPr/>
        </p:nvSpPr>
        <p:spPr bwMode="auto">
          <a:xfrm>
            <a:off x="2743200" y="2947988"/>
            <a:ext cx="0" cy="1828800"/>
          </a:xfrm>
          <a:prstGeom prst="line">
            <a:avLst/>
          </a:prstGeom>
          <a:noFill/>
          <a:ln w="19050">
            <a:solidFill>
              <a:schemeClr val="tx1"/>
            </a:solidFill>
            <a:prstDash val="sysDot"/>
            <a:round/>
            <a:headEnd/>
            <a:tailEnd/>
          </a:ln>
          <a:effectLst/>
        </p:spPr>
        <p:txBody>
          <a:bodyPr>
            <a:spAutoFit/>
          </a:bodyPr>
          <a:lstStyle/>
          <a:p>
            <a:endParaRPr lang="en-US">
              <a:effectLst/>
            </a:endParaRPr>
          </a:p>
        </p:txBody>
      </p:sp>
      <p:sp>
        <p:nvSpPr>
          <p:cNvPr id="537" name="Line 263"/>
          <p:cNvSpPr>
            <a:spLocks noChangeShapeType="1"/>
          </p:cNvSpPr>
          <p:nvPr/>
        </p:nvSpPr>
        <p:spPr bwMode="auto">
          <a:xfrm>
            <a:off x="6400800" y="2947988"/>
            <a:ext cx="0" cy="1828800"/>
          </a:xfrm>
          <a:prstGeom prst="line">
            <a:avLst/>
          </a:prstGeom>
          <a:noFill/>
          <a:ln w="19050">
            <a:solidFill>
              <a:schemeClr val="tx1"/>
            </a:solidFill>
            <a:prstDash val="sysDot"/>
            <a:round/>
            <a:headEnd/>
            <a:tailEnd/>
          </a:ln>
          <a:effectLst/>
        </p:spPr>
        <p:txBody>
          <a:bodyPr>
            <a:spAutoFit/>
          </a:bodyPr>
          <a:lstStyle/>
          <a:p>
            <a:endParaRPr lang="en-US">
              <a:effectLst/>
            </a:endParaRPr>
          </a:p>
        </p:txBody>
      </p:sp>
      <p:sp>
        <p:nvSpPr>
          <p:cNvPr id="2" name="TextBox 1"/>
          <p:cNvSpPr txBox="1"/>
          <p:nvPr/>
        </p:nvSpPr>
        <p:spPr>
          <a:xfrm>
            <a:off x="40640" y="2192226"/>
            <a:ext cx="1779205" cy="289310"/>
          </a:xfrm>
          <a:prstGeom prst="rect">
            <a:avLst/>
          </a:prstGeom>
          <a:noFill/>
        </p:spPr>
        <p:txBody>
          <a:bodyPr wrap="none" lIns="0" rIns="0" rtlCol="0" anchor="ctr" anchorCtr="0">
            <a:spAutoFit/>
          </a:bodyPr>
          <a:lstStyle/>
          <a:p>
            <a:r>
              <a:rPr lang="en-US" sz="1600" b="0" dirty="0" smtClean="0">
                <a:solidFill>
                  <a:schemeClr val="dk1"/>
                </a:solidFill>
                <a:effectLst/>
                <a:latin typeface="Arial" panose="020B0604020202020204" pitchFamily="34" charset="0"/>
                <a:cs typeface="Arial" panose="020B0604020202020204" pitchFamily="34" charset="0"/>
              </a:rPr>
              <a:t>(fixed Time-Base/2)</a:t>
            </a:r>
          </a:p>
        </p:txBody>
      </p:sp>
    </p:spTree>
    <p:custDataLst>
      <p:tags r:id="rId1"/>
    </p:custDataLst>
    <p:extLst>
      <p:ext uri="{BB962C8B-B14F-4D97-AF65-F5344CB8AC3E}">
        <p14:creationId xmlns:p14="http://schemas.microsoft.com/office/powerpoint/2010/main" val="350030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autoRev="1" fill="hold" nodeType="withEffect">
                                  <p:stCondLst>
                                    <p:cond delay="0"/>
                                  </p:stCondLst>
                                  <p:childTnLst>
                                    <p:animMotion origin="layout" path="M 0.0 2.22222E-6 L -0.01667 2.22222E-6 " pathEditMode="relative" rAng="0" ptsTypes="AA">
                                      <p:cBhvr>
                                        <p:cTn id="6" dur="500" fill="hold"/>
                                        <p:tgtEl>
                                          <p:spTgt spid="280"/>
                                        </p:tgtEl>
                                        <p:attrNameLst>
                                          <p:attrName>ppt_x</p:attrName>
                                          <p:attrName>ppt_y</p:attrName>
                                        </p:attrNameLst>
                                      </p:cBhvr>
                                      <p:rCtr x="-8" y="0"/>
                                    </p:animMotion>
                                  </p:childTnLst>
                                </p:cTn>
                              </p:par>
                              <p:par>
                                <p:cTn id="7" presetID="1" presetClass="exit" presetSubtype="0" fill="hold" nodeType="withEffect">
                                  <p:stCondLst>
                                    <p:cond delay="0"/>
                                  </p:stCondLst>
                                  <p:childTnLst>
                                    <p:set>
                                      <p:cBhvr>
                                        <p:cTn id="8" dur="1" fill="hold">
                                          <p:stCondLst>
                                            <p:cond delay="0"/>
                                          </p:stCondLst>
                                        </p:cTn>
                                        <p:tgtEl>
                                          <p:spTgt spid="53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31"/>
                                        </p:tgtEl>
                                        <p:attrNameLst>
                                          <p:attrName>style.visibility</p:attrName>
                                        </p:attrNameLst>
                                      </p:cBhvr>
                                      <p:to>
                                        <p:strVal val="hidden"/>
                                      </p:to>
                                    </p:set>
                                  </p:childTnLst>
                                </p:cTn>
                              </p:par>
                              <p:par>
                                <p:cTn id="11" presetID="35" presetClass="path" presetSubtype="0" repeatCount="indefinite" autoRev="1" fill="hold" nodeType="withEffect">
                                  <p:stCondLst>
                                    <p:cond delay="0"/>
                                  </p:stCondLst>
                                  <p:childTnLst>
                                    <p:animMotion origin="layout" path="M 0.2 1.11111E-6 L -0.2 1.11111E-6 " pathEditMode="relative" rAng="0" ptsTypes="AA">
                                      <p:cBhvr>
                                        <p:cTn id="12" dur="500" fill="hold"/>
                                        <p:tgtEl>
                                          <p:spTgt spid="477"/>
                                        </p:tgtEl>
                                        <p:attrNameLst>
                                          <p:attrName>ppt_x</p:attrName>
                                          <p:attrName>ppt_y</p:attrName>
                                        </p:attrNameLst>
                                      </p:cBhvr>
                                      <p:rCtr x="-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dirty="0"/>
              <a:t>Capture Module (</a:t>
            </a:r>
            <a:r>
              <a:rPr lang="en-US" dirty="0" err="1"/>
              <a:t>eCAP</a:t>
            </a:r>
            <a:r>
              <a:rPr lang="en-US" dirty="0"/>
              <a:t>)</a:t>
            </a:r>
          </a:p>
        </p:txBody>
      </p:sp>
      <p:sp>
        <p:nvSpPr>
          <p:cNvPr id="36" name="Rectangle 3"/>
          <p:cNvSpPr txBox="1">
            <a:spLocks noChangeArrowheads="1"/>
          </p:cNvSpPr>
          <p:nvPr/>
        </p:nvSpPr>
        <p:spPr>
          <a:xfrm>
            <a:off x="332040" y="3884371"/>
            <a:ext cx="8490080" cy="288401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effectLst/>
              </a:rPr>
              <a:t>The </a:t>
            </a:r>
            <a:r>
              <a:rPr lang="en-US" sz="2800" dirty="0" err="1" smtClean="0">
                <a:effectLst/>
              </a:rPr>
              <a:t>eCAP</a:t>
            </a:r>
            <a:r>
              <a:rPr lang="en-US" sz="2800" dirty="0" smtClean="0">
                <a:effectLst/>
              </a:rPr>
              <a:t> module timestamps transitions on a capture input pin</a:t>
            </a:r>
          </a:p>
          <a:p>
            <a:pPr lvl="1"/>
            <a:r>
              <a:rPr lang="en-US" sz="2400" dirty="0" smtClean="0">
                <a:effectLst/>
              </a:rPr>
              <a:t>Can be used to measure the time width of a pulse</a:t>
            </a:r>
          </a:p>
          <a:p>
            <a:endParaRPr lang="en-US" sz="2800" dirty="0">
              <a:effectLst/>
            </a:endParaRPr>
          </a:p>
          <a:p>
            <a:endParaRPr lang="en-US" sz="2800" dirty="0" smtClean="0">
              <a:effectLst/>
            </a:endParaRPr>
          </a:p>
          <a:p>
            <a:endParaRPr lang="en-US" sz="2800" dirty="0">
              <a:effectLst/>
            </a:endParaRPr>
          </a:p>
          <a:p>
            <a:r>
              <a:rPr lang="en-US" sz="2800" dirty="0" smtClean="0">
                <a:effectLst/>
                <a:latin typeface="Arial" charset="0"/>
              </a:rPr>
              <a:t>Auxiliary </a:t>
            </a:r>
            <a:r>
              <a:rPr lang="en-US" sz="2800" dirty="0">
                <a:effectLst/>
                <a:latin typeface="Arial" charset="0"/>
              </a:rPr>
              <a:t>PWM generation</a:t>
            </a:r>
            <a:endParaRPr lang="en-US" sz="2800" dirty="0">
              <a:effectLst/>
            </a:endParaRPr>
          </a:p>
        </p:txBody>
      </p:sp>
      <p:grpSp>
        <p:nvGrpSpPr>
          <p:cNvPr id="37" name="Group 36"/>
          <p:cNvGrpSpPr/>
          <p:nvPr/>
        </p:nvGrpSpPr>
        <p:grpSpPr>
          <a:xfrm>
            <a:off x="1518920" y="848570"/>
            <a:ext cx="6096000" cy="2743200"/>
            <a:chOff x="1397000" y="1110298"/>
            <a:chExt cx="6096000" cy="2743200"/>
          </a:xfrm>
        </p:grpSpPr>
        <p:sp>
          <p:nvSpPr>
            <p:cNvPr id="38" name="Rectangle 4"/>
            <p:cNvSpPr>
              <a:spLocks noChangeArrowheads="1"/>
            </p:cNvSpPr>
            <p:nvPr/>
          </p:nvSpPr>
          <p:spPr bwMode="auto">
            <a:xfrm>
              <a:off x="1473200" y="1110298"/>
              <a:ext cx="1219200" cy="1219200"/>
            </a:xfrm>
            <a:prstGeom prst="rect">
              <a:avLst/>
            </a:prstGeom>
            <a:solidFill>
              <a:schemeClr val="accent1"/>
            </a:solidFill>
            <a:ln w="12700" cap="rnd">
              <a:solidFill>
                <a:schemeClr val="tx1"/>
              </a:solidFill>
              <a:miter lim="800000"/>
              <a:headEnd/>
              <a:tailEnd/>
            </a:ln>
            <a:effectLst/>
          </p:spPr>
          <p:txBody>
            <a:bodyPr wrap="none" anchor="ctr"/>
            <a:lstStyle/>
            <a:p>
              <a:endParaRPr lang="en-US">
                <a:effectLst/>
              </a:endParaRPr>
            </a:p>
          </p:txBody>
        </p:sp>
        <p:sp>
          <p:nvSpPr>
            <p:cNvPr id="39" name="Oval 5"/>
            <p:cNvSpPr>
              <a:spLocks noChangeArrowheads="1"/>
            </p:cNvSpPr>
            <p:nvPr/>
          </p:nvSpPr>
          <p:spPr bwMode="auto">
            <a:xfrm>
              <a:off x="1701800" y="1199198"/>
              <a:ext cx="762000" cy="762000"/>
            </a:xfrm>
            <a:prstGeom prst="ellipse">
              <a:avLst/>
            </a:prstGeom>
            <a:solidFill>
              <a:schemeClr val="accent4">
                <a:lumMod val="40000"/>
                <a:lumOff val="60000"/>
              </a:schemeClr>
            </a:solidFill>
            <a:ln w="12700" cap="rnd">
              <a:solidFill>
                <a:schemeClr val="tx1"/>
              </a:solidFill>
              <a:round/>
              <a:headEnd/>
              <a:tailEnd/>
            </a:ln>
            <a:effectLst/>
          </p:spPr>
          <p:txBody>
            <a:bodyPr wrap="none" anchor="ctr"/>
            <a:lstStyle/>
            <a:p>
              <a:endParaRPr lang="en-US">
                <a:effectLst/>
              </a:endParaRPr>
            </a:p>
          </p:txBody>
        </p:sp>
        <p:sp>
          <p:nvSpPr>
            <p:cNvPr id="40" name="Line 7"/>
            <p:cNvSpPr>
              <a:spLocks noChangeShapeType="1"/>
            </p:cNvSpPr>
            <p:nvPr/>
          </p:nvSpPr>
          <p:spPr bwMode="auto">
            <a:xfrm flipV="1">
              <a:off x="2082800" y="1275398"/>
              <a:ext cx="176213" cy="304800"/>
            </a:xfrm>
            <a:prstGeom prst="line">
              <a:avLst/>
            </a:prstGeom>
            <a:noFill/>
            <a:ln w="38100" cap="rnd">
              <a:solidFill>
                <a:schemeClr val="tx2"/>
              </a:solidFill>
              <a:round/>
              <a:headEnd/>
              <a:tailEnd/>
            </a:ln>
            <a:effectLst/>
          </p:spPr>
          <p:txBody>
            <a:bodyPr wrap="none" anchor="ctr"/>
            <a:lstStyle/>
            <a:p>
              <a:endParaRPr lang="en-US">
                <a:effectLst/>
              </a:endParaRPr>
            </a:p>
          </p:txBody>
        </p:sp>
        <p:sp>
          <p:nvSpPr>
            <p:cNvPr id="41" name="Text Box 9"/>
            <p:cNvSpPr txBox="1">
              <a:spLocks noChangeArrowheads="1"/>
            </p:cNvSpPr>
            <p:nvPr/>
          </p:nvSpPr>
          <p:spPr bwMode="auto">
            <a:xfrm>
              <a:off x="1657350" y="1973898"/>
              <a:ext cx="806450" cy="366712"/>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800">
                  <a:effectLst/>
                  <a:latin typeface="Arial" charset="0"/>
                </a:rPr>
                <a:t>Timer</a:t>
              </a:r>
              <a:endParaRPr lang="en-US" sz="1600">
                <a:effectLst/>
                <a:latin typeface="Arial" charset="0"/>
              </a:endParaRPr>
            </a:p>
          </p:txBody>
        </p:sp>
        <p:sp>
          <p:nvSpPr>
            <p:cNvPr id="42" name="Rectangle 11"/>
            <p:cNvSpPr>
              <a:spLocks noChangeArrowheads="1"/>
            </p:cNvSpPr>
            <p:nvPr/>
          </p:nvSpPr>
          <p:spPr bwMode="auto">
            <a:xfrm>
              <a:off x="1397000" y="3091498"/>
              <a:ext cx="1371600" cy="762000"/>
            </a:xfrm>
            <a:prstGeom prst="rect">
              <a:avLst/>
            </a:prstGeom>
            <a:solidFill>
              <a:schemeClr val="accent1"/>
            </a:solidFill>
            <a:ln w="12700" cap="rnd">
              <a:solidFill>
                <a:schemeClr val="tx1"/>
              </a:solidFill>
              <a:miter lim="800000"/>
              <a:headEnd/>
              <a:tailEnd/>
            </a:ln>
            <a:effectLst/>
          </p:spPr>
          <p:txBody>
            <a:bodyPr wrap="none" anchor="ctr"/>
            <a:lstStyle/>
            <a:p>
              <a:endParaRPr lang="en-US">
                <a:effectLst/>
              </a:endParaRPr>
            </a:p>
          </p:txBody>
        </p:sp>
        <p:sp>
          <p:nvSpPr>
            <p:cNvPr id="43" name="Text Box 12"/>
            <p:cNvSpPr txBox="1">
              <a:spLocks noChangeArrowheads="1"/>
            </p:cNvSpPr>
            <p:nvPr/>
          </p:nvSpPr>
          <p:spPr bwMode="auto">
            <a:xfrm>
              <a:off x="1397000" y="3129598"/>
              <a:ext cx="1390650" cy="641350"/>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800">
                  <a:effectLst/>
                  <a:latin typeface="Arial" charset="0"/>
                </a:rPr>
                <a:t>Timestamp</a:t>
              </a:r>
            </a:p>
            <a:p>
              <a:pPr algn="ctr">
                <a:lnSpc>
                  <a:spcPct val="100000"/>
                </a:lnSpc>
                <a:spcBef>
                  <a:spcPct val="0"/>
                </a:spcBef>
              </a:pPr>
              <a:r>
                <a:rPr lang="en-US" sz="1800">
                  <a:effectLst/>
                  <a:latin typeface="Arial" charset="0"/>
                </a:rPr>
                <a:t>Values</a:t>
              </a:r>
            </a:p>
          </p:txBody>
        </p:sp>
        <p:sp>
          <p:nvSpPr>
            <p:cNvPr id="44" name="Line 13"/>
            <p:cNvSpPr>
              <a:spLocks noChangeShapeType="1"/>
            </p:cNvSpPr>
            <p:nvPr/>
          </p:nvSpPr>
          <p:spPr bwMode="auto">
            <a:xfrm>
              <a:off x="2082800" y="2329498"/>
              <a:ext cx="0" cy="762000"/>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45" name="AutoShape 14"/>
            <p:cNvSpPr>
              <a:spLocks noChangeArrowheads="1"/>
            </p:cNvSpPr>
            <p:nvPr/>
          </p:nvSpPr>
          <p:spPr bwMode="auto">
            <a:xfrm flipV="1">
              <a:off x="1854200" y="2532698"/>
              <a:ext cx="457200" cy="304800"/>
            </a:xfrm>
            <a:prstGeom prst="triangle">
              <a:avLst>
                <a:gd name="adj" fmla="val 50000"/>
              </a:avLst>
            </a:prstGeom>
            <a:solidFill>
              <a:schemeClr val="accent1"/>
            </a:solidFill>
            <a:ln w="12700" cap="rnd">
              <a:solidFill>
                <a:schemeClr val="tx1"/>
              </a:solidFill>
              <a:miter lim="800000"/>
              <a:headEnd/>
              <a:tailEnd/>
            </a:ln>
            <a:effectLst/>
          </p:spPr>
          <p:txBody>
            <a:bodyPr wrap="none" anchor="ctr"/>
            <a:lstStyle/>
            <a:p>
              <a:endParaRPr lang="en-US">
                <a:effectLst/>
              </a:endParaRPr>
            </a:p>
          </p:txBody>
        </p:sp>
        <p:sp>
          <p:nvSpPr>
            <p:cNvPr id="46" name="Line 15"/>
            <p:cNvSpPr>
              <a:spLocks noChangeShapeType="1"/>
            </p:cNvSpPr>
            <p:nvPr/>
          </p:nvSpPr>
          <p:spPr bwMode="auto">
            <a:xfrm>
              <a:off x="2197100" y="2685098"/>
              <a:ext cx="2514600" cy="0"/>
            </a:xfrm>
            <a:prstGeom prst="line">
              <a:avLst/>
            </a:prstGeom>
            <a:noFill/>
            <a:ln w="12700" cap="rnd">
              <a:solidFill>
                <a:schemeClr val="tx1"/>
              </a:solidFill>
              <a:round/>
              <a:headEnd/>
              <a:tailEnd type="oval" w="lg" len="lg"/>
            </a:ln>
            <a:effectLst/>
          </p:spPr>
          <p:txBody>
            <a:bodyPr wrap="none" anchor="ctr"/>
            <a:lstStyle/>
            <a:p>
              <a:endParaRPr lang="en-US">
                <a:effectLst/>
              </a:endParaRPr>
            </a:p>
          </p:txBody>
        </p:sp>
        <p:sp>
          <p:nvSpPr>
            <p:cNvPr id="47" name="Text Box 16"/>
            <p:cNvSpPr txBox="1">
              <a:spLocks noChangeArrowheads="1"/>
            </p:cNvSpPr>
            <p:nvPr/>
          </p:nvSpPr>
          <p:spPr bwMode="auto">
            <a:xfrm>
              <a:off x="2938463" y="2329498"/>
              <a:ext cx="971550" cy="366712"/>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800" dirty="0">
                  <a:effectLst/>
                  <a:latin typeface="Arial" charset="0"/>
                </a:rPr>
                <a:t>Trigger</a:t>
              </a:r>
            </a:p>
          </p:txBody>
        </p:sp>
        <p:grpSp>
          <p:nvGrpSpPr>
            <p:cNvPr id="48" name="Group 26"/>
            <p:cNvGrpSpPr>
              <a:grpSpLocks/>
            </p:cNvGrpSpPr>
            <p:nvPr/>
          </p:nvGrpSpPr>
          <p:grpSpPr bwMode="auto">
            <a:xfrm>
              <a:off x="5130800" y="1643698"/>
              <a:ext cx="2362200" cy="533400"/>
              <a:chOff x="3408" y="1200"/>
              <a:chExt cx="1488" cy="336"/>
            </a:xfrm>
          </p:grpSpPr>
          <p:sp>
            <p:nvSpPr>
              <p:cNvPr id="51" name="Line 17"/>
              <p:cNvSpPr>
                <a:spLocks noChangeShapeType="1"/>
              </p:cNvSpPr>
              <p:nvPr/>
            </p:nvSpPr>
            <p:spPr bwMode="auto">
              <a:xfrm>
                <a:off x="3408" y="1536"/>
                <a:ext cx="240" cy="0"/>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2" name="Line 18"/>
              <p:cNvSpPr>
                <a:spLocks noChangeShapeType="1"/>
              </p:cNvSpPr>
              <p:nvPr/>
            </p:nvSpPr>
            <p:spPr bwMode="auto">
              <a:xfrm flipV="1">
                <a:off x="3648" y="1200"/>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3" name="Line 19"/>
              <p:cNvSpPr>
                <a:spLocks noChangeShapeType="1"/>
              </p:cNvSpPr>
              <p:nvPr/>
            </p:nvSpPr>
            <p:spPr bwMode="auto">
              <a:xfrm rot="5400000" flipV="1">
                <a:off x="3816" y="1032"/>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4" name="Line 20"/>
              <p:cNvSpPr>
                <a:spLocks noChangeShapeType="1"/>
              </p:cNvSpPr>
              <p:nvPr/>
            </p:nvSpPr>
            <p:spPr bwMode="auto">
              <a:xfrm rot="10800000" flipV="1">
                <a:off x="3984" y="1200"/>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5" name="Line 21"/>
              <p:cNvSpPr>
                <a:spLocks noChangeShapeType="1"/>
              </p:cNvSpPr>
              <p:nvPr/>
            </p:nvSpPr>
            <p:spPr bwMode="auto">
              <a:xfrm rot="16200000" flipV="1">
                <a:off x="4152" y="1368"/>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6" name="Line 22"/>
              <p:cNvSpPr>
                <a:spLocks noChangeShapeType="1"/>
              </p:cNvSpPr>
              <p:nvPr/>
            </p:nvSpPr>
            <p:spPr bwMode="auto">
              <a:xfrm flipV="1">
                <a:off x="4320" y="1200"/>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7" name="Line 23"/>
              <p:cNvSpPr>
                <a:spLocks noChangeShapeType="1"/>
              </p:cNvSpPr>
              <p:nvPr/>
            </p:nvSpPr>
            <p:spPr bwMode="auto">
              <a:xfrm rot="5400000" flipV="1">
                <a:off x="4488" y="1032"/>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8" name="Line 24"/>
              <p:cNvSpPr>
                <a:spLocks noChangeShapeType="1"/>
              </p:cNvSpPr>
              <p:nvPr/>
            </p:nvSpPr>
            <p:spPr bwMode="auto">
              <a:xfrm rot="10800000" flipV="1">
                <a:off x="4656" y="1200"/>
                <a:ext cx="0" cy="336"/>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59" name="Line 25"/>
              <p:cNvSpPr>
                <a:spLocks noChangeShapeType="1"/>
              </p:cNvSpPr>
              <p:nvPr/>
            </p:nvSpPr>
            <p:spPr bwMode="auto">
              <a:xfrm rot="16200000" flipV="1">
                <a:off x="4776" y="1416"/>
                <a:ext cx="0" cy="240"/>
              </a:xfrm>
              <a:prstGeom prst="line">
                <a:avLst/>
              </a:prstGeom>
              <a:noFill/>
              <a:ln w="28575" cap="rnd">
                <a:solidFill>
                  <a:schemeClr val="tx1"/>
                </a:solidFill>
                <a:round/>
                <a:headEnd/>
                <a:tailEnd/>
              </a:ln>
              <a:effectLst/>
            </p:spPr>
            <p:txBody>
              <a:bodyPr wrap="none" anchor="ctr"/>
              <a:lstStyle/>
              <a:p>
                <a:endParaRPr lang="en-US">
                  <a:effectLst/>
                </a:endParaRPr>
              </a:p>
            </p:txBody>
          </p:sp>
        </p:grpSp>
        <p:sp>
          <p:nvSpPr>
            <p:cNvPr id="49" name="Freeform 29"/>
            <p:cNvSpPr>
              <a:spLocks/>
            </p:cNvSpPr>
            <p:nvPr/>
          </p:nvSpPr>
          <p:spPr bwMode="auto">
            <a:xfrm>
              <a:off x="4686300" y="2216785"/>
              <a:ext cx="885825" cy="641350"/>
            </a:xfrm>
            <a:custGeom>
              <a:avLst/>
              <a:gdLst/>
              <a:ahLst/>
              <a:cxnLst>
                <a:cxn ang="0">
                  <a:pos x="0" y="304"/>
                </a:cxn>
                <a:cxn ang="0">
                  <a:pos x="122" y="335"/>
                </a:cxn>
                <a:cxn ang="0">
                  <a:pos x="231" y="374"/>
                </a:cxn>
                <a:cxn ang="0">
                  <a:pos x="413" y="390"/>
                </a:cxn>
                <a:cxn ang="0">
                  <a:pos x="522" y="374"/>
                </a:cxn>
                <a:cxn ang="0">
                  <a:pos x="558" y="310"/>
                </a:cxn>
                <a:cxn ang="0">
                  <a:pos x="537" y="249"/>
                </a:cxn>
                <a:cxn ang="0">
                  <a:pos x="504" y="184"/>
                </a:cxn>
                <a:cxn ang="0">
                  <a:pos x="500" y="127"/>
                </a:cxn>
                <a:cxn ang="0">
                  <a:pos x="510" y="74"/>
                </a:cxn>
                <a:cxn ang="0">
                  <a:pos x="514" y="0"/>
                </a:cxn>
              </a:cxnLst>
              <a:rect l="0" t="0" r="r" b="b"/>
              <a:pathLst>
                <a:path w="558" h="404">
                  <a:moveTo>
                    <a:pt x="0" y="304"/>
                  </a:moveTo>
                  <a:cubicBezTo>
                    <a:pt x="29" y="311"/>
                    <a:pt x="92" y="327"/>
                    <a:pt x="122" y="335"/>
                  </a:cubicBezTo>
                  <a:cubicBezTo>
                    <a:pt x="160" y="347"/>
                    <a:pt x="183" y="365"/>
                    <a:pt x="231" y="374"/>
                  </a:cubicBezTo>
                  <a:cubicBezTo>
                    <a:pt x="318" y="404"/>
                    <a:pt x="342" y="384"/>
                    <a:pt x="413" y="390"/>
                  </a:cubicBezTo>
                  <a:cubicBezTo>
                    <a:pt x="450" y="387"/>
                    <a:pt x="496" y="400"/>
                    <a:pt x="522" y="374"/>
                  </a:cubicBezTo>
                  <a:cubicBezTo>
                    <a:pt x="535" y="362"/>
                    <a:pt x="549" y="355"/>
                    <a:pt x="558" y="310"/>
                  </a:cubicBezTo>
                  <a:cubicBezTo>
                    <a:pt x="552" y="274"/>
                    <a:pt x="544" y="263"/>
                    <a:pt x="537" y="249"/>
                  </a:cubicBezTo>
                  <a:cubicBezTo>
                    <a:pt x="533" y="241"/>
                    <a:pt x="510" y="191"/>
                    <a:pt x="504" y="184"/>
                  </a:cubicBezTo>
                  <a:cubicBezTo>
                    <a:pt x="499" y="162"/>
                    <a:pt x="499" y="145"/>
                    <a:pt x="500" y="127"/>
                  </a:cubicBezTo>
                  <a:cubicBezTo>
                    <a:pt x="501" y="109"/>
                    <a:pt x="508" y="95"/>
                    <a:pt x="510" y="74"/>
                  </a:cubicBezTo>
                  <a:cubicBezTo>
                    <a:pt x="518" y="16"/>
                    <a:pt x="514" y="61"/>
                    <a:pt x="514" y="0"/>
                  </a:cubicBezTo>
                </a:path>
              </a:pathLst>
            </a:custGeom>
            <a:noFill/>
            <a:ln w="19050" cap="rnd" cmpd="sng">
              <a:solidFill>
                <a:schemeClr val="tx1"/>
              </a:solidFill>
              <a:prstDash val="solid"/>
              <a:round/>
              <a:headEnd type="none" w="med" len="med"/>
              <a:tailEnd type="triangle" w="med" len="med"/>
            </a:ln>
            <a:effectLst/>
          </p:spPr>
          <p:txBody>
            <a:bodyPr wrap="none" anchor="ctr"/>
            <a:lstStyle/>
            <a:p>
              <a:endParaRPr lang="en-US">
                <a:effectLst/>
              </a:endParaRPr>
            </a:p>
          </p:txBody>
        </p:sp>
        <p:sp>
          <p:nvSpPr>
            <p:cNvPr id="50" name="Text Box 36"/>
            <p:cNvSpPr txBox="1">
              <a:spLocks noChangeArrowheads="1"/>
            </p:cNvSpPr>
            <p:nvPr/>
          </p:nvSpPr>
          <p:spPr bwMode="auto">
            <a:xfrm>
              <a:off x="4343400" y="2786698"/>
              <a:ext cx="527050" cy="366712"/>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800">
                  <a:effectLst/>
                  <a:latin typeface="Arial" charset="0"/>
                </a:rPr>
                <a:t>pin</a:t>
              </a:r>
            </a:p>
          </p:txBody>
        </p:sp>
      </p:grpSp>
      <p:grpSp>
        <p:nvGrpSpPr>
          <p:cNvPr id="60" name="Group 59"/>
          <p:cNvGrpSpPr/>
          <p:nvPr/>
        </p:nvGrpSpPr>
        <p:grpSpPr>
          <a:xfrm>
            <a:off x="3194050" y="4972605"/>
            <a:ext cx="2744788" cy="1165860"/>
            <a:chOff x="3183890" y="5387340"/>
            <a:chExt cx="2744788" cy="1165860"/>
          </a:xfrm>
        </p:grpSpPr>
        <p:sp>
          <p:nvSpPr>
            <p:cNvPr id="61" name="Freeform 8"/>
            <p:cNvSpPr>
              <a:spLocks/>
            </p:cNvSpPr>
            <p:nvPr/>
          </p:nvSpPr>
          <p:spPr bwMode="auto">
            <a:xfrm>
              <a:off x="3183890" y="6177280"/>
              <a:ext cx="2744788" cy="375920"/>
            </a:xfrm>
            <a:custGeom>
              <a:avLst/>
              <a:gdLst/>
              <a:ahLst/>
              <a:cxnLst>
                <a:cxn ang="0">
                  <a:pos x="1728" y="432"/>
                </a:cxn>
                <a:cxn ang="0">
                  <a:pos x="1728" y="0"/>
                </a:cxn>
                <a:cxn ang="0">
                  <a:pos x="1296" y="0"/>
                </a:cxn>
                <a:cxn ang="0">
                  <a:pos x="1296" y="432"/>
                </a:cxn>
                <a:cxn ang="0">
                  <a:pos x="864" y="432"/>
                </a:cxn>
                <a:cxn ang="0">
                  <a:pos x="864" y="0"/>
                </a:cxn>
                <a:cxn ang="0">
                  <a:pos x="432" y="0"/>
                </a:cxn>
                <a:cxn ang="0">
                  <a:pos x="432" y="432"/>
                </a:cxn>
                <a:cxn ang="0">
                  <a:pos x="0" y="432"/>
                </a:cxn>
              </a:cxnLst>
              <a:rect l="0" t="0" r="r" b="b"/>
              <a:pathLst>
                <a:path w="1729" h="433">
                  <a:moveTo>
                    <a:pt x="1728" y="432"/>
                  </a:moveTo>
                  <a:lnTo>
                    <a:pt x="1728" y="0"/>
                  </a:lnTo>
                  <a:lnTo>
                    <a:pt x="1296" y="0"/>
                  </a:lnTo>
                  <a:lnTo>
                    <a:pt x="1296" y="432"/>
                  </a:lnTo>
                  <a:lnTo>
                    <a:pt x="864" y="432"/>
                  </a:lnTo>
                  <a:lnTo>
                    <a:pt x="864" y="0"/>
                  </a:lnTo>
                  <a:lnTo>
                    <a:pt x="432" y="0"/>
                  </a:lnTo>
                  <a:lnTo>
                    <a:pt x="432" y="432"/>
                  </a:lnTo>
                  <a:lnTo>
                    <a:pt x="0" y="432"/>
                  </a:lnTo>
                </a:path>
              </a:pathLst>
            </a:custGeom>
            <a:noFill/>
            <a:ln w="25400" cap="rnd" cmpd="sng">
              <a:solidFill>
                <a:schemeClr val="tx1"/>
              </a:solidFill>
              <a:prstDash val="solid"/>
              <a:round/>
              <a:headEnd type="none" w="med" len="med"/>
              <a:tailEnd type="none" w="med" len="med"/>
            </a:ln>
            <a:effectLst/>
          </p:spPr>
          <p:txBody>
            <a:bodyPr/>
            <a:lstStyle/>
            <a:p>
              <a:endParaRPr lang="en-US">
                <a:effectLst/>
              </a:endParaRPr>
            </a:p>
          </p:txBody>
        </p:sp>
        <p:sp>
          <p:nvSpPr>
            <p:cNvPr id="62" name="Line 9"/>
            <p:cNvSpPr>
              <a:spLocks noChangeShapeType="1"/>
            </p:cNvSpPr>
            <p:nvPr/>
          </p:nvSpPr>
          <p:spPr bwMode="auto">
            <a:xfrm>
              <a:off x="3869690" y="5541644"/>
              <a:ext cx="0" cy="551605"/>
            </a:xfrm>
            <a:prstGeom prst="line">
              <a:avLst/>
            </a:prstGeom>
            <a:noFill/>
            <a:ln w="12700">
              <a:solidFill>
                <a:schemeClr val="tx1"/>
              </a:solidFill>
              <a:round/>
              <a:headEnd/>
              <a:tailEnd/>
            </a:ln>
            <a:effectLst/>
          </p:spPr>
          <p:txBody>
            <a:bodyPr wrap="none" anchor="ctr"/>
            <a:lstStyle/>
            <a:p>
              <a:endParaRPr lang="en-US">
                <a:effectLst/>
              </a:endParaRPr>
            </a:p>
          </p:txBody>
        </p:sp>
        <p:sp>
          <p:nvSpPr>
            <p:cNvPr id="63" name="Line 10"/>
            <p:cNvSpPr>
              <a:spLocks noChangeShapeType="1"/>
            </p:cNvSpPr>
            <p:nvPr/>
          </p:nvSpPr>
          <p:spPr bwMode="auto">
            <a:xfrm flipH="1">
              <a:off x="3869476" y="5631815"/>
              <a:ext cx="1371814"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64" name="Line 11"/>
            <p:cNvSpPr>
              <a:spLocks noChangeShapeType="1"/>
            </p:cNvSpPr>
            <p:nvPr/>
          </p:nvSpPr>
          <p:spPr bwMode="auto">
            <a:xfrm>
              <a:off x="5241290" y="5541645"/>
              <a:ext cx="0" cy="551604"/>
            </a:xfrm>
            <a:prstGeom prst="line">
              <a:avLst/>
            </a:prstGeom>
            <a:noFill/>
            <a:ln w="12700">
              <a:solidFill>
                <a:schemeClr val="tx1"/>
              </a:solidFill>
              <a:round/>
              <a:headEnd/>
              <a:tailEnd/>
            </a:ln>
            <a:effectLst/>
          </p:spPr>
          <p:txBody>
            <a:bodyPr wrap="none" anchor="ctr"/>
            <a:lstStyle/>
            <a:p>
              <a:endParaRPr lang="en-US">
                <a:effectLst/>
              </a:endParaRPr>
            </a:p>
          </p:txBody>
        </p:sp>
        <p:sp>
          <p:nvSpPr>
            <p:cNvPr id="65" name="Text Box 26"/>
            <p:cNvSpPr txBox="1">
              <a:spLocks noChangeArrowheads="1"/>
            </p:cNvSpPr>
            <p:nvPr/>
          </p:nvSpPr>
          <p:spPr bwMode="auto">
            <a:xfrm>
              <a:off x="4311015" y="5387340"/>
              <a:ext cx="340158" cy="400110"/>
            </a:xfrm>
            <a:prstGeom prst="rect">
              <a:avLst/>
            </a:prstGeom>
            <a:solidFill>
              <a:schemeClr val="bg1"/>
            </a:solidFill>
            <a:ln w="12700">
              <a:noFill/>
              <a:miter lim="800000"/>
              <a:headEnd type="none" w="sm" len="sm"/>
              <a:tailEnd type="none" w="sm" len="sm"/>
            </a:ln>
            <a:effectLst/>
          </p:spPr>
          <p:txBody>
            <a:bodyPr wrap="none">
              <a:spAutoFit/>
            </a:bodyPr>
            <a:lstStyle/>
            <a:p>
              <a:pPr>
                <a:lnSpc>
                  <a:spcPct val="100000"/>
                </a:lnSpc>
                <a:spcBef>
                  <a:spcPct val="0"/>
                </a:spcBef>
              </a:pPr>
              <a:r>
                <a:rPr lang="en-US" sz="2000" b="0" dirty="0" smtClean="0">
                  <a:effectLst/>
                  <a:latin typeface="Times New Roman" pitchFamily="18" charset="0"/>
                  <a:sym typeface="Symbol" pitchFamily="18" charset="2"/>
                </a:rPr>
                <a:t>t</a:t>
              </a:r>
              <a:r>
                <a:rPr lang="en-US" sz="2000" b="0" baseline="-25000" dirty="0" smtClean="0">
                  <a:effectLst/>
                  <a:latin typeface="Times New Roman" pitchFamily="18" charset="0"/>
                  <a:sym typeface="Symbol" pitchFamily="18" charset="2"/>
                </a:rPr>
                <a:t>1</a:t>
              </a:r>
              <a:endParaRPr lang="en-US" sz="1800" b="0" baseline="-25000" dirty="0">
                <a:effectLst/>
                <a:latin typeface="Times New Roman" pitchFamily="18" charset="0"/>
              </a:endParaRPr>
            </a:p>
          </p:txBody>
        </p:sp>
        <p:sp>
          <p:nvSpPr>
            <p:cNvPr id="66" name="Line 10"/>
            <p:cNvSpPr>
              <a:spLocks noChangeShapeType="1"/>
            </p:cNvSpPr>
            <p:nvPr/>
          </p:nvSpPr>
          <p:spPr bwMode="auto">
            <a:xfrm flipH="1">
              <a:off x="3872344" y="5937615"/>
              <a:ext cx="683039" cy="0"/>
            </a:xfrm>
            <a:prstGeom prst="line">
              <a:avLst/>
            </a:prstGeom>
            <a:noFill/>
            <a:ln w="12700">
              <a:solidFill>
                <a:schemeClr val="tx1"/>
              </a:solidFill>
              <a:round/>
              <a:headEnd type="triangle" w="med" len="med"/>
              <a:tailEnd type="triangle" w="med" len="med"/>
            </a:ln>
            <a:effectLst/>
          </p:spPr>
          <p:txBody>
            <a:bodyPr wrap="none" anchor="ctr"/>
            <a:lstStyle/>
            <a:p>
              <a:endParaRPr lang="en-US">
                <a:effectLst/>
              </a:endParaRPr>
            </a:p>
          </p:txBody>
        </p:sp>
        <p:sp>
          <p:nvSpPr>
            <p:cNvPr id="67" name="Text Box 26"/>
            <p:cNvSpPr txBox="1">
              <a:spLocks noChangeArrowheads="1"/>
            </p:cNvSpPr>
            <p:nvPr/>
          </p:nvSpPr>
          <p:spPr bwMode="auto">
            <a:xfrm>
              <a:off x="4046967" y="5699276"/>
              <a:ext cx="340158" cy="400110"/>
            </a:xfrm>
            <a:prstGeom prst="rect">
              <a:avLst/>
            </a:prstGeom>
            <a:solidFill>
              <a:schemeClr val="bg1"/>
            </a:solidFill>
            <a:ln w="12700">
              <a:noFill/>
              <a:miter lim="800000"/>
              <a:headEnd type="none" w="sm" len="sm"/>
              <a:tailEnd type="none" w="sm" len="sm"/>
            </a:ln>
            <a:effectLst/>
          </p:spPr>
          <p:txBody>
            <a:bodyPr wrap="none">
              <a:spAutoFit/>
            </a:bodyPr>
            <a:lstStyle/>
            <a:p>
              <a:pPr>
                <a:lnSpc>
                  <a:spcPct val="100000"/>
                </a:lnSpc>
                <a:spcBef>
                  <a:spcPct val="0"/>
                </a:spcBef>
              </a:pPr>
              <a:r>
                <a:rPr lang="en-US" sz="2000" b="0" dirty="0" smtClean="0">
                  <a:effectLst/>
                  <a:latin typeface="Times New Roman" pitchFamily="18" charset="0"/>
                  <a:sym typeface="Symbol" pitchFamily="18" charset="2"/>
                </a:rPr>
                <a:t>t</a:t>
              </a:r>
              <a:r>
                <a:rPr lang="en-US" sz="2000" b="0" baseline="-25000" dirty="0" smtClean="0">
                  <a:effectLst/>
                  <a:latin typeface="Times New Roman" pitchFamily="18" charset="0"/>
                  <a:sym typeface="Symbol" pitchFamily="18" charset="2"/>
                </a:rPr>
                <a:t>2</a:t>
              </a:r>
              <a:endParaRPr lang="en-US" sz="1800" b="0" baseline="-25000" dirty="0">
                <a:effectLst/>
                <a:latin typeface="Times New Roman" pitchFamily="18" charset="0"/>
              </a:endParaRPr>
            </a:p>
          </p:txBody>
        </p:sp>
        <p:sp>
          <p:nvSpPr>
            <p:cNvPr id="68" name="Line 11"/>
            <p:cNvSpPr>
              <a:spLocks noChangeShapeType="1"/>
            </p:cNvSpPr>
            <p:nvPr/>
          </p:nvSpPr>
          <p:spPr bwMode="auto">
            <a:xfrm>
              <a:off x="4553058" y="5843589"/>
              <a:ext cx="0" cy="251728"/>
            </a:xfrm>
            <a:prstGeom prst="line">
              <a:avLst/>
            </a:prstGeom>
            <a:noFill/>
            <a:ln w="12700">
              <a:solidFill>
                <a:schemeClr val="tx1"/>
              </a:solidFill>
              <a:round/>
              <a:headEnd/>
              <a:tailEnd/>
            </a:ln>
            <a:effectLst/>
          </p:spPr>
          <p:txBody>
            <a:bodyPr wrap="none" anchor="ctr"/>
            <a:lstStyle/>
            <a:p>
              <a:endParaRPr lang="en-US">
                <a:effectLst/>
              </a:endParaRPr>
            </a:p>
          </p:txBody>
        </p:sp>
      </p:grpSp>
    </p:spTree>
    <p:custDataLst>
      <p:tags r:id="rId1"/>
    </p:custDataLst>
    <p:extLst>
      <p:ext uri="{BB962C8B-B14F-4D97-AF65-F5344CB8AC3E}">
        <p14:creationId xmlns:p14="http://schemas.microsoft.com/office/powerpoint/2010/main" val="3153494770"/>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4419" name="Group 163"/>
          <p:cNvGrpSpPr>
            <a:grpSpLocks/>
          </p:cNvGrpSpPr>
          <p:nvPr/>
        </p:nvGrpSpPr>
        <p:grpSpPr bwMode="auto">
          <a:xfrm flipH="1">
            <a:off x="1790700" y="1589088"/>
            <a:ext cx="666750" cy="4191000"/>
            <a:chOff x="3900" y="1200"/>
            <a:chExt cx="420" cy="2640"/>
          </a:xfrm>
        </p:grpSpPr>
        <p:sp>
          <p:nvSpPr>
            <p:cNvPr id="224413" name="Line 157"/>
            <p:cNvSpPr>
              <a:spLocks noChangeShapeType="1"/>
            </p:cNvSpPr>
            <p:nvPr/>
          </p:nvSpPr>
          <p:spPr bwMode="auto">
            <a:xfrm flipH="1">
              <a:off x="4071" y="2544"/>
              <a:ext cx="249"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4414" name="Line 158"/>
            <p:cNvSpPr>
              <a:spLocks noChangeShapeType="1"/>
            </p:cNvSpPr>
            <p:nvPr/>
          </p:nvSpPr>
          <p:spPr bwMode="auto">
            <a:xfrm>
              <a:off x="4072" y="1200"/>
              <a:ext cx="0" cy="264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4415" name="Line 159"/>
            <p:cNvSpPr>
              <a:spLocks noChangeShapeType="1"/>
            </p:cNvSpPr>
            <p:nvPr/>
          </p:nvSpPr>
          <p:spPr bwMode="auto">
            <a:xfrm flipH="1">
              <a:off x="3912" y="1203"/>
              <a:ext cx="159"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6" name="Line 160"/>
            <p:cNvSpPr>
              <a:spLocks noChangeShapeType="1"/>
            </p:cNvSpPr>
            <p:nvPr/>
          </p:nvSpPr>
          <p:spPr bwMode="auto">
            <a:xfrm flipH="1">
              <a:off x="3912" y="2073"/>
              <a:ext cx="159"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7" name="Line 161"/>
            <p:cNvSpPr>
              <a:spLocks noChangeShapeType="1"/>
            </p:cNvSpPr>
            <p:nvPr/>
          </p:nvSpPr>
          <p:spPr bwMode="auto">
            <a:xfrm flipH="1">
              <a:off x="3912" y="2955"/>
              <a:ext cx="159"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8" name="Line 162"/>
            <p:cNvSpPr>
              <a:spLocks noChangeShapeType="1"/>
            </p:cNvSpPr>
            <p:nvPr/>
          </p:nvSpPr>
          <p:spPr bwMode="auto">
            <a:xfrm flipH="1">
              <a:off x="3900" y="3834"/>
              <a:ext cx="171" cy="0"/>
            </a:xfrm>
            <a:prstGeom prst="line">
              <a:avLst/>
            </a:prstGeom>
            <a:noFill/>
            <a:ln w="28575">
              <a:solidFill>
                <a:schemeClr val="tx1"/>
              </a:solidFill>
              <a:round/>
              <a:headEnd/>
              <a:tailEnd type="triangle" w="med" len="med"/>
            </a:ln>
            <a:effectLst/>
          </p:spPr>
          <p:txBody>
            <a:bodyPr/>
            <a:lstStyle/>
            <a:p>
              <a:endParaRPr lang="en-US">
                <a:effectLst/>
              </a:endParaRPr>
            </a:p>
          </p:txBody>
        </p:sp>
      </p:grpSp>
      <p:sp>
        <p:nvSpPr>
          <p:cNvPr id="224408" name="Line 152"/>
          <p:cNvSpPr>
            <a:spLocks noChangeShapeType="1"/>
          </p:cNvSpPr>
          <p:nvPr/>
        </p:nvSpPr>
        <p:spPr bwMode="auto">
          <a:xfrm flipH="1">
            <a:off x="6310313" y="3722688"/>
            <a:ext cx="3952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4390" name="Rectangle 134"/>
          <p:cNvSpPr>
            <a:spLocks noChangeArrowheads="1"/>
          </p:cNvSpPr>
          <p:nvPr/>
        </p:nvSpPr>
        <p:spPr bwMode="auto">
          <a:xfrm>
            <a:off x="4154488" y="1284288"/>
            <a:ext cx="381000" cy="480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260" name="Rectangle 4"/>
          <p:cNvSpPr>
            <a:spLocks noGrp="1" noChangeArrowheads="1"/>
          </p:cNvSpPr>
          <p:nvPr>
            <p:ph type="title"/>
          </p:nvPr>
        </p:nvSpPr>
        <p:spPr/>
        <p:txBody>
          <a:bodyPr/>
          <a:lstStyle/>
          <a:p>
            <a:r>
              <a:rPr lang="en-US" dirty="0" err="1"/>
              <a:t>eCAP</a:t>
            </a:r>
            <a:r>
              <a:rPr lang="en-US" dirty="0"/>
              <a:t> Module Block Diagram </a:t>
            </a:r>
            <a:r>
              <a:rPr lang="en-US" sz="2400" dirty="0"/>
              <a:t>– Capture Mode</a:t>
            </a:r>
            <a:endParaRPr lang="en-US" sz="1400" dirty="0"/>
          </a:p>
        </p:txBody>
      </p:sp>
      <p:grpSp>
        <p:nvGrpSpPr>
          <p:cNvPr id="224359" name="Group 103"/>
          <p:cNvGrpSpPr>
            <a:grpSpLocks/>
          </p:cNvGrpSpPr>
          <p:nvPr/>
        </p:nvGrpSpPr>
        <p:grpSpPr bwMode="auto">
          <a:xfrm>
            <a:off x="457200" y="3240088"/>
            <a:ext cx="1509713" cy="939800"/>
            <a:chOff x="767" y="1904"/>
            <a:chExt cx="951" cy="592"/>
          </a:xfrm>
        </p:grpSpPr>
        <p:sp>
          <p:nvSpPr>
            <p:cNvPr id="224266" name="Rectangle 10"/>
            <p:cNvSpPr>
              <a:spLocks noChangeArrowheads="1"/>
            </p:cNvSpPr>
            <p:nvPr/>
          </p:nvSpPr>
          <p:spPr bwMode="auto">
            <a:xfrm>
              <a:off x="768" y="1904"/>
              <a:ext cx="950" cy="59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267" name="Text Box 11"/>
            <p:cNvSpPr txBox="1">
              <a:spLocks noChangeArrowheads="1"/>
            </p:cNvSpPr>
            <p:nvPr/>
          </p:nvSpPr>
          <p:spPr bwMode="auto">
            <a:xfrm>
              <a:off x="767" y="1908"/>
              <a:ext cx="940" cy="5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32-Bit</a:t>
              </a:r>
            </a:p>
            <a:p>
              <a:pPr algn="ctr">
                <a:lnSpc>
                  <a:spcPct val="100000"/>
                </a:lnSpc>
                <a:spcBef>
                  <a:spcPct val="0"/>
                </a:spcBef>
              </a:pPr>
              <a:r>
                <a:rPr lang="en-US" sz="1800">
                  <a:effectLst/>
                  <a:latin typeface="Arial" charset="0"/>
                </a:rPr>
                <a:t>Time-Stamp</a:t>
              </a:r>
            </a:p>
            <a:p>
              <a:pPr algn="ctr">
                <a:lnSpc>
                  <a:spcPct val="100000"/>
                </a:lnSpc>
                <a:spcBef>
                  <a:spcPct val="0"/>
                </a:spcBef>
              </a:pPr>
              <a:r>
                <a:rPr lang="en-US" sz="1800">
                  <a:effectLst/>
                  <a:latin typeface="Arial" charset="0"/>
                </a:rPr>
                <a:t>Counter</a:t>
              </a:r>
            </a:p>
          </p:txBody>
        </p:sp>
      </p:grpSp>
      <p:grpSp>
        <p:nvGrpSpPr>
          <p:cNvPr id="224379" name="Group 123"/>
          <p:cNvGrpSpPr>
            <a:grpSpLocks/>
          </p:cNvGrpSpPr>
          <p:nvPr/>
        </p:nvGrpSpPr>
        <p:grpSpPr bwMode="auto">
          <a:xfrm>
            <a:off x="2447925" y="1284288"/>
            <a:ext cx="1274763" cy="685800"/>
            <a:chOff x="1578" y="1248"/>
            <a:chExt cx="803" cy="432"/>
          </a:xfrm>
        </p:grpSpPr>
        <p:sp>
          <p:nvSpPr>
            <p:cNvPr id="224353" name="Rectangle 97"/>
            <p:cNvSpPr>
              <a:spLocks noChangeArrowheads="1"/>
            </p:cNvSpPr>
            <p:nvPr/>
          </p:nvSpPr>
          <p:spPr bwMode="auto">
            <a:xfrm>
              <a:off x="1578" y="1248"/>
              <a:ext cx="803"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54" name="Text Box 98"/>
            <p:cNvSpPr txBox="1">
              <a:spLocks noChangeArrowheads="1"/>
            </p:cNvSpPr>
            <p:nvPr/>
          </p:nvSpPr>
          <p:spPr bwMode="auto">
            <a:xfrm>
              <a:off x="1586" y="1261"/>
              <a:ext cx="78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Capture 1</a:t>
              </a:r>
            </a:p>
            <a:p>
              <a:pPr algn="ctr">
                <a:lnSpc>
                  <a:spcPct val="100000"/>
                </a:lnSpc>
                <a:spcBef>
                  <a:spcPct val="0"/>
                </a:spcBef>
              </a:pPr>
              <a:r>
                <a:rPr lang="en-US" sz="1800">
                  <a:effectLst/>
                  <a:latin typeface="Arial" charset="0"/>
                </a:rPr>
                <a:t>Register</a:t>
              </a:r>
            </a:p>
          </p:txBody>
        </p:sp>
      </p:grpSp>
      <p:grpSp>
        <p:nvGrpSpPr>
          <p:cNvPr id="224363" name="Group 107"/>
          <p:cNvGrpSpPr>
            <a:grpSpLocks/>
          </p:cNvGrpSpPr>
          <p:nvPr/>
        </p:nvGrpSpPr>
        <p:grpSpPr bwMode="auto">
          <a:xfrm>
            <a:off x="6680200" y="3341688"/>
            <a:ext cx="1168400" cy="685800"/>
            <a:chOff x="3408" y="3024"/>
            <a:chExt cx="736" cy="432"/>
          </a:xfrm>
        </p:grpSpPr>
        <p:sp>
          <p:nvSpPr>
            <p:cNvPr id="224361" name="Rectangle 105"/>
            <p:cNvSpPr>
              <a:spLocks noChangeArrowheads="1"/>
            </p:cNvSpPr>
            <p:nvPr/>
          </p:nvSpPr>
          <p:spPr bwMode="auto">
            <a:xfrm>
              <a:off x="3408" y="3024"/>
              <a:ext cx="736"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62" name="Text Box 106"/>
            <p:cNvSpPr txBox="1">
              <a:spLocks noChangeArrowheads="1"/>
            </p:cNvSpPr>
            <p:nvPr/>
          </p:nvSpPr>
          <p:spPr bwMode="auto">
            <a:xfrm>
              <a:off x="3416" y="3028"/>
              <a:ext cx="708"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Event</a:t>
              </a:r>
            </a:p>
            <a:p>
              <a:pPr algn="ctr">
                <a:lnSpc>
                  <a:spcPct val="100000"/>
                </a:lnSpc>
                <a:spcBef>
                  <a:spcPct val="0"/>
                </a:spcBef>
              </a:pPr>
              <a:r>
                <a:rPr lang="en-US" sz="1800">
                  <a:effectLst/>
                  <a:latin typeface="Arial" charset="0"/>
                </a:rPr>
                <a:t>Prescale</a:t>
              </a:r>
            </a:p>
          </p:txBody>
        </p:sp>
      </p:grpSp>
      <p:grpSp>
        <p:nvGrpSpPr>
          <p:cNvPr id="224367" name="Group 111"/>
          <p:cNvGrpSpPr>
            <a:grpSpLocks/>
          </p:cNvGrpSpPr>
          <p:nvPr/>
        </p:nvGrpSpPr>
        <p:grpSpPr bwMode="auto">
          <a:xfrm>
            <a:off x="4964113" y="1284288"/>
            <a:ext cx="1095375" cy="685800"/>
            <a:chOff x="3534" y="1776"/>
            <a:chExt cx="690" cy="432"/>
          </a:xfrm>
        </p:grpSpPr>
        <p:sp>
          <p:nvSpPr>
            <p:cNvPr id="224365" name="Rectangle 109"/>
            <p:cNvSpPr>
              <a:spLocks noChangeArrowheads="1"/>
            </p:cNvSpPr>
            <p:nvPr/>
          </p:nvSpPr>
          <p:spPr bwMode="auto">
            <a:xfrm>
              <a:off x="3534" y="1776"/>
              <a:ext cx="690"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66" name="Text Box 110"/>
            <p:cNvSpPr txBox="1">
              <a:spLocks noChangeArrowheads="1"/>
            </p:cNvSpPr>
            <p:nvPr/>
          </p:nvSpPr>
          <p:spPr bwMode="auto">
            <a:xfrm>
              <a:off x="3547" y="1780"/>
              <a:ext cx="66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Polarity</a:t>
              </a:r>
            </a:p>
            <a:p>
              <a:pPr algn="ctr">
                <a:lnSpc>
                  <a:spcPct val="100000"/>
                </a:lnSpc>
                <a:spcBef>
                  <a:spcPct val="0"/>
                </a:spcBef>
              </a:pPr>
              <a:r>
                <a:rPr lang="en-US" sz="1800">
                  <a:effectLst/>
                  <a:latin typeface="Arial" charset="0"/>
                </a:rPr>
                <a:t>Select 1</a:t>
              </a:r>
            </a:p>
          </p:txBody>
        </p:sp>
      </p:grpSp>
      <p:grpSp>
        <p:nvGrpSpPr>
          <p:cNvPr id="224368" name="Group 112"/>
          <p:cNvGrpSpPr>
            <a:grpSpLocks/>
          </p:cNvGrpSpPr>
          <p:nvPr/>
        </p:nvGrpSpPr>
        <p:grpSpPr bwMode="auto">
          <a:xfrm>
            <a:off x="4964113" y="2655888"/>
            <a:ext cx="1095375" cy="685800"/>
            <a:chOff x="3534" y="1776"/>
            <a:chExt cx="690" cy="432"/>
          </a:xfrm>
        </p:grpSpPr>
        <p:sp>
          <p:nvSpPr>
            <p:cNvPr id="224369" name="Rectangle 113"/>
            <p:cNvSpPr>
              <a:spLocks noChangeArrowheads="1"/>
            </p:cNvSpPr>
            <p:nvPr/>
          </p:nvSpPr>
          <p:spPr bwMode="auto">
            <a:xfrm>
              <a:off x="3534" y="1776"/>
              <a:ext cx="690"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70" name="Text Box 114"/>
            <p:cNvSpPr txBox="1">
              <a:spLocks noChangeArrowheads="1"/>
            </p:cNvSpPr>
            <p:nvPr/>
          </p:nvSpPr>
          <p:spPr bwMode="auto">
            <a:xfrm>
              <a:off x="3547" y="1780"/>
              <a:ext cx="66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Polarity</a:t>
              </a:r>
            </a:p>
            <a:p>
              <a:pPr algn="ctr">
                <a:lnSpc>
                  <a:spcPct val="100000"/>
                </a:lnSpc>
                <a:spcBef>
                  <a:spcPct val="0"/>
                </a:spcBef>
              </a:pPr>
              <a:r>
                <a:rPr lang="en-US" sz="1800">
                  <a:effectLst/>
                  <a:latin typeface="Arial" charset="0"/>
                </a:rPr>
                <a:t>Select 2</a:t>
              </a:r>
            </a:p>
          </p:txBody>
        </p:sp>
      </p:grpSp>
      <p:grpSp>
        <p:nvGrpSpPr>
          <p:cNvPr id="224371" name="Group 115"/>
          <p:cNvGrpSpPr>
            <a:grpSpLocks/>
          </p:cNvGrpSpPr>
          <p:nvPr/>
        </p:nvGrpSpPr>
        <p:grpSpPr bwMode="auto">
          <a:xfrm>
            <a:off x="4964113" y="4027488"/>
            <a:ext cx="1095375" cy="685800"/>
            <a:chOff x="3534" y="1776"/>
            <a:chExt cx="690" cy="432"/>
          </a:xfrm>
        </p:grpSpPr>
        <p:sp>
          <p:nvSpPr>
            <p:cNvPr id="224372" name="Rectangle 116"/>
            <p:cNvSpPr>
              <a:spLocks noChangeArrowheads="1"/>
            </p:cNvSpPr>
            <p:nvPr/>
          </p:nvSpPr>
          <p:spPr bwMode="auto">
            <a:xfrm>
              <a:off x="3534" y="1776"/>
              <a:ext cx="690"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73" name="Text Box 117"/>
            <p:cNvSpPr txBox="1">
              <a:spLocks noChangeArrowheads="1"/>
            </p:cNvSpPr>
            <p:nvPr/>
          </p:nvSpPr>
          <p:spPr bwMode="auto">
            <a:xfrm>
              <a:off x="3547" y="1780"/>
              <a:ext cx="66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Polarity</a:t>
              </a:r>
            </a:p>
            <a:p>
              <a:pPr algn="ctr">
                <a:lnSpc>
                  <a:spcPct val="100000"/>
                </a:lnSpc>
                <a:spcBef>
                  <a:spcPct val="0"/>
                </a:spcBef>
              </a:pPr>
              <a:r>
                <a:rPr lang="en-US" sz="1800">
                  <a:effectLst/>
                  <a:latin typeface="Arial" charset="0"/>
                </a:rPr>
                <a:t>Select 3</a:t>
              </a:r>
            </a:p>
          </p:txBody>
        </p:sp>
      </p:grpSp>
      <p:grpSp>
        <p:nvGrpSpPr>
          <p:cNvPr id="224374" name="Group 118"/>
          <p:cNvGrpSpPr>
            <a:grpSpLocks/>
          </p:cNvGrpSpPr>
          <p:nvPr/>
        </p:nvGrpSpPr>
        <p:grpSpPr bwMode="auto">
          <a:xfrm>
            <a:off x="4941888" y="5399088"/>
            <a:ext cx="1095375" cy="685800"/>
            <a:chOff x="3534" y="1776"/>
            <a:chExt cx="690" cy="432"/>
          </a:xfrm>
        </p:grpSpPr>
        <p:sp>
          <p:nvSpPr>
            <p:cNvPr id="224375" name="Rectangle 119"/>
            <p:cNvSpPr>
              <a:spLocks noChangeArrowheads="1"/>
            </p:cNvSpPr>
            <p:nvPr/>
          </p:nvSpPr>
          <p:spPr bwMode="auto">
            <a:xfrm>
              <a:off x="3534" y="1776"/>
              <a:ext cx="690"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76" name="Text Box 120"/>
            <p:cNvSpPr txBox="1">
              <a:spLocks noChangeArrowheads="1"/>
            </p:cNvSpPr>
            <p:nvPr/>
          </p:nvSpPr>
          <p:spPr bwMode="auto">
            <a:xfrm>
              <a:off x="3547" y="1780"/>
              <a:ext cx="66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Polarity</a:t>
              </a:r>
            </a:p>
            <a:p>
              <a:pPr algn="ctr">
                <a:lnSpc>
                  <a:spcPct val="100000"/>
                </a:lnSpc>
                <a:spcBef>
                  <a:spcPct val="0"/>
                </a:spcBef>
              </a:pPr>
              <a:r>
                <a:rPr lang="en-US" sz="1800">
                  <a:effectLst/>
                  <a:latin typeface="Arial" charset="0"/>
                </a:rPr>
                <a:t>Select 4</a:t>
              </a:r>
            </a:p>
          </p:txBody>
        </p:sp>
      </p:grpSp>
      <p:grpSp>
        <p:nvGrpSpPr>
          <p:cNvPr id="224380" name="Group 124"/>
          <p:cNvGrpSpPr>
            <a:grpSpLocks/>
          </p:cNvGrpSpPr>
          <p:nvPr/>
        </p:nvGrpSpPr>
        <p:grpSpPr bwMode="auto">
          <a:xfrm>
            <a:off x="2444750" y="2655888"/>
            <a:ext cx="1274763" cy="685800"/>
            <a:chOff x="1578" y="1248"/>
            <a:chExt cx="803" cy="432"/>
          </a:xfrm>
        </p:grpSpPr>
        <p:sp>
          <p:nvSpPr>
            <p:cNvPr id="224381" name="Rectangle 125"/>
            <p:cNvSpPr>
              <a:spLocks noChangeArrowheads="1"/>
            </p:cNvSpPr>
            <p:nvPr/>
          </p:nvSpPr>
          <p:spPr bwMode="auto">
            <a:xfrm>
              <a:off x="1578" y="1248"/>
              <a:ext cx="803"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82" name="Text Box 126"/>
            <p:cNvSpPr txBox="1">
              <a:spLocks noChangeArrowheads="1"/>
            </p:cNvSpPr>
            <p:nvPr/>
          </p:nvSpPr>
          <p:spPr bwMode="auto">
            <a:xfrm>
              <a:off x="1586" y="1261"/>
              <a:ext cx="78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Capture 2</a:t>
              </a:r>
            </a:p>
            <a:p>
              <a:pPr algn="ctr">
                <a:lnSpc>
                  <a:spcPct val="100000"/>
                </a:lnSpc>
                <a:spcBef>
                  <a:spcPct val="0"/>
                </a:spcBef>
              </a:pPr>
              <a:r>
                <a:rPr lang="en-US" sz="1800">
                  <a:effectLst/>
                  <a:latin typeface="Arial" charset="0"/>
                </a:rPr>
                <a:t>Register</a:t>
              </a:r>
            </a:p>
          </p:txBody>
        </p:sp>
      </p:grpSp>
      <p:grpSp>
        <p:nvGrpSpPr>
          <p:cNvPr id="224383" name="Group 127"/>
          <p:cNvGrpSpPr>
            <a:grpSpLocks/>
          </p:cNvGrpSpPr>
          <p:nvPr/>
        </p:nvGrpSpPr>
        <p:grpSpPr bwMode="auto">
          <a:xfrm>
            <a:off x="2441575" y="4027488"/>
            <a:ext cx="1274763" cy="685800"/>
            <a:chOff x="1578" y="1248"/>
            <a:chExt cx="803" cy="432"/>
          </a:xfrm>
        </p:grpSpPr>
        <p:sp>
          <p:nvSpPr>
            <p:cNvPr id="224384" name="Rectangle 128"/>
            <p:cNvSpPr>
              <a:spLocks noChangeArrowheads="1"/>
            </p:cNvSpPr>
            <p:nvPr/>
          </p:nvSpPr>
          <p:spPr bwMode="auto">
            <a:xfrm>
              <a:off x="1578" y="1248"/>
              <a:ext cx="803"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85" name="Text Box 129"/>
            <p:cNvSpPr txBox="1">
              <a:spLocks noChangeArrowheads="1"/>
            </p:cNvSpPr>
            <p:nvPr/>
          </p:nvSpPr>
          <p:spPr bwMode="auto">
            <a:xfrm>
              <a:off x="1586" y="1261"/>
              <a:ext cx="78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Capture 3</a:t>
              </a:r>
            </a:p>
            <a:p>
              <a:pPr algn="ctr">
                <a:lnSpc>
                  <a:spcPct val="100000"/>
                </a:lnSpc>
                <a:spcBef>
                  <a:spcPct val="0"/>
                </a:spcBef>
              </a:pPr>
              <a:r>
                <a:rPr lang="en-US" sz="1800">
                  <a:effectLst/>
                  <a:latin typeface="Arial" charset="0"/>
                </a:rPr>
                <a:t>Register</a:t>
              </a:r>
            </a:p>
          </p:txBody>
        </p:sp>
      </p:grpSp>
      <p:grpSp>
        <p:nvGrpSpPr>
          <p:cNvPr id="224386" name="Group 130"/>
          <p:cNvGrpSpPr>
            <a:grpSpLocks/>
          </p:cNvGrpSpPr>
          <p:nvPr/>
        </p:nvGrpSpPr>
        <p:grpSpPr bwMode="auto">
          <a:xfrm>
            <a:off x="2438400" y="5399088"/>
            <a:ext cx="1274763" cy="685800"/>
            <a:chOff x="1578" y="1248"/>
            <a:chExt cx="803" cy="432"/>
          </a:xfrm>
        </p:grpSpPr>
        <p:sp>
          <p:nvSpPr>
            <p:cNvPr id="224387" name="Rectangle 131"/>
            <p:cNvSpPr>
              <a:spLocks noChangeArrowheads="1"/>
            </p:cNvSpPr>
            <p:nvPr/>
          </p:nvSpPr>
          <p:spPr bwMode="auto">
            <a:xfrm>
              <a:off x="1578" y="1248"/>
              <a:ext cx="803" cy="43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4388" name="Text Box 132"/>
            <p:cNvSpPr txBox="1">
              <a:spLocks noChangeArrowheads="1"/>
            </p:cNvSpPr>
            <p:nvPr/>
          </p:nvSpPr>
          <p:spPr bwMode="auto">
            <a:xfrm>
              <a:off x="1586" y="1261"/>
              <a:ext cx="780" cy="40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Capture 4</a:t>
              </a:r>
            </a:p>
            <a:p>
              <a:pPr algn="ctr">
                <a:lnSpc>
                  <a:spcPct val="100000"/>
                </a:lnSpc>
                <a:spcBef>
                  <a:spcPct val="0"/>
                </a:spcBef>
              </a:pPr>
              <a:r>
                <a:rPr lang="en-US" sz="1800">
                  <a:effectLst/>
                  <a:latin typeface="Arial" charset="0"/>
                </a:rPr>
                <a:t>Register</a:t>
              </a:r>
            </a:p>
          </p:txBody>
        </p:sp>
      </p:grpSp>
      <p:sp>
        <p:nvSpPr>
          <p:cNvPr id="224389" name="Text Box 133"/>
          <p:cNvSpPr txBox="1">
            <a:spLocks noChangeArrowheads="1"/>
          </p:cNvSpPr>
          <p:nvPr/>
        </p:nvSpPr>
        <p:spPr bwMode="auto">
          <a:xfrm rot="-5400000">
            <a:off x="3598863" y="3436938"/>
            <a:ext cx="14795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Event Logic</a:t>
            </a:r>
          </a:p>
        </p:txBody>
      </p:sp>
      <p:sp>
        <p:nvSpPr>
          <p:cNvPr id="224398" name="Line 142"/>
          <p:cNvSpPr>
            <a:spLocks noChangeShapeType="1"/>
          </p:cNvSpPr>
          <p:nvPr/>
        </p:nvSpPr>
        <p:spPr bwMode="auto">
          <a:xfrm flipH="1">
            <a:off x="4538663" y="2989263"/>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399" name="Line 143"/>
          <p:cNvSpPr>
            <a:spLocks noChangeShapeType="1"/>
          </p:cNvSpPr>
          <p:nvPr/>
        </p:nvSpPr>
        <p:spPr bwMode="auto">
          <a:xfrm flipH="1">
            <a:off x="4538663" y="161290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0" name="Line 144"/>
          <p:cNvSpPr>
            <a:spLocks noChangeShapeType="1"/>
          </p:cNvSpPr>
          <p:nvPr/>
        </p:nvSpPr>
        <p:spPr bwMode="auto">
          <a:xfrm flipH="1">
            <a:off x="3729038" y="161290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1" name="Line 145"/>
          <p:cNvSpPr>
            <a:spLocks noChangeShapeType="1"/>
          </p:cNvSpPr>
          <p:nvPr/>
        </p:nvSpPr>
        <p:spPr bwMode="auto">
          <a:xfrm flipH="1">
            <a:off x="3729038" y="2994025"/>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2" name="Line 146"/>
          <p:cNvSpPr>
            <a:spLocks noChangeShapeType="1"/>
          </p:cNvSpPr>
          <p:nvPr/>
        </p:nvSpPr>
        <p:spPr bwMode="auto">
          <a:xfrm flipH="1">
            <a:off x="4538663" y="437515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3" name="Line 147"/>
          <p:cNvSpPr>
            <a:spLocks noChangeShapeType="1"/>
          </p:cNvSpPr>
          <p:nvPr/>
        </p:nvSpPr>
        <p:spPr bwMode="auto">
          <a:xfrm flipH="1">
            <a:off x="4524375" y="574675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4" name="Line 148"/>
          <p:cNvSpPr>
            <a:spLocks noChangeShapeType="1"/>
          </p:cNvSpPr>
          <p:nvPr/>
        </p:nvSpPr>
        <p:spPr bwMode="auto">
          <a:xfrm flipH="1">
            <a:off x="3724275" y="574675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5" name="Line 149"/>
          <p:cNvSpPr>
            <a:spLocks noChangeShapeType="1"/>
          </p:cNvSpPr>
          <p:nvPr/>
        </p:nvSpPr>
        <p:spPr bwMode="auto">
          <a:xfrm flipH="1">
            <a:off x="3724275" y="4375150"/>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07" name="Line 151"/>
          <p:cNvSpPr>
            <a:spLocks noChangeShapeType="1"/>
          </p:cNvSpPr>
          <p:nvPr/>
        </p:nvSpPr>
        <p:spPr bwMode="auto">
          <a:xfrm>
            <a:off x="6311900" y="1589088"/>
            <a:ext cx="0" cy="419100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4409" name="Line 153"/>
          <p:cNvSpPr>
            <a:spLocks noChangeShapeType="1"/>
          </p:cNvSpPr>
          <p:nvPr/>
        </p:nvSpPr>
        <p:spPr bwMode="auto">
          <a:xfrm flipH="1">
            <a:off x="6057900" y="1593850"/>
            <a:ext cx="252413"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0" name="Line 154"/>
          <p:cNvSpPr>
            <a:spLocks noChangeShapeType="1"/>
          </p:cNvSpPr>
          <p:nvPr/>
        </p:nvSpPr>
        <p:spPr bwMode="auto">
          <a:xfrm flipH="1">
            <a:off x="6057900" y="2974975"/>
            <a:ext cx="252413"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1" name="Line 155"/>
          <p:cNvSpPr>
            <a:spLocks noChangeShapeType="1"/>
          </p:cNvSpPr>
          <p:nvPr/>
        </p:nvSpPr>
        <p:spPr bwMode="auto">
          <a:xfrm flipH="1">
            <a:off x="6057900" y="4375150"/>
            <a:ext cx="252413"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12" name="Line 156"/>
          <p:cNvSpPr>
            <a:spLocks noChangeShapeType="1"/>
          </p:cNvSpPr>
          <p:nvPr/>
        </p:nvSpPr>
        <p:spPr bwMode="auto">
          <a:xfrm flipH="1">
            <a:off x="6038850" y="5770563"/>
            <a:ext cx="271463"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4420" name="Line 164"/>
          <p:cNvSpPr>
            <a:spLocks noChangeShapeType="1"/>
          </p:cNvSpPr>
          <p:nvPr/>
        </p:nvSpPr>
        <p:spPr bwMode="auto">
          <a:xfrm flipH="1">
            <a:off x="7848600" y="3646488"/>
            <a:ext cx="914400" cy="0"/>
          </a:xfrm>
          <a:prstGeom prst="line">
            <a:avLst/>
          </a:prstGeom>
          <a:noFill/>
          <a:ln w="28575">
            <a:solidFill>
              <a:schemeClr val="tx1"/>
            </a:solidFill>
            <a:round/>
            <a:headEnd type="oval" w="med" len="med"/>
            <a:tailEnd type="triangle" w="med" len="med"/>
          </a:ln>
          <a:effectLst/>
        </p:spPr>
        <p:txBody>
          <a:bodyPr/>
          <a:lstStyle/>
          <a:p>
            <a:endParaRPr lang="en-US">
              <a:effectLst/>
            </a:endParaRPr>
          </a:p>
        </p:txBody>
      </p:sp>
      <p:sp>
        <p:nvSpPr>
          <p:cNvPr id="224421" name="Text Box 165"/>
          <p:cNvSpPr txBox="1">
            <a:spLocks noChangeArrowheads="1"/>
          </p:cNvSpPr>
          <p:nvPr/>
        </p:nvSpPr>
        <p:spPr bwMode="auto">
          <a:xfrm>
            <a:off x="8104188" y="3849688"/>
            <a:ext cx="946150" cy="477837"/>
          </a:xfrm>
          <a:prstGeom prst="rect">
            <a:avLst/>
          </a:prstGeom>
          <a:noFill/>
          <a:ln w="12700">
            <a:noFill/>
            <a:miter lim="800000"/>
            <a:headEnd type="none" w="sm" len="sm"/>
            <a:tailEnd type="none" w="sm" len="sm"/>
          </a:ln>
          <a:effectLst/>
        </p:spPr>
        <p:txBody>
          <a:bodyPr wrap="none">
            <a:spAutoFit/>
          </a:bodyPr>
          <a:lstStyle/>
          <a:p>
            <a:pPr algn="ctr">
              <a:lnSpc>
                <a:spcPct val="45000"/>
              </a:lnSpc>
            </a:pPr>
            <a:r>
              <a:rPr lang="en-US" sz="1800">
                <a:effectLst/>
                <a:latin typeface="Arial" charset="0"/>
              </a:rPr>
              <a:t>ECAPx</a:t>
            </a:r>
          </a:p>
          <a:p>
            <a:pPr algn="ctr">
              <a:lnSpc>
                <a:spcPct val="45000"/>
              </a:lnSpc>
            </a:pPr>
            <a:r>
              <a:rPr lang="en-US" sz="1800">
                <a:effectLst/>
                <a:latin typeface="Arial" charset="0"/>
              </a:rPr>
              <a:t>pin</a:t>
            </a:r>
          </a:p>
        </p:txBody>
      </p:sp>
      <p:sp>
        <p:nvSpPr>
          <p:cNvPr id="224465" name="Text Box 209"/>
          <p:cNvSpPr txBox="1">
            <a:spLocks noChangeArrowheads="1"/>
          </p:cNvSpPr>
          <p:nvPr/>
        </p:nvSpPr>
        <p:spPr bwMode="auto">
          <a:xfrm>
            <a:off x="4945063" y="1031875"/>
            <a:ext cx="1119187" cy="287338"/>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CAP1POL</a:t>
            </a:r>
          </a:p>
        </p:txBody>
      </p:sp>
      <p:sp>
        <p:nvSpPr>
          <p:cNvPr id="224466" name="Text Box 210"/>
          <p:cNvSpPr txBox="1">
            <a:spLocks noChangeArrowheads="1"/>
          </p:cNvSpPr>
          <p:nvPr/>
        </p:nvSpPr>
        <p:spPr bwMode="auto">
          <a:xfrm>
            <a:off x="4937125" y="2403475"/>
            <a:ext cx="1119188" cy="287338"/>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CAP2POL</a:t>
            </a:r>
          </a:p>
        </p:txBody>
      </p:sp>
      <p:sp>
        <p:nvSpPr>
          <p:cNvPr id="224467" name="Text Box 211"/>
          <p:cNvSpPr txBox="1">
            <a:spLocks noChangeArrowheads="1"/>
          </p:cNvSpPr>
          <p:nvPr/>
        </p:nvSpPr>
        <p:spPr bwMode="auto">
          <a:xfrm>
            <a:off x="4940300" y="3773488"/>
            <a:ext cx="1119188" cy="287337"/>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CAP3POL</a:t>
            </a:r>
          </a:p>
        </p:txBody>
      </p:sp>
      <p:sp>
        <p:nvSpPr>
          <p:cNvPr id="224468" name="Text Box 212"/>
          <p:cNvSpPr txBox="1">
            <a:spLocks noChangeArrowheads="1"/>
          </p:cNvSpPr>
          <p:nvPr/>
        </p:nvSpPr>
        <p:spPr bwMode="auto">
          <a:xfrm>
            <a:off x="4921250" y="5145088"/>
            <a:ext cx="1119188" cy="287337"/>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CAP4POL</a:t>
            </a:r>
          </a:p>
        </p:txBody>
      </p:sp>
      <p:sp>
        <p:nvSpPr>
          <p:cNvPr id="224469" name="Text Box 213"/>
          <p:cNvSpPr txBox="1">
            <a:spLocks noChangeArrowheads="1"/>
          </p:cNvSpPr>
          <p:nvPr/>
        </p:nvSpPr>
        <p:spPr bwMode="auto">
          <a:xfrm>
            <a:off x="6632575" y="3074988"/>
            <a:ext cx="1263650" cy="287337"/>
          </a:xfrm>
          <a:prstGeom prst="rect">
            <a:avLst/>
          </a:prstGeom>
          <a:noFill/>
          <a:ln w="12700">
            <a:noFill/>
            <a:miter lim="800000"/>
            <a:headEnd type="none" w="sm" len="sm"/>
            <a:tailEnd type="none" w="sm" len="sm"/>
          </a:ln>
          <a:effectLst/>
        </p:spPr>
        <p:txBody>
          <a:bodyPr wrap="none">
            <a:spAutoFit/>
          </a:bodyPr>
          <a:lstStyle/>
          <a:p>
            <a:r>
              <a:rPr lang="en-US" sz="1600" b="0">
                <a:solidFill>
                  <a:schemeClr val="tx2"/>
                </a:solidFill>
                <a:effectLst/>
                <a:latin typeface="Arial" charset="0"/>
              </a:rPr>
              <a:t>PRESCALE</a:t>
            </a:r>
          </a:p>
        </p:txBody>
      </p:sp>
      <p:sp>
        <p:nvSpPr>
          <p:cNvPr id="65" name="Text Box 138"/>
          <p:cNvSpPr txBox="1">
            <a:spLocks noChangeArrowheads="1"/>
          </p:cNvSpPr>
          <p:nvPr/>
        </p:nvSpPr>
        <p:spPr bwMode="auto">
          <a:xfrm>
            <a:off x="596352" y="4503198"/>
            <a:ext cx="1234633" cy="240066"/>
          </a:xfrm>
          <a:prstGeom prst="rect">
            <a:avLst/>
          </a:prstGeom>
          <a:noFill/>
          <a:ln w="12700">
            <a:noFill/>
            <a:miter lim="800000"/>
            <a:headEnd type="none" w="sm" len="sm"/>
            <a:tailEnd type="none" w="sm" len="sm"/>
          </a:ln>
          <a:effectLst/>
        </p:spPr>
        <p:txBody>
          <a:bodyPr wrap="none">
            <a:spAutoFit/>
          </a:bodyPr>
          <a:lstStyle/>
          <a:p>
            <a:r>
              <a:rPr lang="en-US" sz="1200" b="0" dirty="0" err="1" smtClean="0">
                <a:effectLst/>
                <a:latin typeface="Arial" charset="0"/>
              </a:rPr>
              <a:t>CPUx.SYSCLK</a:t>
            </a:r>
            <a:endParaRPr lang="en-US" sz="1600" b="0" dirty="0" smtClean="0">
              <a:effectLst/>
              <a:latin typeface="Arial" charset="0"/>
            </a:endParaRPr>
          </a:p>
        </p:txBody>
      </p:sp>
      <p:cxnSp>
        <p:nvCxnSpPr>
          <p:cNvPr id="3" name="Straight Connector 2"/>
          <p:cNvCxnSpPr/>
          <p:nvPr/>
        </p:nvCxnSpPr>
        <p:spPr bwMode="auto">
          <a:xfrm>
            <a:off x="1212894" y="4176450"/>
            <a:ext cx="0" cy="319088"/>
          </a:xfrm>
          <a:prstGeom prst="line">
            <a:avLst/>
          </a:prstGeom>
          <a:solidFill>
            <a:schemeClr val="accent1"/>
          </a:solidFill>
          <a:ln w="12700" cap="flat" cmpd="sng" algn="ctr">
            <a:solidFill>
              <a:schemeClr val="tx1"/>
            </a:solidFill>
            <a:prstDash val="solid"/>
            <a:round/>
            <a:headEnd type="triangle" w="med" len="med"/>
            <a:tailEnd type="none" w="sm" len="sm"/>
          </a:ln>
          <a:effectLst/>
        </p:spPr>
      </p:cxnSp>
    </p:spTree>
    <p:custDataLst>
      <p:tags r:id="rId1"/>
    </p:custDataLst>
    <p:extLst>
      <p:ext uri="{BB962C8B-B14F-4D97-AF65-F5344CB8AC3E}">
        <p14:creationId xmlns:p14="http://schemas.microsoft.com/office/powerpoint/2010/main" val="163217473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3" name="Rectangle 11"/>
          <p:cNvSpPr>
            <a:spLocks noGrp="1" noChangeArrowheads="1"/>
          </p:cNvSpPr>
          <p:nvPr>
            <p:ph type="title"/>
          </p:nvPr>
        </p:nvSpPr>
        <p:spPr/>
        <p:txBody>
          <a:bodyPr>
            <a:normAutofit fontScale="90000"/>
          </a:bodyPr>
          <a:lstStyle/>
          <a:p>
            <a:r>
              <a:rPr lang="en-US" sz="4000" dirty="0" err="1"/>
              <a:t>eCAP</a:t>
            </a:r>
            <a:r>
              <a:rPr lang="en-US" sz="4000" dirty="0"/>
              <a:t> Module Block Diagram</a:t>
            </a:r>
            <a:r>
              <a:rPr lang="en-US" dirty="0"/>
              <a:t> </a:t>
            </a:r>
            <a:r>
              <a:rPr lang="en-US" sz="2700" dirty="0"/>
              <a:t>– APWM Mode</a:t>
            </a:r>
            <a:r>
              <a:rPr lang="en-US" sz="3200" dirty="0"/>
              <a:t/>
            </a:r>
            <a:br>
              <a:rPr lang="en-US" sz="3200" dirty="0"/>
            </a:br>
            <a:endParaRPr lang="en-US" sz="2000" dirty="0"/>
          </a:p>
        </p:txBody>
      </p:sp>
      <p:grpSp>
        <p:nvGrpSpPr>
          <p:cNvPr id="228364" name="Group 12"/>
          <p:cNvGrpSpPr>
            <a:grpSpLocks/>
          </p:cNvGrpSpPr>
          <p:nvPr/>
        </p:nvGrpSpPr>
        <p:grpSpPr bwMode="auto">
          <a:xfrm>
            <a:off x="1233488" y="3340100"/>
            <a:ext cx="1509712" cy="939800"/>
            <a:chOff x="767" y="1904"/>
            <a:chExt cx="951" cy="592"/>
          </a:xfrm>
        </p:grpSpPr>
        <p:sp>
          <p:nvSpPr>
            <p:cNvPr id="228365" name="Rectangle 13"/>
            <p:cNvSpPr>
              <a:spLocks noChangeArrowheads="1"/>
            </p:cNvSpPr>
            <p:nvPr/>
          </p:nvSpPr>
          <p:spPr bwMode="auto">
            <a:xfrm>
              <a:off x="768" y="1904"/>
              <a:ext cx="950" cy="59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366" name="Text Box 14"/>
            <p:cNvSpPr txBox="1">
              <a:spLocks noChangeArrowheads="1"/>
            </p:cNvSpPr>
            <p:nvPr/>
          </p:nvSpPr>
          <p:spPr bwMode="auto">
            <a:xfrm>
              <a:off x="767" y="1908"/>
              <a:ext cx="940" cy="5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32-Bit</a:t>
              </a:r>
            </a:p>
            <a:p>
              <a:pPr algn="ctr">
                <a:lnSpc>
                  <a:spcPct val="100000"/>
                </a:lnSpc>
                <a:spcBef>
                  <a:spcPct val="0"/>
                </a:spcBef>
              </a:pPr>
              <a:r>
                <a:rPr lang="en-US" sz="1800">
                  <a:effectLst/>
                  <a:latin typeface="Arial" charset="0"/>
                </a:rPr>
                <a:t>Time-Stamp</a:t>
              </a:r>
            </a:p>
            <a:p>
              <a:pPr algn="ctr">
                <a:lnSpc>
                  <a:spcPct val="100000"/>
                </a:lnSpc>
                <a:spcBef>
                  <a:spcPct val="0"/>
                </a:spcBef>
              </a:pPr>
              <a:r>
                <a:rPr lang="en-US" sz="1800">
                  <a:effectLst/>
                  <a:latin typeface="Arial" charset="0"/>
                </a:rPr>
                <a:t>Counter</a:t>
              </a:r>
            </a:p>
          </p:txBody>
        </p:sp>
      </p:grpSp>
      <p:grpSp>
        <p:nvGrpSpPr>
          <p:cNvPr id="228431" name="Group 79"/>
          <p:cNvGrpSpPr>
            <a:grpSpLocks/>
          </p:cNvGrpSpPr>
          <p:nvPr/>
        </p:nvGrpSpPr>
        <p:grpSpPr bwMode="auto">
          <a:xfrm>
            <a:off x="3581400" y="1600200"/>
            <a:ext cx="2514600" cy="1219200"/>
            <a:chOff x="1488" y="768"/>
            <a:chExt cx="1584" cy="768"/>
          </a:xfrm>
        </p:grpSpPr>
        <p:sp>
          <p:nvSpPr>
            <p:cNvPr id="228415" name="Rectangle 63"/>
            <p:cNvSpPr>
              <a:spLocks noChangeArrowheads="1"/>
            </p:cNvSpPr>
            <p:nvPr/>
          </p:nvSpPr>
          <p:spPr bwMode="auto">
            <a:xfrm>
              <a:off x="1688" y="768"/>
              <a:ext cx="1384" cy="576"/>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416" name="Text Box 64"/>
            <p:cNvSpPr txBox="1">
              <a:spLocks noChangeArrowheads="1"/>
            </p:cNvSpPr>
            <p:nvPr/>
          </p:nvSpPr>
          <p:spPr bwMode="auto">
            <a:xfrm>
              <a:off x="2420" y="796"/>
              <a:ext cx="628" cy="520"/>
            </a:xfrm>
            <a:prstGeom prst="rect">
              <a:avLst/>
            </a:prstGeom>
            <a:solidFill>
              <a:schemeClr val="accent2"/>
            </a:solidFill>
            <a:ln w="12700">
              <a:noFill/>
              <a:miter lim="800000"/>
              <a:headEnd type="none" w="sm" len="sm"/>
              <a:tailEnd type="none" w="sm" len="sm"/>
            </a:ln>
            <a:effectLst/>
          </p:spPr>
          <p:txBody>
            <a:bodyPr wrap="none">
              <a:spAutoFit/>
            </a:bodyPr>
            <a:lstStyle/>
            <a:p>
              <a:pPr algn="r">
                <a:lnSpc>
                  <a:spcPct val="100000"/>
                </a:lnSpc>
                <a:spcBef>
                  <a:spcPct val="0"/>
                </a:spcBef>
              </a:pPr>
              <a:r>
                <a:rPr lang="en-US" sz="1600">
                  <a:effectLst/>
                  <a:latin typeface="Arial" charset="0"/>
                </a:rPr>
                <a:t>Period</a:t>
              </a:r>
            </a:p>
            <a:p>
              <a:pPr algn="r">
                <a:lnSpc>
                  <a:spcPct val="100000"/>
                </a:lnSpc>
                <a:spcBef>
                  <a:spcPct val="0"/>
                </a:spcBef>
              </a:pPr>
              <a:r>
                <a:rPr lang="en-US" sz="1600">
                  <a:effectLst/>
                  <a:latin typeface="Arial" charset="0"/>
                </a:rPr>
                <a:t>Register</a:t>
              </a:r>
            </a:p>
            <a:p>
              <a:pPr algn="r">
                <a:lnSpc>
                  <a:spcPct val="100000"/>
                </a:lnSpc>
                <a:spcBef>
                  <a:spcPct val="0"/>
                </a:spcBef>
              </a:pPr>
              <a:r>
                <a:rPr lang="en-US" sz="1600">
                  <a:effectLst/>
                  <a:latin typeface="Arial" charset="0"/>
                </a:rPr>
                <a:t>(CAP3)</a:t>
              </a:r>
            </a:p>
          </p:txBody>
        </p:sp>
        <p:grpSp>
          <p:nvGrpSpPr>
            <p:cNvPr id="228410" name="Group 58"/>
            <p:cNvGrpSpPr>
              <a:grpSpLocks/>
            </p:cNvGrpSpPr>
            <p:nvPr/>
          </p:nvGrpSpPr>
          <p:grpSpPr bwMode="auto">
            <a:xfrm>
              <a:off x="1488" y="912"/>
              <a:ext cx="912" cy="624"/>
              <a:chOff x="1488" y="912"/>
              <a:chExt cx="912" cy="624"/>
            </a:xfrm>
          </p:grpSpPr>
          <p:sp>
            <p:nvSpPr>
              <p:cNvPr id="228368" name="Rectangle 16"/>
              <p:cNvSpPr>
                <a:spLocks noChangeArrowheads="1"/>
              </p:cNvSpPr>
              <p:nvPr/>
            </p:nvSpPr>
            <p:spPr bwMode="auto">
              <a:xfrm>
                <a:off x="1488" y="912"/>
                <a:ext cx="912" cy="62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369" name="Text Box 17"/>
              <p:cNvSpPr txBox="1">
                <a:spLocks noChangeArrowheads="1"/>
              </p:cNvSpPr>
              <p:nvPr/>
            </p:nvSpPr>
            <p:spPr bwMode="auto">
              <a:xfrm>
                <a:off x="1594" y="925"/>
                <a:ext cx="692" cy="5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a:p>
                <a:pPr algn="ctr">
                  <a:lnSpc>
                    <a:spcPct val="100000"/>
                  </a:lnSpc>
                  <a:spcBef>
                    <a:spcPct val="0"/>
                  </a:spcBef>
                </a:pPr>
                <a:r>
                  <a:rPr lang="en-US" sz="1800">
                    <a:effectLst/>
                    <a:latin typeface="Arial" charset="0"/>
                  </a:rPr>
                  <a:t>(CAP1)</a:t>
                </a:r>
              </a:p>
            </p:txBody>
          </p:sp>
        </p:grpSp>
      </p:grpSp>
      <p:grpSp>
        <p:nvGrpSpPr>
          <p:cNvPr id="228432" name="Group 80"/>
          <p:cNvGrpSpPr>
            <a:grpSpLocks/>
          </p:cNvGrpSpPr>
          <p:nvPr/>
        </p:nvGrpSpPr>
        <p:grpSpPr bwMode="auto">
          <a:xfrm>
            <a:off x="3581400" y="4800600"/>
            <a:ext cx="2501900" cy="1219200"/>
            <a:chOff x="1488" y="1632"/>
            <a:chExt cx="1576" cy="768"/>
          </a:xfrm>
        </p:grpSpPr>
        <p:sp>
          <p:nvSpPr>
            <p:cNvPr id="228429" name="Rectangle 77"/>
            <p:cNvSpPr>
              <a:spLocks noChangeArrowheads="1"/>
            </p:cNvSpPr>
            <p:nvPr/>
          </p:nvSpPr>
          <p:spPr bwMode="auto">
            <a:xfrm>
              <a:off x="1680" y="1824"/>
              <a:ext cx="1384" cy="576"/>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430" name="Text Box 78"/>
            <p:cNvSpPr txBox="1">
              <a:spLocks noChangeArrowheads="1"/>
            </p:cNvSpPr>
            <p:nvPr/>
          </p:nvSpPr>
          <p:spPr bwMode="auto">
            <a:xfrm>
              <a:off x="2370" y="1852"/>
              <a:ext cx="670" cy="520"/>
            </a:xfrm>
            <a:prstGeom prst="rect">
              <a:avLst/>
            </a:prstGeom>
            <a:solidFill>
              <a:schemeClr val="accent2"/>
            </a:solidFill>
            <a:ln w="12700">
              <a:noFill/>
              <a:miter lim="800000"/>
              <a:headEnd type="none" w="sm" len="sm"/>
              <a:tailEnd type="none" w="sm" len="sm"/>
            </a:ln>
            <a:effectLst/>
          </p:spPr>
          <p:txBody>
            <a:bodyPr wrap="none">
              <a:spAutoFit/>
            </a:bodyPr>
            <a:lstStyle/>
            <a:p>
              <a:pPr algn="r">
                <a:lnSpc>
                  <a:spcPct val="100000"/>
                </a:lnSpc>
                <a:spcBef>
                  <a:spcPct val="0"/>
                </a:spcBef>
              </a:pPr>
              <a:r>
                <a:rPr lang="en-US" sz="1600">
                  <a:effectLst/>
                  <a:latin typeface="Arial" charset="0"/>
                </a:rPr>
                <a:t>Compare</a:t>
              </a:r>
            </a:p>
            <a:p>
              <a:pPr algn="r">
                <a:lnSpc>
                  <a:spcPct val="100000"/>
                </a:lnSpc>
                <a:spcBef>
                  <a:spcPct val="0"/>
                </a:spcBef>
              </a:pPr>
              <a:r>
                <a:rPr lang="en-US" sz="1600">
                  <a:effectLst/>
                  <a:latin typeface="Arial" charset="0"/>
                </a:rPr>
                <a:t>Register</a:t>
              </a:r>
            </a:p>
            <a:p>
              <a:pPr algn="r">
                <a:lnSpc>
                  <a:spcPct val="100000"/>
                </a:lnSpc>
                <a:spcBef>
                  <a:spcPct val="0"/>
                </a:spcBef>
              </a:pPr>
              <a:r>
                <a:rPr lang="en-US" sz="1600">
                  <a:effectLst/>
                  <a:latin typeface="Arial" charset="0"/>
                </a:rPr>
                <a:t>(CAP4)</a:t>
              </a:r>
            </a:p>
          </p:txBody>
        </p:sp>
        <p:grpSp>
          <p:nvGrpSpPr>
            <p:cNvPr id="228411" name="Group 59"/>
            <p:cNvGrpSpPr>
              <a:grpSpLocks/>
            </p:cNvGrpSpPr>
            <p:nvPr/>
          </p:nvGrpSpPr>
          <p:grpSpPr bwMode="auto">
            <a:xfrm>
              <a:off x="1488" y="1632"/>
              <a:ext cx="912" cy="624"/>
              <a:chOff x="1488" y="912"/>
              <a:chExt cx="912" cy="624"/>
            </a:xfrm>
          </p:grpSpPr>
          <p:sp>
            <p:nvSpPr>
              <p:cNvPr id="228412" name="Rectangle 60"/>
              <p:cNvSpPr>
                <a:spLocks noChangeArrowheads="1"/>
              </p:cNvSpPr>
              <p:nvPr/>
            </p:nvSpPr>
            <p:spPr bwMode="auto">
              <a:xfrm>
                <a:off x="1488" y="912"/>
                <a:ext cx="912" cy="62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413" name="Text Box 61"/>
              <p:cNvSpPr txBox="1">
                <a:spLocks noChangeArrowheads="1"/>
              </p:cNvSpPr>
              <p:nvPr/>
            </p:nvSpPr>
            <p:spPr bwMode="auto">
              <a:xfrm>
                <a:off x="1570" y="925"/>
                <a:ext cx="740" cy="5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Register</a:t>
                </a:r>
              </a:p>
              <a:p>
                <a:pPr algn="ctr">
                  <a:lnSpc>
                    <a:spcPct val="100000"/>
                  </a:lnSpc>
                  <a:spcBef>
                    <a:spcPct val="0"/>
                  </a:spcBef>
                </a:pPr>
                <a:r>
                  <a:rPr lang="en-US" sz="1800">
                    <a:effectLst/>
                    <a:latin typeface="Arial" charset="0"/>
                  </a:rPr>
                  <a:t>(CAP2)</a:t>
                </a:r>
              </a:p>
            </p:txBody>
          </p:sp>
        </p:grpSp>
      </p:grpSp>
      <p:grpSp>
        <p:nvGrpSpPr>
          <p:cNvPr id="228423" name="Group 71"/>
          <p:cNvGrpSpPr>
            <a:grpSpLocks/>
          </p:cNvGrpSpPr>
          <p:nvPr/>
        </p:nvGrpSpPr>
        <p:grpSpPr bwMode="auto">
          <a:xfrm>
            <a:off x="3657600" y="3340100"/>
            <a:ext cx="1295400" cy="939800"/>
            <a:chOff x="2784" y="2112"/>
            <a:chExt cx="816" cy="592"/>
          </a:xfrm>
        </p:grpSpPr>
        <p:sp>
          <p:nvSpPr>
            <p:cNvPr id="228421" name="Rectangle 69"/>
            <p:cNvSpPr>
              <a:spLocks noChangeArrowheads="1"/>
            </p:cNvSpPr>
            <p:nvPr/>
          </p:nvSpPr>
          <p:spPr bwMode="auto">
            <a:xfrm>
              <a:off x="2784" y="2112"/>
              <a:ext cx="816" cy="59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28422" name="Text Box 70"/>
            <p:cNvSpPr txBox="1">
              <a:spLocks noChangeArrowheads="1"/>
            </p:cNvSpPr>
            <p:nvPr/>
          </p:nvSpPr>
          <p:spPr bwMode="auto">
            <a:xfrm>
              <a:off x="2813" y="2116"/>
              <a:ext cx="740" cy="5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grpSp>
      <p:sp>
        <p:nvSpPr>
          <p:cNvPr id="228437" name="Line 85"/>
          <p:cNvSpPr>
            <a:spLocks noChangeShapeType="1"/>
          </p:cNvSpPr>
          <p:nvPr/>
        </p:nvSpPr>
        <p:spPr bwMode="auto">
          <a:xfrm>
            <a:off x="4286250" y="2819400"/>
            <a:ext cx="0" cy="51435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28438" name="Line 86"/>
          <p:cNvSpPr>
            <a:spLocks noChangeShapeType="1"/>
          </p:cNvSpPr>
          <p:nvPr/>
        </p:nvSpPr>
        <p:spPr bwMode="auto">
          <a:xfrm>
            <a:off x="4286250" y="4286250"/>
            <a:ext cx="0" cy="51435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228440" name="Line 88"/>
          <p:cNvSpPr>
            <a:spLocks noChangeShapeType="1"/>
          </p:cNvSpPr>
          <p:nvPr/>
        </p:nvSpPr>
        <p:spPr bwMode="auto">
          <a:xfrm>
            <a:off x="2743200" y="3829050"/>
            <a:ext cx="9144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28441" name="Line 89"/>
          <p:cNvSpPr>
            <a:spLocks noChangeShapeType="1"/>
          </p:cNvSpPr>
          <p:nvPr/>
        </p:nvSpPr>
        <p:spPr bwMode="auto">
          <a:xfrm>
            <a:off x="4953000" y="3829050"/>
            <a:ext cx="1592263" cy="0"/>
          </a:xfrm>
          <a:prstGeom prst="line">
            <a:avLst/>
          </a:prstGeom>
          <a:noFill/>
          <a:ln w="28575">
            <a:solidFill>
              <a:schemeClr val="tx1"/>
            </a:solidFill>
            <a:round/>
            <a:headEnd type="none" w="sm" len="sm"/>
            <a:tailEnd type="oval" w="med" len="med"/>
          </a:ln>
          <a:effectLst/>
        </p:spPr>
        <p:txBody>
          <a:bodyPr/>
          <a:lstStyle/>
          <a:p>
            <a:endParaRPr lang="en-US">
              <a:effectLst/>
            </a:endParaRPr>
          </a:p>
        </p:txBody>
      </p:sp>
      <p:sp>
        <p:nvSpPr>
          <p:cNvPr id="228442" name="Text Box 90"/>
          <p:cNvSpPr txBox="1">
            <a:spLocks noChangeArrowheads="1"/>
          </p:cNvSpPr>
          <p:nvPr/>
        </p:nvSpPr>
        <p:spPr bwMode="auto">
          <a:xfrm>
            <a:off x="6029325" y="4013200"/>
            <a:ext cx="819150" cy="477838"/>
          </a:xfrm>
          <a:prstGeom prst="rect">
            <a:avLst/>
          </a:prstGeom>
          <a:noFill/>
          <a:ln w="12700">
            <a:noFill/>
            <a:miter lim="800000"/>
            <a:headEnd type="none" w="sm" len="sm"/>
            <a:tailEnd type="none" w="sm" len="sm"/>
          </a:ln>
          <a:effectLst/>
        </p:spPr>
        <p:txBody>
          <a:bodyPr wrap="none">
            <a:spAutoFit/>
          </a:bodyPr>
          <a:lstStyle/>
          <a:p>
            <a:pPr algn="ctr">
              <a:lnSpc>
                <a:spcPct val="45000"/>
              </a:lnSpc>
            </a:pPr>
            <a:r>
              <a:rPr lang="en-US" sz="1800">
                <a:effectLst/>
                <a:latin typeface="Arial" charset="0"/>
              </a:rPr>
              <a:t>ECAP</a:t>
            </a:r>
          </a:p>
          <a:p>
            <a:pPr algn="ctr">
              <a:lnSpc>
                <a:spcPct val="45000"/>
              </a:lnSpc>
            </a:pPr>
            <a:r>
              <a:rPr lang="en-US" sz="1800">
                <a:effectLst/>
                <a:latin typeface="Arial" charset="0"/>
              </a:rPr>
              <a:t>pin</a:t>
            </a:r>
          </a:p>
        </p:txBody>
      </p:sp>
      <p:sp>
        <p:nvSpPr>
          <p:cNvPr id="228443" name="Text Box 91"/>
          <p:cNvSpPr txBox="1">
            <a:spLocks noChangeArrowheads="1"/>
          </p:cNvSpPr>
          <p:nvPr/>
        </p:nvSpPr>
        <p:spPr bwMode="auto">
          <a:xfrm>
            <a:off x="3937000" y="5778500"/>
            <a:ext cx="1031051"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Shadowed</a:t>
            </a:r>
          </a:p>
        </p:txBody>
      </p:sp>
      <p:sp>
        <p:nvSpPr>
          <p:cNvPr id="228444" name="Text Box 92"/>
          <p:cNvSpPr txBox="1">
            <a:spLocks noChangeArrowheads="1"/>
          </p:cNvSpPr>
          <p:nvPr/>
        </p:nvSpPr>
        <p:spPr bwMode="auto">
          <a:xfrm>
            <a:off x="3937000" y="1600200"/>
            <a:ext cx="1031051"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Shadowed</a:t>
            </a:r>
          </a:p>
        </p:txBody>
      </p:sp>
      <p:sp>
        <p:nvSpPr>
          <p:cNvPr id="228463" name="Text Box 111"/>
          <p:cNvSpPr txBox="1">
            <a:spLocks noChangeArrowheads="1"/>
          </p:cNvSpPr>
          <p:nvPr/>
        </p:nvSpPr>
        <p:spPr bwMode="auto">
          <a:xfrm>
            <a:off x="2476500" y="2106613"/>
            <a:ext cx="1120775"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b="0">
                <a:solidFill>
                  <a:schemeClr val="tx2"/>
                </a:solidFill>
                <a:effectLst/>
                <a:latin typeface="Arial" charset="0"/>
              </a:rPr>
              <a:t>immediate</a:t>
            </a:r>
          </a:p>
          <a:p>
            <a:pPr algn="ctr">
              <a:spcBef>
                <a:spcPct val="0"/>
              </a:spcBef>
            </a:pPr>
            <a:r>
              <a:rPr lang="en-US" sz="1600" b="0">
                <a:solidFill>
                  <a:schemeClr val="tx2"/>
                </a:solidFill>
                <a:effectLst/>
                <a:latin typeface="Arial" charset="0"/>
              </a:rPr>
              <a:t>mode</a:t>
            </a:r>
          </a:p>
        </p:txBody>
      </p:sp>
      <p:sp>
        <p:nvSpPr>
          <p:cNvPr id="228464" name="Text Box 112"/>
          <p:cNvSpPr txBox="1">
            <a:spLocks noChangeArrowheads="1"/>
          </p:cNvSpPr>
          <p:nvPr/>
        </p:nvSpPr>
        <p:spPr bwMode="auto">
          <a:xfrm>
            <a:off x="6089650" y="1814513"/>
            <a:ext cx="882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b="0">
                <a:solidFill>
                  <a:schemeClr val="tx2"/>
                </a:solidFill>
                <a:effectLst/>
                <a:latin typeface="Arial" charset="0"/>
              </a:rPr>
              <a:t>shadow</a:t>
            </a:r>
          </a:p>
          <a:p>
            <a:pPr algn="ctr">
              <a:spcBef>
                <a:spcPct val="0"/>
              </a:spcBef>
            </a:pPr>
            <a:r>
              <a:rPr lang="en-US" sz="1600" b="0">
                <a:solidFill>
                  <a:schemeClr val="tx2"/>
                </a:solidFill>
                <a:effectLst/>
                <a:latin typeface="Arial" charset="0"/>
              </a:rPr>
              <a:t>mode</a:t>
            </a:r>
          </a:p>
        </p:txBody>
      </p:sp>
      <p:sp>
        <p:nvSpPr>
          <p:cNvPr id="228465" name="Text Box 113"/>
          <p:cNvSpPr txBox="1">
            <a:spLocks noChangeArrowheads="1"/>
          </p:cNvSpPr>
          <p:nvPr/>
        </p:nvSpPr>
        <p:spPr bwMode="auto">
          <a:xfrm>
            <a:off x="6084888" y="5314950"/>
            <a:ext cx="882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b="0">
                <a:solidFill>
                  <a:schemeClr val="tx2"/>
                </a:solidFill>
                <a:effectLst/>
                <a:latin typeface="Arial" charset="0"/>
              </a:rPr>
              <a:t>shadow</a:t>
            </a:r>
          </a:p>
          <a:p>
            <a:pPr algn="ctr">
              <a:spcBef>
                <a:spcPct val="0"/>
              </a:spcBef>
            </a:pPr>
            <a:r>
              <a:rPr lang="en-US" sz="1600" b="0">
                <a:solidFill>
                  <a:schemeClr val="tx2"/>
                </a:solidFill>
                <a:effectLst/>
                <a:latin typeface="Arial" charset="0"/>
              </a:rPr>
              <a:t>mode</a:t>
            </a:r>
          </a:p>
        </p:txBody>
      </p:sp>
      <p:sp>
        <p:nvSpPr>
          <p:cNvPr id="228466" name="Text Box 114"/>
          <p:cNvSpPr txBox="1">
            <a:spLocks noChangeArrowheads="1"/>
          </p:cNvSpPr>
          <p:nvPr/>
        </p:nvSpPr>
        <p:spPr bwMode="auto">
          <a:xfrm>
            <a:off x="2476500" y="5060950"/>
            <a:ext cx="1120775"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b="0">
                <a:solidFill>
                  <a:schemeClr val="tx2"/>
                </a:solidFill>
                <a:effectLst/>
                <a:latin typeface="Arial" charset="0"/>
              </a:rPr>
              <a:t>immediate</a:t>
            </a:r>
          </a:p>
          <a:p>
            <a:pPr algn="ctr">
              <a:spcBef>
                <a:spcPct val="0"/>
              </a:spcBef>
            </a:pPr>
            <a:r>
              <a:rPr lang="en-US" sz="1600" b="0">
                <a:solidFill>
                  <a:schemeClr val="tx2"/>
                </a:solidFill>
                <a:effectLst/>
                <a:latin typeface="Arial" charset="0"/>
              </a:rPr>
              <a:t>mode</a:t>
            </a:r>
          </a:p>
        </p:txBody>
      </p:sp>
      <p:sp>
        <p:nvSpPr>
          <p:cNvPr id="228476" name="Freeform 124"/>
          <p:cNvSpPr>
            <a:spLocks/>
          </p:cNvSpPr>
          <p:nvPr/>
        </p:nvSpPr>
        <p:spPr bwMode="auto">
          <a:xfrm>
            <a:off x="6858000" y="3657600"/>
            <a:ext cx="1600200" cy="304800"/>
          </a:xfrm>
          <a:custGeom>
            <a:avLst/>
            <a:gdLst/>
            <a:ahLst/>
            <a:cxnLst>
              <a:cxn ang="0">
                <a:pos x="0" y="192"/>
              </a:cxn>
              <a:cxn ang="0">
                <a:pos x="144" y="192"/>
              </a:cxn>
              <a:cxn ang="0">
                <a:pos x="144" y="0"/>
              </a:cxn>
              <a:cxn ang="0">
                <a:pos x="336" y="0"/>
              </a:cxn>
              <a:cxn ang="0">
                <a:pos x="336" y="192"/>
              </a:cxn>
              <a:cxn ang="0">
                <a:pos x="480" y="192"/>
              </a:cxn>
              <a:cxn ang="0">
                <a:pos x="480" y="0"/>
              </a:cxn>
              <a:cxn ang="0">
                <a:pos x="672" y="0"/>
              </a:cxn>
              <a:cxn ang="0">
                <a:pos x="672" y="192"/>
              </a:cxn>
              <a:cxn ang="0">
                <a:pos x="816" y="192"/>
              </a:cxn>
              <a:cxn ang="0">
                <a:pos x="816" y="0"/>
              </a:cxn>
              <a:cxn ang="0">
                <a:pos x="1008" y="0"/>
              </a:cxn>
              <a:cxn ang="0">
                <a:pos x="1008" y="192"/>
              </a:cxn>
            </a:cxnLst>
            <a:rect l="0" t="0" r="r" b="b"/>
            <a:pathLst>
              <a:path w="1008" h="192">
                <a:moveTo>
                  <a:pt x="0" y="192"/>
                </a:moveTo>
                <a:lnTo>
                  <a:pt x="144" y="192"/>
                </a:lnTo>
                <a:lnTo>
                  <a:pt x="144" y="0"/>
                </a:lnTo>
                <a:lnTo>
                  <a:pt x="336" y="0"/>
                </a:lnTo>
                <a:lnTo>
                  <a:pt x="336" y="192"/>
                </a:lnTo>
                <a:lnTo>
                  <a:pt x="480" y="192"/>
                </a:lnTo>
                <a:lnTo>
                  <a:pt x="480" y="0"/>
                </a:lnTo>
                <a:lnTo>
                  <a:pt x="672" y="0"/>
                </a:lnTo>
                <a:lnTo>
                  <a:pt x="672" y="192"/>
                </a:lnTo>
                <a:lnTo>
                  <a:pt x="816" y="192"/>
                </a:lnTo>
                <a:lnTo>
                  <a:pt x="816" y="0"/>
                </a:lnTo>
                <a:lnTo>
                  <a:pt x="1008" y="0"/>
                </a:lnTo>
                <a:lnTo>
                  <a:pt x="1008" y="192"/>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228477" name="Line 125"/>
          <p:cNvSpPr>
            <a:spLocks noChangeShapeType="1"/>
          </p:cNvSpPr>
          <p:nvPr/>
        </p:nvSpPr>
        <p:spPr bwMode="auto">
          <a:xfrm>
            <a:off x="6019800" y="3829050"/>
            <a:ext cx="762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37" name="Text Box 138"/>
          <p:cNvSpPr txBox="1">
            <a:spLocks noChangeArrowheads="1"/>
          </p:cNvSpPr>
          <p:nvPr/>
        </p:nvSpPr>
        <p:spPr bwMode="auto">
          <a:xfrm>
            <a:off x="1373236" y="4609873"/>
            <a:ext cx="1234633" cy="240066"/>
          </a:xfrm>
          <a:prstGeom prst="rect">
            <a:avLst/>
          </a:prstGeom>
          <a:noFill/>
          <a:ln w="12700">
            <a:noFill/>
            <a:miter lim="800000"/>
            <a:headEnd type="none" w="sm" len="sm"/>
            <a:tailEnd type="none" w="sm" len="sm"/>
          </a:ln>
          <a:effectLst/>
        </p:spPr>
        <p:txBody>
          <a:bodyPr wrap="none">
            <a:spAutoFit/>
          </a:bodyPr>
          <a:lstStyle/>
          <a:p>
            <a:r>
              <a:rPr lang="en-US" sz="1200" b="0" dirty="0" err="1" smtClean="0">
                <a:effectLst/>
                <a:latin typeface="Arial" charset="0"/>
              </a:rPr>
              <a:t>CPUx.SYSCLK</a:t>
            </a:r>
            <a:endParaRPr lang="en-US" sz="1600" b="0" dirty="0" smtClean="0">
              <a:effectLst/>
              <a:latin typeface="Arial" charset="0"/>
            </a:endParaRPr>
          </a:p>
        </p:txBody>
      </p:sp>
      <p:cxnSp>
        <p:nvCxnSpPr>
          <p:cNvPr id="38" name="Straight Connector 37"/>
          <p:cNvCxnSpPr/>
          <p:nvPr/>
        </p:nvCxnSpPr>
        <p:spPr bwMode="auto">
          <a:xfrm>
            <a:off x="1988929" y="4279382"/>
            <a:ext cx="0" cy="319088"/>
          </a:xfrm>
          <a:prstGeom prst="line">
            <a:avLst/>
          </a:prstGeom>
          <a:solidFill>
            <a:schemeClr val="accent1"/>
          </a:solidFill>
          <a:ln w="12700" cap="flat" cmpd="sng" algn="ctr">
            <a:solidFill>
              <a:schemeClr val="tx1"/>
            </a:solidFill>
            <a:prstDash val="solid"/>
            <a:round/>
            <a:headEnd type="triangle" w="med" len="med"/>
            <a:tailEnd type="none" w="sm" len="sm"/>
          </a:ln>
          <a:effectLst/>
        </p:spPr>
      </p:cxnSp>
    </p:spTree>
    <p:custDataLst>
      <p:tags r:id="rId1"/>
    </p:custDataLst>
    <p:extLst>
      <p:ext uri="{BB962C8B-B14F-4D97-AF65-F5344CB8AC3E}">
        <p14:creationId xmlns:p14="http://schemas.microsoft.com/office/powerpoint/2010/main" val="11385570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228600" y="304800"/>
            <a:ext cx="8610600" cy="533400"/>
          </a:xfrm>
          <a:noFill/>
          <a:ln/>
        </p:spPr>
        <p:txBody>
          <a:bodyPr lIns="90488" tIns="44450" rIns="90488" bIns="44450" anchor="ctr">
            <a:noAutofit/>
          </a:bodyPr>
          <a:lstStyle/>
          <a:p>
            <a:pPr>
              <a:lnSpc>
                <a:spcPct val="80000"/>
              </a:lnSpc>
            </a:pPr>
            <a:r>
              <a:rPr lang="en-US" dirty="0"/>
              <a:t>What is an Incremental </a:t>
            </a:r>
            <a:r>
              <a:rPr lang="en-US" dirty="0" err="1"/>
              <a:t>Quadrature</a:t>
            </a:r>
            <a:r>
              <a:rPr lang="en-US" dirty="0"/>
              <a:t> Encoder?</a:t>
            </a:r>
          </a:p>
        </p:txBody>
      </p:sp>
      <p:sp>
        <p:nvSpPr>
          <p:cNvPr id="156675" name="Rectangle 3"/>
          <p:cNvSpPr>
            <a:spLocks noGrp="1" noChangeArrowheads="1"/>
          </p:cNvSpPr>
          <p:nvPr>
            <p:ph idx="1"/>
          </p:nvPr>
        </p:nvSpPr>
        <p:spPr>
          <a:xfrm>
            <a:off x="1295400" y="1152150"/>
            <a:ext cx="6084715" cy="609600"/>
          </a:xfrm>
          <a:noFill/>
          <a:ln/>
        </p:spPr>
        <p:txBody>
          <a:bodyPr lIns="90488" tIns="44450" rIns="90488" bIns="44450" anchorCtr="0"/>
          <a:lstStyle/>
          <a:p>
            <a:pPr>
              <a:buFont typeface="Wingdings" pitchFamily="2" charset="2"/>
              <a:buNone/>
            </a:pPr>
            <a:r>
              <a:rPr lang="en-US" sz="2800" dirty="0"/>
              <a:t>A digital (angular) position sensor</a:t>
            </a:r>
          </a:p>
        </p:txBody>
      </p:sp>
      <p:grpSp>
        <p:nvGrpSpPr>
          <p:cNvPr id="156676" name="Group 4"/>
          <p:cNvGrpSpPr>
            <a:grpSpLocks/>
          </p:cNvGrpSpPr>
          <p:nvPr/>
        </p:nvGrpSpPr>
        <p:grpSpPr bwMode="auto">
          <a:xfrm>
            <a:off x="844550" y="3175000"/>
            <a:ext cx="749300" cy="2273300"/>
            <a:chOff x="532" y="2164"/>
            <a:chExt cx="472" cy="1432"/>
          </a:xfrm>
        </p:grpSpPr>
        <p:sp>
          <p:nvSpPr>
            <p:cNvPr id="156677" name="Oval 5"/>
            <p:cNvSpPr>
              <a:spLocks noChangeArrowheads="1"/>
            </p:cNvSpPr>
            <p:nvPr/>
          </p:nvSpPr>
          <p:spPr bwMode="auto">
            <a:xfrm>
              <a:off x="532" y="2164"/>
              <a:ext cx="472" cy="1432"/>
            </a:xfrm>
            <a:prstGeom prst="ellipse">
              <a:avLst/>
            </a:prstGeom>
            <a:noFill/>
            <a:ln w="12700">
              <a:solidFill>
                <a:schemeClr val="tx1"/>
              </a:solidFill>
              <a:round/>
              <a:headEnd/>
              <a:tailEnd/>
            </a:ln>
            <a:effectLst/>
          </p:spPr>
          <p:txBody>
            <a:bodyPr wrap="none" anchor="ctr"/>
            <a:lstStyle/>
            <a:p>
              <a:endParaRPr lang="en-US">
                <a:effectLst/>
              </a:endParaRPr>
            </a:p>
          </p:txBody>
        </p:sp>
        <p:sp>
          <p:nvSpPr>
            <p:cNvPr id="156678" name="Line 6"/>
            <p:cNvSpPr>
              <a:spLocks noChangeShapeType="1"/>
            </p:cNvSpPr>
            <p:nvPr/>
          </p:nvSpPr>
          <p:spPr bwMode="auto">
            <a:xfrm>
              <a:off x="768" y="2212"/>
              <a:ext cx="0" cy="88"/>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79" name="Line 7"/>
            <p:cNvSpPr>
              <a:spLocks noChangeShapeType="1"/>
            </p:cNvSpPr>
            <p:nvPr/>
          </p:nvSpPr>
          <p:spPr bwMode="auto">
            <a:xfrm>
              <a:off x="547" y="2880"/>
              <a:ext cx="25"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0" name="Line 8"/>
            <p:cNvSpPr>
              <a:spLocks noChangeShapeType="1"/>
            </p:cNvSpPr>
            <p:nvPr/>
          </p:nvSpPr>
          <p:spPr bwMode="auto">
            <a:xfrm flipV="1">
              <a:off x="768" y="3452"/>
              <a:ext cx="0" cy="104"/>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1" name="Line 9"/>
            <p:cNvSpPr>
              <a:spLocks noChangeShapeType="1"/>
            </p:cNvSpPr>
            <p:nvPr/>
          </p:nvSpPr>
          <p:spPr bwMode="auto">
            <a:xfrm>
              <a:off x="964" y="2880"/>
              <a:ext cx="25"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2" name="Line 10"/>
            <p:cNvSpPr>
              <a:spLocks noChangeShapeType="1"/>
            </p:cNvSpPr>
            <p:nvPr/>
          </p:nvSpPr>
          <p:spPr bwMode="auto">
            <a:xfrm flipH="1">
              <a:off x="899" y="2409"/>
              <a:ext cx="31" cy="6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3" name="Line 11"/>
            <p:cNvSpPr>
              <a:spLocks noChangeShapeType="1"/>
            </p:cNvSpPr>
            <p:nvPr/>
          </p:nvSpPr>
          <p:spPr bwMode="auto">
            <a:xfrm>
              <a:off x="614" y="2409"/>
              <a:ext cx="15" cy="6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4" name="Line 12"/>
            <p:cNvSpPr>
              <a:spLocks noChangeShapeType="1"/>
            </p:cNvSpPr>
            <p:nvPr/>
          </p:nvSpPr>
          <p:spPr bwMode="auto">
            <a:xfrm flipV="1">
              <a:off x="614" y="3283"/>
              <a:ext cx="15" cy="7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5" name="Line 13"/>
            <p:cNvSpPr>
              <a:spLocks noChangeShapeType="1"/>
            </p:cNvSpPr>
            <p:nvPr/>
          </p:nvSpPr>
          <p:spPr bwMode="auto">
            <a:xfrm>
              <a:off x="907" y="3291"/>
              <a:ext cx="15" cy="6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6" name="Line 14"/>
            <p:cNvSpPr>
              <a:spLocks noChangeShapeType="1"/>
            </p:cNvSpPr>
            <p:nvPr/>
          </p:nvSpPr>
          <p:spPr bwMode="auto">
            <a:xfrm flipH="1">
              <a:off x="929" y="2548"/>
              <a:ext cx="38" cy="4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7" name="Line 15"/>
            <p:cNvSpPr>
              <a:spLocks noChangeShapeType="1"/>
            </p:cNvSpPr>
            <p:nvPr/>
          </p:nvSpPr>
          <p:spPr bwMode="auto">
            <a:xfrm>
              <a:off x="660" y="2302"/>
              <a:ext cx="9" cy="7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8" name="Line 16"/>
            <p:cNvSpPr>
              <a:spLocks noChangeShapeType="1"/>
            </p:cNvSpPr>
            <p:nvPr/>
          </p:nvSpPr>
          <p:spPr bwMode="auto">
            <a:xfrm flipV="1">
              <a:off x="577" y="3164"/>
              <a:ext cx="22" cy="5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89" name="Line 17"/>
            <p:cNvSpPr>
              <a:spLocks noChangeShapeType="1"/>
            </p:cNvSpPr>
            <p:nvPr/>
          </p:nvSpPr>
          <p:spPr bwMode="auto">
            <a:xfrm>
              <a:off x="867" y="3382"/>
              <a:ext cx="9" cy="7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0" name="Line 18"/>
            <p:cNvSpPr>
              <a:spLocks noChangeShapeType="1"/>
            </p:cNvSpPr>
            <p:nvPr/>
          </p:nvSpPr>
          <p:spPr bwMode="auto">
            <a:xfrm flipH="1">
              <a:off x="949" y="2710"/>
              <a:ext cx="39" cy="17"/>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1" name="Line 19"/>
            <p:cNvSpPr>
              <a:spLocks noChangeShapeType="1"/>
            </p:cNvSpPr>
            <p:nvPr/>
          </p:nvSpPr>
          <p:spPr bwMode="auto">
            <a:xfrm>
              <a:off x="714" y="2235"/>
              <a:ext cx="0" cy="85"/>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2" name="Line 20"/>
            <p:cNvSpPr>
              <a:spLocks noChangeShapeType="1"/>
            </p:cNvSpPr>
            <p:nvPr/>
          </p:nvSpPr>
          <p:spPr bwMode="auto">
            <a:xfrm flipV="1">
              <a:off x="556" y="3025"/>
              <a:ext cx="23" cy="33"/>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3" name="Line 21"/>
            <p:cNvSpPr>
              <a:spLocks noChangeShapeType="1"/>
            </p:cNvSpPr>
            <p:nvPr/>
          </p:nvSpPr>
          <p:spPr bwMode="auto">
            <a:xfrm>
              <a:off x="822" y="3440"/>
              <a:ext cx="0" cy="85"/>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4" name="Line 22"/>
            <p:cNvSpPr>
              <a:spLocks noChangeShapeType="1"/>
            </p:cNvSpPr>
            <p:nvPr/>
          </p:nvSpPr>
          <p:spPr bwMode="auto">
            <a:xfrm flipH="1">
              <a:off x="814" y="2235"/>
              <a:ext cx="15" cy="85"/>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5" name="Line 23"/>
            <p:cNvSpPr>
              <a:spLocks noChangeShapeType="1"/>
            </p:cNvSpPr>
            <p:nvPr/>
          </p:nvSpPr>
          <p:spPr bwMode="auto">
            <a:xfrm>
              <a:off x="556" y="2711"/>
              <a:ext cx="23" cy="1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6" name="Line 24"/>
            <p:cNvSpPr>
              <a:spLocks noChangeShapeType="1"/>
            </p:cNvSpPr>
            <p:nvPr/>
          </p:nvSpPr>
          <p:spPr bwMode="auto">
            <a:xfrm flipV="1">
              <a:off x="711" y="3432"/>
              <a:ext cx="7" cy="101"/>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7" name="Line 25"/>
            <p:cNvSpPr>
              <a:spLocks noChangeShapeType="1"/>
            </p:cNvSpPr>
            <p:nvPr/>
          </p:nvSpPr>
          <p:spPr bwMode="auto">
            <a:xfrm>
              <a:off x="957" y="3033"/>
              <a:ext cx="23" cy="1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8" name="Line 26"/>
            <p:cNvSpPr>
              <a:spLocks noChangeShapeType="1"/>
            </p:cNvSpPr>
            <p:nvPr/>
          </p:nvSpPr>
          <p:spPr bwMode="auto">
            <a:xfrm flipH="1">
              <a:off x="859" y="2302"/>
              <a:ext cx="25" cy="76"/>
            </a:xfrm>
            <a:prstGeom prst="line">
              <a:avLst/>
            </a:prstGeom>
            <a:noFill/>
            <a:ln w="12700">
              <a:solidFill>
                <a:schemeClr val="tx1"/>
              </a:solidFill>
              <a:round/>
              <a:headEnd/>
              <a:tailEnd/>
            </a:ln>
            <a:effectLst/>
          </p:spPr>
          <p:txBody>
            <a:bodyPr wrap="none" anchor="ctr"/>
            <a:lstStyle/>
            <a:p>
              <a:endParaRPr lang="en-US">
                <a:effectLst/>
              </a:endParaRPr>
            </a:p>
          </p:txBody>
        </p:sp>
        <p:sp>
          <p:nvSpPr>
            <p:cNvPr id="156699" name="Line 27"/>
            <p:cNvSpPr>
              <a:spLocks noChangeShapeType="1"/>
            </p:cNvSpPr>
            <p:nvPr/>
          </p:nvSpPr>
          <p:spPr bwMode="auto">
            <a:xfrm>
              <a:off x="577" y="2549"/>
              <a:ext cx="22" cy="39"/>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00" name="Line 28"/>
            <p:cNvSpPr>
              <a:spLocks noChangeShapeType="1"/>
            </p:cNvSpPr>
            <p:nvPr/>
          </p:nvSpPr>
          <p:spPr bwMode="auto">
            <a:xfrm flipV="1">
              <a:off x="660" y="3374"/>
              <a:ext cx="9" cy="92"/>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01" name="Line 29"/>
            <p:cNvSpPr>
              <a:spLocks noChangeShapeType="1"/>
            </p:cNvSpPr>
            <p:nvPr/>
          </p:nvSpPr>
          <p:spPr bwMode="auto">
            <a:xfrm>
              <a:off x="937" y="3172"/>
              <a:ext cx="22" cy="39"/>
            </a:xfrm>
            <a:prstGeom prst="line">
              <a:avLst/>
            </a:prstGeom>
            <a:noFill/>
            <a:ln w="12700">
              <a:solidFill>
                <a:schemeClr val="tx1"/>
              </a:solidFill>
              <a:round/>
              <a:headEnd/>
              <a:tailEnd/>
            </a:ln>
            <a:effectLst/>
          </p:spPr>
          <p:txBody>
            <a:bodyPr wrap="none" anchor="ctr"/>
            <a:lstStyle/>
            <a:p>
              <a:endParaRPr lang="en-US">
                <a:effectLst/>
              </a:endParaRPr>
            </a:p>
          </p:txBody>
        </p:sp>
      </p:grpSp>
      <p:grpSp>
        <p:nvGrpSpPr>
          <p:cNvPr id="156702" name="Group 30"/>
          <p:cNvGrpSpPr>
            <a:grpSpLocks/>
          </p:cNvGrpSpPr>
          <p:nvPr/>
        </p:nvGrpSpPr>
        <p:grpSpPr bwMode="auto">
          <a:xfrm>
            <a:off x="1165225" y="4213225"/>
            <a:ext cx="896938" cy="419100"/>
            <a:chOff x="734" y="2818"/>
            <a:chExt cx="565" cy="264"/>
          </a:xfrm>
        </p:grpSpPr>
        <p:sp useBgFill="1">
          <p:nvSpPr>
            <p:cNvPr id="156703" name="Freeform 31"/>
            <p:cNvSpPr>
              <a:spLocks/>
            </p:cNvSpPr>
            <p:nvPr/>
          </p:nvSpPr>
          <p:spPr bwMode="auto">
            <a:xfrm>
              <a:off x="734" y="2818"/>
              <a:ext cx="558" cy="264"/>
            </a:xfrm>
            <a:custGeom>
              <a:avLst/>
              <a:gdLst/>
              <a:ahLst/>
              <a:cxnLst>
                <a:cxn ang="0">
                  <a:pos x="557" y="154"/>
                </a:cxn>
                <a:cxn ang="0">
                  <a:pos x="34" y="0"/>
                </a:cxn>
                <a:cxn ang="0">
                  <a:pos x="21" y="7"/>
                </a:cxn>
                <a:cxn ang="0">
                  <a:pos x="11" y="17"/>
                </a:cxn>
                <a:cxn ang="0">
                  <a:pos x="6" y="31"/>
                </a:cxn>
                <a:cxn ang="0">
                  <a:pos x="3" y="40"/>
                </a:cxn>
                <a:cxn ang="0">
                  <a:pos x="0" y="53"/>
                </a:cxn>
                <a:cxn ang="0">
                  <a:pos x="1" y="65"/>
                </a:cxn>
                <a:cxn ang="0">
                  <a:pos x="1" y="76"/>
                </a:cxn>
                <a:cxn ang="0">
                  <a:pos x="2" y="88"/>
                </a:cxn>
                <a:cxn ang="0">
                  <a:pos x="6" y="97"/>
                </a:cxn>
                <a:cxn ang="0">
                  <a:pos x="13" y="107"/>
                </a:cxn>
                <a:cxn ang="0">
                  <a:pos x="538" y="263"/>
                </a:cxn>
              </a:cxnLst>
              <a:rect l="0" t="0" r="r" b="b"/>
              <a:pathLst>
                <a:path w="558" h="264">
                  <a:moveTo>
                    <a:pt x="557" y="154"/>
                  </a:moveTo>
                  <a:lnTo>
                    <a:pt x="34" y="0"/>
                  </a:lnTo>
                  <a:lnTo>
                    <a:pt x="21" y="7"/>
                  </a:lnTo>
                  <a:lnTo>
                    <a:pt x="11" y="17"/>
                  </a:lnTo>
                  <a:lnTo>
                    <a:pt x="6" y="31"/>
                  </a:lnTo>
                  <a:lnTo>
                    <a:pt x="3" y="40"/>
                  </a:lnTo>
                  <a:lnTo>
                    <a:pt x="0" y="53"/>
                  </a:lnTo>
                  <a:lnTo>
                    <a:pt x="1" y="65"/>
                  </a:lnTo>
                  <a:lnTo>
                    <a:pt x="1" y="76"/>
                  </a:lnTo>
                  <a:lnTo>
                    <a:pt x="2" y="88"/>
                  </a:lnTo>
                  <a:lnTo>
                    <a:pt x="6" y="97"/>
                  </a:lnTo>
                  <a:lnTo>
                    <a:pt x="13" y="107"/>
                  </a:lnTo>
                  <a:lnTo>
                    <a:pt x="538" y="263"/>
                  </a:lnTo>
                </a:path>
              </a:pathLst>
            </a:custGeom>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04" name="Oval 32"/>
            <p:cNvSpPr>
              <a:spLocks noChangeArrowheads="1"/>
            </p:cNvSpPr>
            <p:nvPr/>
          </p:nvSpPr>
          <p:spPr bwMode="auto">
            <a:xfrm rot="660000">
              <a:off x="1267" y="2973"/>
              <a:ext cx="32" cy="105"/>
            </a:xfrm>
            <a:prstGeom prst="ellipse">
              <a:avLst/>
            </a:prstGeom>
            <a:noFill/>
            <a:ln w="12700">
              <a:solidFill>
                <a:schemeClr val="tx1"/>
              </a:solidFill>
              <a:round/>
              <a:headEnd/>
              <a:tailEnd/>
            </a:ln>
            <a:effectLst/>
          </p:spPr>
          <p:txBody>
            <a:bodyPr wrap="none" anchor="ctr"/>
            <a:lstStyle/>
            <a:p>
              <a:endParaRPr lang="en-US">
                <a:effectLst/>
              </a:endParaRPr>
            </a:p>
          </p:txBody>
        </p:sp>
      </p:grpSp>
      <p:sp>
        <p:nvSpPr>
          <p:cNvPr id="156705" name="Rectangle 33"/>
          <p:cNvSpPr>
            <a:spLocks noChangeArrowheads="1"/>
          </p:cNvSpPr>
          <p:nvPr/>
        </p:nvSpPr>
        <p:spPr bwMode="auto">
          <a:xfrm>
            <a:off x="1662113" y="2514600"/>
            <a:ext cx="2944718"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slots spaced</a:t>
            </a:r>
            <a:r>
              <a:rPr lang="en-US" sz="2000">
                <a:effectLst/>
                <a:latin typeface="Times New Roman" pitchFamily="18" charset="0"/>
              </a:rPr>
              <a:t> </a:t>
            </a:r>
            <a:r>
              <a:rPr lang="en-US" sz="2000">
                <a:effectLst/>
                <a:latin typeface="Symbol" pitchFamily="18" charset="2"/>
              </a:rPr>
              <a:t></a:t>
            </a:r>
            <a:r>
              <a:rPr lang="en-US" sz="2000">
                <a:effectLst/>
                <a:latin typeface="Times New Roman" pitchFamily="18" charset="0"/>
              </a:rPr>
              <a:t> </a:t>
            </a:r>
            <a:r>
              <a:rPr lang="en-US" sz="1800">
                <a:effectLst/>
                <a:latin typeface="Arial" charset="0"/>
              </a:rPr>
              <a:t>deg. apart</a:t>
            </a:r>
          </a:p>
        </p:txBody>
      </p:sp>
      <p:sp>
        <p:nvSpPr>
          <p:cNvPr id="156706" name="Freeform 34"/>
          <p:cNvSpPr>
            <a:spLocks/>
          </p:cNvSpPr>
          <p:nvPr/>
        </p:nvSpPr>
        <p:spPr bwMode="auto">
          <a:xfrm>
            <a:off x="1066800" y="2711450"/>
            <a:ext cx="611188" cy="420688"/>
          </a:xfrm>
          <a:custGeom>
            <a:avLst/>
            <a:gdLst/>
            <a:ahLst/>
            <a:cxnLst>
              <a:cxn ang="0">
                <a:pos x="384" y="0"/>
              </a:cxn>
              <a:cxn ang="0">
                <a:pos x="0" y="0"/>
              </a:cxn>
              <a:cxn ang="0">
                <a:pos x="72" y="264"/>
              </a:cxn>
            </a:cxnLst>
            <a:rect l="0" t="0" r="r" b="b"/>
            <a:pathLst>
              <a:path w="385" h="265">
                <a:moveTo>
                  <a:pt x="384" y="0"/>
                </a:moveTo>
                <a:lnTo>
                  <a:pt x="0" y="0"/>
                </a:lnTo>
                <a:lnTo>
                  <a:pt x="72" y="264"/>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07" name="AutoShape 35"/>
          <p:cNvSpPr>
            <a:spLocks noChangeArrowheads="1"/>
          </p:cNvSpPr>
          <p:nvPr/>
        </p:nvSpPr>
        <p:spPr bwMode="auto">
          <a:xfrm rot="10080000">
            <a:off x="1152525" y="3100388"/>
            <a:ext cx="63500" cy="104775"/>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08" name="Rectangle 36"/>
          <p:cNvSpPr>
            <a:spLocks noChangeArrowheads="1"/>
          </p:cNvSpPr>
          <p:nvPr/>
        </p:nvSpPr>
        <p:spPr bwMode="auto">
          <a:xfrm>
            <a:off x="747713" y="2057400"/>
            <a:ext cx="4188648"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photo sensors spaced</a:t>
            </a:r>
            <a:r>
              <a:rPr lang="en-US" sz="2000">
                <a:effectLst/>
                <a:latin typeface="Times New Roman" pitchFamily="18" charset="0"/>
              </a:rPr>
              <a:t> </a:t>
            </a:r>
            <a:r>
              <a:rPr lang="en-US" sz="2000">
                <a:effectLst/>
                <a:latin typeface="Symbol" pitchFamily="18" charset="2"/>
              </a:rPr>
              <a:t></a:t>
            </a:r>
            <a:r>
              <a:rPr lang="en-US" sz="1800">
                <a:effectLst/>
                <a:latin typeface="Arial" charset="0"/>
              </a:rPr>
              <a:t>/4</a:t>
            </a:r>
            <a:r>
              <a:rPr lang="en-US" sz="2000">
                <a:effectLst/>
                <a:latin typeface="Times New Roman" pitchFamily="18" charset="0"/>
              </a:rPr>
              <a:t> </a:t>
            </a:r>
            <a:r>
              <a:rPr lang="en-US" sz="1800">
                <a:effectLst/>
                <a:latin typeface="Arial" charset="0"/>
              </a:rPr>
              <a:t>deg. apart</a:t>
            </a:r>
          </a:p>
        </p:txBody>
      </p:sp>
      <p:sp>
        <p:nvSpPr>
          <p:cNvPr id="156709" name="Freeform 37"/>
          <p:cNvSpPr>
            <a:spLocks/>
          </p:cNvSpPr>
          <p:nvPr/>
        </p:nvSpPr>
        <p:spPr bwMode="auto">
          <a:xfrm>
            <a:off x="355600" y="2279650"/>
            <a:ext cx="382588" cy="509588"/>
          </a:xfrm>
          <a:custGeom>
            <a:avLst/>
            <a:gdLst/>
            <a:ahLst/>
            <a:cxnLst>
              <a:cxn ang="0">
                <a:pos x="240" y="0"/>
              </a:cxn>
              <a:cxn ang="0">
                <a:pos x="0" y="0"/>
              </a:cxn>
              <a:cxn ang="0">
                <a:pos x="64" y="320"/>
              </a:cxn>
            </a:cxnLst>
            <a:rect l="0" t="0" r="r" b="b"/>
            <a:pathLst>
              <a:path w="241" h="321">
                <a:moveTo>
                  <a:pt x="240" y="0"/>
                </a:moveTo>
                <a:lnTo>
                  <a:pt x="0" y="0"/>
                </a:lnTo>
                <a:lnTo>
                  <a:pt x="64" y="320"/>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10" name="AutoShape 38"/>
          <p:cNvSpPr>
            <a:spLocks noChangeArrowheads="1"/>
          </p:cNvSpPr>
          <p:nvPr/>
        </p:nvSpPr>
        <p:spPr bwMode="auto">
          <a:xfrm rot="10140000" flipH="1">
            <a:off x="422275" y="2722563"/>
            <a:ext cx="63500" cy="104775"/>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grpSp>
        <p:nvGrpSpPr>
          <p:cNvPr id="156711" name="Group 39"/>
          <p:cNvGrpSpPr>
            <a:grpSpLocks/>
          </p:cNvGrpSpPr>
          <p:nvPr/>
        </p:nvGrpSpPr>
        <p:grpSpPr bwMode="auto">
          <a:xfrm>
            <a:off x="1809750" y="3590925"/>
            <a:ext cx="366713" cy="184150"/>
            <a:chOff x="1140" y="2426"/>
            <a:chExt cx="231" cy="116"/>
          </a:xfrm>
        </p:grpSpPr>
        <p:sp>
          <p:nvSpPr>
            <p:cNvPr id="156712" name="AutoShape 40"/>
            <p:cNvSpPr>
              <a:spLocks noChangeArrowheads="1"/>
            </p:cNvSpPr>
            <p:nvPr/>
          </p:nvSpPr>
          <p:spPr bwMode="auto">
            <a:xfrm rot="17160000" flipH="1" flipV="1">
              <a:off x="1140" y="2426"/>
              <a:ext cx="88"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3"/>
            </a:solidFill>
            <a:ln w="12700">
              <a:solidFill>
                <a:schemeClr val="tx1"/>
              </a:solidFill>
              <a:miter lim="800000"/>
              <a:headEnd/>
              <a:tailEnd/>
            </a:ln>
            <a:effectLst/>
          </p:spPr>
          <p:txBody>
            <a:bodyPr wrap="none" anchor="ctr"/>
            <a:lstStyle/>
            <a:p>
              <a:endParaRPr lang="en-US">
                <a:effectLst/>
              </a:endParaRPr>
            </a:p>
          </p:txBody>
        </p:sp>
        <p:sp>
          <p:nvSpPr>
            <p:cNvPr id="156713" name="Line 41"/>
            <p:cNvSpPr>
              <a:spLocks noChangeShapeType="1"/>
            </p:cNvSpPr>
            <p:nvPr/>
          </p:nvSpPr>
          <p:spPr bwMode="auto">
            <a:xfrm>
              <a:off x="1227" y="2511"/>
              <a:ext cx="131" cy="31"/>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14" name="Line 42"/>
            <p:cNvSpPr>
              <a:spLocks noChangeShapeType="1"/>
            </p:cNvSpPr>
            <p:nvPr/>
          </p:nvSpPr>
          <p:spPr bwMode="auto">
            <a:xfrm>
              <a:off x="1240" y="2464"/>
              <a:ext cx="131" cy="31"/>
            </a:xfrm>
            <a:prstGeom prst="line">
              <a:avLst/>
            </a:prstGeom>
            <a:noFill/>
            <a:ln w="12700">
              <a:solidFill>
                <a:schemeClr val="tx1"/>
              </a:solidFill>
              <a:round/>
              <a:headEnd/>
              <a:tailEnd/>
            </a:ln>
            <a:effectLst/>
          </p:spPr>
          <p:txBody>
            <a:bodyPr wrap="none" anchor="ctr"/>
            <a:lstStyle/>
            <a:p>
              <a:endParaRPr lang="en-US">
                <a:effectLst/>
              </a:endParaRPr>
            </a:p>
          </p:txBody>
        </p:sp>
      </p:grpSp>
      <p:grpSp>
        <p:nvGrpSpPr>
          <p:cNvPr id="156715" name="Group 43"/>
          <p:cNvGrpSpPr>
            <a:grpSpLocks/>
          </p:cNvGrpSpPr>
          <p:nvPr/>
        </p:nvGrpSpPr>
        <p:grpSpPr bwMode="auto">
          <a:xfrm>
            <a:off x="165100" y="3140075"/>
            <a:ext cx="415925" cy="230188"/>
            <a:chOff x="104" y="2142"/>
            <a:chExt cx="262" cy="145"/>
          </a:xfrm>
        </p:grpSpPr>
        <p:sp>
          <p:nvSpPr>
            <p:cNvPr id="156716" name="Line 44"/>
            <p:cNvSpPr>
              <a:spLocks noChangeShapeType="1"/>
            </p:cNvSpPr>
            <p:nvPr/>
          </p:nvSpPr>
          <p:spPr bwMode="auto">
            <a:xfrm flipH="1" flipV="1">
              <a:off x="104" y="2187"/>
              <a:ext cx="148" cy="51"/>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17" name="Line 45"/>
            <p:cNvSpPr>
              <a:spLocks noChangeShapeType="1"/>
            </p:cNvSpPr>
            <p:nvPr/>
          </p:nvSpPr>
          <p:spPr bwMode="auto">
            <a:xfrm flipH="1" flipV="1">
              <a:off x="118" y="2142"/>
              <a:ext cx="148" cy="51"/>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18" name="Freeform 46"/>
            <p:cNvSpPr>
              <a:spLocks/>
            </p:cNvSpPr>
            <p:nvPr/>
          </p:nvSpPr>
          <p:spPr bwMode="auto">
            <a:xfrm>
              <a:off x="239" y="2165"/>
              <a:ext cx="123" cy="122"/>
            </a:xfrm>
            <a:custGeom>
              <a:avLst/>
              <a:gdLst/>
              <a:ahLst/>
              <a:cxnLst>
                <a:cxn ang="0">
                  <a:pos x="122" y="29"/>
                </a:cxn>
                <a:cxn ang="0">
                  <a:pos x="31" y="0"/>
                </a:cxn>
                <a:cxn ang="0">
                  <a:pos x="0" y="91"/>
                </a:cxn>
                <a:cxn ang="0">
                  <a:pos x="92" y="121"/>
                </a:cxn>
              </a:cxnLst>
              <a:rect l="0" t="0" r="r" b="b"/>
              <a:pathLst>
                <a:path w="123" h="122">
                  <a:moveTo>
                    <a:pt x="122" y="29"/>
                  </a:moveTo>
                  <a:lnTo>
                    <a:pt x="31" y="0"/>
                  </a:lnTo>
                  <a:lnTo>
                    <a:pt x="0" y="91"/>
                  </a:lnTo>
                  <a:lnTo>
                    <a:pt x="92" y="121"/>
                  </a:lnTo>
                </a:path>
              </a:pathLst>
            </a:custGeom>
            <a:solidFill>
              <a:schemeClr val="accent2"/>
            </a:solid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19" name="Oval 47"/>
            <p:cNvSpPr>
              <a:spLocks noChangeArrowheads="1"/>
            </p:cNvSpPr>
            <p:nvPr/>
          </p:nvSpPr>
          <p:spPr bwMode="auto">
            <a:xfrm rot="1020000">
              <a:off x="326" y="2196"/>
              <a:ext cx="40" cy="88"/>
            </a:xfrm>
            <a:prstGeom prst="ellipse">
              <a:avLst/>
            </a:prstGeom>
            <a:solidFill>
              <a:schemeClr val="accent2"/>
            </a:solidFill>
            <a:ln w="12700">
              <a:solidFill>
                <a:schemeClr val="tx1"/>
              </a:solidFill>
              <a:round/>
              <a:headEnd/>
              <a:tailEnd/>
            </a:ln>
            <a:effectLst/>
          </p:spPr>
          <p:txBody>
            <a:bodyPr wrap="none" anchor="ctr"/>
            <a:lstStyle/>
            <a:p>
              <a:endParaRPr lang="en-US">
                <a:effectLst/>
              </a:endParaRPr>
            </a:p>
          </p:txBody>
        </p:sp>
      </p:grpSp>
      <p:grpSp>
        <p:nvGrpSpPr>
          <p:cNvPr id="156720" name="Group 48"/>
          <p:cNvGrpSpPr>
            <a:grpSpLocks/>
          </p:cNvGrpSpPr>
          <p:nvPr/>
        </p:nvGrpSpPr>
        <p:grpSpPr bwMode="auto">
          <a:xfrm>
            <a:off x="304800" y="2989263"/>
            <a:ext cx="419100" cy="225425"/>
            <a:chOff x="192" y="2047"/>
            <a:chExt cx="264" cy="142"/>
          </a:xfrm>
        </p:grpSpPr>
        <p:sp>
          <p:nvSpPr>
            <p:cNvPr id="156721" name="Line 49"/>
            <p:cNvSpPr>
              <a:spLocks noChangeShapeType="1"/>
            </p:cNvSpPr>
            <p:nvPr/>
          </p:nvSpPr>
          <p:spPr bwMode="auto">
            <a:xfrm flipH="1" flipV="1">
              <a:off x="192" y="2094"/>
              <a:ext cx="148" cy="48"/>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22" name="Line 50"/>
            <p:cNvSpPr>
              <a:spLocks noChangeShapeType="1"/>
            </p:cNvSpPr>
            <p:nvPr/>
          </p:nvSpPr>
          <p:spPr bwMode="auto">
            <a:xfrm flipH="1" flipV="1">
              <a:off x="205" y="2047"/>
              <a:ext cx="148" cy="48"/>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23" name="Freeform 51"/>
            <p:cNvSpPr>
              <a:spLocks/>
            </p:cNvSpPr>
            <p:nvPr/>
          </p:nvSpPr>
          <p:spPr bwMode="auto">
            <a:xfrm>
              <a:off x="330" y="2068"/>
              <a:ext cx="120" cy="121"/>
            </a:xfrm>
            <a:custGeom>
              <a:avLst/>
              <a:gdLst/>
              <a:ahLst/>
              <a:cxnLst>
                <a:cxn ang="0">
                  <a:pos x="119" y="26"/>
                </a:cxn>
                <a:cxn ang="0">
                  <a:pos x="26" y="0"/>
                </a:cxn>
                <a:cxn ang="0">
                  <a:pos x="0" y="93"/>
                </a:cxn>
                <a:cxn ang="0">
                  <a:pos x="93" y="120"/>
                </a:cxn>
              </a:cxnLst>
              <a:rect l="0" t="0" r="r" b="b"/>
              <a:pathLst>
                <a:path w="120" h="121">
                  <a:moveTo>
                    <a:pt x="119" y="26"/>
                  </a:moveTo>
                  <a:lnTo>
                    <a:pt x="26" y="0"/>
                  </a:lnTo>
                  <a:lnTo>
                    <a:pt x="0" y="93"/>
                  </a:lnTo>
                  <a:lnTo>
                    <a:pt x="93" y="120"/>
                  </a:lnTo>
                </a:path>
              </a:pathLst>
            </a:custGeom>
            <a:solidFill>
              <a:schemeClr val="accent2"/>
            </a:solid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24" name="Oval 52"/>
            <p:cNvSpPr>
              <a:spLocks noChangeArrowheads="1"/>
            </p:cNvSpPr>
            <p:nvPr/>
          </p:nvSpPr>
          <p:spPr bwMode="auto">
            <a:xfrm rot="960000">
              <a:off x="416" y="2098"/>
              <a:ext cx="40" cy="88"/>
            </a:xfrm>
            <a:prstGeom prst="ellipse">
              <a:avLst/>
            </a:prstGeom>
            <a:solidFill>
              <a:schemeClr val="accent2"/>
            </a:solidFill>
            <a:ln w="12700">
              <a:solidFill>
                <a:schemeClr val="tx1"/>
              </a:solidFill>
              <a:round/>
              <a:headEnd/>
              <a:tailEnd/>
            </a:ln>
            <a:effectLst/>
          </p:spPr>
          <p:txBody>
            <a:bodyPr wrap="none" anchor="ctr"/>
            <a:lstStyle/>
            <a:p>
              <a:endParaRPr lang="en-US">
                <a:effectLst/>
              </a:endParaRPr>
            </a:p>
          </p:txBody>
        </p:sp>
      </p:grpSp>
      <p:sp>
        <p:nvSpPr>
          <p:cNvPr id="156725" name="Line 53"/>
          <p:cNvSpPr>
            <a:spLocks noChangeShapeType="1"/>
          </p:cNvSpPr>
          <p:nvPr/>
        </p:nvSpPr>
        <p:spPr bwMode="auto">
          <a:xfrm flipH="1" flipV="1">
            <a:off x="1079500" y="3371850"/>
            <a:ext cx="673100" cy="215900"/>
          </a:xfrm>
          <a:prstGeom prst="line">
            <a:avLst/>
          </a:prstGeom>
          <a:noFill/>
          <a:ln w="25400">
            <a:solidFill>
              <a:schemeClr val="tx2"/>
            </a:solidFill>
            <a:prstDash val="dash"/>
            <a:round/>
            <a:headEnd/>
            <a:tailEnd/>
          </a:ln>
          <a:effectLst/>
        </p:spPr>
        <p:txBody>
          <a:bodyPr wrap="none" anchor="ctr"/>
          <a:lstStyle/>
          <a:p>
            <a:endParaRPr lang="en-US">
              <a:effectLst/>
            </a:endParaRPr>
          </a:p>
        </p:txBody>
      </p:sp>
      <p:sp>
        <p:nvSpPr>
          <p:cNvPr id="156726" name="Line 54"/>
          <p:cNvSpPr>
            <a:spLocks noChangeShapeType="1"/>
          </p:cNvSpPr>
          <p:nvPr/>
        </p:nvSpPr>
        <p:spPr bwMode="auto">
          <a:xfrm flipH="1" flipV="1">
            <a:off x="622300" y="3308350"/>
            <a:ext cx="330200" cy="114300"/>
          </a:xfrm>
          <a:prstGeom prst="line">
            <a:avLst/>
          </a:prstGeom>
          <a:noFill/>
          <a:ln w="25400">
            <a:solidFill>
              <a:schemeClr val="tx2"/>
            </a:solidFill>
            <a:prstDash val="dash"/>
            <a:round/>
            <a:headEnd/>
            <a:tailEnd/>
          </a:ln>
          <a:effectLst/>
        </p:spPr>
        <p:txBody>
          <a:bodyPr wrap="none" anchor="ctr"/>
          <a:lstStyle/>
          <a:p>
            <a:endParaRPr lang="en-US">
              <a:effectLst/>
            </a:endParaRPr>
          </a:p>
        </p:txBody>
      </p:sp>
      <p:sp>
        <p:nvSpPr>
          <p:cNvPr id="156727" name="Line 55"/>
          <p:cNvSpPr>
            <a:spLocks noChangeShapeType="1"/>
          </p:cNvSpPr>
          <p:nvPr/>
        </p:nvSpPr>
        <p:spPr bwMode="auto">
          <a:xfrm flipH="1" flipV="1">
            <a:off x="1041400" y="3422650"/>
            <a:ext cx="635000" cy="203200"/>
          </a:xfrm>
          <a:prstGeom prst="line">
            <a:avLst/>
          </a:prstGeom>
          <a:noFill/>
          <a:ln w="25400">
            <a:solidFill>
              <a:schemeClr val="tx2"/>
            </a:solidFill>
            <a:prstDash val="dash"/>
            <a:round/>
            <a:headEnd/>
            <a:tailEnd/>
          </a:ln>
          <a:effectLst/>
        </p:spPr>
        <p:txBody>
          <a:bodyPr wrap="none" anchor="ctr"/>
          <a:lstStyle/>
          <a:p>
            <a:endParaRPr lang="en-US">
              <a:effectLst/>
            </a:endParaRPr>
          </a:p>
        </p:txBody>
      </p:sp>
      <p:sp>
        <p:nvSpPr>
          <p:cNvPr id="156728" name="Rectangle 56"/>
          <p:cNvSpPr>
            <a:spLocks noChangeArrowheads="1"/>
          </p:cNvSpPr>
          <p:nvPr/>
        </p:nvSpPr>
        <p:spPr bwMode="auto">
          <a:xfrm>
            <a:off x="2347913" y="3048000"/>
            <a:ext cx="2170467"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light source (LED)</a:t>
            </a:r>
          </a:p>
        </p:txBody>
      </p:sp>
      <p:sp>
        <p:nvSpPr>
          <p:cNvPr id="156729" name="Freeform 57"/>
          <p:cNvSpPr>
            <a:spLocks/>
          </p:cNvSpPr>
          <p:nvPr/>
        </p:nvSpPr>
        <p:spPr bwMode="auto">
          <a:xfrm>
            <a:off x="1905000" y="3244850"/>
            <a:ext cx="458788" cy="185738"/>
          </a:xfrm>
          <a:custGeom>
            <a:avLst/>
            <a:gdLst/>
            <a:ahLst/>
            <a:cxnLst>
              <a:cxn ang="0">
                <a:pos x="288" y="0"/>
              </a:cxn>
              <a:cxn ang="0">
                <a:pos x="0" y="0"/>
              </a:cxn>
              <a:cxn ang="0">
                <a:pos x="25" y="116"/>
              </a:cxn>
            </a:cxnLst>
            <a:rect l="0" t="0" r="r" b="b"/>
            <a:pathLst>
              <a:path w="289" h="117">
                <a:moveTo>
                  <a:pt x="288" y="0"/>
                </a:moveTo>
                <a:lnTo>
                  <a:pt x="0" y="0"/>
                </a:lnTo>
                <a:lnTo>
                  <a:pt x="25" y="116"/>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30" name="AutoShape 58"/>
          <p:cNvSpPr>
            <a:spLocks noChangeArrowheads="1"/>
          </p:cNvSpPr>
          <p:nvPr/>
        </p:nvSpPr>
        <p:spPr bwMode="auto">
          <a:xfrm rot="10260000" flipH="1">
            <a:off x="1914525" y="3394075"/>
            <a:ext cx="63500" cy="104775"/>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31" name="Arc 59"/>
          <p:cNvSpPr>
            <a:spLocks/>
          </p:cNvSpPr>
          <p:nvPr/>
        </p:nvSpPr>
        <p:spPr bwMode="auto">
          <a:xfrm>
            <a:off x="1758950" y="4167188"/>
            <a:ext cx="295275" cy="720725"/>
          </a:xfrm>
          <a:custGeom>
            <a:avLst/>
            <a:gdLst>
              <a:gd name="G0" fmla="+- 21600 0 0"/>
              <a:gd name="G1" fmla="+- 21600 0 0"/>
              <a:gd name="G2" fmla="+- 21600 0 0"/>
              <a:gd name="T0" fmla="*/ 13421 w 37165"/>
              <a:gd name="T1" fmla="*/ 41592 h 41592"/>
              <a:gd name="T2" fmla="*/ 37165 w 37165"/>
              <a:gd name="T3" fmla="*/ 6624 h 41592"/>
              <a:gd name="T4" fmla="*/ 21600 w 37165"/>
              <a:gd name="T5" fmla="*/ 21600 h 41592"/>
            </a:gdLst>
            <a:ahLst/>
            <a:cxnLst>
              <a:cxn ang="0">
                <a:pos x="T0" y="T1"/>
              </a:cxn>
              <a:cxn ang="0">
                <a:pos x="T2" y="T3"/>
              </a:cxn>
              <a:cxn ang="0">
                <a:pos x="T4" y="T5"/>
              </a:cxn>
            </a:cxnLst>
            <a:rect l="0" t="0" r="r" b="b"/>
            <a:pathLst>
              <a:path w="37165" h="41592" fill="none" extrusionOk="0">
                <a:moveTo>
                  <a:pt x="13421" y="41591"/>
                </a:moveTo>
                <a:cubicBezTo>
                  <a:pt x="5303" y="38270"/>
                  <a:pt x="0" y="30370"/>
                  <a:pt x="0" y="21600"/>
                </a:cubicBezTo>
                <a:cubicBezTo>
                  <a:pt x="0" y="9670"/>
                  <a:pt x="9670" y="0"/>
                  <a:pt x="21600" y="0"/>
                </a:cubicBezTo>
                <a:cubicBezTo>
                  <a:pt x="27473" y="-1"/>
                  <a:pt x="33093" y="2391"/>
                  <a:pt x="37165" y="6623"/>
                </a:cubicBezTo>
              </a:path>
              <a:path w="37165" h="41592" stroke="0" extrusionOk="0">
                <a:moveTo>
                  <a:pt x="13421" y="41591"/>
                </a:moveTo>
                <a:cubicBezTo>
                  <a:pt x="5303" y="38270"/>
                  <a:pt x="0" y="30370"/>
                  <a:pt x="0" y="21600"/>
                </a:cubicBezTo>
                <a:cubicBezTo>
                  <a:pt x="0" y="9670"/>
                  <a:pt x="9670" y="0"/>
                  <a:pt x="21600" y="0"/>
                </a:cubicBezTo>
                <a:cubicBezTo>
                  <a:pt x="27473" y="-1"/>
                  <a:pt x="33093" y="2391"/>
                  <a:pt x="37165" y="6623"/>
                </a:cubicBezTo>
                <a:lnTo>
                  <a:pt x="21600" y="21600"/>
                </a:lnTo>
                <a:close/>
              </a:path>
            </a:pathLst>
          </a:custGeom>
          <a:noFill/>
          <a:ln w="12700" cap="rnd">
            <a:solidFill>
              <a:schemeClr val="tx1"/>
            </a:solidFill>
            <a:round/>
            <a:headEnd type="triangle" w="med" len="med"/>
            <a:tailEnd/>
          </a:ln>
          <a:effectLst/>
        </p:spPr>
        <p:txBody>
          <a:bodyPr wrap="none" anchor="ctr"/>
          <a:lstStyle/>
          <a:p>
            <a:endParaRPr lang="en-US">
              <a:effectLst/>
            </a:endParaRPr>
          </a:p>
        </p:txBody>
      </p:sp>
      <p:sp>
        <p:nvSpPr>
          <p:cNvPr id="156732" name="Rectangle 60"/>
          <p:cNvSpPr>
            <a:spLocks noChangeArrowheads="1"/>
          </p:cNvSpPr>
          <p:nvPr/>
        </p:nvSpPr>
        <p:spPr bwMode="auto">
          <a:xfrm>
            <a:off x="1738313" y="4876800"/>
            <a:ext cx="1657506"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shaft rotation</a:t>
            </a:r>
          </a:p>
        </p:txBody>
      </p:sp>
      <p:sp>
        <p:nvSpPr>
          <p:cNvPr id="156733" name="Freeform 61"/>
          <p:cNvSpPr>
            <a:spLocks/>
          </p:cNvSpPr>
          <p:nvPr/>
        </p:nvSpPr>
        <p:spPr bwMode="auto">
          <a:xfrm>
            <a:off x="5529263" y="4149725"/>
            <a:ext cx="3243262" cy="301625"/>
          </a:xfrm>
          <a:custGeom>
            <a:avLst/>
            <a:gdLst/>
            <a:ahLst/>
            <a:cxnLst>
              <a:cxn ang="0">
                <a:pos x="0" y="186"/>
              </a:cxn>
              <a:cxn ang="0">
                <a:pos x="60" y="186"/>
              </a:cxn>
              <a:cxn ang="0">
                <a:pos x="60" y="2"/>
              </a:cxn>
              <a:cxn ang="0">
                <a:pos x="317" y="0"/>
              </a:cxn>
              <a:cxn ang="0">
                <a:pos x="317" y="186"/>
              </a:cxn>
              <a:cxn ang="0">
                <a:pos x="573" y="186"/>
              </a:cxn>
              <a:cxn ang="0">
                <a:pos x="573" y="0"/>
              </a:cxn>
              <a:cxn ang="0">
                <a:pos x="828" y="0"/>
              </a:cxn>
              <a:cxn ang="0">
                <a:pos x="828" y="189"/>
              </a:cxn>
              <a:cxn ang="0">
                <a:pos x="1085" y="188"/>
              </a:cxn>
              <a:cxn ang="0">
                <a:pos x="1085" y="2"/>
              </a:cxn>
              <a:cxn ang="0">
                <a:pos x="1341" y="0"/>
              </a:cxn>
              <a:cxn ang="0">
                <a:pos x="1341" y="189"/>
              </a:cxn>
              <a:cxn ang="0">
                <a:pos x="1598" y="189"/>
              </a:cxn>
              <a:cxn ang="0">
                <a:pos x="1598" y="0"/>
              </a:cxn>
              <a:cxn ang="0">
                <a:pos x="1854" y="0"/>
              </a:cxn>
              <a:cxn ang="0">
                <a:pos x="1854" y="186"/>
              </a:cxn>
              <a:cxn ang="0">
                <a:pos x="2042" y="188"/>
              </a:cxn>
            </a:cxnLst>
            <a:rect l="0" t="0" r="r" b="b"/>
            <a:pathLst>
              <a:path w="2043" h="190">
                <a:moveTo>
                  <a:pt x="0" y="186"/>
                </a:moveTo>
                <a:lnTo>
                  <a:pt x="60" y="186"/>
                </a:lnTo>
                <a:lnTo>
                  <a:pt x="60" y="2"/>
                </a:lnTo>
                <a:lnTo>
                  <a:pt x="317" y="0"/>
                </a:lnTo>
                <a:lnTo>
                  <a:pt x="317" y="186"/>
                </a:lnTo>
                <a:lnTo>
                  <a:pt x="573" y="186"/>
                </a:lnTo>
                <a:lnTo>
                  <a:pt x="573" y="0"/>
                </a:lnTo>
                <a:lnTo>
                  <a:pt x="828" y="0"/>
                </a:lnTo>
                <a:lnTo>
                  <a:pt x="828" y="189"/>
                </a:lnTo>
                <a:lnTo>
                  <a:pt x="1085" y="188"/>
                </a:lnTo>
                <a:lnTo>
                  <a:pt x="1085" y="2"/>
                </a:lnTo>
                <a:lnTo>
                  <a:pt x="1341" y="0"/>
                </a:lnTo>
                <a:lnTo>
                  <a:pt x="1341" y="189"/>
                </a:lnTo>
                <a:lnTo>
                  <a:pt x="1598" y="189"/>
                </a:lnTo>
                <a:lnTo>
                  <a:pt x="1598" y="0"/>
                </a:lnTo>
                <a:lnTo>
                  <a:pt x="1854" y="0"/>
                </a:lnTo>
                <a:lnTo>
                  <a:pt x="1854" y="186"/>
                </a:lnTo>
                <a:lnTo>
                  <a:pt x="2042" y="188"/>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34" name="Freeform 62"/>
          <p:cNvSpPr>
            <a:spLocks/>
          </p:cNvSpPr>
          <p:nvPr/>
        </p:nvSpPr>
        <p:spPr bwMode="auto">
          <a:xfrm>
            <a:off x="5637213" y="4683125"/>
            <a:ext cx="3243262" cy="301625"/>
          </a:xfrm>
          <a:custGeom>
            <a:avLst/>
            <a:gdLst/>
            <a:ahLst/>
            <a:cxnLst>
              <a:cxn ang="0">
                <a:pos x="0" y="188"/>
              </a:cxn>
              <a:cxn ang="0">
                <a:pos x="124" y="186"/>
              </a:cxn>
              <a:cxn ang="0">
                <a:pos x="124" y="2"/>
              </a:cxn>
              <a:cxn ang="0">
                <a:pos x="381" y="0"/>
              </a:cxn>
              <a:cxn ang="0">
                <a:pos x="381" y="186"/>
              </a:cxn>
              <a:cxn ang="0">
                <a:pos x="637" y="186"/>
              </a:cxn>
              <a:cxn ang="0">
                <a:pos x="637" y="0"/>
              </a:cxn>
              <a:cxn ang="0">
                <a:pos x="892" y="0"/>
              </a:cxn>
              <a:cxn ang="0">
                <a:pos x="892" y="189"/>
              </a:cxn>
              <a:cxn ang="0">
                <a:pos x="1149" y="188"/>
              </a:cxn>
              <a:cxn ang="0">
                <a:pos x="1149" y="2"/>
              </a:cxn>
              <a:cxn ang="0">
                <a:pos x="1405" y="0"/>
              </a:cxn>
              <a:cxn ang="0">
                <a:pos x="1405" y="189"/>
              </a:cxn>
              <a:cxn ang="0">
                <a:pos x="1662" y="189"/>
              </a:cxn>
              <a:cxn ang="0">
                <a:pos x="1662" y="0"/>
              </a:cxn>
              <a:cxn ang="0">
                <a:pos x="1918" y="0"/>
              </a:cxn>
              <a:cxn ang="0">
                <a:pos x="1918" y="186"/>
              </a:cxn>
              <a:cxn ang="0">
                <a:pos x="2042" y="186"/>
              </a:cxn>
            </a:cxnLst>
            <a:rect l="0" t="0" r="r" b="b"/>
            <a:pathLst>
              <a:path w="2043" h="190">
                <a:moveTo>
                  <a:pt x="0" y="188"/>
                </a:moveTo>
                <a:lnTo>
                  <a:pt x="124" y="186"/>
                </a:lnTo>
                <a:lnTo>
                  <a:pt x="124" y="2"/>
                </a:lnTo>
                <a:lnTo>
                  <a:pt x="381" y="0"/>
                </a:lnTo>
                <a:lnTo>
                  <a:pt x="381" y="186"/>
                </a:lnTo>
                <a:lnTo>
                  <a:pt x="637" y="186"/>
                </a:lnTo>
                <a:lnTo>
                  <a:pt x="637" y="0"/>
                </a:lnTo>
                <a:lnTo>
                  <a:pt x="892" y="0"/>
                </a:lnTo>
                <a:lnTo>
                  <a:pt x="892" y="189"/>
                </a:lnTo>
                <a:lnTo>
                  <a:pt x="1149" y="188"/>
                </a:lnTo>
                <a:lnTo>
                  <a:pt x="1149" y="2"/>
                </a:lnTo>
                <a:lnTo>
                  <a:pt x="1405" y="0"/>
                </a:lnTo>
                <a:lnTo>
                  <a:pt x="1405" y="189"/>
                </a:lnTo>
                <a:lnTo>
                  <a:pt x="1662" y="189"/>
                </a:lnTo>
                <a:lnTo>
                  <a:pt x="1662" y="0"/>
                </a:lnTo>
                <a:lnTo>
                  <a:pt x="1918" y="0"/>
                </a:lnTo>
                <a:lnTo>
                  <a:pt x="1918" y="186"/>
                </a:lnTo>
                <a:lnTo>
                  <a:pt x="2042" y="186"/>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6735" name="Rectangle 63"/>
          <p:cNvSpPr>
            <a:spLocks noChangeArrowheads="1"/>
          </p:cNvSpPr>
          <p:nvPr/>
        </p:nvSpPr>
        <p:spPr bwMode="auto">
          <a:xfrm>
            <a:off x="4557713" y="4102100"/>
            <a:ext cx="777875" cy="363538"/>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Ch. A</a:t>
            </a:r>
          </a:p>
        </p:txBody>
      </p:sp>
      <p:sp>
        <p:nvSpPr>
          <p:cNvPr id="156736" name="Rectangle 64"/>
          <p:cNvSpPr>
            <a:spLocks noChangeArrowheads="1"/>
          </p:cNvSpPr>
          <p:nvPr/>
        </p:nvSpPr>
        <p:spPr bwMode="auto">
          <a:xfrm>
            <a:off x="4557713" y="4660900"/>
            <a:ext cx="785472"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Ch. B</a:t>
            </a:r>
          </a:p>
        </p:txBody>
      </p:sp>
      <p:sp>
        <p:nvSpPr>
          <p:cNvPr id="156737" name="Rectangle 65"/>
          <p:cNvSpPr>
            <a:spLocks noChangeArrowheads="1"/>
          </p:cNvSpPr>
          <p:nvPr/>
        </p:nvSpPr>
        <p:spPr bwMode="auto">
          <a:xfrm>
            <a:off x="4557713" y="5562600"/>
            <a:ext cx="4517263"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solidFill>
                  <a:schemeClr val="tx2"/>
                </a:solidFill>
                <a:effectLst/>
                <a:latin typeface="Arial" charset="0"/>
              </a:rPr>
              <a:t>Quadrature Output from Photo Sensors</a:t>
            </a:r>
          </a:p>
        </p:txBody>
      </p:sp>
      <p:sp>
        <p:nvSpPr>
          <p:cNvPr id="156738" name="Line 66"/>
          <p:cNvSpPr>
            <a:spLocks noChangeShapeType="1"/>
          </p:cNvSpPr>
          <p:nvPr/>
        </p:nvSpPr>
        <p:spPr bwMode="auto">
          <a:xfrm>
            <a:off x="6032500" y="3556000"/>
            <a:ext cx="0" cy="558800"/>
          </a:xfrm>
          <a:prstGeom prst="line">
            <a:avLst/>
          </a:prstGeom>
          <a:noFill/>
          <a:ln w="12700">
            <a:solidFill>
              <a:schemeClr val="tx1"/>
            </a:solidFill>
            <a:prstDash val="dash"/>
            <a:round/>
            <a:headEnd/>
            <a:tailEnd/>
          </a:ln>
          <a:effectLst/>
        </p:spPr>
        <p:txBody>
          <a:bodyPr wrap="none" anchor="ctr"/>
          <a:lstStyle/>
          <a:p>
            <a:endParaRPr lang="en-US">
              <a:effectLst/>
            </a:endParaRPr>
          </a:p>
        </p:txBody>
      </p:sp>
      <p:sp>
        <p:nvSpPr>
          <p:cNvPr id="156739" name="Line 67"/>
          <p:cNvSpPr>
            <a:spLocks noChangeShapeType="1"/>
          </p:cNvSpPr>
          <p:nvPr/>
        </p:nvSpPr>
        <p:spPr bwMode="auto">
          <a:xfrm>
            <a:off x="6845300" y="3556000"/>
            <a:ext cx="0" cy="558800"/>
          </a:xfrm>
          <a:prstGeom prst="line">
            <a:avLst/>
          </a:prstGeom>
          <a:noFill/>
          <a:ln w="12700">
            <a:solidFill>
              <a:schemeClr val="tx1"/>
            </a:solidFill>
            <a:prstDash val="dash"/>
            <a:round/>
            <a:headEnd/>
            <a:tailEnd/>
          </a:ln>
          <a:effectLst/>
        </p:spPr>
        <p:txBody>
          <a:bodyPr wrap="none" anchor="ctr"/>
          <a:lstStyle/>
          <a:p>
            <a:endParaRPr lang="en-US">
              <a:effectLst/>
            </a:endParaRPr>
          </a:p>
        </p:txBody>
      </p:sp>
      <p:sp>
        <p:nvSpPr>
          <p:cNvPr id="156740" name="Line 68"/>
          <p:cNvSpPr>
            <a:spLocks noChangeShapeType="1"/>
          </p:cNvSpPr>
          <p:nvPr/>
        </p:nvSpPr>
        <p:spPr bwMode="auto">
          <a:xfrm>
            <a:off x="6096000" y="3625850"/>
            <a:ext cx="673100" cy="0"/>
          </a:xfrm>
          <a:prstGeom prst="line">
            <a:avLst/>
          </a:prstGeom>
          <a:noFill/>
          <a:ln w="12700">
            <a:solidFill>
              <a:schemeClr val="tx1"/>
            </a:solidFill>
            <a:round/>
            <a:headEnd/>
            <a:tailEnd/>
          </a:ln>
          <a:effectLst/>
        </p:spPr>
        <p:txBody>
          <a:bodyPr wrap="none" anchor="ctr"/>
          <a:lstStyle/>
          <a:p>
            <a:endParaRPr lang="en-US">
              <a:effectLst/>
            </a:endParaRPr>
          </a:p>
        </p:txBody>
      </p:sp>
      <p:sp useBgFill="1">
        <p:nvSpPr>
          <p:cNvPr id="156741" name="Rectangle 69"/>
          <p:cNvSpPr>
            <a:spLocks noChangeArrowheads="1"/>
          </p:cNvSpPr>
          <p:nvPr/>
        </p:nvSpPr>
        <p:spPr bwMode="auto">
          <a:xfrm>
            <a:off x="6272213" y="3454400"/>
            <a:ext cx="314325" cy="393700"/>
          </a:xfrm>
          <a:prstGeom prst="rect">
            <a:avLst/>
          </a:prstGeom>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Symbol" pitchFamily="18" charset="2"/>
              </a:rPr>
              <a:t></a:t>
            </a:r>
          </a:p>
        </p:txBody>
      </p:sp>
      <p:sp>
        <p:nvSpPr>
          <p:cNvPr id="156742" name="AutoShape 70"/>
          <p:cNvSpPr>
            <a:spLocks noChangeArrowheads="1"/>
          </p:cNvSpPr>
          <p:nvPr/>
        </p:nvSpPr>
        <p:spPr bwMode="auto">
          <a:xfrm rot="16200000">
            <a:off x="6070600" y="3578226"/>
            <a:ext cx="53975" cy="95250"/>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43" name="AutoShape 71"/>
          <p:cNvSpPr>
            <a:spLocks noChangeArrowheads="1"/>
          </p:cNvSpPr>
          <p:nvPr/>
        </p:nvSpPr>
        <p:spPr bwMode="auto">
          <a:xfrm rot="5400000">
            <a:off x="6750050" y="3578226"/>
            <a:ext cx="53975" cy="95250"/>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44" name="Line 72"/>
          <p:cNvSpPr>
            <a:spLocks noChangeShapeType="1"/>
          </p:cNvSpPr>
          <p:nvPr/>
        </p:nvSpPr>
        <p:spPr bwMode="auto">
          <a:xfrm flipV="1">
            <a:off x="7467600" y="2913063"/>
            <a:ext cx="0" cy="1765300"/>
          </a:xfrm>
          <a:prstGeom prst="line">
            <a:avLst/>
          </a:prstGeom>
          <a:noFill/>
          <a:ln w="12700">
            <a:solidFill>
              <a:schemeClr val="tx1"/>
            </a:solidFill>
            <a:prstDash val="dash"/>
            <a:round/>
            <a:headEnd/>
            <a:tailEnd/>
          </a:ln>
          <a:effectLst/>
        </p:spPr>
        <p:txBody>
          <a:bodyPr wrap="none" anchor="ctr"/>
          <a:lstStyle/>
          <a:p>
            <a:endParaRPr lang="en-US">
              <a:effectLst/>
            </a:endParaRPr>
          </a:p>
        </p:txBody>
      </p:sp>
      <p:sp>
        <p:nvSpPr>
          <p:cNvPr id="156745" name="Line 73"/>
          <p:cNvSpPr>
            <a:spLocks noChangeShapeType="1"/>
          </p:cNvSpPr>
          <p:nvPr/>
        </p:nvSpPr>
        <p:spPr bwMode="auto">
          <a:xfrm flipV="1">
            <a:off x="7251700" y="2921000"/>
            <a:ext cx="0" cy="2057400"/>
          </a:xfrm>
          <a:prstGeom prst="line">
            <a:avLst/>
          </a:prstGeom>
          <a:noFill/>
          <a:ln w="12700">
            <a:solidFill>
              <a:schemeClr val="tx1"/>
            </a:solidFill>
            <a:prstDash val="dash"/>
            <a:round/>
            <a:headEnd/>
            <a:tailEnd/>
          </a:ln>
          <a:effectLst/>
        </p:spPr>
        <p:txBody>
          <a:bodyPr wrap="none" anchor="ctr"/>
          <a:lstStyle/>
          <a:p>
            <a:endParaRPr lang="en-US">
              <a:effectLst/>
            </a:endParaRPr>
          </a:p>
        </p:txBody>
      </p:sp>
      <p:sp>
        <p:nvSpPr>
          <p:cNvPr id="156746" name="AutoShape 74"/>
          <p:cNvSpPr>
            <a:spLocks noChangeArrowheads="1"/>
          </p:cNvSpPr>
          <p:nvPr/>
        </p:nvSpPr>
        <p:spPr bwMode="auto">
          <a:xfrm rot="16200000">
            <a:off x="7507287" y="2892426"/>
            <a:ext cx="53975" cy="95250"/>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47" name="AutoShape 75"/>
          <p:cNvSpPr>
            <a:spLocks noChangeArrowheads="1"/>
          </p:cNvSpPr>
          <p:nvPr/>
        </p:nvSpPr>
        <p:spPr bwMode="auto">
          <a:xfrm rot="5400000" flipH="1">
            <a:off x="7140575" y="2890838"/>
            <a:ext cx="53975" cy="95250"/>
          </a:xfrm>
          <a:prstGeom prst="triangle">
            <a:avLst>
              <a:gd name="adj" fmla="val 49995"/>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6748" name="Line 76"/>
          <p:cNvSpPr>
            <a:spLocks noChangeShapeType="1"/>
          </p:cNvSpPr>
          <p:nvPr/>
        </p:nvSpPr>
        <p:spPr bwMode="auto">
          <a:xfrm>
            <a:off x="7556500" y="2940050"/>
            <a:ext cx="292100"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49" name="Line 77"/>
          <p:cNvSpPr>
            <a:spLocks noChangeShapeType="1"/>
          </p:cNvSpPr>
          <p:nvPr/>
        </p:nvSpPr>
        <p:spPr bwMode="auto">
          <a:xfrm>
            <a:off x="6864350" y="2940050"/>
            <a:ext cx="292100"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156750" name="Rectangle 78"/>
          <p:cNvSpPr>
            <a:spLocks noChangeArrowheads="1"/>
          </p:cNvSpPr>
          <p:nvPr/>
        </p:nvSpPr>
        <p:spPr bwMode="auto">
          <a:xfrm>
            <a:off x="7118350" y="2549525"/>
            <a:ext cx="508153"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Symbol" pitchFamily="18" charset="2"/>
              </a:rPr>
              <a:t></a:t>
            </a:r>
            <a:r>
              <a:rPr lang="en-US" sz="1800">
                <a:effectLst/>
                <a:latin typeface="Arial" charset="0"/>
              </a:rPr>
              <a:t>/4</a:t>
            </a:r>
          </a:p>
        </p:txBody>
      </p:sp>
      <p:sp>
        <p:nvSpPr>
          <p:cNvPr id="156751" name="Rectangle 79"/>
          <p:cNvSpPr>
            <a:spLocks noChangeArrowheads="1"/>
          </p:cNvSpPr>
          <p:nvPr/>
        </p:nvSpPr>
        <p:spPr bwMode="auto">
          <a:xfrm>
            <a:off x="188913" y="5562600"/>
            <a:ext cx="3311805"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solidFill>
                  <a:schemeClr val="tx2"/>
                </a:solidFill>
                <a:effectLst/>
                <a:latin typeface="Arial" charset="0"/>
              </a:rPr>
              <a:t>Incremental Optical Encoder</a:t>
            </a:r>
          </a:p>
        </p:txBody>
      </p:sp>
      <p:sp>
        <p:nvSpPr>
          <p:cNvPr id="156752" name="Line 80"/>
          <p:cNvSpPr>
            <a:spLocks noChangeShapeType="1"/>
          </p:cNvSpPr>
          <p:nvPr/>
        </p:nvSpPr>
        <p:spPr bwMode="auto">
          <a:xfrm flipH="1">
            <a:off x="5537200" y="4978400"/>
            <a:ext cx="152400"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156753" name="Line 81"/>
          <p:cNvSpPr>
            <a:spLocks noChangeShapeType="1"/>
          </p:cNvSpPr>
          <p:nvPr/>
        </p:nvSpPr>
        <p:spPr bwMode="auto">
          <a:xfrm>
            <a:off x="8718550" y="4445000"/>
            <a:ext cx="152400"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Tree>
    <p:custDataLst>
      <p:tags r:id="rId1"/>
    </p:custDataLst>
    <p:extLst>
      <p:ext uri="{BB962C8B-B14F-4D97-AF65-F5344CB8AC3E}">
        <p14:creationId xmlns:p14="http://schemas.microsoft.com/office/powerpoint/2010/main" val="2651170816"/>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0" y="228600"/>
            <a:ext cx="9067800" cy="762000"/>
          </a:xfrm>
          <a:noFill/>
          <a:ln/>
        </p:spPr>
        <p:txBody>
          <a:bodyPr lIns="90488" tIns="44450" rIns="90488" bIns="44450" anchor="ctr">
            <a:noAutofit/>
          </a:bodyPr>
          <a:lstStyle/>
          <a:p>
            <a:pPr>
              <a:lnSpc>
                <a:spcPct val="80000"/>
              </a:lnSpc>
            </a:pPr>
            <a:r>
              <a:rPr lang="en-US" dirty="0"/>
              <a:t>How is Position Determined from </a:t>
            </a:r>
            <a:r>
              <a:rPr lang="en-US" dirty="0" err="1"/>
              <a:t>Quadrature</a:t>
            </a:r>
            <a:r>
              <a:rPr lang="en-US" dirty="0"/>
              <a:t> Signals?</a:t>
            </a:r>
          </a:p>
        </p:txBody>
      </p:sp>
      <p:sp>
        <p:nvSpPr>
          <p:cNvPr id="157699" name="Rectangle 3"/>
          <p:cNvSpPr>
            <a:spLocks noChangeArrowheads="1"/>
          </p:cNvSpPr>
          <p:nvPr/>
        </p:nvSpPr>
        <p:spPr bwMode="auto">
          <a:xfrm>
            <a:off x="301625" y="3949700"/>
            <a:ext cx="844550" cy="39370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Ch. A</a:t>
            </a:r>
          </a:p>
        </p:txBody>
      </p:sp>
      <p:sp>
        <p:nvSpPr>
          <p:cNvPr id="157700" name="Rectangle 4"/>
          <p:cNvSpPr>
            <a:spLocks noChangeArrowheads="1"/>
          </p:cNvSpPr>
          <p:nvPr/>
        </p:nvSpPr>
        <p:spPr bwMode="auto">
          <a:xfrm>
            <a:off x="301625" y="4813300"/>
            <a:ext cx="852799"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Ch. B</a:t>
            </a:r>
          </a:p>
        </p:txBody>
      </p:sp>
      <p:sp>
        <p:nvSpPr>
          <p:cNvPr id="157701" name="Line 5"/>
          <p:cNvSpPr>
            <a:spLocks noChangeShapeType="1"/>
          </p:cNvSpPr>
          <p:nvPr/>
        </p:nvSpPr>
        <p:spPr bwMode="auto">
          <a:xfrm flipV="1">
            <a:off x="1849438" y="2827338"/>
            <a:ext cx="0" cy="3040062"/>
          </a:xfrm>
          <a:prstGeom prst="line">
            <a:avLst/>
          </a:prstGeom>
          <a:noFill/>
          <a:ln w="12700">
            <a:solidFill>
              <a:schemeClr val="tx1"/>
            </a:solidFill>
            <a:prstDash val="lgDash"/>
            <a:round/>
            <a:headEnd/>
            <a:tailEnd/>
          </a:ln>
          <a:effectLst/>
        </p:spPr>
        <p:txBody>
          <a:bodyPr wrap="none" anchor="ctr"/>
          <a:lstStyle/>
          <a:p>
            <a:endParaRPr lang="en-US">
              <a:effectLst/>
            </a:endParaRPr>
          </a:p>
        </p:txBody>
      </p:sp>
      <p:sp>
        <p:nvSpPr>
          <p:cNvPr id="157702" name="Line 6"/>
          <p:cNvSpPr>
            <a:spLocks noChangeShapeType="1"/>
          </p:cNvSpPr>
          <p:nvPr/>
        </p:nvSpPr>
        <p:spPr bwMode="auto">
          <a:xfrm flipV="1">
            <a:off x="2165350" y="3132138"/>
            <a:ext cx="0" cy="2755900"/>
          </a:xfrm>
          <a:prstGeom prst="line">
            <a:avLst/>
          </a:prstGeom>
          <a:noFill/>
          <a:ln w="12700">
            <a:solidFill>
              <a:schemeClr val="tx1"/>
            </a:solidFill>
            <a:prstDash val="lgDash"/>
            <a:round/>
            <a:headEnd/>
            <a:tailEnd/>
          </a:ln>
          <a:effectLst/>
        </p:spPr>
        <p:txBody>
          <a:bodyPr wrap="none" anchor="ctr"/>
          <a:lstStyle/>
          <a:p>
            <a:endParaRPr lang="en-US">
              <a:effectLst/>
            </a:endParaRPr>
          </a:p>
        </p:txBody>
      </p:sp>
      <p:sp>
        <p:nvSpPr>
          <p:cNvPr id="157703" name="Line 7"/>
          <p:cNvSpPr>
            <a:spLocks noChangeShapeType="1"/>
          </p:cNvSpPr>
          <p:nvPr/>
        </p:nvSpPr>
        <p:spPr bwMode="auto">
          <a:xfrm flipV="1">
            <a:off x="2470150" y="2827338"/>
            <a:ext cx="0" cy="3040062"/>
          </a:xfrm>
          <a:prstGeom prst="line">
            <a:avLst/>
          </a:prstGeom>
          <a:noFill/>
          <a:ln w="12700">
            <a:solidFill>
              <a:schemeClr val="tx1"/>
            </a:solidFill>
            <a:prstDash val="lgDash"/>
            <a:round/>
            <a:headEnd/>
            <a:tailEnd/>
          </a:ln>
          <a:effectLst/>
        </p:spPr>
        <p:txBody>
          <a:bodyPr wrap="none" anchor="ctr"/>
          <a:lstStyle/>
          <a:p>
            <a:endParaRPr lang="en-US">
              <a:effectLst/>
            </a:endParaRPr>
          </a:p>
        </p:txBody>
      </p:sp>
      <p:sp>
        <p:nvSpPr>
          <p:cNvPr id="157704" name="Line 8"/>
          <p:cNvSpPr>
            <a:spLocks noChangeShapeType="1"/>
          </p:cNvSpPr>
          <p:nvPr/>
        </p:nvSpPr>
        <p:spPr bwMode="auto">
          <a:xfrm flipV="1">
            <a:off x="2770188" y="3132138"/>
            <a:ext cx="0" cy="2755900"/>
          </a:xfrm>
          <a:prstGeom prst="line">
            <a:avLst/>
          </a:prstGeom>
          <a:noFill/>
          <a:ln w="12700">
            <a:solidFill>
              <a:schemeClr val="tx1"/>
            </a:solidFill>
            <a:prstDash val="lgDash"/>
            <a:round/>
            <a:headEnd/>
            <a:tailEnd/>
          </a:ln>
          <a:effectLst/>
        </p:spPr>
        <p:txBody>
          <a:bodyPr wrap="none" anchor="ctr"/>
          <a:lstStyle/>
          <a:p>
            <a:endParaRPr lang="en-US">
              <a:effectLst/>
            </a:endParaRPr>
          </a:p>
        </p:txBody>
      </p:sp>
      <p:sp>
        <p:nvSpPr>
          <p:cNvPr id="157705" name="Rectangle 9"/>
          <p:cNvSpPr>
            <a:spLocks noChangeArrowheads="1"/>
          </p:cNvSpPr>
          <p:nvPr/>
        </p:nvSpPr>
        <p:spPr bwMode="auto">
          <a:xfrm>
            <a:off x="1555750" y="2433638"/>
            <a:ext cx="593112"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(00)</a:t>
            </a:r>
          </a:p>
        </p:txBody>
      </p:sp>
      <p:sp>
        <p:nvSpPr>
          <p:cNvPr id="157706" name="Rectangle 10"/>
          <p:cNvSpPr>
            <a:spLocks noChangeArrowheads="1"/>
          </p:cNvSpPr>
          <p:nvPr/>
        </p:nvSpPr>
        <p:spPr bwMode="auto">
          <a:xfrm>
            <a:off x="2163763" y="2446338"/>
            <a:ext cx="587375" cy="36353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(11)</a:t>
            </a:r>
          </a:p>
        </p:txBody>
      </p:sp>
      <p:sp>
        <p:nvSpPr>
          <p:cNvPr id="157707" name="Rectangle 11"/>
          <p:cNvSpPr>
            <a:spLocks noChangeArrowheads="1"/>
          </p:cNvSpPr>
          <p:nvPr/>
        </p:nvSpPr>
        <p:spPr bwMode="auto">
          <a:xfrm>
            <a:off x="1858963" y="2789238"/>
            <a:ext cx="593112"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(10)</a:t>
            </a:r>
          </a:p>
        </p:txBody>
      </p:sp>
      <p:sp>
        <p:nvSpPr>
          <p:cNvPr id="157708" name="Rectangle 12"/>
          <p:cNvSpPr>
            <a:spLocks noChangeArrowheads="1"/>
          </p:cNvSpPr>
          <p:nvPr/>
        </p:nvSpPr>
        <p:spPr bwMode="auto">
          <a:xfrm>
            <a:off x="2446338" y="2789238"/>
            <a:ext cx="593112"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(01)</a:t>
            </a:r>
          </a:p>
        </p:txBody>
      </p:sp>
      <p:sp>
        <p:nvSpPr>
          <p:cNvPr id="157709" name="Freeform 13"/>
          <p:cNvSpPr>
            <a:spLocks/>
          </p:cNvSpPr>
          <p:nvPr/>
        </p:nvSpPr>
        <p:spPr bwMode="auto">
          <a:xfrm>
            <a:off x="1389063" y="3900488"/>
            <a:ext cx="1692275" cy="533400"/>
          </a:xfrm>
          <a:custGeom>
            <a:avLst/>
            <a:gdLst/>
            <a:ahLst/>
            <a:cxnLst>
              <a:cxn ang="0">
                <a:pos x="0" y="336"/>
              </a:cxn>
              <a:cxn ang="0">
                <a:pos x="384" y="336"/>
              </a:cxn>
              <a:cxn ang="0">
                <a:pos x="384" y="0"/>
              </a:cxn>
              <a:cxn ang="0">
                <a:pos x="768" y="0"/>
              </a:cxn>
              <a:cxn ang="0">
                <a:pos x="768" y="336"/>
              </a:cxn>
              <a:cxn ang="0">
                <a:pos x="1066" y="336"/>
              </a:cxn>
            </a:cxnLst>
            <a:rect l="0" t="0" r="r" b="b"/>
            <a:pathLst>
              <a:path w="1066" h="336">
                <a:moveTo>
                  <a:pt x="0" y="336"/>
                </a:moveTo>
                <a:lnTo>
                  <a:pt x="384" y="336"/>
                </a:lnTo>
                <a:lnTo>
                  <a:pt x="384" y="0"/>
                </a:lnTo>
                <a:lnTo>
                  <a:pt x="768" y="0"/>
                </a:lnTo>
                <a:lnTo>
                  <a:pt x="768" y="336"/>
                </a:lnTo>
                <a:lnTo>
                  <a:pt x="1066" y="336"/>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7710" name="Freeform 14"/>
          <p:cNvSpPr>
            <a:spLocks/>
          </p:cNvSpPr>
          <p:nvPr/>
        </p:nvSpPr>
        <p:spPr bwMode="auto">
          <a:xfrm>
            <a:off x="1393825" y="4814888"/>
            <a:ext cx="1670050" cy="533400"/>
          </a:xfrm>
          <a:custGeom>
            <a:avLst/>
            <a:gdLst/>
            <a:ahLst/>
            <a:cxnLst>
              <a:cxn ang="0">
                <a:pos x="1052" y="336"/>
              </a:cxn>
              <a:cxn ang="0">
                <a:pos x="956" y="336"/>
              </a:cxn>
              <a:cxn ang="0">
                <a:pos x="956" y="0"/>
              </a:cxn>
              <a:cxn ang="0">
                <a:pos x="572" y="0"/>
              </a:cxn>
              <a:cxn ang="0">
                <a:pos x="572" y="336"/>
              </a:cxn>
              <a:cxn ang="0">
                <a:pos x="188" y="336"/>
              </a:cxn>
              <a:cxn ang="0">
                <a:pos x="188" y="0"/>
              </a:cxn>
              <a:cxn ang="0">
                <a:pos x="0" y="0"/>
              </a:cxn>
            </a:cxnLst>
            <a:rect l="0" t="0" r="r" b="b"/>
            <a:pathLst>
              <a:path w="1052" h="336">
                <a:moveTo>
                  <a:pt x="1052" y="336"/>
                </a:moveTo>
                <a:lnTo>
                  <a:pt x="956" y="336"/>
                </a:lnTo>
                <a:lnTo>
                  <a:pt x="956" y="0"/>
                </a:lnTo>
                <a:lnTo>
                  <a:pt x="572" y="0"/>
                </a:lnTo>
                <a:lnTo>
                  <a:pt x="572" y="336"/>
                </a:lnTo>
                <a:lnTo>
                  <a:pt x="188" y="336"/>
                </a:lnTo>
                <a:lnTo>
                  <a:pt x="188" y="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7711" name="Rectangle 15"/>
          <p:cNvSpPr>
            <a:spLocks noChangeArrowheads="1"/>
          </p:cNvSpPr>
          <p:nvPr/>
        </p:nvSpPr>
        <p:spPr bwMode="auto">
          <a:xfrm>
            <a:off x="536575" y="2686050"/>
            <a:ext cx="932949" cy="366767"/>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(A,B) =</a:t>
            </a:r>
          </a:p>
        </p:txBody>
      </p:sp>
      <p:grpSp>
        <p:nvGrpSpPr>
          <p:cNvPr id="157712" name="Group 16"/>
          <p:cNvGrpSpPr>
            <a:grpSpLocks/>
          </p:cNvGrpSpPr>
          <p:nvPr/>
        </p:nvGrpSpPr>
        <p:grpSpPr bwMode="auto">
          <a:xfrm>
            <a:off x="4665663" y="2573338"/>
            <a:ext cx="3187700" cy="3263900"/>
            <a:chOff x="2884" y="1900"/>
            <a:chExt cx="2008" cy="2056"/>
          </a:xfrm>
        </p:grpSpPr>
        <p:grpSp>
          <p:nvGrpSpPr>
            <p:cNvPr id="157713" name="Group 17"/>
            <p:cNvGrpSpPr>
              <a:grpSpLocks/>
            </p:cNvGrpSpPr>
            <p:nvPr/>
          </p:nvGrpSpPr>
          <p:grpSpPr bwMode="auto">
            <a:xfrm>
              <a:off x="2884" y="2764"/>
              <a:ext cx="328" cy="328"/>
              <a:chOff x="2884" y="2764"/>
              <a:chExt cx="328" cy="328"/>
            </a:xfrm>
          </p:grpSpPr>
          <p:sp>
            <p:nvSpPr>
              <p:cNvPr id="157714" name="Oval 18"/>
              <p:cNvSpPr>
                <a:spLocks noChangeArrowheads="1"/>
              </p:cNvSpPr>
              <p:nvPr/>
            </p:nvSpPr>
            <p:spPr bwMode="auto">
              <a:xfrm>
                <a:off x="2884" y="2764"/>
                <a:ext cx="328" cy="328"/>
              </a:xfrm>
              <a:prstGeom prst="ellipse">
                <a:avLst/>
              </a:prstGeom>
              <a:solidFill>
                <a:schemeClr val="accent1"/>
              </a:solidFill>
              <a:ln w="12700">
                <a:solidFill>
                  <a:schemeClr val="tx1"/>
                </a:solidFill>
                <a:round/>
                <a:headEnd/>
                <a:tailEnd/>
              </a:ln>
              <a:effectLst/>
            </p:spPr>
            <p:txBody>
              <a:bodyPr wrap="none" anchor="ctr"/>
              <a:lstStyle/>
              <a:p>
                <a:endParaRPr lang="en-US">
                  <a:effectLst/>
                </a:endParaRPr>
              </a:p>
            </p:txBody>
          </p:sp>
          <p:sp>
            <p:nvSpPr>
              <p:cNvPr id="157715" name="Rectangle 19"/>
              <p:cNvSpPr>
                <a:spLocks noChangeArrowheads="1"/>
              </p:cNvSpPr>
              <p:nvPr/>
            </p:nvSpPr>
            <p:spPr bwMode="auto">
              <a:xfrm>
                <a:off x="2895" y="2791"/>
                <a:ext cx="295" cy="2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00</a:t>
                </a:r>
              </a:p>
            </p:txBody>
          </p:sp>
        </p:grpSp>
        <p:grpSp>
          <p:nvGrpSpPr>
            <p:cNvPr id="157716" name="Group 20"/>
            <p:cNvGrpSpPr>
              <a:grpSpLocks/>
            </p:cNvGrpSpPr>
            <p:nvPr/>
          </p:nvGrpSpPr>
          <p:grpSpPr bwMode="auto">
            <a:xfrm>
              <a:off x="3724" y="3628"/>
              <a:ext cx="328" cy="328"/>
              <a:chOff x="3724" y="3628"/>
              <a:chExt cx="328" cy="328"/>
            </a:xfrm>
          </p:grpSpPr>
          <p:sp>
            <p:nvSpPr>
              <p:cNvPr id="157717" name="Oval 21"/>
              <p:cNvSpPr>
                <a:spLocks noChangeArrowheads="1"/>
              </p:cNvSpPr>
              <p:nvPr/>
            </p:nvSpPr>
            <p:spPr bwMode="auto">
              <a:xfrm>
                <a:off x="3724" y="3628"/>
                <a:ext cx="328" cy="328"/>
              </a:xfrm>
              <a:prstGeom prst="ellipse">
                <a:avLst/>
              </a:prstGeom>
              <a:solidFill>
                <a:schemeClr val="accent1"/>
              </a:solidFill>
              <a:ln w="12700">
                <a:solidFill>
                  <a:schemeClr val="tx1"/>
                </a:solidFill>
                <a:round/>
                <a:headEnd/>
                <a:tailEnd/>
              </a:ln>
              <a:effectLst/>
            </p:spPr>
            <p:txBody>
              <a:bodyPr wrap="none" anchor="ctr"/>
              <a:lstStyle/>
              <a:p>
                <a:endParaRPr lang="en-US">
                  <a:effectLst/>
                </a:endParaRPr>
              </a:p>
            </p:txBody>
          </p:sp>
          <p:sp>
            <p:nvSpPr>
              <p:cNvPr id="157718" name="Rectangle 22"/>
              <p:cNvSpPr>
                <a:spLocks noChangeArrowheads="1"/>
              </p:cNvSpPr>
              <p:nvPr/>
            </p:nvSpPr>
            <p:spPr bwMode="auto">
              <a:xfrm>
                <a:off x="3743" y="3655"/>
                <a:ext cx="295" cy="2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01</a:t>
                </a:r>
              </a:p>
            </p:txBody>
          </p:sp>
        </p:grpSp>
        <p:grpSp>
          <p:nvGrpSpPr>
            <p:cNvPr id="157719" name="Group 23"/>
            <p:cNvGrpSpPr>
              <a:grpSpLocks/>
            </p:cNvGrpSpPr>
            <p:nvPr/>
          </p:nvGrpSpPr>
          <p:grpSpPr bwMode="auto">
            <a:xfrm>
              <a:off x="4564" y="2764"/>
              <a:ext cx="328" cy="328"/>
              <a:chOff x="4564" y="2764"/>
              <a:chExt cx="328" cy="328"/>
            </a:xfrm>
          </p:grpSpPr>
          <p:sp>
            <p:nvSpPr>
              <p:cNvPr id="157720" name="Oval 24"/>
              <p:cNvSpPr>
                <a:spLocks noChangeArrowheads="1"/>
              </p:cNvSpPr>
              <p:nvPr/>
            </p:nvSpPr>
            <p:spPr bwMode="auto">
              <a:xfrm>
                <a:off x="4564" y="2764"/>
                <a:ext cx="328" cy="328"/>
              </a:xfrm>
              <a:prstGeom prst="ellipse">
                <a:avLst/>
              </a:prstGeom>
              <a:solidFill>
                <a:schemeClr val="accent1"/>
              </a:solidFill>
              <a:ln w="12700">
                <a:solidFill>
                  <a:schemeClr val="tx1"/>
                </a:solidFill>
                <a:round/>
                <a:headEnd/>
                <a:tailEnd/>
              </a:ln>
              <a:effectLst/>
            </p:spPr>
            <p:txBody>
              <a:bodyPr wrap="none" anchor="ctr"/>
              <a:lstStyle/>
              <a:p>
                <a:endParaRPr lang="en-US">
                  <a:effectLst/>
                </a:endParaRPr>
              </a:p>
            </p:txBody>
          </p:sp>
          <p:sp>
            <p:nvSpPr>
              <p:cNvPr id="157721" name="Rectangle 25"/>
              <p:cNvSpPr>
                <a:spLocks noChangeArrowheads="1"/>
              </p:cNvSpPr>
              <p:nvPr/>
            </p:nvSpPr>
            <p:spPr bwMode="auto">
              <a:xfrm>
                <a:off x="4583" y="2799"/>
                <a:ext cx="292" cy="248"/>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11</a:t>
                </a:r>
              </a:p>
            </p:txBody>
          </p:sp>
        </p:grpSp>
        <p:grpSp>
          <p:nvGrpSpPr>
            <p:cNvPr id="157722" name="Group 26"/>
            <p:cNvGrpSpPr>
              <a:grpSpLocks/>
            </p:cNvGrpSpPr>
            <p:nvPr/>
          </p:nvGrpSpPr>
          <p:grpSpPr bwMode="auto">
            <a:xfrm>
              <a:off x="3724" y="1900"/>
              <a:ext cx="328" cy="328"/>
              <a:chOff x="3724" y="1900"/>
              <a:chExt cx="328" cy="328"/>
            </a:xfrm>
          </p:grpSpPr>
          <p:sp>
            <p:nvSpPr>
              <p:cNvPr id="157723" name="Oval 27"/>
              <p:cNvSpPr>
                <a:spLocks noChangeArrowheads="1"/>
              </p:cNvSpPr>
              <p:nvPr/>
            </p:nvSpPr>
            <p:spPr bwMode="auto">
              <a:xfrm>
                <a:off x="3724" y="1900"/>
                <a:ext cx="328" cy="328"/>
              </a:xfrm>
              <a:prstGeom prst="ellipse">
                <a:avLst/>
              </a:prstGeom>
              <a:solidFill>
                <a:schemeClr val="accent1"/>
              </a:solidFill>
              <a:ln w="12700">
                <a:solidFill>
                  <a:schemeClr val="tx1"/>
                </a:solidFill>
                <a:round/>
                <a:headEnd/>
                <a:tailEnd/>
              </a:ln>
              <a:effectLst/>
            </p:spPr>
            <p:txBody>
              <a:bodyPr wrap="none" anchor="ctr"/>
              <a:lstStyle/>
              <a:p>
                <a:endParaRPr lang="en-US">
                  <a:effectLst/>
                </a:endParaRPr>
              </a:p>
            </p:txBody>
          </p:sp>
          <p:sp>
            <p:nvSpPr>
              <p:cNvPr id="157724" name="Rectangle 28"/>
              <p:cNvSpPr>
                <a:spLocks noChangeArrowheads="1"/>
              </p:cNvSpPr>
              <p:nvPr/>
            </p:nvSpPr>
            <p:spPr bwMode="auto">
              <a:xfrm>
                <a:off x="3735" y="1927"/>
                <a:ext cx="295" cy="2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10</a:t>
                </a:r>
              </a:p>
            </p:txBody>
          </p:sp>
        </p:grpSp>
        <p:sp>
          <p:nvSpPr>
            <p:cNvPr id="157725" name="Arc 29"/>
            <p:cNvSpPr>
              <a:spLocks/>
            </p:cNvSpPr>
            <p:nvPr/>
          </p:nvSpPr>
          <p:spPr bwMode="auto">
            <a:xfrm>
              <a:off x="3082" y="2089"/>
              <a:ext cx="807" cy="840"/>
            </a:xfrm>
            <a:custGeom>
              <a:avLst/>
              <a:gdLst>
                <a:gd name="G0" fmla="+- 21056 0 0"/>
                <a:gd name="G1" fmla="+- 21096 0 0"/>
                <a:gd name="G2" fmla="+- 21600 0 0"/>
                <a:gd name="T0" fmla="*/ 0 w 21056"/>
                <a:gd name="T1" fmla="*/ 16279 h 21096"/>
                <a:gd name="T2" fmla="*/ 16418 w 21056"/>
                <a:gd name="T3" fmla="*/ 0 h 21096"/>
                <a:gd name="T4" fmla="*/ 21056 w 21056"/>
                <a:gd name="T5" fmla="*/ 21096 h 21096"/>
              </a:gdLst>
              <a:ahLst/>
              <a:cxnLst>
                <a:cxn ang="0">
                  <a:pos x="T0" y="T1"/>
                </a:cxn>
                <a:cxn ang="0">
                  <a:pos x="T2" y="T3"/>
                </a:cxn>
                <a:cxn ang="0">
                  <a:pos x="T4" y="T5"/>
                </a:cxn>
              </a:cxnLst>
              <a:rect l="0" t="0" r="r" b="b"/>
              <a:pathLst>
                <a:path w="21056" h="21096" fill="none" extrusionOk="0">
                  <a:moveTo>
                    <a:pt x="-1" y="16278"/>
                  </a:moveTo>
                  <a:cubicBezTo>
                    <a:pt x="1863" y="8133"/>
                    <a:pt x="8257" y="1793"/>
                    <a:pt x="16417" y="-1"/>
                  </a:cubicBezTo>
                </a:path>
                <a:path w="21056" h="21096" stroke="0" extrusionOk="0">
                  <a:moveTo>
                    <a:pt x="-1" y="16278"/>
                  </a:moveTo>
                  <a:cubicBezTo>
                    <a:pt x="1863" y="8133"/>
                    <a:pt x="8257" y="1793"/>
                    <a:pt x="16417" y="-1"/>
                  </a:cubicBezTo>
                  <a:lnTo>
                    <a:pt x="21056" y="21096"/>
                  </a:lnTo>
                  <a:close/>
                </a:path>
              </a:pathLst>
            </a:custGeom>
            <a:noFill/>
            <a:ln w="12700" cap="rnd">
              <a:solidFill>
                <a:schemeClr val="tx1"/>
              </a:solidFill>
              <a:round/>
              <a:headEnd type="triangle" w="med" len="med"/>
              <a:tailEnd type="triangle" w="med" len="med"/>
            </a:ln>
            <a:effectLst/>
          </p:spPr>
          <p:txBody>
            <a:bodyPr wrap="none" anchor="ctr"/>
            <a:lstStyle/>
            <a:p>
              <a:endParaRPr lang="en-US">
                <a:effectLst/>
              </a:endParaRPr>
            </a:p>
          </p:txBody>
        </p:sp>
        <p:sp>
          <p:nvSpPr>
            <p:cNvPr id="157726" name="Arc 30"/>
            <p:cNvSpPr>
              <a:spLocks/>
            </p:cNvSpPr>
            <p:nvPr/>
          </p:nvSpPr>
          <p:spPr bwMode="auto">
            <a:xfrm rot="16200000">
              <a:off x="3090" y="2937"/>
              <a:ext cx="807" cy="840"/>
            </a:xfrm>
            <a:custGeom>
              <a:avLst/>
              <a:gdLst>
                <a:gd name="G0" fmla="+- 21056 0 0"/>
                <a:gd name="G1" fmla="+- 21096 0 0"/>
                <a:gd name="G2" fmla="+- 21600 0 0"/>
                <a:gd name="T0" fmla="*/ 0 w 21056"/>
                <a:gd name="T1" fmla="*/ 16279 h 21096"/>
                <a:gd name="T2" fmla="*/ 16418 w 21056"/>
                <a:gd name="T3" fmla="*/ 0 h 21096"/>
                <a:gd name="T4" fmla="*/ 21056 w 21056"/>
                <a:gd name="T5" fmla="*/ 21096 h 21096"/>
              </a:gdLst>
              <a:ahLst/>
              <a:cxnLst>
                <a:cxn ang="0">
                  <a:pos x="T0" y="T1"/>
                </a:cxn>
                <a:cxn ang="0">
                  <a:pos x="T2" y="T3"/>
                </a:cxn>
                <a:cxn ang="0">
                  <a:pos x="T4" y="T5"/>
                </a:cxn>
              </a:cxnLst>
              <a:rect l="0" t="0" r="r" b="b"/>
              <a:pathLst>
                <a:path w="21056" h="21096" fill="none" extrusionOk="0">
                  <a:moveTo>
                    <a:pt x="-1" y="16278"/>
                  </a:moveTo>
                  <a:cubicBezTo>
                    <a:pt x="1863" y="8133"/>
                    <a:pt x="8257" y="1793"/>
                    <a:pt x="16417" y="-1"/>
                  </a:cubicBezTo>
                </a:path>
                <a:path w="21056" h="21096" stroke="0" extrusionOk="0">
                  <a:moveTo>
                    <a:pt x="-1" y="16278"/>
                  </a:moveTo>
                  <a:cubicBezTo>
                    <a:pt x="1863" y="8133"/>
                    <a:pt x="8257" y="1793"/>
                    <a:pt x="16417" y="-1"/>
                  </a:cubicBezTo>
                  <a:lnTo>
                    <a:pt x="21056" y="21096"/>
                  </a:lnTo>
                  <a:close/>
                </a:path>
              </a:pathLst>
            </a:custGeom>
            <a:noFill/>
            <a:ln w="12700" cap="rnd">
              <a:solidFill>
                <a:schemeClr val="tx1"/>
              </a:solidFill>
              <a:round/>
              <a:headEnd type="triangle" w="med" len="med"/>
              <a:tailEnd type="triangle" w="med" len="med"/>
            </a:ln>
            <a:effectLst/>
          </p:spPr>
          <p:txBody>
            <a:bodyPr wrap="none" anchor="ctr"/>
            <a:lstStyle/>
            <a:p>
              <a:endParaRPr lang="en-US">
                <a:effectLst/>
              </a:endParaRPr>
            </a:p>
          </p:txBody>
        </p:sp>
        <p:sp>
          <p:nvSpPr>
            <p:cNvPr id="157727" name="Arc 31"/>
            <p:cNvSpPr>
              <a:spLocks/>
            </p:cNvSpPr>
            <p:nvPr/>
          </p:nvSpPr>
          <p:spPr bwMode="auto">
            <a:xfrm>
              <a:off x="3893" y="2089"/>
              <a:ext cx="807" cy="840"/>
            </a:xfrm>
            <a:custGeom>
              <a:avLst/>
              <a:gdLst>
                <a:gd name="G0" fmla="+- 0 0 0"/>
                <a:gd name="G1" fmla="+- 21102 0 0"/>
                <a:gd name="G2" fmla="+- 21600 0 0"/>
                <a:gd name="T0" fmla="*/ 4613 w 21055"/>
                <a:gd name="T1" fmla="*/ 0 h 21102"/>
                <a:gd name="T2" fmla="*/ 21055 w 21055"/>
                <a:gd name="T3" fmla="*/ 16279 h 21102"/>
                <a:gd name="T4" fmla="*/ 0 w 21055"/>
                <a:gd name="T5" fmla="*/ 21102 h 21102"/>
              </a:gdLst>
              <a:ahLst/>
              <a:cxnLst>
                <a:cxn ang="0">
                  <a:pos x="T0" y="T1"/>
                </a:cxn>
                <a:cxn ang="0">
                  <a:pos x="T2" y="T3"/>
                </a:cxn>
                <a:cxn ang="0">
                  <a:pos x="T4" y="T5"/>
                </a:cxn>
              </a:cxnLst>
              <a:rect l="0" t="0" r="r" b="b"/>
              <a:pathLst>
                <a:path w="21055" h="21102" fill="none" extrusionOk="0">
                  <a:moveTo>
                    <a:pt x="4612" y="0"/>
                  </a:moveTo>
                  <a:cubicBezTo>
                    <a:pt x="12782" y="1786"/>
                    <a:pt x="19187" y="8127"/>
                    <a:pt x="21054" y="16279"/>
                  </a:cubicBezTo>
                </a:path>
                <a:path w="21055" h="21102" stroke="0" extrusionOk="0">
                  <a:moveTo>
                    <a:pt x="4612" y="0"/>
                  </a:moveTo>
                  <a:cubicBezTo>
                    <a:pt x="12782" y="1786"/>
                    <a:pt x="19187" y="8127"/>
                    <a:pt x="21054" y="16279"/>
                  </a:cubicBezTo>
                  <a:lnTo>
                    <a:pt x="0" y="21102"/>
                  </a:lnTo>
                  <a:close/>
                </a:path>
              </a:pathLst>
            </a:custGeom>
            <a:noFill/>
            <a:ln w="12700" cap="rnd">
              <a:solidFill>
                <a:schemeClr val="tx1"/>
              </a:solidFill>
              <a:round/>
              <a:headEnd type="triangle" w="med" len="med"/>
              <a:tailEnd type="triangle" w="med" len="med"/>
            </a:ln>
            <a:effectLst/>
          </p:spPr>
          <p:txBody>
            <a:bodyPr wrap="none" anchor="ctr"/>
            <a:lstStyle/>
            <a:p>
              <a:endParaRPr lang="en-US">
                <a:effectLst/>
              </a:endParaRPr>
            </a:p>
          </p:txBody>
        </p:sp>
        <p:sp>
          <p:nvSpPr>
            <p:cNvPr id="157728" name="Arc 32"/>
            <p:cNvSpPr>
              <a:spLocks/>
            </p:cNvSpPr>
            <p:nvPr/>
          </p:nvSpPr>
          <p:spPr bwMode="auto">
            <a:xfrm rot="10800000">
              <a:off x="3898" y="2921"/>
              <a:ext cx="807" cy="840"/>
            </a:xfrm>
            <a:custGeom>
              <a:avLst/>
              <a:gdLst>
                <a:gd name="G0" fmla="+- 21056 0 0"/>
                <a:gd name="G1" fmla="+- 21096 0 0"/>
                <a:gd name="G2" fmla="+- 21600 0 0"/>
                <a:gd name="T0" fmla="*/ 0 w 21056"/>
                <a:gd name="T1" fmla="*/ 16279 h 21096"/>
                <a:gd name="T2" fmla="*/ 16418 w 21056"/>
                <a:gd name="T3" fmla="*/ 0 h 21096"/>
                <a:gd name="T4" fmla="*/ 21056 w 21056"/>
                <a:gd name="T5" fmla="*/ 21096 h 21096"/>
              </a:gdLst>
              <a:ahLst/>
              <a:cxnLst>
                <a:cxn ang="0">
                  <a:pos x="T0" y="T1"/>
                </a:cxn>
                <a:cxn ang="0">
                  <a:pos x="T2" y="T3"/>
                </a:cxn>
                <a:cxn ang="0">
                  <a:pos x="T4" y="T5"/>
                </a:cxn>
              </a:cxnLst>
              <a:rect l="0" t="0" r="r" b="b"/>
              <a:pathLst>
                <a:path w="21056" h="21096" fill="none" extrusionOk="0">
                  <a:moveTo>
                    <a:pt x="-1" y="16278"/>
                  </a:moveTo>
                  <a:cubicBezTo>
                    <a:pt x="1863" y="8133"/>
                    <a:pt x="8257" y="1793"/>
                    <a:pt x="16417" y="-1"/>
                  </a:cubicBezTo>
                </a:path>
                <a:path w="21056" h="21096" stroke="0" extrusionOk="0">
                  <a:moveTo>
                    <a:pt x="-1" y="16278"/>
                  </a:moveTo>
                  <a:cubicBezTo>
                    <a:pt x="1863" y="8133"/>
                    <a:pt x="8257" y="1793"/>
                    <a:pt x="16417" y="-1"/>
                  </a:cubicBezTo>
                  <a:lnTo>
                    <a:pt x="21056" y="21096"/>
                  </a:lnTo>
                  <a:close/>
                </a:path>
              </a:pathLst>
            </a:custGeom>
            <a:noFill/>
            <a:ln w="12700" cap="rnd">
              <a:solidFill>
                <a:schemeClr val="tx1"/>
              </a:solidFill>
              <a:round/>
              <a:headEnd type="triangle" w="med" len="med"/>
              <a:tailEnd type="triangle" w="med" len="med"/>
            </a:ln>
            <a:effectLst/>
          </p:spPr>
          <p:txBody>
            <a:bodyPr wrap="none" anchor="ctr"/>
            <a:lstStyle/>
            <a:p>
              <a:endParaRPr lang="en-US">
                <a:effectLst/>
              </a:endParaRPr>
            </a:p>
          </p:txBody>
        </p:sp>
      </p:grpSp>
      <p:sp>
        <p:nvSpPr>
          <p:cNvPr id="157729" name="Rectangle 33"/>
          <p:cNvSpPr>
            <a:spLocks noChangeArrowheads="1"/>
          </p:cNvSpPr>
          <p:nvPr/>
        </p:nvSpPr>
        <p:spPr bwMode="auto">
          <a:xfrm>
            <a:off x="4752975" y="5934075"/>
            <a:ext cx="3036888" cy="698500"/>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2000">
                <a:solidFill>
                  <a:schemeClr val="tx2"/>
                </a:solidFill>
                <a:effectLst/>
                <a:latin typeface="Arial" charset="0"/>
              </a:rPr>
              <a:t>Quadrature Decoder</a:t>
            </a:r>
          </a:p>
          <a:p>
            <a:pPr algn="ctr">
              <a:lnSpc>
                <a:spcPct val="100000"/>
              </a:lnSpc>
              <a:spcBef>
                <a:spcPct val="0"/>
              </a:spcBef>
            </a:pPr>
            <a:r>
              <a:rPr lang="en-US" sz="2000">
                <a:solidFill>
                  <a:schemeClr val="tx2"/>
                </a:solidFill>
                <a:effectLst/>
                <a:latin typeface="Arial" charset="0"/>
              </a:rPr>
              <a:t>State Machine</a:t>
            </a:r>
          </a:p>
        </p:txBody>
      </p:sp>
      <p:sp>
        <p:nvSpPr>
          <p:cNvPr id="157730" name="Arc 34"/>
          <p:cNvSpPr>
            <a:spLocks/>
          </p:cNvSpPr>
          <p:nvPr/>
        </p:nvSpPr>
        <p:spPr bwMode="auto">
          <a:xfrm>
            <a:off x="4641850" y="2465388"/>
            <a:ext cx="1847850" cy="1741487"/>
          </a:xfrm>
          <a:custGeom>
            <a:avLst/>
            <a:gdLst>
              <a:gd name="G0" fmla="+- 20282 0 0"/>
              <a:gd name="G1" fmla="+- 19737 0 0"/>
              <a:gd name="G2" fmla="+- 21600 0 0"/>
              <a:gd name="T0" fmla="*/ 0 w 20282"/>
              <a:gd name="T1" fmla="*/ 12307 h 19737"/>
              <a:gd name="T2" fmla="*/ 11507 w 20282"/>
              <a:gd name="T3" fmla="*/ 0 h 19737"/>
              <a:gd name="T4" fmla="*/ 20282 w 20282"/>
              <a:gd name="T5" fmla="*/ 19737 h 19737"/>
            </a:gdLst>
            <a:ahLst/>
            <a:cxnLst>
              <a:cxn ang="0">
                <a:pos x="T0" y="T1"/>
              </a:cxn>
              <a:cxn ang="0">
                <a:pos x="T2" y="T3"/>
              </a:cxn>
              <a:cxn ang="0">
                <a:pos x="T4" y="T5"/>
              </a:cxn>
            </a:cxnLst>
            <a:rect l="0" t="0" r="r" b="b"/>
            <a:pathLst>
              <a:path w="20282" h="19737" fill="none" extrusionOk="0">
                <a:moveTo>
                  <a:pt x="0" y="12307"/>
                </a:moveTo>
                <a:cubicBezTo>
                  <a:pt x="2011" y="6816"/>
                  <a:pt x="6163" y="2375"/>
                  <a:pt x="11506" y="-1"/>
                </a:cubicBezTo>
              </a:path>
              <a:path w="20282" h="19737" stroke="0" extrusionOk="0">
                <a:moveTo>
                  <a:pt x="0" y="12307"/>
                </a:moveTo>
                <a:cubicBezTo>
                  <a:pt x="2011" y="6816"/>
                  <a:pt x="6163" y="2375"/>
                  <a:pt x="11506" y="-1"/>
                </a:cubicBezTo>
                <a:lnTo>
                  <a:pt x="20282" y="19737"/>
                </a:lnTo>
                <a:close/>
              </a:path>
            </a:pathLst>
          </a:custGeom>
          <a:noFill/>
          <a:ln w="25400" cap="rnd">
            <a:solidFill>
              <a:schemeClr val="tx2"/>
            </a:solidFill>
            <a:round/>
            <a:headEnd/>
            <a:tailEnd type="triangle" w="med" len="med"/>
          </a:ln>
          <a:effectLst/>
        </p:spPr>
        <p:txBody>
          <a:bodyPr wrap="none" anchor="ctr"/>
          <a:lstStyle/>
          <a:p>
            <a:endParaRPr lang="en-US">
              <a:effectLst/>
            </a:endParaRPr>
          </a:p>
        </p:txBody>
      </p:sp>
      <p:sp>
        <p:nvSpPr>
          <p:cNvPr id="157731" name="Rectangle 35"/>
          <p:cNvSpPr>
            <a:spLocks noChangeArrowheads="1"/>
          </p:cNvSpPr>
          <p:nvPr/>
        </p:nvSpPr>
        <p:spPr bwMode="auto">
          <a:xfrm>
            <a:off x="3781425" y="2286000"/>
            <a:ext cx="1407438" cy="705321"/>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a:effectLst/>
                <a:latin typeface="Arial" charset="0"/>
              </a:rPr>
              <a:t>increment</a:t>
            </a:r>
          </a:p>
          <a:p>
            <a:pPr>
              <a:lnSpc>
                <a:spcPct val="100000"/>
              </a:lnSpc>
              <a:spcBef>
                <a:spcPct val="0"/>
              </a:spcBef>
            </a:pPr>
            <a:r>
              <a:rPr lang="en-US" sz="2000">
                <a:effectLst/>
                <a:latin typeface="Arial" charset="0"/>
              </a:rPr>
              <a:t>counter</a:t>
            </a:r>
          </a:p>
        </p:txBody>
      </p:sp>
      <p:sp>
        <p:nvSpPr>
          <p:cNvPr id="157732" name="Arc 36"/>
          <p:cNvSpPr>
            <a:spLocks/>
          </p:cNvSpPr>
          <p:nvPr/>
        </p:nvSpPr>
        <p:spPr bwMode="auto">
          <a:xfrm>
            <a:off x="5999163" y="2466975"/>
            <a:ext cx="1847850" cy="1736725"/>
          </a:xfrm>
          <a:custGeom>
            <a:avLst/>
            <a:gdLst>
              <a:gd name="G0" fmla="+- 0 0 0"/>
              <a:gd name="G1" fmla="+- 19746 0 0"/>
              <a:gd name="G2" fmla="+- 21600 0 0"/>
              <a:gd name="T0" fmla="*/ 8756 w 20280"/>
              <a:gd name="T1" fmla="*/ 0 h 19746"/>
              <a:gd name="T2" fmla="*/ 20280 w 20280"/>
              <a:gd name="T3" fmla="*/ 12310 h 19746"/>
              <a:gd name="T4" fmla="*/ 0 w 20280"/>
              <a:gd name="T5" fmla="*/ 19746 h 19746"/>
            </a:gdLst>
            <a:ahLst/>
            <a:cxnLst>
              <a:cxn ang="0">
                <a:pos x="T0" y="T1"/>
              </a:cxn>
              <a:cxn ang="0">
                <a:pos x="T2" y="T3"/>
              </a:cxn>
              <a:cxn ang="0">
                <a:pos x="T4" y="T5"/>
              </a:cxn>
            </a:cxnLst>
            <a:rect l="0" t="0" r="r" b="b"/>
            <a:pathLst>
              <a:path w="20280" h="19746" fill="none" extrusionOk="0">
                <a:moveTo>
                  <a:pt x="8755" y="0"/>
                </a:moveTo>
                <a:cubicBezTo>
                  <a:pt x="14106" y="2372"/>
                  <a:pt x="18264" y="6815"/>
                  <a:pt x="20279" y="12310"/>
                </a:cubicBezTo>
              </a:path>
              <a:path w="20280" h="19746" stroke="0" extrusionOk="0">
                <a:moveTo>
                  <a:pt x="8755" y="0"/>
                </a:moveTo>
                <a:cubicBezTo>
                  <a:pt x="14106" y="2372"/>
                  <a:pt x="18264" y="6815"/>
                  <a:pt x="20279" y="12310"/>
                </a:cubicBezTo>
                <a:lnTo>
                  <a:pt x="0" y="19746"/>
                </a:lnTo>
                <a:close/>
              </a:path>
            </a:pathLst>
          </a:custGeom>
          <a:noFill/>
          <a:ln w="25400" cap="rnd">
            <a:solidFill>
              <a:schemeClr val="tx2"/>
            </a:solidFill>
            <a:round/>
            <a:headEnd type="triangle" w="med" len="med"/>
            <a:tailEnd/>
          </a:ln>
          <a:effectLst/>
        </p:spPr>
        <p:txBody>
          <a:bodyPr wrap="none" anchor="ctr"/>
          <a:lstStyle/>
          <a:p>
            <a:endParaRPr lang="en-US">
              <a:effectLst/>
            </a:endParaRPr>
          </a:p>
        </p:txBody>
      </p:sp>
      <p:sp>
        <p:nvSpPr>
          <p:cNvPr id="157733" name="Rectangle 37"/>
          <p:cNvSpPr>
            <a:spLocks noChangeArrowheads="1"/>
          </p:cNvSpPr>
          <p:nvPr/>
        </p:nvSpPr>
        <p:spPr bwMode="auto">
          <a:xfrm>
            <a:off x="7283427" y="2286000"/>
            <a:ext cx="1479573" cy="705321"/>
          </a:xfrm>
          <a:prstGeom prst="rect">
            <a:avLst/>
          </a:prstGeom>
          <a:noFill/>
          <a:ln w="12700">
            <a:noFill/>
            <a:miter lim="800000"/>
            <a:headEnd/>
            <a:tailEnd/>
          </a:ln>
          <a:effectLst/>
        </p:spPr>
        <p:txBody>
          <a:bodyPr wrap="none" lIns="90488" tIns="44450" rIns="90488" bIns="44450">
            <a:spAutoFit/>
          </a:bodyPr>
          <a:lstStyle/>
          <a:p>
            <a:pPr algn="r">
              <a:lnSpc>
                <a:spcPct val="100000"/>
              </a:lnSpc>
              <a:spcBef>
                <a:spcPct val="0"/>
              </a:spcBef>
            </a:pPr>
            <a:r>
              <a:rPr lang="en-US" sz="2000">
                <a:effectLst/>
                <a:latin typeface="Arial" charset="0"/>
              </a:rPr>
              <a:t>decrement</a:t>
            </a:r>
          </a:p>
          <a:p>
            <a:pPr algn="r">
              <a:lnSpc>
                <a:spcPct val="100000"/>
              </a:lnSpc>
              <a:spcBef>
                <a:spcPct val="0"/>
              </a:spcBef>
            </a:pPr>
            <a:r>
              <a:rPr lang="en-US" sz="2000">
                <a:effectLst/>
                <a:latin typeface="Arial" charset="0"/>
              </a:rPr>
              <a:t>counter</a:t>
            </a:r>
          </a:p>
        </p:txBody>
      </p:sp>
      <p:sp>
        <p:nvSpPr>
          <p:cNvPr id="157734" name="Rectangle 38"/>
          <p:cNvSpPr>
            <a:spLocks noChangeArrowheads="1"/>
          </p:cNvSpPr>
          <p:nvPr/>
        </p:nvSpPr>
        <p:spPr bwMode="auto">
          <a:xfrm>
            <a:off x="1954213" y="1371600"/>
            <a:ext cx="5111978" cy="52065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400">
                <a:effectLst/>
                <a:latin typeface="Arial" charset="0"/>
              </a:rPr>
              <a:t>Position resolution is</a:t>
            </a:r>
            <a:r>
              <a:rPr lang="en-US">
                <a:effectLst/>
                <a:latin typeface="Times New Roman" pitchFamily="18" charset="0"/>
              </a:rPr>
              <a:t> </a:t>
            </a:r>
            <a:r>
              <a:rPr lang="en-US">
                <a:effectLst/>
                <a:latin typeface="Symbol" pitchFamily="18" charset="2"/>
              </a:rPr>
              <a:t></a:t>
            </a:r>
            <a:r>
              <a:rPr lang="en-US" sz="2400">
                <a:effectLst/>
                <a:latin typeface="Arial" charset="0"/>
              </a:rPr>
              <a:t>/4</a:t>
            </a:r>
            <a:r>
              <a:rPr lang="en-US">
                <a:effectLst/>
                <a:latin typeface="Times New Roman" pitchFamily="18" charset="0"/>
              </a:rPr>
              <a:t> </a:t>
            </a:r>
            <a:r>
              <a:rPr lang="en-US" sz="2400">
                <a:effectLst/>
                <a:latin typeface="Arial" charset="0"/>
              </a:rPr>
              <a:t>degrees</a:t>
            </a:r>
          </a:p>
        </p:txBody>
      </p:sp>
      <p:sp>
        <p:nvSpPr>
          <p:cNvPr id="157741" name="Line 45"/>
          <p:cNvSpPr>
            <a:spLocks noChangeShapeType="1"/>
          </p:cNvSpPr>
          <p:nvPr/>
        </p:nvSpPr>
        <p:spPr bwMode="auto">
          <a:xfrm>
            <a:off x="5235575" y="4216400"/>
            <a:ext cx="2049463" cy="0"/>
          </a:xfrm>
          <a:prstGeom prst="line">
            <a:avLst/>
          </a:prstGeom>
          <a:noFill/>
          <a:ln w="9525">
            <a:solidFill>
              <a:schemeClr val="tx1"/>
            </a:solidFill>
            <a:prstDash val="dash"/>
            <a:round/>
            <a:headEnd type="triangle" w="med" len="med"/>
            <a:tailEnd type="triangle" w="med" len="med"/>
          </a:ln>
          <a:effectLst/>
        </p:spPr>
        <p:txBody>
          <a:bodyPr/>
          <a:lstStyle/>
          <a:p>
            <a:endParaRPr lang="en-US">
              <a:effectLst/>
            </a:endParaRPr>
          </a:p>
        </p:txBody>
      </p:sp>
      <p:sp>
        <p:nvSpPr>
          <p:cNvPr id="157742" name="Line 46"/>
          <p:cNvSpPr>
            <a:spLocks noChangeShapeType="1"/>
          </p:cNvSpPr>
          <p:nvPr/>
        </p:nvSpPr>
        <p:spPr bwMode="auto">
          <a:xfrm rot="-5400000">
            <a:off x="5236368" y="4225132"/>
            <a:ext cx="2049463" cy="0"/>
          </a:xfrm>
          <a:prstGeom prst="line">
            <a:avLst/>
          </a:prstGeom>
          <a:noFill/>
          <a:ln w="9525">
            <a:solidFill>
              <a:schemeClr val="tx1"/>
            </a:solidFill>
            <a:prstDash val="dash"/>
            <a:round/>
            <a:headEnd type="triangle" w="med" len="med"/>
            <a:tailEnd type="triangle" w="med" len="med"/>
          </a:ln>
          <a:effectLst/>
        </p:spPr>
        <p:txBody>
          <a:bodyPr/>
          <a:lstStyle/>
          <a:p>
            <a:endParaRPr lang="en-US">
              <a:effectLst/>
            </a:endParaRPr>
          </a:p>
        </p:txBody>
      </p:sp>
      <p:sp>
        <p:nvSpPr>
          <p:cNvPr id="157745" name="Rectangle 49"/>
          <p:cNvSpPr>
            <a:spLocks noChangeArrowheads="1"/>
          </p:cNvSpPr>
          <p:nvPr/>
        </p:nvSpPr>
        <p:spPr bwMode="auto">
          <a:xfrm>
            <a:off x="5786438" y="3884613"/>
            <a:ext cx="911225" cy="835025"/>
          </a:xfrm>
          <a:prstGeom prst="rect">
            <a:avLst/>
          </a:prstGeom>
          <a:solidFill>
            <a:schemeClr val="bg1">
              <a:alpha val="39999"/>
            </a:schemeClr>
          </a:solidFill>
          <a:ln w="12700">
            <a:noFill/>
            <a:miter lim="800000"/>
            <a:headEnd type="none" w="sm" len="sm"/>
            <a:tailEnd type="none" w="sm" len="sm"/>
          </a:ln>
          <a:effectLst/>
        </p:spPr>
        <p:txBody>
          <a:bodyPr wrap="none" anchor="ctr"/>
          <a:lstStyle/>
          <a:p>
            <a:endParaRPr lang="en-US">
              <a:effectLst/>
            </a:endParaRPr>
          </a:p>
        </p:txBody>
      </p:sp>
      <p:sp>
        <p:nvSpPr>
          <p:cNvPr id="157744" name="Text Box 48"/>
          <p:cNvSpPr txBox="1">
            <a:spLocks noChangeArrowheads="1"/>
          </p:cNvSpPr>
          <p:nvPr/>
        </p:nvSpPr>
        <p:spPr bwMode="auto">
          <a:xfrm>
            <a:off x="5653088" y="3836988"/>
            <a:ext cx="1214437" cy="954107"/>
          </a:xfrm>
          <a:prstGeom prst="rect">
            <a:avLst/>
          </a:prstGeom>
          <a:noFill/>
          <a:ln w="12700">
            <a:noFill/>
            <a:miter lim="800000"/>
            <a:headEnd type="none" w="sm" len="sm"/>
            <a:tailEnd type="none" w="sm" len="sm"/>
          </a:ln>
          <a:effectLst/>
        </p:spPr>
        <p:txBody>
          <a:bodyPr>
            <a:spAutoFit/>
          </a:bodyPr>
          <a:lstStyle/>
          <a:p>
            <a:pPr algn="ctr"/>
            <a:r>
              <a:rPr lang="en-US" sz="1400" b="0">
                <a:effectLst/>
                <a:latin typeface="Arial" charset="0"/>
              </a:rPr>
              <a:t>Illegal Transitions; generate phase error interrupt</a:t>
            </a:r>
          </a:p>
        </p:txBody>
      </p:sp>
    </p:spTree>
    <p:custDataLst>
      <p:tags r:id="rId1"/>
    </p:custDataLst>
    <p:extLst>
      <p:ext uri="{BB962C8B-B14F-4D97-AF65-F5344CB8AC3E}">
        <p14:creationId xmlns:p14="http://schemas.microsoft.com/office/powerpoint/2010/main" val="2530312012"/>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8" name="Rectangle 4"/>
          <p:cNvSpPr>
            <a:spLocks noGrp="1" noChangeArrowheads="1"/>
          </p:cNvSpPr>
          <p:nvPr>
            <p:ph type="title"/>
          </p:nvPr>
        </p:nvSpPr>
        <p:spPr/>
        <p:txBody>
          <a:bodyPr>
            <a:normAutofit/>
          </a:bodyPr>
          <a:lstStyle/>
          <a:p>
            <a:r>
              <a:rPr lang="en-US" dirty="0" err="1"/>
              <a:t>eQEP</a:t>
            </a:r>
            <a:r>
              <a:rPr lang="en-US" dirty="0"/>
              <a:t> Module Block Diagram</a:t>
            </a:r>
          </a:p>
        </p:txBody>
      </p:sp>
      <p:grpSp>
        <p:nvGrpSpPr>
          <p:cNvPr id="2" name="Group 1"/>
          <p:cNvGrpSpPr/>
          <p:nvPr/>
        </p:nvGrpSpPr>
        <p:grpSpPr>
          <a:xfrm>
            <a:off x="406400" y="1082675"/>
            <a:ext cx="8524875" cy="4851400"/>
            <a:chOff x="406400" y="1082675"/>
            <a:chExt cx="8524875" cy="4851400"/>
          </a:xfrm>
        </p:grpSpPr>
        <p:sp>
          <p:nvSpPr>
            <p:cNvPr id="226361" name="AutoShape 57"/>
            <p:cNvSpPr>
              <a:spLocks noChangeArrowheads="1"/>
            </p:cNvSpPr>
            <p:nvPr/>
          </p:nvSpPr>
          <p:spPr bwMode="auto">
            <a:xfrm flipH="1">
              <a:off x="6489700" y="2111375"/>
              <a:ext cx="1143000" cy="457200"/>
            </a:xfrm>
            <a:prstGeom prst="wedgeRoundRectCallout">
              <a:avLst>
                <a:gd name="adj1" fmla="val -40694"/>
                <a:gd name="adj2" fmla="val 78819"/>
                <a:gd name="adj3" fmla="val 16667"/>
              </a:avLst>
            </a:prstGeom>
            <a:solidFill>
              <a:schemeClr val="accent3"/>
            </a:solidFill>
            <a:ln w="12700">
              <a:solidFill>
                <a:schemeClr val="tx1"/>
              </a:solidFill>
              <a:miter lim="800000"/>
              <a:headEnd type="none" w="sm" len="sm"/>
              <a:tailEnd type="none" w="sm" len="sm"/>
            </a:ln>
            <a:effectLst/>
          </p:spPr>
          <p:txBody>
            <a:bodyPr/>
            <a:lstStyle/>
            <a:p>
              <a:pPr algn="ctr"/>
              <a:endParaRPr lang="en-US" sz="2400">
                <a:effectLst/>
                <a:latin typeface="Arial" charset="0"/>
              </a:endParaRPr>
            </a:p>
          </p:txBody>
        </p:sp>
        <p:sp>
          <p:nvSpPr>
            <p:cNvPr id="226360" name="AutoShape 56"/>
            <p:cNvSpPr>
              <a:spLocks noChangeArrowheads="1"/>
            </p:cNvSpPr>
            <p:nvPr/>
          </p:nvSpPr>
          <p:spPr bwMode="auto">
            <a:xfrm>
              <a:off x="7712075" y="2111375"/>
              <a:ext cx="1143000" cy="457200"/>
            </a:xfrm>
            <a:prstGeom prst="wedgeRoundRectCallout">
              <a:avLst>
                <a:gd name="adj1" fmla="val 1111"/>
                <a:gd name="adj2" fmla="val 87500"/>
                <a:gd name="adj3" fmla="val 16667"/>
              </a:avLst>
            </a:prstGeom>
            <a:solidFill>
              <a:schemeClr val="accent3"/>
            </a:solidFill>
            <a:ln w="12700">
              <a:solidFill>
                <a:schemeClr val="tx1"/>
              </a:solidFill>
              <a:miter lim="800000"/>
              <a:headEnd type="none" w="sm" len="sm"/>
              <a:tailEnd type="none" w="sm" len="sm"/>
            </a:ln>
            <a:effectLst/>
          </p:spPr>
          <p:txBody>
            <a:bodyPr/>
            <a:lstStyle/>
            <a:p>
              <a:pPr algn="ctr"/>
              <a:endParaRPr lang="en-US" sz="2400">
                <a:effectLst/>
                <a:latin typeface="Arial" charset="0"/>
              </a:endParaRPr>
            </a:p>
          </p:txBody>
        </p:sp>
        <p:grpSp>
          <p:nvGrpSpPr>
            <p:cNvPr id="226365" name="Group 61"/>
            <p:cNvGrpSpPr>
              <a:grpSpLocks/>
            </p:cNvGrpSpPr>
            <p:nvPr/>
          </p:nvGrpSpPr>
          <p:grpSpPr bwMode="auto">
            <a:xfrm>
              <a:off x="5754688" y="2759075"/>
              <a:ext cx="2957513" cy="1768475"/>
              <a:chOff x="3625" y="1840"/>
              <a:chExt cx="1863" cy="1114"/>
            </a:xfrm>
          </p:grpSpPr>
          <p:sp>
            <p:nvSpPr>
              <p:cNvPr id="226309" name="Rectangle 5"/>
              <p:cNvSpPr>
                <a:spLocks noChangeArrowheads="1"/>
              </p:cNvSpPr>
              <p:nvPr/>
            </p:nvSpPr>
            <p:spPr bwMode="auto">
              <a:xfrm>
                <a:off x="3625" y="1850"/>
                <a:ext cx="816" cy="110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800">
                    <a:effectLst/>
                    <a:latin typeface="Arial" charset="0"/>
                  </a:rPr>
                  <a:t>Quadrature</a:t>
                </a:r>
              </a:p>
              <a:p>
                <a:pPr algn="ctr">
                  <a:spcBef>
                    <a:spcPct val="0"/>
                  </a:spcBef>
                </a:pPr>
                <a:r>
                  <a:rPr lang="en-US" sz="1800">
                    <a:effectLst/>
                    <a:latin typeface="Arial" charset="0"/>
                  </a:rPr>
                  <a:t>Decoder</a:t>
                </a:r>
              </a:p>
            </p:txBody>
          </p:sp>
          <p:grpSp>
            <p:nvGrpSpPr>
              <p:cNvPr id="226364" name="Group 60"/>
              <p:cNvGrpSpPr>
                <a:grpSpLocks/>
              </p:cNvGrpSpPr>
              <p:nvPr/>
            </p:nvGrpSpPr>
            <p:grpSpPr bwMode="auto">
              <a:xfrm>
                <a:off x="4441" y="2010"/>
                <a:ext cx="1008" cy="800"/>
                <a:chOff x="4441" y="2010"/>
                <a:chExt cx="1008" cy="800"/>
              </a:xfrm>
            </p:grpSpPr>
            <p:sp>
              <p:nvSpPr>
                <p:cNvPr id="226312" name="Line 8"/>
                <p:cNvSpPr>
                  <a:spLocks noChangeShapeType="1"/>
                </p:cNvSpPr>
                <p:nvPr/>
              </p:nvSpPr>
              <p:spPr bwMode="auto">
                <a:xfrm>
                  <a:off x="4441" y="2010"/>
                  <a:ext cx="1008"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sp>
              <p:nvSpPr>
                <p:cNvPr id="226313" name="Line 9"/>
                <p:cNvSpPr>
                  <a:spLocks noChangeShapeType="1"/>
                </p:cNvSpPr>
                <p:nvPr/>
              </p:nvSpPr>
              <p:spPr bwMode="auto">
                <a:xfrm>
                  <a:off x="4441" y="2276"/>
                  <a:ext cx="1008"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sp>
              <p:nvSpPr>
                <p:cNvPr id="226314" name="Line 10"/>
                <p:cNvSpPr>
                  <a:spLocks noChangeShapeType="1"/>
                </p:cNvSpPr>
                <p:nvPr/>
              </p:nvSpPr>
              <p:spPr bwMode="auto">
                <a:xfrm>
                  <a:off x="4441" y="2543"/>
                  <a:ext cx="1008" cy="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226315" name="Line 11"/>
                <p:cNvSpPr>
                  <a:spLocks noChangeShapeType="1"/>
                </p:cNvSpPr>
                <p:nvPr/>
              </p:nvSpPr>
              <p:spPr bwMode="auto">
                <a:xfrm>
                  <a:off x="4441" y="2810"/>
                  <a:ext cx="1008" cy="0"/>
                </a:xfrm>
                <a:prstGeom prst="line">
                  <a:avLst/>
                </a:prstGeom>
                <a:noFill/>
                <a:ln w="28575">
                  <a:solidFill>
                    <a:schemeClr val="tx1"/>
                  </a:solidFill>
                  <a:round/>
                  <a:headEnd type="triangle" w="med" len="med"/>
                  <a:tailEnd/>
                </a:ln>
                <a:effectLst/>
              </p:spPr>
              <p:txBody>
                <a:bodyPr/>
                <a:lstStyle/>
                <a:p>
                  <a:endParaRPr lang="en-US">
                    <a:effectLst/>
                  </a:endParaRPr>
                </a:p>
              </p:txBody>
            </p:sp>
          </p:grpSp>
          <p:sp>
            <p:nvSpPr>
              <p:cNvPr id="226317" name="Text Box 13"/>
              <p:cNvSpPr txBox="1">
                <a:spLocks noChangeArrowheads="1"/>
              </p:cNvSpPr>
              <p:nvPr/>
            </p:nvSpPr>
            <p:spPr bwMode="auto">
              <a:xfrm>
                <a:off x="4471" y="1840"/>
                <a:ext cx="1017"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EQEPxA/XCLK</a:t>
                </a:r>
              </a:p>
            </p:txBody>
          </p:sp>
          <p:sp>
            <p:nvSpPr>
              <p:cNvPr id="226318" name="Text Box 14"/>
              <p:cNvSpPr txBox="1">
                <a:spLocks noChangeArrowheads="1"/>
              </p:cNvSpPr>
              <p:nvPr/>
            </p:nvSpPr>
            <p:spPr bwMode="auto">
              <a:xfrm>
                <a:off x="4513" y="2107"/>
                <a:ext cx="975"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EQEPxB/XDIR</a:t>
                </a:r>
              </a:p>
            </p:txBody>
          </p:sp>
          <p:sp>
            <p:nvSpPr>
              <p:cNvPr id="226319" name="Text Box 15"/>
              <p:cNvSpPr txBox="1">
                <a:spLocks noChangeArrowheads="1"/>
              </p:cNvSpPr>
              <p:nvPr/>
            </p:nvSpPr>
            <p:spPr bwMode="auto">
              <a:xfrm>
                <a:off x="4910" y="2371"/>
                <a:ext cx="578"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EQEPxI</a:t>
                </a:r>
              </a:p>
            </p:txBody>
          </p:sp>
          <p:sp>
            <p:nvSpPr>
              <p:cNvPr id="226320" name="Text Box 16"/>
              <p:cNvSpPr txBox="1">
                <a:spLocks noChangeArrowheads="1"/>
              </p:cNvSpPr>
              <p:nvPr/>
            </p:nvSpPr>
            <p:spPr bwMode="auto">
              <a:xfrm>
                <a:off x="4861" y="2635"/>
                <a:ext cx="627"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EQEPxS</a:t>
                </a:r>
              </a:p>
            </p:txBody>
          </p:sp>
        </p:grpSp>
        <p:sp>
          <p:nvSpPr>
            <p:cNvPr id="226323" name="Rectangle 19"/>
            <p:cNvSpPr>
              <a:spLocks noChangeArrowheads="1"/>
            </p:cNvSpPr>
            <p:nvPr/>
          </p:nvSpPr>
          <p:spPr bwMode="auto">
            <a:xfrm>
              <a:off x="2782888" y="4511675"/>
              <a:ext cx="19050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800">
                  <a:effectLst/>
                  <a:latin typeface="Arial" charset="0"/>
                </a:rPr>
                <a:t>Position/Counter</a:t>
              </a:r>
            </a:p>
            <a:p>
              <a:pPr algn="ctr">
                <a:spcBef>
                  <a:spcPct val="0"/>
                </a:spcBef>
              </a:pPr>
              <a:r>
                <a:rPr lang="en-US" sz="1800">
                  <a:effectLst/>
                  <a:latin typeface="Arial" charset="0"/>
                </a:rPr>
                <a:t>Compare</a:t>
              </a:r>
            </a:p>
          </p:txBody>
        </p:sp>
        <p:sp>
          <p:nvSpPr>
            <p:cNvPr id="226325" name="Rectangle 21"/>
            <p:cNvSpPr>
              <a:spLocks noChangeArrowheads="1"/>
            </p:cNvSpPr>
            <p:nvPr/>
          </p:nvSpPr>
          <p:spPr bwMode="auto">
            <a:xfrm>
              <a:off x="2782888" y="1616075"/>
              <a:ext cx="19050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800">
                  <a:effectLst/>
                  <a:latin typeface="Arial" charset="0"/>
                </a:rPr>
                <a:t>Quadrature</a:t>
              </a:r>
            </a:p>
            <a:p>
              <a:pPr algn="ctr">
                <a:spcBef>
                  <a:spcPct val="0"/>
                </a:spcBef>
              </a:pPr>
              <a:r>
                <a:rPr lang="en-US" sz="1800">
                  <a:effectLst/>
                  <a:latin typeface="Arial" charset="0"/>
                </a:rPr>
                <a:t>Capture</a:t>
              </a:r>
            </a:p>
          </p:txBody>
        </p:sp>
        <p:sp>
          <p:nvSpPr>
            <p:cNvPr id="226326" name="Rectangle 22"/>
            <p:cNvSpPr>
              <a:spLocks noChangeArrowheads="1"/>
            </p:cNvSpPr>
            <p:nvPr/>
          </p:nvSpPr>
          <p:spPr bwMode="auto">
            <a:xfrm>
              <a:off x="773113" y="3063875"/>
              <a:ext cx="129540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800">
                  <a:effectLst/>
                  <a:latin typeface="Arial" charset="0"/>
                </a:rPr>
                <a:t>32-Bit Unit</a:t>
              </a:r>
            </a:p>
            <a:p>
              <a:pPr algn="ctr">
                <a:spcBef>
                  <a:spcPct val="0"/>
                </a:spcBef>
              </a:pPr>
              <a:r>
                <a:rPr lang="en-US" sz="1800">
                  <a:effectLst/>
                  <a:latin typeface="Arial" charset="0"/>
                </a:rPr>
                <a:t>Time-Base</a:t>
              </a:r>
            </a:p>
          </p:txBody>
        </p:sp>
        <p:sp>
          <p:nvSpPr>
            <p:cNvPr id="226328" name="Rectangle 24"/>
            <p:cNvSpPr>
              <a:spLocks noChangeArrowheads="1"/>
            </p:cNvSpPr>
            <p:nvPr/>
          </p:nvSpPr>
          <p:spPr bwMode="auto">
            <a:xfrm>
              <a:off x="3468688" y="3521075"/>
              <a:ext cx="1219200" cy="5334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800">
                  <a:effectLst/>
                  <a:latin typeface="Arial" charset="0"/>
                </a:rPr>
                <a:t>QEP</a:t>
              </a:r>
            </a:p>
            <a:p>
              <a:pPr algn="ctr">
                <a:spcBef>
                  <a:spcPct val="0"/>
                </a:spcBef>
              </a:pPr>
              <a:r>
                <a:rPr lang="en-US" sz="1800">
                  <a:effectLst/>
                  <a:latin typeface="Arial" charset="0"/>
                </a:rPr>
                <a:t>Watchdog</a:t>
              </a:r>
            </a:p>
          </p:txBody>
        </p:sp>
        <p:cxnSp>
          <p:nvCxnSpPr>
            <p:cNvPr id="226337" name="AutoShape 33"/>
            <p:cNvCxnSpPr>
              <a:cxnSpLocks noChangeShapeType="1"/>
              <a:stCxn id="226309" idx="1"/>
              <a:endCxn id="226325" idx="3"/>
            </p:cNvCxnSpPr>
            <p:nvPr/>
          </p:nvCxnSpPr>
          <p:spPr bwMode="auto">
            <a:xfrm rot="10800000">
              <a:off x="4687888" y="1920875"/>
              <a:ext cx="1066800" cy="1730375"/>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226338" name="AutoShape 34"/>
            <p:cNvCxnSpPr>
              <a:cxnSpLocks noChangeShapeType="1"/>
              <a:stCxn id="226309" idx="1"/>
              <a:endCxn id="226323" idx="3"/>
            </p:cNvCxnSpPr>
            <p:nvPr/>
          </p:nvCxnSpPr>
          <p:spPr bwMode="auto">
            <a:xfrm rot="10800000" flipV="1">
              <a:off x="4687888" y="3651250"/>
              <a:ext cx="1066800" cy="1165225"/>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226339" name="AutoShape 35"/>
            <p:cNvCxnSpPr>
              <a:cxnSpLocks noChangeShapeType="1"/>
              <a:stCxn id="226326" idx="3"/>
              <a:endCxn id="226325" idx="1"/>
            </p:cNvCxnSpPr>
            <p:nvPr/>
          </p:nvCxnSpPr>
          <p:spPr bwMode="auto">
            <a:xfrm flipV="1">
              <a:off x="2068513" y="1920875"/>
              <a:ext cx="714375" cy="1447800"/>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226340" name="AutoShape 36"/>
            <p:cNvCxnSpPr>
              <a:cxnSpLocks noChangeShapeType="1"/>
              <a:stCxn id="226326" idx="3"/>
              <a:endCxn id="226323" idx="1"/>
            </p:cNvCxnSpPr>
            <p:nvPr/>
          </p:nvCxnSpPr>
          <p:spPr bwMode="auto">
            <a:xfrm>
              <a:off x="2068513" y="3368675"/>
              <a:ext cx="714375" cy="1447800"/>
            </a:xfrm>
            <a:prstGeom prst="bentConnector3">
              <a:avLst>
                <a:gd name="adj1" fmla="val 50000"/>
              </a:avLst>
            </a:prstGeom>
            <a:noFill/>
            <a:ln w="28575">
              <a:solidFill>
                <a:schemeClr val="tx1"/>
              </a:solidFill>
              <a:miter lim="800000"/>
              <a:headEnd type="none" w="sm" len="sm"/>
              <a:tailEnd type="triangle" w="med" len="med"/>
            </a:ln>
            <a:effectLst/>
          </p:spPr>
        </p:cxnSp>
        <p:sp>
          <p:nvSpPr>
            <p:cNvPr id="226341" name="Line 37"/>
            <p:cNvSpPr>
              <a:spLocks noChangeShapeType="1"/>
            </p:cNvSpPr>
            <p:nvPr/>
          </p:nvSpPr>
          <p:spPr bwMode="auto">
            <a:xfrm>
              <a:off x="4687888" y="3825875"/>
              <a:ext cx="533400" cy="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226342" name="Line 38"/>
            <p:cNvSpPr>
              <a:spLocks noChangeShapeType="1"/>
            </p:cNvSpPr>
            <p:nvPr/>
          </p:nvSpPr>
          <p:spPr bwMode="auto">
            <a:xfrm>
              <a:off x="4078288" y="4054475"/>
              <a:ext cx="0" cy="45720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26344" name="AutoShape 40"/>
            <p:cNvSpPr>
              <a:spLocks noChangeArrowheads="1"/>
            </p:cNvSpPr>
            <p:nvPr/>
          </p:nvSpPr>
          <p:spPr bwMode="auto">
            <a:xfrm flipV="1">
              <a:off x="6045200" y="4943475"/>
              <a:ext cx="2409825" cy="647700"/>
            </a:xfrm>
            <a:prstGeom prst="wedgeRoundRectCallout">
              <a:avLst>
                <a:gd name="adj1" fmla="val -36037"/>
                <a:gd name="adj2" fmla="val 105634"/>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rot="10800000"/>
            <a:lstStyle/>
            <a:p>
              <a:pPr algn="ctr"/>
              <a:endParaRPr lang="en-US" sz="2400">
                <a:effectLst/>
                <a:latin typeface="Arial" charset="0"/>
              </a:endParaRPr>
            </a:p>
          </p:txBody>
        </p:sp>
        <p:sp>
          <p:nvSpPr>
            <p:cNvPr id="226345" name="Text Box 41"/>
            <p:cNvSpPr txBox="1">
              <a:spLocks noChangeArrowheads="1"/>
            </p:cNvSpPr>
            <p:nvPr/>
          </p:nvSpPr>
          <p:spPr bwMode="auto">
            <a:xfrm>
              <a:off x="6045200" y="4989513"/>
              <a:ext cx="2590800" cy="609600"/>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Generate the direction and clock for the position counter in quadrature count mode</a:t>
              </a:r>
            </a:p>
          </p:txBody>
        </p:sp>
        <p:sp>
          <p:nvSpPr>
            <p:cNvPr id="226346" name="AutoShape 42"/>
            <p:cNvSpPr>
              <a:spLocks noChangeArrowheads="1"/>
            </p:cNvSpPr>
            <p:nvPr/>
          </p:nvSpPr>
          <p:spPr bwMode="auto">
            <a:xfrm flipH="1" flipV="1">
              <a:off x="1003300" y="5248275"/>
              <a:ext cx="1981200" cy="685800"/>
            </a:xfrm>
            <a:prstGeom prst="wedgeRoundRectCallout">
              <a:avLst>
                <a:gd name="adj1" fmla="val -86301"/>
                <a:gd name="adj2" fmla="val 61343"/>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rot="10800000"/>
            <a:lstStyle/>
            <a:p>
              <a:pPr algn="ctr"/>
              <a:endParaRPr lang="en-US" sz="1400" b="0">
                <a:effectLst/>
                <a:latin typeface="Arial" charset="0"/>
              </a:endParaRPr>
            </a:p>
          </p:txBody>
        </p:sp>
        <p:sp>
          <p:nvSpPr>
            <p:cNvPr id="226347" name="Text Box 43"/>
            <p:cNvSpPr txBox="1">
              <a:spLocks noChangeArrowheads="1"/>
            </p:cNvSpPr>
            <p:nvPr/>
          </p:nvSpPr>
          <p:spPr bwMode="auto">
            <a:xfrm>
              <a:off x="974725" y="5294313"/>
              <a:ext cx="2225675" cy="609600"/>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Generate a sync output and/or interrupt on a position compare match</a:t>
              </a:r>
            </a:p>
          </p:txBody>
        </p:sp>
        <p:sp>
          <p:nvSpPr>
            <p:cNvPr id="226348" name="AutoShape 44"/>
            <p:cNvSpPr>
              <a:spLocks noChangeArrowheads="1"/>
            </p:cNvSpPr>
            <p:nvPr/>
          </p:nvSpPr>
          <p:spPr bwMode="auto">
            <a:xfrm>
              <a:off x="5680075" y="1082675"/>
              <a:ext cx="2819400" cy="685800"/>
            </a:xfrm>
            <a:prstGeom prst="wedgeRoundRectCallout">
              <a:avLst>
                <a:gd name="adj1" fmla="val -82769"/>
                <a:gd name="adj2" fmla="val 39583"/>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a:lstStyle/>
            <a:p>
              <a:pPr algn="ctr"/>
              <a:endParaRPr lang="en-US" sz="2400">
                <a:effectLst/>
                <a:latin typeface="Arial" charset="0"/>
              </a:endParaRPr>
            </a:p>
          </p:txBody>
        </p:sp>
        <p:sp>
          <p:nvSpPr>
            <p:cNvPr id="226349" name="Text Box 45"/>
            <p:cNvSpPr txBox="1">
              <a:spLocks noChangeArrowheads="1"/>
            </p:cNvSpPr>
            <p:nvPr/>
          </p:nvSpPr>
          <p:spPr bwMode="auto">
            <a:xfrm>
              <a:off x="5664200" y="1128713"/>
              <a:ext cx="2911475" cy="609600"/>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Measure the elapsed time between the unit position events; used for low speed measurement</a:t>
              </a:r>
            </a:p>
          </p:txBody>
        </p:sp>
        <p:sp>
          <p:nvSpPr>
            <p:cNvPr id="226350" name="AutoShape 46"/>
            <p:cNvSpPr>
              <a:spLocks noChangeArrowheads="1"/>
            </p:cNvSpPr>
            <p:nvPr/>
          </p:nvSpPr>
          <p:spPr bwMode="auto">
            <a:xfrm flipH="1">
              <a:off x="406400" y="1997075"/>
              <a:ext cx="1828800" cy="609600"/>
            </a:xfrm>
            <a:prstGeom prst="wedgeRoundRectCallout">
              <a:avLst>
                <a:gd name="adj1" fmla="val 3991"/>
                <a:gd name="adj2" fmla="val 114583"/>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a:lstStyle/>
            <a:p>
              <a:pPr algn="ctr"/>
              <a:endParaRPr lang="en-US" sz="1400" b="0">
                <a:effectLst/>
                <a:latin typeface="Arial" charset="0"/>
              </a:endParaRPr>
            </a:p>
          </p:txBody>
        </p:sp>
        <p:sp>
          <p:nvSpPr>
            <p:cNvPr id="226351" name="Text Box 47"/>
            <p:cNvSpPr txBox="1">
              <a:spLocks noChangeArrowheads="1"/>
            </p:cNvSpPr>
            <p:nvPr/>
          </p:nvSpPr>
          <p:spPr bwMode="auto">
            <a:xfrm>
              <a:off x="419100" y="2009775"/>
              <a:ext cx="1828800" cy="609600"/>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Generate periodic interrupts for velocity calculations</a:t>
              </a:r>
            </a:p>
          </p:txBody>
        </p:sp>
        <p:sp>
          <p:nvSpPr>
            <p:cNvPr id="226353" name="AutoShape 49"/>
            <p:cNvSpPr>
              <a:spLocks noChangeArrowheads="1"/>
            </p:cNvSpPr>
            <p:nvPr/>
          </p:nvSpPr>
          <p:spPr bwMode="auto">
            <a:xfrm flipH="1">
              <a:off x="2882900" y="2454275"/>
              <a:ext cx="2057400" cy="838200"/>
            </a:xfrm>
            <a:prstGeom prst="wedgeRoundRectCallout">
              <a:avLst>
                <a:gd name="adj1" fmla="val 537"/>
                <a:gd name="adj2" fmla="val 68370"/>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a:lstStyle/>
            <a:p>
              <a:pPr algn="ctr"/>
              <a:endParaRPr lang="en-US" sz="2400">
                <a:effectLst/>
                <a:latin typeface="Arial" charset="0"/>
              </a:endParaRPr>
            </a:p>
          </p:txBody>
        </p:sp>
        <p:sp>
          <p:nvSpPr>
            <p:cNvPr id="226352" name="Text Box 48"/>
            <p:cNvSpPr txBox="1">
              <a:spLocks noChangeArrowheads="1"/>
            </p:cNvSpPr>
            <p:nvPr/>
          </p:nvSpPr>
          <p:spPr bwMode="auto">
            <a:xfrm>
              <a:off x="2905125" y="2517775"/>
              <a:ext cx="2149475" cy="781050"/>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Monitors the quadrature clock to indicate proper operation of the motion control system</a:t>
              </a:r>
            </a:p>
          </p:txBody>
        </p:sp>
        <p:sp>
          <p:nvSpPr>
            <p:cNvPr id="226357" name="Text Box 53"/>
            <p:cNvSpPr txBox="1">
              <a:spLocks noChangeArrowheads="1"/>
            </p:cNvSpPr>
            <p:nvPr/>
          </p:nvSpPr>
          <p:spPr bwMode="auto">
            <a:xfrm>
              <a:off x="6473825" y="2149475"/>
              <a:ext cx="1235075" cy="436563"/>
            </a:xfrm>
            <a:prstGeom prst="rect">
              <a:avLst/>
            </a:prstGeom>
            <a:noFill/>
            <a:ln w="12700">
              <a:noFill/>
              <a:miter lim="800000"/>
              <a:headEnd type="none" w="sm" len="sm"/>
              <a:tailEnd type="none" w="sm" len="sm"/>
            </a:ln>
            <a:effectLst/>
          </p:spPr>
          <p:txBody>
            <a:bodyPr>
              <a:spAutoFit/>
            </a:bodyPr>
            <a:lstStyle/>
            <a:p>
              <a:r>
                <a:rPr lang="en-US" sz="1400" b="0">
                  <a:effectLst/>
                  <a:latin typeface="Arial" charset="0"/>
                </a:rPr>
                <a:t>Quadrature -clock mode</a:t>
              </a:r>
            </a:p>
          </p:txBody>
        </p:sp>
        <p:sp>
          <p:nvSpPr>
            <p:cNvPr id="226358" name="Text Box 54"/>
            <p:cNvSpPr txBox="1">
              <a:spLocks noChangeArrowheads="1"/>
            </p:cNvSpPr>
            <p:nvPr/>
          </p:nvSpPr>
          <p:spPr bwMode="auto">
            <a:xfrm>
              <a:off x="7708900" y="2136775"/>
              <a:ext cx="1222375" cy="436563"/>
            </a:xfrm>
            <a:prstGeom prst="rect">
              <a:avLst/>
            </a:prstGeom>
            <a:noFill/>
            <a:ln w="12700">
              <a:noFill/>
              <a:miter lim="800000"/>
              <a:headEnd type="none" w="sm" len="sm"/>
              <a:tailEnd type="none" w="sm" len="sm"/>
            </a:ln>
            <a:effectLst/>
          </p:spPr>
          <p:txBody>
            <a:bodyPr>
              <a:spAutoFit/>
            </a:bodyPr>
            <a:lstStyle/>
            <a:p>
              <a:r>
                <a:rPr lang="en-US" sz="1400" b="0" dirty="0">
                  <a:effectLst/>
                  <a:latin typeface="Arial" charset="0"/>
                </a:rPr>
                <a:t>Direction -count mode</a:t>
              </a:r>
            </a:p>
          </p:txBody>
        </p:sp>
      </p:grpSp>
      <p:sp>
        <p:nvSpPr>
          <p:cNvPr id="42" name="Text Box 138"/>
          <p:cNvSpPr txBox="1">
            <a:spLocks noChangeArrowheads="1"/>
          </p:cNvSpPr>
          <p:nvPr/>
        </p:nvSpPr>
        <p:spPr bwMode="auto">
          <a:xfrm>
            <a:off x="824010" y="4019830"/>
            <a:ext cx="1234633" cy="240066"/>
          </a:xfrm>
          <a:prstGeom prst="rect">
            <a:avLst/>
          </a:prstGeom>
          <a:noFill/>
          <a:ln w="12700">
            <a:noFill/>
            <a:miter lim="800000"/>
            <a:headEnd type="none" w="sm" len="sm"/>
            <a:tailEnd type="none" w="sm" len="sm"/>
          </a:ln>
          <a:effectLst/>
        </p:spPr>
        <p:txBody>
          <a:bodyPr wrap="none">
            <a:spAutoFit/>
          </a:bodyPr>
          <a:lstStyle/>
          <a:p>
            <a:r>
              <a:rPr lang="en-US" sz="1200" b="0" dirty="0" err="1" smtClean="0">
                <a:effectLst/>
                <a:latin typeface="Arial" charset="0"/>
              </a:rPr>
              <a:t>CPUx.SYSCLK</a:t>
            </a:r>
            <a:endParaRPr lang="en-US" sz="1600" b="0" dirty="0" smtClean="0">
              <a:effectLst/>
              <a:latin typeface="Arial" charset="0"/>
            </a:endParaRPr>
          </a:p>
        </p:txBody>
      </p:sp>
      <p:cxnSp>
        <p:nvCxnSpPr>
          <p:cNvPr id="43" name="Straight Connector 42"/>
          <p:cNvCxnSpPr/>
          <p:nvPr/>
        </p:nvCxnSpPr>
        <p:spPr bwMode="auto">
          <a:xfrm>
            <a:off x="1436414" y="3676360"/>
            <a:ext cx="0" cy="319088"/>
          </a:xfrm>
          <a:prstGeom prst="line">
            <a:avLst/>
          </a:prstGeom>
          <a:solidFill>
            <a:schemeClr val="accent1"/>
          </a:solidFill>
          <a:ln w="12700" cap="flat" cmpd="sng" algn="ctr">
            <a:solidFill>
              <a:schemeClr val="tx1"/>
            </a:solidFill>
            <a:prstDash val="solid"/>
            <a:round/>
            <a:headEnd type="triangle" w="med" len="med"/>
            <a:tailEnd type="none" w="med" len="med"/>
          </a:ln>
          <a:effectLst/>
        </p:spPr>
      </p:cxnSp>
    </p:spTree>
    <p:custDataLst>
      <p:tags r:id="rId1"/>
    </p:custDataLst>
    <p:extLst>
      <p:ext uri="{BB962C8B-B14F-4D97-AF65-F5344CB8AC3E}">
        <p14:creationId xmlns:p14="http://schemas.microsoft.com/office/powerpoint/2010/main" val="355986515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67" name="Rectangle 47"/>
          <p:cNvSpPr>
            <a:spLocks noGrp="1" noChangeArrowheads="1"/>
          </p:cNvSpPr>
          <p:nvPr>
            <p:ph type="title"/>
          </p:nvPr>
        </p:nvSpPr>
        <p:spPr/>
        <p:txBody>
          <a:bodyPr>
            <a:normAutofit/>
          </a:bodyPr>
          <a:lstStyle/>
          <a:p>
            <a:r>
              <a:rPr lang="en-US" dirty="0" err="1"/>
              <a:t>eQEP</a:t>
            </a:r>
            <a:r>
              <a:rPr lang="en-US" dirty="0"/>
              <a:t> Module Connections</a:t>
            </a:r>
          </a:p>
        </p:txBody>
      </p:sp>
      <p:sp>
        <p:nvSpPr>
          <p:cNvPr id="158824" name="Rectangle 104"/>
          <p:cNvSpPr>
            <a:spLocks noChangeArrowheads="1"/>
          </p:cNvSpPr>
          <p:nvPr/>
        </p:nvSpPr>
        <p:spPr bwMode="auto">
          <a:xfrm>
            <a:off x="381000" y="1828800"/>
            <a:ext cx="6007100" cy="327660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8733" name="Rectangle 13"/>
          <p:cNvSpPr>
            <a:spLocks noChangeArrowheads="1"/>
          </p:cNvSpPr>
          <p:nvPr/>
        </p:nvSpPr>
        <p:spPr bwMode="auto">
          <a:xfrm>
            <a:off x="6667500" y="1425575"/>
            <a:ext cx="644152" cy="305212"/>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400">
                <a:effectLst/>
                <a:latin typeface="Arial" charset="0"/>
              </a:rPr>
              <a:t>Ch. A</a:t>
            </a:r>
          </a:p>
        </p:txBody>
      </p:sp>
      <p:sp>
        <p:nvSpPr>
          <p:cNvPr id="158734" name="Rectangle 14"/>
          <p:cNvSpPr>
            <a:spLocks noChangeArrowheads="1"/>
          </p:cNvSpPr>
          <p:nvPr/>
        </p:nvSpPr>
        <p:spPr bwMode="auto">
          <a:xfrm>
            <a:off x="6629400" y="2082800"/>
            <a:ext cx="650820" cy="305212"/>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400">
                <a:effectLst/>
                <a:latin typeface="Arial" charset="0"/>
              </a:rPr>
              <a:t>Ch. B</a:t>
            </a:r>
          </a:p>
        </p:txBody>
      </p:sp>
      <p:sp>
        <p:nvSpPr>
          <p:cNvPr id="158783" name="Rectangle 63"/>
          <p:cNvSpPr>
            <a:spLocks noChangeArrowheads="1"/>
          </p:cNvSpPr>
          <p:nvPr/>
        </p:nvSpPr>
        <p:spPr bwMode="auto">
          <a:xfrm>
            <a:off x="6794500" y="3584575"/>
            <a:ext cx="649218" cy="305212"/>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400">
                <a:effectLst/>
                <a:latin typeface="Arial" charset="0"/>
              </a:rPr>
              <a:t>Index</a:t>
            </a:r>
          </a:p>
        </p:txBody>
      </p:sp>
      <p:sp>
        <p:nvSpPr>
          <p:cNvPr id="158802" name="Rectangle 82"/>
          <p:cNvSpPr>
            <a:spLocks noChangeArrowheads="1"/>
          </p:cNvSpPr>
          <p:nvPr/>
        </p:nvSpPr>
        <p:spPr bwMode="auto">
          <a:xfrm>
            <a:off x="3976688" y="2971800"/>
            <a:ext cx="850900" cy="14224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200" b="0">
                <a:effectLst/>
                <a:latin typeface="Arial" charset="0"/>
              </a:rPr>
              <a:t>Quadrature</a:t>
            </a:r>
          </a:p>
          <a:p>
            <a:pPr algn="ctr">
              <a:spcBef>
                <a:spcPct val="0"/>
              </a:spcBef>
            </a:pPr>
            <a:r>
              <a:rPr lang="en-US" sz="1200" b="0">
                <a:effectLst/>
                <a:latin typeface="Arial" charset="0"/>
              </a:rPr>
              <a:t>Decoder</a:t>
            </a:r>
          </a:p>
        </p:txBody>
      </p:sp>
      <p:grpSp>
        <p:nvGrpSpPr>
          <p:cNvPr id="158803" name="Group 83"/>
          <p:cNvGrpSpPr>
            <a:grpSpLocks/>
          </p:cNvGrpSpPr>
          <p:nvPr/>
        </p:nvGrpSpPr>
        <p:grpSpPr bwMode="auto">
          <a:xfrm>
            <a:off x="4827588" y="3178175"/>
            <a:ext cx="1344612" cy="1030288"/>
            <a:chOff x="4560" y="2042"/>
            <a:chExt cx="1008" cy="800"/>
          </a:xfrm>
        </p:grpSpPr>
        <p:sp>
          <p:nvSpPr>
            <p:cNvPr id="158804" name="Line 84"/>
            <p:cNvSpPr>
              <a:spLocks noChangeShapeType="1"/>
            </p:cNvSpPr>
            <p:nvPr/>
          </p:nvSpPr>
          <p:spPr bwMode="auto">
            <a:xfrm>
              <a:off x="4560" y="2042"/>
              <a:ext cx="1008"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sp>
          <p:nvSpPr>
            <p:cNvPr id="158805" name="Line 85"/>
            <p:cNvSpPr>
              <a:spLocks noChangeShapeType="1"/>
            </p:cNvSpPr>
            <p:nvPr/>
          </p:nvSpPr>
          <p:spPr bwMode="auto">
            <a:xfrm>
              <a:off x="4560" y="2308"/>
              <a:ext cx="1008" cy="0"/>
            </a:xfrm>
            <a:prstGeom prst="line">
              <a:avLst/>
            </a:prstGeom>
            <a:noFill/>
            <a:ln w="28575">
              <a:solidFill>
                <a:schemeClr val="tx1"/>
              </a:solidFill>
              <a:round/>
              <a:headEnd type="triangle" w="med" len="med"/>
              <a:tailEnd type="none" w="sm" len="sm"/>
            </a:ln>
            <a:effectLst/>
          </p:spPr>
          <p:txBody>
            <a:bodyPr/>
            <a:lstStyle/>
            <a:p>
              <a:endParaRPr lang="en-US">
                <a:effectLst/>
              </a:endParaRPr>
            </a:p>
          </p:txBody>
        </p:sp>
        <p:sp>
          <p:nvSpPr>
            <p:cNvPr id="158806" name="Line 86"/>
            <p:cNvSpPr>
              <a:spLocks noChangeShapeType="1"/>
            </p:cNvSpPr>
            <p:nvPr/>
          </p:nvSpPr>
          <p:spPr bwMode="auto">
            <a:xfrm>
              <a:off x="4560" y="2575"/>
              <a:ext cx="1008" cy="0"/>
            </a:xfrm>
            <a:prstGeom prst="line">
              <a:avLst/>
            </a:prstGeom>
            <a:noFill/>
            <a:ln w="28575">
              <a:solidFill>
                <a:schemeClr val="tx1"/>
              </a:solidFill>
              <a:round/>
              <a:headEnd type="triangle" w="med" len="med"/>
              <a:tailEnd type="triangle" w="med" len="med"/>
            </a:ln>
            <a:effectLst/>
          </p:spPr>
          <p:txBody>
            <a:bodyPr/>
            <a:lstStyle/>
            <a:p>
              <a:endParaRPr lang="en-US">
                <a:effectLst/>
              </a:endParaRPr>
            </a:p>
          </p:txBody>
        </p:sp>
        <p:sp>
          <p:nvSpPr>
            <p:cNvPr id="158807" name="Line 87"/>
            <p:cNvSpPr>
              <a:spLocks noChangeShapeType="1"/>
            </p:cNvSpPr>
            <p:nvPr/>
          </p:nvSpPr>
          <p:spPr bwMode="auto">
            <a:xfrm>
              <a:off x="4560" y="2842"/>
              <a:ext cx="1008" cy="0"/>
            </a:xfrm>
            <a:prstGeom prst="line">
              <a:avLst/>
            </a:prstGeom>
            <a:noFill/>
            <a:ln w="28575">
              <a:solidFill>
                <a:schemeClr val="tx1"/>
              </a:solidFill>
              <a:round/>
              <a:headEnd type="triangle" w="med" len="med"/>
              <a:tailEnd type="triangle" w="med" len="med"/>
            </a:ln>
            <a:effectLst/>
          </p:spPr>
          <p:txBody>
            <a:bodyPr/>
            <a:lstStyle/>
            <a:p>
              <a:endParaRPr lang="en-US">
                <a:effectLst/>
              </a:endParaRPr>
            </a:p>
          </p:txBody>
        </p:sp>
      </p:grpSp>
      <p:sp>
        <p:nvSpPr>
          <p:cNvPr id="158808" name="Text Box 88"/>
          <p:cNvSpPr txBox="1">
            <a:spLocks noChangeArrowheads="1"/>
          </p:cNvSpPr>
          <p:nvPr/>
        </p:nvSpPr>
        <p:spPr bwMode="auto">
          <a:xfrm>
            <a:off x="4859338" y="2974975"/>
            <a:ext cx="12255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EQEPxA/XCLK</a:t>
            </a:r>
          </a:p>
        </p:txBody>
      </p:sp>
      <p:sp>
        <p:nvSpPr>
          <p:cNvPr id="158809" name="Text Box 89"/>
          <p:cNvSpPr txBox="1">
            <a:spLocks noChangeArrowheads="1"/>
          </p:cNvSpPr>
          <p:nvPr/>
        </p:nvSpPr>
        <p:spPr bwMode="auto">
          <a:xfrm>
            <a:off x="4903788" y="3319463"/>
            <a:ext cx="1192212"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EQEPxB/XDIR</a:t>
            </a:r>
          </a:p>
        </p:txBody>
      </p:sp>
      <p:sp>
        <p:nvSpPr>
          <p:cNvPr id="158810" name="Text Box 90"/>
          <p:cNvSpPr txBox="1">
            <a:spLocks noChangeArrowheads="1"/>
          </p:cNvSpPr>
          <p:nvPr/>
        </p:nvSpPr>
        <p:spPr bwMode="auto">
          <a:xfrm>
            <a:off x="5318125" y="3657600"/>
            <a:ext cx="727075"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EQEPxI</a:t>
            </a:r>
          </a:p>
        </p:txBody>
      </p:sp>
      <p:sp>
        <p:nvSpPr>
          <p:cNvPr id="158811" name="Text Box 91"/>
          <p:cNvSpPr txBox="1">
            <a:spLocks noChangeArrowheads="1"/>
          </p:cNvSpPr>
          <p:nvPr/>
        </p:nvSpPr>
        <p:spPr bwMode="auto">
          <a:xfrm>
            <a:off x="5265738" y="3998913"/>
            <a:ext cx="785812"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EQEPxS</a:t>
            </a:r>
          </a:p>
        </p:txBody>
      </p:sp>
      <p:sp>
        <p:nvSpPr>
          <p:cNvPr id="158812" name="Rectangle 92"/>
          <p:cNvSpPr>
            <a:spLocks noChangeArrowheads="1"/>
          </p:cNvSpPr>
          <p:nvPr/>
        </p:nvSpPr>
        <p:spPr bwMode="auto">
          <a:xfrm>
            <a:off x="2022475" y="4381500"/>
            <a:ext cx="1252538" cy="4953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200" b="0">
                <a:effectLst/>
                <a:latin typeface="Arial" charset="0"/>
              </a:rPr>
              <a:t>Position/Counter</a:t>
            </a:r>
          </a:p>
          <a:p>
            <a:pPr algn="ctr">
              <a:spcBef>
                <a:spcPct val="0"/>
              </a:spcBef>
            </a:pPr>
            <a:r>
              <a:rPr lang="en-US" sz="1200" b="0">
                <a:effectLst/>
                <a:latin typeface="Arial" charset="0"/>
              </a:rPr>
              <a:t>Compare</a:t>
            </a:r>
          </a:p>
        </p:txBody>
      </p:sp>
      <p:sp>
        <p:nvSpPr>
          <p:cNvPr id="158813" name="Rectangle 93"/>
          <p:cNvSpPr>
            <a:spLocks noChangeArrowheads="1"/>
          </p:cNvSpPr>
          <p:nvPr/>
        </p:nvSpPr>
        <p:spPr bwMode="auto">
          <a:xfrm>
            <a:off x="2022475" y="2032000"/>
            <a:ext cx="1252538" cy="4953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200" b="0">
                <a:effectLst/>
                <a:latin typeface="Arial" charset="0"/>
              </a:rPr>
              <a:t>Quadrature</a:t>
            </a:r>
          </a:p>
          <a:p>
            <a:pPr algn="ctr">
              <a:spcBef>
                <a:spcPct val="0"/>
              </a:spcBef>
            </a:pPr>
            <a:r>
              <a:rPr lang="en-US" sz="1200" b="0">
                <a:effectLst/>
                <a:latin typeface="Arial" charset="0"/>
              </a:rPr>
              <a:t>Capture</a:t>
            </a:r>
          </a:p>
        </p:txBody>
      </p:sp>
      <p:sp>
        <p:nvSpPr>
          <p:cNvPr id="158814" name="Rectangle 94"/>
          <p:cNvSpPr>
            <a:spLocks noChangeArrowheads="1"/>
          </p:cNvSpPr>
          <p:nvPr/>
        </p:nvSpPr>
        <p:spPr bwMode="auto">
          <a:xfrm>
            <a:off x="700088" y="3206750"/>
            <a:ext cx="852487" cy="4953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200" b="0" dirty="0">
                <a:effectLst/>
                <a:latin typeface="Arial" charset="0"/>
              </a:rPr>
              <a:t>32-Bit Unit</a:t>
            </a:r>
          </a:p>
          <a:p>
            <a:pPr algn="ctr">
              <a:spcBef>
                <a:spcPct val="0"/>
              </a:spcBef>
            </a:pPr>
            <a:r>
              <a:rPr lang="en-US" sz="1200" b="0" dirty="0">
                <a:effectLst/>
                <a:latin typeface="Arial" charset="0"/>
              </a:rPr>
              <a:t>Time-Base</a:t>
            </a:r>
          </a:p>
        </p:txBody>
      </p:sp>
      <p:sp>
        <p:nvSpPr>
          <p:cNvPr id="158815" name="Rectangle 95"/>
          <p:cNvSpPr>
            <a:spLocks noChangeArrowheads="1"/>
          </p:cNvSpPr>
          <p:nvPr/>
        </p:nvSpPr>
        <p:spPr bwMode="auto">
          <a:xfrm>
            <a:off x="2473325" y="3578225"/>
            <a:ext cx="801688" cy="43338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200" b="0">
                <a:effectLst/>
                <a:latin typeface="Arial" charset="0"/>
              </a:rPr>
              <a:t>QEP</a:t>
            </a:r>
          </a:p>
          <a:p>
            <a:pPr algn="ctr">
              <a:spcBef>
                <a:spcPct val="0"/>
              </a:spcBef>
            </a:pPr>
            <a:r>
              <a:rPr lang="en-US" sz="1200" b="0">
                <a:effectLst/>
                <a:latin typeface="Arial" charset="0"/>
              </a:rPr>
              <a:t>Watchdog</a:t>
            </a:r>
          </a:p>
        </p:txBody>
      </p:sp>
      <p:cxnSp>
        <p:nvCxnSpPr>
          <p:cNvPr id="158818" name="AutoShape 98"/>
          <p:cNvCxnSpPr>
            <a:cxnSpLocks noChangeShapeType="1"/>
            <a:stCxn id="158802" idx="1"/>
            <a:endCxn id="158813" idx="3"/>
          </p:cNvCxnSpPr>
          <p:nvPr/>
        </p:nvCxnSpPr>
        <p:spPr bwMode="auto">
          <a:xfrm rot="10800000">
            <a:off x="3275013" y="2279650"/>
            <a:ext cx="701675" cy="1403350"/>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158819" name="AutoShape 99"/>
          <p:cNvCxnSpPr>
            <a:cxnSpLocks noChangeShapeType="1"/>
            <a:stCxn id="158802" idx="1"/>
            <a:endCxn id="158812" idx="3"/>
          </p:cNvCxnSpPr>
          <p:nvPr/>
        </p:nvCxnSpPr>
        <p:spPr bwMode="auto">
          <a:xfrm rot="10800000" flipV="1">
            <a:off x="3275013" y="3683000"/>
            <a:ext cx="701675" cy="946150"/>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158820" name="AutoShape 100"/>
          <p:cNvCxnSpPr>
            <a:cxnSpLocks noChangeShapeType="1"/>
            <a:stCxn id="158814" idx="3"/>
            <a:endCxn id="158813" idx="1"/>
          </p:cNvCxnSpPr>
          <p:nvPr/>
        </p:nvCxnSpPr>
        <p:spPr bwMode="auto">
          <a:xfrm flipV="1">
            <a:off x="1552575" y="2279650"/>
            <a:ext cx="469900" cy="1174750"/>
          </a:xfrm>
          <a:prstGeom prst="bentConnector3">
            <a:avLst>
              <a:gd name="adj1" fmla="val 50000"/>
            </a:avLst>
          </a:prstGeom>
          <a:noFill/>
          <a:ln w="28575">
            <a:solidFill>
              <a:schemeClr val="tx1"/>
            </a:solidFill>
            <a:miter lim="800000"/>
            <a:headEnd type="none" w="sm" len="sm"/>
            <a:tailEnd type="triangle" w="med" len="med"/>
          </a:ln>
          <a:effectLst/>
        </p:spPr>
      </p:cxnSp>
      <p:cxnSp>
        <p:nvCxnSpPr>
          <p:cNvPr id="158821" name="AutoShape 101"/>
          <p:cNvCxnSpPr>
            <a:cxnSpLocks noChangeShapeType="1"/>
            <a:stCxn id="158814" idx="3"/>
            <a:endCxn id="158812" idx="1"/>
          </p:cNvCxnSpPr>
          <p:nvPr/>
        </p:nvCxnSpPr>
        <p:spPr bwMode="auto">
          <a:xfrm>
            <a:off x="1552575" y="3454400"/>
            <a:ext cx="469900" cy="1174750"/>
          </a:xfrm>
          <a:prstGeom prst="bentConnector3">
            <a:avLst>
              <a:gd name="adj1" fmla="val 50000"/>
            </a:avLst>
          </a:prstGeom>
          <a:noFill/>
          <a:ln w="28575">
            <a:solidFill>
              <a:schemeClr val="tx1"/>
            </a:solidFill>
            <a:miter lim="800000"/>
            <a:headEnd type="none" w="sm" len="sm"/>
            <a:tailEnd type="triangle" w="med" len="med"/>
          </a:ln>
          <a:effectLst/>
        </p:spPr>
      </p:cxnSp>
      <p:sp>
        <p:nvSpPr>
          <p:cNvPr id="158822" name="Line 102"/>
          <p:cNvSpPr>
            <a:spLocks noChangeShapeType="1"/>
          </p:cNvSpPr>
          <p:nvPr/>
        </p:nvSpPr>
        <p:spPr bwMode="auto">
          <a:xfrm>
            <a:off x="3275013" y="3825875"/>
            <a:ext cx="350837" cy="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58823" name="Line 103"/>
          <p:cNvSpPr>
            <a:spLocks noChangeShapeType="1"/>
          </p:cNvSpPr>
          <p:nvPr/>
        </p:nvSpPr>
        <p:spPr bwMode="auto">
          <a:xfrm>
            <a:off x="2873375" y="4011613"/>
            <a:ext cx="0" cy="369887"/>
          </a:xfrm>
          <a:prstGeom prst="line">
            <a:avLst/>
          </a:prstGeom>
          <a:noFill/>
          <a:ln w="28575">
            <a:solidFill>
              <a:schemeClr val="tx1"/>
            </a:solidFill>
            <a:round/>
            <a:headEnd/>
            <a:tailEnd type="triangle" w="med" len="med"/>
          </a:ln>
          <a:effectLst/>
        </p:spPr>
        <p:txBody>
          <a:bodyPr/>
          <a:lstStyle/>
          <a:p>
            <a:endParaRPr lang="en-US">
              <a:effectLst/>
            </a:endParaRPr>
          </a:p>
        </p:txBody>
      </p:sp>
      <p:cxnSp>
        <p:nvCxnSpPr>
          <p:cNvPr id="158825" name="AutoShape 105"/>
          <p:cNvCxnSpPr>
            <a:cxnSpLocks noChangeShapeType="1"/>
            <a:stCxn id="158726" idx="6"/>
            <a:endCxn id="158804" idx="1"/>
          </p:cNvCxnSpPr>
          <p:nvPr/>
        </p:nvCxnSpPr>
        <p:spPr bwMode="auto">
          <a:xfrm rot="10800000" flipV="1">
            <a:off x="6172200" y="1704975"/>
            <a:ext cx="1089025" cy="1487488"/>
          </a:xfrm>
          <a:prstGeom prst="bentConnector4">
            <a:avLst>
              <a:gd name="adj1" fmla="val 52917"/>
              <a:gd name="adj2" fmla="val 98931"/>
            </a:avLst>
          </a:prstGeom>
          <a:noFill/>
          <a:ln w="38100">
            <a:solidFill>
              <a:schemeClr val="tx1"/>
            </a:solidFill>
            <a:miter lim="800000"/>
            <a:headEnd type="none" w="sm" len="sm"/>
            <a:tailEnd type="triangle" w="sm" len="sm"/>
          </a:ln>
          <a:effectLst/>
        </p:spPr>
      </p:cxnSp>
      <p:cxnSp>
        <p:nvCxnSpPr>
          <p:cNvPr id="158826" name="AutoShape 106"/>
          <p:cNvCxnSpPr>
            <a:cxnSpLocks noChangeShapeType="1"/>
            <a:stCxn id="158726" idx="18"/>
            <a:endCxn id="158805" idx="1"/>
          </p:cNvCxnSpPr>
          <p:nvPr/>
        </p:nvCxnSpPr>
        <p:spPr bwMode="auto">
          <a:xfrm rot="10800000" flipV="1">
            <a:off x="6172200" y="2371725"/>
            <a:ext cx="1084263" cy="1163638"/>
          </a:xfrm>
          <a:prstGeom prst="bentConnector4">
            <a:avLst>
              <a:gd name="adj1" fmla="val 31037"/>
              <a:gd name="adj2" fmla="val 98769"/>
            </a:avLst>
          </a:prstGeom>
          <a:noFill/>
          <a:ln w="38100">
            <a:solidFill>
              <a:schemeClr val="tx1"/>
            </a:solidFill>
            <a:miter lim="800000"/>
            <a:headEnd type="none" w="sm" len="sm"/>
            <a:tailEnd type="triangle" w="sm" len="sm"/>
          </a:ln>
          <a:effectLst/>
        </p:spPr>
      </p:cxnSp>
      <p:cxnSp>
        <p:nvCxnSpPr>
          <p:cNvPr id="158828" name="AutoShape 108"/>
          <p:cNvCxnSpPr>
            <a:cxnSpLocks noChangeShapeType="1"/>
            <a:endCxn id="158806" idx="1"/>
          </p:cNvCxnSpPr>
          <p:nvPr/>
        </p:nvCxnSpPr>
        <p:spPr bwMode="auto">
          <a:xfrm rot="10800000" flipV="1">
            <a:off x="6172200" y="2514600"/>
            <a:ext cx="1384300" cy="1363663"/>
          </a:xfrm>
          <a:prstGeom prst="bentConnector4">
            <a:avLst>
              <a:gd name="adj1" fmla="val -690"/>
              <a:gd name="adj2" fmla="val 99181"/>
            </a:avLst>
          </a:prstGeom>
          <a:noFill/>
          <a:ln w="38100">
            <a:solidFill>
              <a:schemeClr val="tx1"/>
            </a:solidFill>
            <a:miter lim="800000"/>
            <a:headEnd type="none" w="sm" len="sm"/>
            <a:tailEnd type="triangle" w="sm" len="sm"/>
          </a:ln>
          <a:effectLst/>
        </p:spPr>
      </p:cxnSp>
      <p:sp>
        <p:nvSpPr>
          <p:cNvPr id="158831" name="Rectangle 111"/>
          <p:cNvSpPr>
            <a:spLocks noChangeArrowheads="1"/>
          </p:cNvSpPr>
          <p:nvPr/>
        </p:nvSpPr>
        <p:spPr bwMode="auto">
          <a:xfrm>
            <a:off x="6781800" y="3940175"/>
            <a:ext cx="750206" cy="305212"/>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400">
                <a:effectLst/>
                <a:latin typeface="Arial" charset="0"/>
              </a:rPr>
              <a:t>Strobe</a:t>
            </a:r>
          </a:p>
        </p:txBody>
      </p:sp>
      <p:grpSp>
        <p:nvGrpSpPr>
          <p:cNvPr id="158725" name="Group 5"/>
          <p:cNvGrpSpPr>
            <a:grpSpLocks/>
          </p:cNvGrpSpPr>
          <p:nvPr/>
        </p:nvGrpSpPr>
        <p:grpSpPr bwMode="auto">
          <a:xfrm>
            <a:off x="7199313" y="1543050"/>
            <a:ext cx="1563687" cy="992188"/>
            <a:chOff x="4139" y="844"/>
            <a:chExt cx="985" cy="625"/>
          </a:xfrm>
        </p:grpSpPr>
        <p:sp>
          <p:nvSpPr>
            <p:cNvPr id="158726" name="Freeform 6"/>
            <p:cNvSpPr>
              <a:spLocks/>
            </p:cNvSpPr>
            <p:nvPr/>
          </p:nvSpPr>
          <p:spPr bwMode="auto">
            <a:xfrm>
              <a:off x="4139" y="844"/>
              <a:ext cx="576" cy="625"/>
            </a:xfrm>
            <a:custGeom>
              <a:avLst/>
              <a:gdLst/>
              <a:ahLst/>
              <a:cxnLst>
                <a:cxn ang="0">
                  <a:pos x="573" y="0"/>
                </a:cxn>
                <a:cxn ang="0">
                  <a:pos x="141" y="0"/>
                </a:cxn>
                <a:cxn ang="0">
                  <a:pos x="119" y="4"/>
                </a:cxn>
                <a:cxn ang="0">
                  <a:pos x="92" y="22"/>
                </a:cxn>
                <a:cxn ang="0">
                  <a:pos x="75" y="42"/>
                </a:cxn>
                <a:cxn ang="0">
                  <a:pos x="55" y="70"/>
                </a:cxn>
                <a:cxn ang="0">
                  <a:pos x="39" y="102"/>
                </a:cxn>
                <a:cxn ang="0">
                  <a:pos x="26" y="136"/>
                </a:cxn>
                <a:cxn ang="0">
                  <a:pos x="15" y="177"/>
                </a:cxn>
                <a:cxn ang="0">
                  <a:pos x="8" y="217"/>
                </a:cxn>
                <a:cxn ang="0">
                  <a:pos x="3" y="255"/>
                </a:cxn>
                <a:cxn ang="0">
                  <a:pos x="0" y="288"/>
                </a:cxn>
                <a:cxn ang="0">
                  <a:pos x="0" y="342"/>
                </a:cxn>
                <a:cxn ang="0">
                  <a:pos x="2" y="376"/>
                </a:cxn>
                <a:cxn ang="0">
                  <a:pos x="6" y="404"/>
                </a:cxn>
                <a:cxn ang="0">
                  <a:pos x="9" y="431"/>
                </a:cxn>
                <a:cxn ang="0">
                  <a:pos x="15" y="456"/>
                </a:cxn>
                <a:cxn ang="0">
                  <a:pos x="23" y="482"/>
                </a:cxn>
                <a:cxn ang="0">
                  <a:pos x="36" y="522"/>
                </a:cxn>
                <a:cxn ang="0">
                  <a:pos x="45" y="545"/>
                </a:cxn>
                <a:cxn ang="0">
                  <a:pos x="60" y="570"/>
                </a:cxn>
                <a:cxn ang="0">
                  <a:pos x="81" y="597"/>
                </a:cxn>
                <a:cxn ang="0">
                  <a:pos x="99" y="611"/>
                </a:cxn>
                <a:cxn ang="0">
                  <a:pos x="119" y="620"/>
                </a:cxn>
                <a:cxn ang="0">
                  <a:pos x="140" y="624"/>
                </a:cxn>
                <a:cxn ang="0">
                  <a:pos x="575" y="624"/>
                </a:cxn>
              </a:cxnLst>
              <a:rect l="0" t="0" r="r" b="b"/>
              <a:pathLst>
                <a:path w="576" h="625">
                  <a:moveTo>
                    <a:pt x="573" y="0"/>
                  </a:moveTo>
                  <a:lnTo>
                    <a:pt x="141" y="0"/>
                  </a:lnTo>
                  <a:lnTo>
                    <a:pt x="119" y="4"/>
                  </a:lnTo>
                  <a:lnTo>
                    <a:pt x="92" y="22"/>
                  </a:lnTo>
                  <a:lnTo>
                    <a:pt x="75" y="42"/>
                  </a:lnTo>
                  <a:lnTo>
                    <a:pt x="55" y="70"/>
                  </a:lnTo>
                  <a:lnTo>
                    <a:pt x="39" y="102"/>
                  </a:lnTo>
                  <a:lnTo>
                    <a:pt x="26" y="136"/>
                  </a:lnTo>
                  <a:lnTo>
                    <a:pt x="15" y="177"/>
                  </a:lnTo>
                  <a:lnTo>
                    <a:pt x="8" y="217"/>
                  </a:lnTo>
                  <a:lnTo>
                    <a:pt x="3" y="255"/>
                  </a:lnTo>
                  <a:lnTo>
                    <a:pt x="0" y="288"/>
                  </a:lnTo>
                  <a:lnTo>
                    <a:pt x="0" y="342"/>
                  </a:lnTo>
                  <a:lnTo>
                    <a:pt x="2" y="376"/>
                  </a:lnTo>
                  <a:lnTo>
                    <a:pt x="6" y="404"/>
                  </a:lnTo>
                  <a:lnTo>
                    <a:pt x="9" y="431"/>
                  </a:lnTo>
                  <a:lnTo>
                    <a:pt x="15" y="456"/>
                  </a:lnTo>
                  <a:lnTo>
                    <a:pt x="23" y="482"/>
                  </a:lnTo>
                  <a:lnTo>
                    <a:pt x="36" y="522"/>
                  </a:lnTo>
                  <a:lnTo>
                    <a:pt x="45" y="545"/>
                  </a:lnTo>
                  <a:lnTo>
                    <a:pt x="60" y="570"/>
                  </a:lnTo>
                  <a:lnTo>
                    <a:pt x="81" y="597"/>
                  </a:lnTo>
                  <a:lnTo>
                    <a:pt x="99" y="611"/>
                  </a:lnTo>
                  <a:lnTo>
                    <a:pt x="119" y="620"/>
                  </a:lnTo>
                  <a:lnTo>
                    <a:pt x="140" y="624"/>
                  </a:lnTo>
                  <a:lnTo>
                    <a:pt x="575" y="624"/>
                  </a:lnTo>
                </a:path>
              </a:pathLst>
            </a:custGeom>
            <a:solidFill>
              <a:schemeClr val="accent2"/>
            </a:solid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8727" name="Oval 7"/>
            <p:cNvSpPr>
              <a:spLocks noChangeArrowheads="1"/>
            </p:cNvSpPr>
            <p:nvPr/>
          </p:nvSpPr>
          <p:spPr bwMode="auto">
            <a:xfrm>
              <a:off x="4614" y="848"/>
              <a:ext cx="232" cy="616"/>
            </a:xfrm>
            <a:prstGeom prst="ellipse">
              <a:avLst/>
            </a:prstGeom>
            <a:solidFill>
              <a:schemeClr val="accent2"/>
            </a:solidFill>
            <a:ln w="12700">
              <a:solidFill>
                <a:schemeClr val="tx1"/>
              </a:solidFill>
              <a:round/>
              <a:headEnd/>
              <a:tailEnd/>
            </a:ln>
            <a:effectLst/>
          </p:spPr>
          <p:txBody>
            <a:bodyPr wrap="none" anchor="ctr"/>
            <a:lstStyle/>
            <a:p>
              <a:endParaRPr lang="en-US">
                <a:effectLst/>
              </a:endParaRPr>
            </a:p>
          </p:txBody>
        </p:sp>
        <p:sp>
          <p:nvSpPr>
            <p:cNvPr id="158728" name="Freeform 8"/>
            <p:cNvSpPr>
              <a:spLocks/>
            </p:cNvSpPr>
            <p:nvPr/>
          </p:nvSpPr>
          <p:spPr bwMode="auto">
            <a:xfrm>
              <a:off x="4707" y="1060"/>
              <a:ext cx="398" cy="193"/>
            </a:xfrm>
            <a:custGeom>
              <a:avLst/>
              <a:gdLst/>
              <a:ahLst/>
              <a:cxnLst>
                <a:cxn ang="0">
                  <a:pos x="397" y="0"/>
                </a:cxn>
                <a:cxn ang="0">
                  <a:pos x="21" y="3"/>
                </a:cxn>
                <a:cxn ang="0">
                  <a:pos x="14" y="10"/>
                </a:cxn>
                <a:cxn ang="0">
                  <a:pos x="9" y="18"/>
                </a:cxn>
                <a:cxn ang="0">
                  <a:pos x="6" y="27"/>
                </a:cxn>
                <a:cxn ang="0">
                  <a:pos x="5" y="33"/>
                </a:cxn>
                <a:cxn ang="0">
                  <a:pos x="3" y="42"/>
                </a:cxn>
                <a:cxn ang="0">
                  <a:pos x="2" y="51"/>
                </a:cxn>
                <a:cxn ang="0">
                  <a:pos x="0" y="64"/>
                </a:cxn>
                <a:cxn ang="0">
                  <a:pos x="0" y="78"/>
                </a:cxn>
                <a:cxn ang="0">
                  <a:pos x="0" y="101"/>
                </a:cxn>
                <a:cxn ang="0">
                  <a:pos x="0" y="117"/>
                </a:cxn>
                <a:cxn ang="0">
                  <a:pos x="2" y="129"/>
                </a:cxn>
                <a:cxn ang="0">
                  <a:pos x="3" y="143"/>
                </a:cxn>
                <a:cxn ang="0">
                  <a:pos x="5" y="156"/>
                </a:cxn>
                <a:cxn ang="0">
                  <a:pos x="8" y="168"/>
                </a:cxn>
                <a:cxn ang="0">
                  <a:pos x="12" y="180"/>
                </a:cxn>
                <a:cxn ang="0">
                  <a:pos x="17" y="188"/>
                </a:cxn>
                <a:cxn ang="0">
                  <a:pos x="21" y="191"/>
                </a:cxn>
                <a:cxn ang="0">
                  <a:pos x="397" y="192"/>
                </a:cxn>
              </a:cxnLst>
              <a:rect l="0" t="0" r="r" b="b"/>
              <a:pathLst>
                <a:path w="398" h="193">
                  <a:moveTo>
                    <a:pt x="397" y="0"/>
                  </a:moveTo>
                  <a:lnTo>
                    <a:pt x="21" y="3"/>
                  </a:lnTo>
                  <a:lnTo>
                    <a:pt x="14" y="10"/>
                  </a:lnTo>
                  <a:lnTo>
                    <a:pt x="9" y="18"/>
                  </a:lnTo>
                  <a:lnTo>
                    <a:pt x="6" y="27"/>
                  </a:lnTo>
                  <a:lnTo>
                    <a:pt x="5" y="33"/>
                  </a:lnTo>
                  <a:lnTo>
                    <a:pt x="3" y="42"/>
                  </a:lnTo>
                  <a:lnTo>
                    <a:pt x="2" y="51"/>
                  </a:lnTo>
                  <a:lnTo>
                    <a:pt x="0" y="64"/>
                  </a:lnTo>
                  <a:lnTo>
                    <a:pt x="0" y="78"/>
                  </a:lnTo>
                  <a:lnTo>
                    <a:pt x="0" y="101"/>
                  </a:lnTo>
                  <a:lnTo>
                    <a:pt x="0" y="117"/>
                  </a:lnTo>
                  <a:lnTo>
                    <a:pt x="2" y="129"/>
                  </a:lnTo>
                  <a:lnTo>
                    <a:pt x="3" y="143"/>
                  </a:lnTo>
                  <a:lnTo>
                    <a:pt x="5" y="156"/>
                  </a:lnTo>
                  <a:lnTo>
                    <a:pt x="8" y="168"/>
                  </a:lnTo>
                  <a:lnTo>
                    <a:pt x="12" y="180"/>
                  </a:lnTo>
                  <a:lnTo>
                    <a:pt x="17" y="188"/>
                  </a:lnTo>
                  <a:lnTo>
                    <a:pt x="21" y="191"/>
                  </a:lnTo>
                  <a:lnTo>
                    <a:pt x="397" y="192"/>
                  </a:lnTo>
                </a:path>
              </a:pathLst>
            </a:custGeom>
            <a:solidFill>
              <a:schemeClr val="accent2"/>
            </a:solidFill>
            <a:ln w="12700" cap="rnd" cmpd="sng">
              <a:solidFill>
                <a:schemeClr val="tx1"/>
              </a:solidFill>
              <a:prstDash val="solid"/>
              <a:round/>
              <a:headEnd type="none" w="med" len="med"/>
              <a:tailEnd type="none" w="med" len="med"/>
            </a:ln>
            <a:effectLst/>
          </p:spPr>
          <p:txBody>
            <a:bodyPr/>
            <a:lstStyle/>
            <a:p>
              <a:endParaRPr lang="en-US">
                <a:effectLst/>
              </a:endParaRPr>
            </a:p>
          </p:txBody>
        </p:sp>
        <p:sp>
          <p:nvSpPr>
            <p:cNvPr id="158729" name="Oval 9"/>
            <p:cNvSpPr>
              <a:spLocks noChangeArrowheads="1"/>
            </p:cNvSpPr>
            <p:nvPr/>
          </p:nvSpPr>
          <p:spPr bwMode="auto">
            <a:xfrm>
              <a:off x="5084" y="1064"/>
              <a:ext cx="40" cy="184"/>
            </a:xfrm>
            <a:prstGeom prst="ellipse">
              <a:avLst/>
            </a:prstGeom>
            <a:solidFill>
              <a:schemeClr val="accent2"/>
            </a:solidFill>
            <a:ln w="12700">
              <a:solidFill>
                <a:schemeClr val="tx1"/>
              </a:solidFill>
              <a:round/>
              <a:headEnd/>
              <a:tailEnd/>
            </a:ln>
            <a:effectLst/>
          </p:spPr>
          <p:txBody>
            <a:bodyPr wrap="none" anchor="ctr"/>
            <a:lstStyle/>
            <a:p>
              <a:endParaRPr lang="en-US">
                <a:effectLst/>
              </a:endParaRPr>
            </a:p>
          </p:txBody>
        </p:sp>
        <p:sp>
          <p:nvSpPr>
            <p:cNvPr id="158730" name="Arc 10"/>
            <p:cNvSpPr>
              <a:spLocks/>
            </p:cNvSpPr>
            <p:nvPr/>
          </p:nvSpPr>
          <p:spPr bwMode="auto">
            <a:xfrm>
              <a:off x="4925" y="944"/>
              <a:ext cx="74" cy="480"/>
            </a:xfrm>
            <a:custGeom>
              <a:avLst/>
              <a:gdLst>
                <a:gd name="G0" fmla="+- 21600 0 0"/>
                <a:gd name="G1" fmla="+- 21600 0 0"/>
                <a:gd name="G2" fmla="+- 21600 0 0"/>
                <a:gd name="T0" fmla="*/ 18658 w 36521"/>
                <a:gd name="T1" fmla="*/ 42999 h 42999"/>
                <a:gd name="T2" fmla="*/ 36521 w 36521"/>
                <a:gd name="T3" fmla="*/ 5982 h 42999"/>
                <a:gd name="T4" fmla="*/ 21600 w 36521"/>
                <a:gd name="T5" fmla="*/ 21600 h 42999"/>
              </a:gdLst>
              <a:ahLst/>
              <a:cxnLst>
                <a:cxn ang="0">
                  <a:pos x="T0" y="T1"/>
                </a:cxn>
                <a:cxn ang="0">
                  <a:pos x="T2" y="T3"/>
                </a:cxn>
                <a:cxn ang="0">
                  <a:pos x="T4" y="T5"/>
                </a:cxn>
              </a:cxnLst>
              <a:rect l="0" t="0" r="r" b="b"/>
              <a:pathLst>
                <a:path w="36521" h="42999" fill="none" extrusionOk="0">
                  <a:moveTo>
                    <a:pt x="18658" y="42998"/>
                  </a:moveTo>
                  <a:cubicBezTo>
                    <a:pt x="7966" y="41528"/>
                    <a:pt x="0" y="32392"/>
                    <a:pt x="0" y="21600"/>
                  </a:cubicBezTo>
                  <a:cubicBezTo>
                    <a:pt x="0" y="9670"/>
                    <a:pt x="9670" y="0"/>
                    <a:pt x="21600" y="0"/>
                  </a:cubicBezTo>
                  <a:cubicBezTo>
                    <a:pt x="27158" y="-1"/>
                    <a:pt x="32502" y="2142"/>
                    <a:pt x="36521" y="5981"/>
                  </a:cubicBezTo>
                </a:path>
                <a:path w="36521" h="42999" stroke="0" extrusionOk="0">
                  <a:moveTo>
                    <a:pt x="18658" y="42998"/>
                  </a:moveTo>
                  <a:cubicBezTo>
                    <a:pt x="7966" y="41528"/>
                    <a:pt x="0" y="32392"/>
                    <a:pt x="0" y="21600"/>
                  </a:cubicBezTo>
                  <a:cubicBezTo>
                    <a:pt x="0" y="9670"/>
                    <a:pt x="9670" y="0"/>
                    <a:pt x="21600" y="0"/>
                  </a:cubicBezTo>
                  <a:cubicBezTo>
                    <a:pt x="27158" y="-1"/>
                    <a:pt x="32502" y="2142"/>
                    <a:pt x="36521" y="5981"/>
                  </a:cubicBezTo>
                  <a:lnTo>
                    <a:pt x="21600" y="21600"/>
                  </a:lnTo>
                  <a:close/>
                </a:path>
              </a:pathLst>
            </a:custGeom>
            <a:noFill/>
            <a:ln w="12700" cap="rnd">
              <a:solidFill>
                <a:schemeClr val="tx1"/>
              </a:solidFill>
              <a:round/>
              <a:headEnd type="triangle" w="med" len="med"/>
              <a:tailEnd/>
            </a:ln>
            <a:effectLst/>
          </p:spPr>
          <p:txBody>
            <a:bodyPr wrap="none" anchor="ctr"/>
            <a:lstStyle/>
            <a:p>
              <a:endParaRPr lang="en-US">
                <a:effectLst/>
              </a:endParaRPr>
            </a:p>
          </p:txBody>
        </p:sp>
      </p:grpSp>
      <p:sp>
        <p:nvSpPr>
          <p:cNvPr id="158834" name="Text Box 114"/>
          <p:cNvSpPr txBox="1">
            <a:spLocks noChangeArrowheads="1"/>
          </p:cNvSpPr>
          <p:nvPr/>
        </p:nvSpPr>
        <p:spPr bwMode="auto">
          <a:xfrm>
            <a:off x="7502525" y="4114800"/>
            <a:ext cx="1527175" cy="238125"/>
          </a:xfrm>
          <a:prstGeom prst="rect">
            <a:avLst/>
          </a:prstGeom>
          <a:noFill/>
          <a:ln w="12700">
            <a:noFill/>
            <a:miter lim="800000"/>
            <a:headEnd type="none" w="sm" len="sm"/>
            <a:tailEnd type="none" w="sm" len="sm"/>
          </a:ln>
          <a:effectLst/>
        </p:spPr>
        <p:txBody>
          <a:bodyPr wrap="none">
            <a:spAutoFit/>
          </a:bodyPr>
          <a:lstStyle/>
          <a:p>
            <a:r>
              <a:rPr lang="en-US" sz="1200" b="0" i="1">
                <a:effectLst/>
                <a:latin typeface="Arial" charset="0"/>
              </a:rPr>
              <a:t>from homing sensor</a:t>
            </a:r>
          </a:p>
        </p:txBody>
      </p:sp>
      <p:sp>
        <p:nvSpPr>
          <p:cNvPr id="158835" name="Line 115"/>
          <p:cNvSpPr>
            <a:spLocks noChangeShapeType="1"/>
          </p:cNvSpPr>
          <p:nvPr/>
        </p:nvSpPr>
        <p:spPr bwMode="auto">
          <a:xfrm flipH="1">
            <a:off x="6172200" y="4216400"/>
            <a:ext cx="1371600" cy="0"/>
          </a:xfrm>
          <a:prstGeom prst="line">
            <a:avLst/>
          </a:prstGeom>
          <a:noFill/>
          <a:ln w="38100">
            <a:solidFill>
              <a:schemeClr val="tx1"/>
            </a:solidFill>
            <a:round/>
            <a:headEnd type="none" w="sm" len="sm"/>
            <a:tailEnd type="triangle" w="sm" len="sm"/>
          </a:ln>
          <a:effectLst/>
        </p:spPr>
        <p:txBody>
          <a:bodyPr/>
          <a:lstStyle/>
          <a:p>
            <a:endParaRPr lang="en-US">
              <a:effectLst/>
            </a:endParaRPr>
          </a:p>
        </p:txBody>
      </p:sp>
      <p:sp>
        <p:nvSpPr>
          <p:cNvPr id="44" name="Text Box 138"/>
          <p:cNvSpPr txBox="1">
            <a:spLocks noChangeArrowheads="1"/>
          </p:cNvSpPr>
          <p:nvPr/>
        </p:nvSpPr>
        <p:spPr bwMode="auto">
          <a:xfrm>
            <a:off x="516035" y="4045230"/>
            <a:ext cx="1234633" cy="240066"/>
          </a:xfrm>
          <a:prstGeom prst="rect">
            <a:avLst/>
          </a:prstGeom>
          <a:noFill/>
          <a:ln w="12700">
            <a:noFill/>
            <a:miter lim="800000"/>
            <a:headEnd type="none" w="sm" len="sm"/>
            <a:tailEnd type="none" w="sm" len="sm"/>
          </a:ln>
          <a:effectLst/>
        </p:spPr>
        <p:txBody>
          <a:bodyPr wrap="none">
            <a:spAutoFit/>
          </a:bodyPr>
          <a:lstStyle/>
          <a:p>
            <a:r>
              <a:rPr lang="en-US" sz="1200" b="0" dirty="0" err="1" smtClean="0">
                <a:effectLst/>
                <a:latin typeface="Arial" charset="0"/>
              </a:rPr>
              <a:t>CPUx.SYSCLK</a:t>
            </a:r>
            <a:endParaRPr lang="en-US" sz="1600" b="0" dirty="0" smtClean="0">
              <a:effectLst/>
              <a:latin typeface="Arial" charset="0"/>
            </a:endParaRPr>
          </a:p>
        </p:txBody>
      </p:sp>
      <p:cxnSp>
        <p:nvCxnSpPr>
          <p:cNvPr id="45" name="Straight Connector 44"/>
          <p:cNvCxnSpPr/>
          <p:nvPr/>
        </p:nvCxnSpPr>
        <p:spPr bwMode="auto">
          <a:xfrm>
            <a:off x="1128439" y="3701760"/>
            <a:ext cx="0" cy="319088"/>
          </a:xfrm>
          <a:prstGeom prst="line">
            <a:avLst/>
          </a:prstGeom>
          <a:solidFill>
            <a:schemeClr val="accent1"/>
          </a:solidFill>
          <a:ln w="12700" cap="flat" cmpd="sng" algn="ctr">
            <a:solidFill>
              <a:schemeClr val="tx1"/>
            </a:solidFill>
            <a:prstDash val="solid"/>
            <a:round/>
            <a:headEnd type="triangle" w="med" len="med"/>
            <a:tailEnd type="none" w="med" len="med"/>
          </a:ln>
          <a:effectLst/>
        </p:spPr>
      </p:cxnSp>
    </p:spTree>
    <p:custDataLst>
      <p:tags r:id="rId1"/>
    </p:custDataLst>
    <p:extLst>
      <p:ext uri="{BB962C8B-B14F-4D97-AF65-F5344CB8AC3E}">
        <p14:creationId xmlns:p14="http://schemas.microsoft.com/office/powerpoint/2010/main" val="113236523"/>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2819400" y="4744721"/>
            <a:ext cx="2784475" cy="1855072"/>
          </a:xfrm>
          <a:prstGeom prst="rect">
            <a:avLst/>
          </a:prstGeom>
          <a:solidFill>
            <a:schemeClr val="accent4">
              <a:lumMod val="40000"/>
              <a:lumOff val="60000"/>
            </a:schemeClr>
          </a:solidFill>
          <a:ln w="12700" cap="rnd">
            <a:noFill/>
            <a:miter lim="800000"/>
            <a:headEnd/>
            <a:tailEnd/>
          </a:ln>
          <a:effectLst/>
        </p:spPr>
        <p:txBody>
          <a:bodyPr wrap="none" anchor="ctr"/>
          <a:lstStyle/>
          <a:p>
            <a:endParaRPr lang="en-US">
              <a:effectLst/>
            </a:endParaRPr>
          </a:p>
        </p:txBody>
      </p:sp>
      <p:sp>
        <p:nvSpPr>
          <p:cNvPr id="212995" name="Rectangle 3"/>
          <p:cNvSpPr>
            <a:spLocks noChangeArrowheads="1"/>
          </p:cNvSpPr>
          <p:nvPr/>
        </p:nvSpPr>
        <p:spPr bwMode="auto">
          <a:xfrm>
            <a:off x="127000" y="719667"/>
            <a:ext cx="2692400" cy="5880126"/>
          </a:xfrm>
          <a:prstGeom prst="rect">
            <a:avLst/>
          </a:prstGeom>
          <a:solidFill>
            <a:schemeClr val="accent4">
              <a:lumMod val="40000"/>
              <a:lumOff val="60000"/>
            </a:schemeClr>
          </a:solidFill>
          <a:ln w="12700" cap="rnd">
            <a:noFill/>
            <a:miter lim="800000"/>
            <a:headEnd/>
            <a:tailEnd/>
          </a:ln>
          <a:effectLst/>
        </p:spPr>
        <p:txBody>
          <a:bodyPr wrap="none" anchor="ctr"/>
          <a:lstStyle/>
          <a:p>
            <a:endParaRPr lang="en-US">
              <a:effectLst/>
            </a:endParaRPr>
          </a:p>
        </p:txBody>
      </p:sp>
      <p:sp>
        <p:nvSpPr>
          <p:cNvPr id="212997" name="Line 5"/>
          <p:cNvSpPr>
            <a:spLocks noChangeShapeType="1"/>
          </p:cNvSpPr>
          <p:nvPr/>
        </p:nvSpPr>
        <p:spPr bwMode="auto">
          <a:xfrm>
            <a:off x="2315633" y="3396769"/>
            <a:ext cx="228600" cy="0"/>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213000" name="Rectangle 8"/>
          <p:cNvSpPr>
            <a:spLocks noGrp="1" noChangeArrowheads="1"/>
          </p:cNvSpPr>
          <p:nvPr>
            <p:ph type="title"/>
          </p:nvPr>
        </p:nvSpPr>
        <p:spPr>
          <a:xfrm>
            <a:off x="22225" y="66675"/>
            <a:ext cx="9067800" cy="762000"/>
          </a:xfrm>
        </p:spPr>
        <p:txBody>
          <a:bodyPr/>
          <a:lstStyle/>
          <a:p>
            <a:r>
              <a:rPr lang="en-US" dirty="0"/>
              <a:t>Lab </a:t>
            </a:r>
            <a:r>
              <a:rPr lang="en-US" dirty="0" smtClean="0"/>
              <a:t>3: </a:t>
            </a:r>
            <a:r>
              <a:rPr lang="en-US" dirty="0"/>
              <a:t>Control Peripherals</a:t>
            </a:r>
          </a:p>
        </p:txBody>
      </p:sp>
      <p:sp>
        <p:nvSpPr>
          <p:cNvPr id="213001" name="Oval 9"/>
          <p:cNvSpPr>
            <a:spLocks noChangeArrowheads="1"/>
          </p:cNvSpPr>
          <p:nvPr/>
        </p:nvSpPr>
        <p:spPr bwMode="auto">
          <a:xfrm>
            <a:off x="3298825" y="3690446"/>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13004" name="Line 12"/>
          <p:cNvSpPr>
            <a:spLocks noChangeShapeType="1"/>
          </p:cNvSpPr>
          <p:nvPr/>
        </p:nvSpPr>
        <p:spPr bwMode="auto">
          <a:xfrm>
            <a:off x="5340350" y="3766646"/>
            <a:ext cx="1676400"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13005" name="Rectangle 13"/>
          <p:cNvSpPr>
            <a:spLocks noChangeArrowheads="1"/>
          </p:cNvSpPr>
          <p:nvPr/>
        </p:nvSpPr>
        <p:spPr bwMode="gray">
          <a:xfrm>
            <a:off x="3832225" y="3218959"/>
            <a:ext cx="1524000" cy="99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06" name="Rectangle 14"/>
          <p:cNvSpPr>
            <a:spLocks noChangeArrowheads="1"/>
          </p:cNvSpPr>
          <p:nvPr/>
        </p:nvSpPr>
        <p:spPr bwMode="gray">
          <a:xfrm>
            <a:off x="4038600" y="3538046"/>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13007" name="Text Box 15"/>
          <p:cNvSpPr txBox="1">
            <a:spLocks noChangeArrowheads="1"/>
          </p:cNvSpPr>
          <p:nvPr/>
        </p:nvSpPr>
        <p:spPr bwMode="gray">
          <a:xfrm>
            <a:off x="3914771" y="3202024"/>
            <a:ext cx="774571"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smtClean="0">
                <a:effectLst/>
                <a:latin typeface="Arial" charset="0"/>
              </a:rPr>
              <a:t>ADCC</a:t>
            </a:r>
            <a:endParaRPr lang="en-US" sz="1600" dirty="0">
              <a:effectLst/>
              <a:latin typeface="Arial" charset="0"/>
            </a:endParaRPr>
          </a:p>
        </p:txBody>
      </p:sp>
      <p:sp>
        <p:nvSpPr>
          <p:cNvPr id="213008" name="Line 16"/>
          <p:cNvSpPr>
            <a:spLocks noChangeShapeType="1"/>
          </p:cNvSpPr>
          <p:nvPr/>
        </p:nvSpPr>
        <p:spPr bwMode="auto">
          <a:xfrm>
            <a:off x="3408363" y="3766646"/>
            <a:ext cx="423862"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213010" name="Rectangle 18"/>
          <p:cNvSpPr>
            <a:spLocks noChangeArrowheads="1"/>
          </p:cNvSpPr>
          <p:nvPr/>
        </p:nvSpPr>
        <p:spPr bwMode="gray">
          <a:xfrm>
            <a:off x="7007225" y="34025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1" name="Rectangle 19"/>
          <p:cNvSpPr>
            <a:spLocks noChangeArrowheads="1"/>
          </p:cNvSpPr>
          <p:nvPr/>
        </p:nvSpPr>
        <p:spPr bwMode="gray">
          <a:xfrm>
            <a:off x="7007225" y="35549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2" name="Rectangle 20"/>
          <p:cNvSpPr>
            <a:spLocks noChangeArrowheads="1"/>
          </p:cNvSpPr>
          <p:nvPr/>
        </p:nvSpPr>
        <p:spPr bwMode="gray">
          <a:xfrm>
            <a:off x="7007225" y="37073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3" name="Rectangle 21"/>
          <p:cNvSpPr>
            <a:spLocks noChangeArrowheads="1"/>
          </p:cNvSpPr>
          <p:nvPr/>
        </p:nvSpPr>
        <p:spPr bwMode="gray">
          <a:xfrm>
            <a:off x="7007225" y="38597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4" name="Rectangle 22"/>
          <p:cNvSpPr>
            <a:spLocks noChangeArrowheads="1"/>
          </p:cNvSpPr>
          <p:nvPr/>
        </p:nvSpPr>
        <p:spPr bwMode="gray">
          <a:xfrm>
            <a:off x="7007225" y="40121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5" name="Rectangle 23"/>
          <p:cNvSpPr>
            <a:spLocks noChangeArrowheads="1"/>
          </p:cNvSpPr>
          <p:nvPr/>
        </p:nvSpPr>
        <p:spPr bwMode="gray">
          <a:xfrm>
            <a:off x="7007225" y="416458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7" name="Rectangle 25"/>
          <p:cNvSpPr>
            <a:spLocks noChangeArrowheads="1"/>
          </p:cNvSpPr>
          <p:nvPr/>
        </p:nvSpPr>
        <p:spPr bwMode="gray">
          <a:xfrm>
            <a:off x="7007225" y="490964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8" name="Rectangle 26"/>
          <p:cNvSpPr>
            <a:spLocks noChangeArrowheads="1"/>
          </p:cNvSpPr>
          <p:nvPr/>
        </p:nvSpPr>
        <p:spPr bwMode="gray">
          <a:xfrm>
            <a:off x="7007225" y="5062046"/>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9" name="Text Box 27"/>
          <p:cNvSpPr txBox="1">
            <a:spLocks noChangeArrowheads="1"/>
          </p:cNvSpPr>
          <p:nvPr/>
        </p:nvSpPr>
        <p:spPr bwMode="auto">
          <a:xfrm rot="5400000">
            <a:off x="7386107" y="4227554"/>
            <a:ext cx="603250" cy="7620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4400">
                <a:effectLst/>
                <a:latin typeface="Times New Roman" pitchFamily="18" charset="0"/>
              </a:rPr>
              <a:t>...</a:t>
            </a:r>
          </a:p>
        </p:txBody>
      </p:sp>
      <p:sp>
        <p:nvSpPr>
          <p:cNvPr id="213021" name="Line 29"/>
          <p:cNvSpPr>
            <a:spLocks noChangeShapeType="1"/>
          </p:cNvSpPr>
          <p:nvPr/>
        </p:nvSpPr>
        <p:spPr bwMode="auto">
          <a:xfrm>
            <a:off x="8162925" y="3442725"/>
            <a:ext cx="0" cy="1665362"/>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13022" name="Arc 30"/>
          <p:cNvSpPr>
            <a:spLocks/>
          </p:cNvSpPr>
          <p:nvPr/>
        </p:nvSpPr>
        <p:spPr bwMode="auto">
          <a:xfrm>
            <a:off x="8299450" y="3446517"/>
            <a:ext cx="180975" cy="1737769"/>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noFill/>
          <a:ln w="12700">
            <a:solidFill>
              <a:schemeClr val="tx1"/>
            </a:solidFill>
            <a:round/>
            <a:headEnd type="triangle" w="med" len="med"/>
            <a:tailEnd/>
          </a:ln>
          <a:effectLst/>
        </p:spPr>
        <p:txBody>
          <a:bodyPr wrap="none" anchor="ctr"/>
          <a:lstStyle/>
          <a:p>
            <a:endParaRPr lang="en-US">
              <a:effectLst/>
            </a:endParaRPr>
          </a:p>
        </p:txBody>
      </p:sp>
      <p:sp>
        <p:nvSpPr>
          <p:cNvPr id="213023" name="Text Box 31"/>
          <p:cNvSpPr txBox="1">
            <a:spLocks noChangeArrowheads="1"/>
          </p:cNvSpPr>
          <p:nvPr/>
        </p:nvSpPr>
        <p:spPr bwMode="auto">
          <a:xfrm rot="-5392939">
            <a:off x="7923081" y="4142417"/>
            <a:ext cx="1471878"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b="0" dirty="0">
                <a:effectLst/>
                <a:latin typeface="Arial" charset="0"/>
              </a:rPr>
              <a:t>pointer rewind</a:t>
            </a:r>
          </a:p>
        </p:txBody>
      </p:sp>
      <p:sp>
        <p:nvSpPr>
          <p:cNvPr id="213024" name="Text Box 32"/>
          <p:cNvSpPr txBox="1">
            <a:spLocks noChangeArrowheads="1"/>
          </p:cNvSpPr>
          <p:nvPr/>
        </p:nvSpPr>
        <p:spPr bwMode="auto">
          <a:xfrm>
            <a:off x="5586106" y="2313991"/>
            <a:ext cx="1274644" cy="95410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dirty="0">
                <a:effectLst/>
                <a:latin typeface="Arial" charset="0"/>
              </a:rPr>
              <a:t>CPU copies</a:t>
            </a:r>
          </a:p>
          <a:p>
            <a:pPr>
              <a:lnSpc>
                <a:spcPct val="100000"/>
              </a:lnSpc>
              <a:spcBef>
                <a:spcPct val="0"/>
              </a:spcBef>
            </a:pPr>
            <a:r>
              <a:rPr lang="en-US" sz="1400" b="0" smtClean="0">
                <a:effectLst/>
                <a:latin typeface="Arial" charset="0"/>
              </a:rPr>
              <a:t>results </a:t>
            </a:r>
            <a:r>
              <a:rPr lang="en-US" sz="1400" b="0" dirty="0">
                <a:effectLst/>
                <a:latin typeface="Arial" charset="0"/>
              </a:rPr>
              <a:t>to</a:t>
            </a:r>
          </a:p>
          <a:p>
            <a:pPr>
              <a:lnSpc>
                <a:spcPct val="100000"/>
              </a:lnSpc>
              <a:spcBef>
                <a:spcPct val="0"/>
              </a:spcBef>
            </a:pPr>
            <a:r>
              <a:rPr lang="en-US" sz="1400" b="0" smtClean="0">
                <a:effectLst/>
                <a:latin typeface="Arial" charset="0"/>
              </a:rPr>
              <a:t>buffers </a:t>
            </a:r>
            <a:r>
              <a:rPr lang="en-US" sz="1400" b="0" dirty="0">
                <a:effectLst/>
                <a:latin typeface="Arial" charset="0"/>
              </a:rPr>
              <a:t>during</a:t>
            </a:r>
          </a:p>
          <a:p>
            <a:pPr>
              <a:lnSpc>
                <a:spcPct val="100000"/>
              </a:lnSpc>
              <a:spcBef>
                <a:spcPct val="0"/>
              </a:spcBef>
            </a:pPr>
            <a:r>
              <a:rPr lang="en-US" sz="1400" b="0" dirty="0">
                <a:effectLst/>
                <a:latin typeface="Arial" charset="0"/>
              </a:rPr>
              <a:t>ADC ISR</a:t>
            </a:r>
          </a:p>
        </p:txBody>
      </p:sp>
      <p:sp>
        <p:nvSpPr>
          <p:cNvPr id="213025" name="Text Box 33"/>
          <p:cNvSpPr txBox="1">
            <a:spLocks noChangeArrowheads="1"/>
          </p:cNvSpPr>
          <p:nvPr/>
        </p:nvSpPr>
        <p:spPr bwMode="auto">
          <a:xfrm>
            <a:off x="4203174" y="6028293"/>
            <a:ext cx="800219"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smtClean="0">
                <a:effectLst/>
                <a:latin typeface="Arial" charset="0"/>
              </a:rPr>
              <a:t>PWM2</a:t>
            </a:r>
            <a:endParaRPr lang="en-US" sz="1600" dirty="0">
              <a:effectLst/>
              <a:latin typeface="Arial" charset="0"/>
            </a:endParaRPr>
          </a:p>
        </p:txBody>
      </p:sp>
      <p:sp>
        <p:nvSpPr>
          <p:cNvPr id="213026" name="Line 34"/>
          <p:cNvSpPr>
            <a:spLocks noChangeShapeType="1"/>
          </p:cNvSpPr>
          <p:nvPr/>
        </p:nvSpPr>
        <p:spPr bwMode="auto">
          <a:xfrm flipV="1">
            <a:off x="4594225" y="3961909"/>
            <a:ext cx="0" cy="1255172"/>
          </a:xfrm>
          <a:prstGeom prst="line">
            <a:avLst/>
          </a:prstGeom>
          <a:noFill/>
          <a:ln w="12700">
            <a:solidFill>
              <a:schemeClr val="tx1"/>
            </a:solidFill>
            <a:prstDash val="dash"/>
            <a:round/>
            <a:headEnd type="none" w="sm" len="sm"/>
            <a:tailEnd type="triangle" w="med" len="med"/>
          </a:ln>
          <a:effectLst/>
        </p:spPr>
        <p:txBody>
          <a:bodyPr wrap="none" anchor="ctr"/>
          <a:lstStyle/>
          <a:p>
            <a:endParaRPr lang="en-US">
              <a:effectLst/>
            </a:endParaRPr>
          </a:p>
        </p:txBody>
      </p:sp>
      <p:grpSp>
        <p:nvGrpSpPr>
          <p:cNvPr id="213081" name="Group 89"/>
          <p:cNvGrpSpPr>
            <a:grpSpLocks/>
          </p:cNvGrpSpPr>
          <p:nvPr/>
        </p:nvGrpSpPr>
        <p:grpSpPr bwMode="auto">
          <a:xfrm>
            <a:off x="4010025" y="4937681"/>
            <a:ext cx="1168400" cy="1109662"/>
            <a:chOff x="2526" y="2689"/>
            <a:chExt cx="736" cy="699"/>
          </a:xfrm>
        </p:grpSpPr>
        <p:sp>
          <p:nvSpPr>
            <p:cNvPr id="213029" name="Rectangle 37"/>
            <p:cNvSpPr>
              <a:spLocks noChangeArrowheads="1"/>
            </p:cNvSpPr>
            <p:nvPr/>
          </p:nvSpPr>
          <p:spPr bwMode="gray">
            <a:xfrm>
              <a:off x="2526" y="2689"/>
              <a:ext cx="736" cy="699"/>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30" name="Oval 38"/>
            <p:cNvSpPr>
              <a:spLocks noChangeArrowheads="1"/>
            </p:cNvSpPr>
            <p:nvPr/>
          </p:nvSpPr>
          <p:spPr bwMode="gray">
            <a:xfrm>
              <a:off x="2636" y="2763"/>
              <a:ext cx="516" cy="515"/>
            </a:xfrm>
            <a:prstGeom prst="ellips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13031" name="Arc 39"/>
            <p:cNvSpPr>
              <a:spLocks/>
            </p:cNvSpPr>
            <p:nvPr/>
          </p:nvSpPr>
          <p:spPr bwMode="gray">
            <a:xfrm>
              <a:off x="2894" y="2763"/>
              <a:ext cx="221" cy="258"/>
            </a:xfrm>
            <a:custGeom>
              <a:avLst/>
              <a:gdLst>
                <a:gd name="G0" fmla="+- 0 0 0"/>
                <a:gd name="G1" fmla="+- 21600 0 0"/>
                <a:gd name="G2" fmla="+- 21600 0 0"/>
                <a:gd name="T0" fmla="*/ 0 w 18543"/>
                <a:gd name="T1" fmla="*/ 0 h 21600"/>
                <a:gd name="T2" fmla="*/ 18543 w 18543"/>
                <a:gd name="T3" fmla="*/ 10523 h 21600"/>
                <a:gd name="T4" fmla="*/ 0 w 18543"/>
                <a:gd name="T5" fmla="*/ 21600 h 21600"/>
              </a:gdLst>
              <a:ahLst/>
              <a:cxnLst>
                <a:cxn ang="0">
                  <a:pos x="T0" y="T1"/>
                </a:cxn>
                <a:cxn ang="0">
                  <a:pos x="T2" y="T3"/>
                </a:cxn>
                <a:cxn ang="0">
                  <a:pos x="T4" y="T5"/>
                </a:cxn>
              </a:cxnLst>
              <a:rect l="0" t="0" r="r" b="b"/>
              <a:pathLst>
                <a:path w="18543" h="21600" fill="none" extrusionOk="0">
                  <a:moveTo>
                    <a:pt x="-1" y="0"/>
                  </a:moveTo>
                  <a:cubicBezTo>
                    <a:pt x="7602" y="0"/>
                    <a:pt x="14644" y="3996"/>
                    <a:pt x="18543" y="10522"/>
                  </a:cubicBezTo>
                </a:path>
                <a:path w="18543" h="21600" stroke="0" extrusionOk="0">
                  <a:moveTo>
                    <a:pt x="-1" y="0"/>
                  </a:moveTo>
                  <a:cubicBezTo>
                    <a:pt x="7602" y="0"/>
                    <a:pt x="14644" y="3996"/>
                    <a:pt x="18543" y="10522"/>
                  </a:cubicBezTo>
                  <a:lnTo>
                    <a:pt x="0" y="21600"/>
                  </a:lnTo>
                  <a:close/>
                </a:path>
              </a:pathLst>
            </a:custGeom>
            <a:solidFill>
              <a:schemeClr val="tx2"/>
            </a:solidFill>
            <a:ln w="12700">
              <a:solidFill>
                <a:schemeClr val="tx1"/>
              </a:solidFill>
              <a:round/>
              <a:headEnd type="none" w="sm" len="sm"/>
              <a:tailEnd type="none" w="sm" len="sm"/>
            </a:ln>
            <a:effectLst/>
          </p:spPr>
          <p:txBody>
            <a:bodyPr wrap="none" anchor="ctr"/>
            <a:lstStyle/>
            <a:p>
              <a:endParaRPr lang="en-US">
                <a:effectLst/>
              </a:endParaRPr>
            </a:p>
          </p:txBody>
        </p:sp>
        <p:sp>
          <p:nvSpPr>
            <p:cNvPr id="213032" name="Line 40"/>
            <p:cNvSpPr>
              <a:spLocks noChangeShapeType="1"/>
            </p:cNvSpPr>
            <p:nvPr/>
          </p:nvSpPr>
          <p:spPr bwMode="gray">
            <a:xfrm flipV="1">
              <a:off x="2894" y="2763"/>
              <a:ext cx="0" cy="257"/>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13033" name="Line 41"/>
            <p:cNvSpPr>
              <a:spLocks noChangeShapeType="1"/>
            </p:cNvSpPr>
            <p:nvPr/>
          </p:nvSpPr>
          <p:spPr bwMode="gray">
            <a:xfrm flipV="1">
              <a:off x="2894" y="2888"/>
              <a:ext cx="218" cy="132"/>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grpSp>
      <p:sp>
        <p:nvSpPr>
          <p:cNvPr id="213034" name="Oval 42"/>
          <p:cNvSpPr>
            <a:spLocks noChangeArrowheads="1"/>
          </p:cNvSpPr>
          <p:nvPr/>
        </p:nvSpPr>
        <p:spPr bwMode="auto">
          <a:xfrm>
            <a:off x="2514600" y="3320569"/>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13036" name="Freeform 44"/>
          <p:cNvSpPr>
            <a:spLocks/>
          </p:cNvSpPr>
          <p:nvPr/>
        </p:nvSpPr>
        <p:spPr bwMode="auto">
          <a:xfrm rot="20152243">
            <a:off x="2756696" y="3299281"/>
            <a:ext cx="464202" cy="550473"/>
          </a:xfrm>
          <a:custGeom>
            <a:avLst/>
            <a:gdLst/>
            <a:ahLst/>
            <a:cxnLst>
              <a:cxn ang="0">
                <a:pos x="0" y="0"/>
              </a:cxn>
              <a:cxn ang="0">
                <a:pos x="66" y="148"/>
              </a:cxn>
              <a:cxn ang="0">
                <a:pos x="148" y="230"/>
              </a:cxn>
              <a:cxn ang="0">
                <a:pos x="197" y="444"/>
              </a:cxn>
              <a:cxn ang="0">
                <a:pos x="296" y="575"/>
              </a:cxn>
              <a:cxn ang="0">
                <a:pos x="329" y="641"/>
              </a:cxn>
            </a:cxnLst>
            <a:rect l="0" t="0" r="r" b="b"/>
            <a:pathLst>
              <a:path w="329" h="641">
                <a:moveTo>
                  <a:pt x="0" y="0"/>
                </a:moveTo>
                <a:cubicBezTo>
                  <a:pt x="18" y="109"/>
                  <a:pt x="4" y="90"/>
                  <a:pt x="66" y="148"/>
                </a:cubicBezTo>
                <a:cubicBezTo>
                  <a:pt x="86" y="190"/>
                  <a:pt x="106" y="210"/>
                  <a:pt x="148" y="230"/>
                </a:cubicBezTo>
                <a:cubicBezTo>
                  <a:pt x="201" y="287"/>
                  <a:pt x="181" y="375"/>
                  <a:pt x="197" y="444"/>
                </a:cubicBezTo>
                <a:cubicBezTo>
                  <a:pt x="211" y="503"/>
                  <a:pt x="244" y="550"/>
                  <a:pt x="296" y="575"/>
                </a:cubicBezTo>
                <a:cubicBezTo>
                  <a:pt x="307" y="597"/>
                  <a:pt x="329" y="618"/>
                  <a:pt x="329" y="641"/>
                </a:cubicBezTo>
              </a:path>
            </a:pathLst>
          </a:custGeom>
          <a:noFill/>
          <a:ln w="12700" cap="flat" cmpd="sng">
            <a:solidFill>
              <a:schemeClr val="tx1"/>
            </a:solidFill>
            <a:prstDash val="solid"/>
            <a:round/>
            <a:headEnd type="triangle" w="med" len="med"/>
            <a:tailEnd type="triangle" w="med" len="med"/>
          </a:ln>
          <a:effectLst/>
        </p:spPr>
        <p:txBody>
          <a:bodyPr wrap="none" anchor="ctr"/>
          <a:lstStyle/>
          <a:p>
            <a:endParaRPr lang="en-US">
              <a:effectLst/>
            </a:endParaRPr>
          </a:p>
        </p:txBody>
      </p:sp>
      <p:sp>
        <p:nvSpPr>
          <p:cNvPr id="213037" name="Text Box 45"/>
          <p:cNvSpPr txBox="1">
            <a:spLocks noChangeArrowheads="1"/>
          </p:cNvSpPr>
          <p:nvPr/>
        </p:nvSpPr>
        <p:spPr bwMode="auto">
          <a:xfrm>
            <a:off x="2778656" y="3131187"/>
            <a:ext cx="962025" cy="390525"/>
          </a:xfrm>
          <a:prstGeom prst="rect">
            <a:avLst/>
          </a:prstGeom>
          <a:noFill/>
          <a:ln w="12700">
            <a:noFill/>
            <a:miter lim="800000"/>
            <a:headEnd type="none" w="sm" len="sm"/>
            <a:tailEnd type="none" w="sm" len="sm"/>
          </a:ln>
          <a:effectLst/>
        </p:spPr>
        <p:txBody>
          <a:bodyPr wrap="none">
            <a:spAutoFit/>
          </a:bodyPr>
          <a:lstStyle/>
          <a:p>
            <a:pPr>
              <a:lnSpc>
                <a:spcPct val="70000"/>
              </a:lnSpc>
              <a:spcBef>
                <a:spcPct val="0"/>
              </a:spcBef>
            </a:pPr>
            <a:r>
              <a:rPr lang="en-US" sz="1400" b="0" dirty="0">
                <a:effectLst/>
                <a:latin typeface="Arial" charset="0"/>
              </a:rPr>
              <a:t>connector</a:t>
            </a:r>
          </a:p>
          <a:p>
            <a:pPr>
              <a:lnSpc>
                <a:spcPct val="70000"/>
              </a:lnSpc>
              <a:spcBef>
                <a:spcPct val="0"/>
              </a:spcBef>
            </a:pPr>
            <a:r>
              <a:rPr lang="en-US" sz="1400" b="0" dirty="0">
                <a:effectLst/>
                <a:latin typeface="Arial" charset="0"/>
              </a:rPr>
              <a:t>wire</a:t>
            </a:r>
          </a:p>
        </p:txBody>
      </p:sp>
      <p:sp>
        <p:nvSpPr>
          <p:cNvPr id="213061" name="Text Box 69"/>
          <p:cNvSpPr txBox="1">
            <a:spLocks noChangeArrowheads="1"/>
          </p:cNvSpPr>
          <p:nvPr/>
        </p:nvSpPr>
        <p:spPr bwMode="auto">
          <a:xfrm>
            <a:off x="2868613" y="3961909"/>
            <a:ext cx="905476" cy="156966"/>
          </a:xfrm>
          <a:prstGeom prst="rect">
            <a:avLst/>
          </a:prstGeom>
          <a:noFill/>
          <a:ln w="12700">
            <a:noFill/>
            <a:miter lim="800000"/>
            <a:headEnd type="none" w="sm" len="sm"/>
            <a:tailEnd type="none" w="sm" len="sm"/>
          </a:ln>
          <a:effectLst/>
        </p:spPr>
        <p:txBody>
          <a:bodyPr wrap="square">
            <a:spAutoFit/>
          </a:bodyPr>
          <a:lstStyle/>
          <a:p>
            <a:pPr algn="ctr">
              <a:lnSpc>
                <a:spcPct val="30000"/>
              </a:lnSpc>
            </a:pPr>
            <a:r>
              <a:rPr lang="en-US" sz="1400" dirty="0" smtClean="0">
                <a:effectLst/>
                <a:latin typeface="Arial" charset="0"/>
              </a:rPr>
              <a:t>ADCC3</a:t>
            </a:r>
            <a:endParaRPr lang="en-US" sz="1400" dirty="0">
              <a:effectLst/>
              <a:latin typeface="Arial" charset="0"/>
            </a:endParaRPr>
          </a:p>
        </p:txBody>
      </p:sp>
      <p:sp>
        <p:nvSpPr>
          <p:cNvPr id="213063" name="Rectangle 71"/>
          <p:cNvSpPr>
            <a:spLocks noChangeArrowheads="1"/>
          </p:cNvSpPr>
          <p:nvPr/>
        </p:nvSpPr>
        <p:spPr bwMode="gray">
          <a:xfrm>
            <a:off x="726017" y="2767483"/>
            <a:ext cx="1581150" cy="98329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64" name="Text Box 72"/>
          <p:cNvSpPr txBox="1">
            <a:spLocks noChangeArrowheads="1"/>
          </p:cNvSpPr>
          <p:nvPr/>
        </p:nvSpPr>
        <p:spPr bwMode="auto">
          <a:xfrm>
            <a:off x="658002" y="2723222"/>
            <a:ext cx="1715534" cy="1077218"/>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600" smtClean="0">
                <a:effectLst/>
                <a:latin typeface="Arial" charset="0"/>
              </a:rPr>
              <a:t>Phase</a:t>
            </a:r>
          </a:p>
          <a:p>
            <a:pPr algn="ctr">
              <a:lnSpc>
                <a:spcPct val="100000"/>
              </a:lnSpc>
              <a:spcBef>
                <a:spcPct val="0"/>
              </a:spcBef>
            </a:pPr>
            <a:r>
              <a:rPr lang="en-US" sz="1600" smtClean="0">
                <a:effectLst/>
                <a:latin typeface="Arial" charset="0"/>
              </a:rPr>
              <a:t>TB </a:t>
            </a:r>
            <a:r>
              <a:rPr lang="en-US" sz="1600" dirty="0">
                <a:effectLst/>
                <a:latin typeface="Arial" charset="0"/>
              </a:rPr>
              <a:t>Counter</a:t>
            </a:r>
          </a:p>
          <a:p>
            <a:pPr algn="ctr">
              <a:lnSpc>
                <a:spcPct val="100000"/>
              </a:lnSpc>
              <a:spcBef>
                <a:spcPct val="0"/>
              </a:spcBef>
            </a:pPr>
            <a:r>
              <a:rPr lang="en-US" sz="1600" dirty="0">
                <a:effectLst/>
                <a:latin typeface="Arial" charset="0"/>
              </a:rPr>
              <a:t>Compare</a:t>
            </a:r>
          </a:p>
          <a:p>
            <a:pPr algn="ctr">
              <a:lnSpc>
                <a:spcPct val="100000"/>
              </a:lnSpc>
              <a:spcBef>
                <a:spcPct val="0"/>
              </a:spcBef>
            </a:pPr>
            <a:r>
              <a:rPr lang="en-US" sz="1600" dirty="0">
                <a:effectLst/>
                <a:latin typeface="Arial" charset="0"/>
              </a:rPr>
              <a:t>Action Qualifier</a:t>
            </a:r>
            <a:endParaRPr lang="en-US" sz="2400" dirty="0">
              <a:effectLst/>
              <a:latin typeface="Arial" charset="0"/>
            </a:endParaRPr>
          </a:p>
        </p:txBody>
      </p:sp>
      <p:sp>
        <p:nvSpPr>
          <p:cNvPr id="213065" name="Line 73"/>
          <p:cNvSpPr>
            <a:spLocks noChangeShapeType="1"/>
          </p:cNvSpPr>
          <p:nvPr/>
        </p:nvSpPr>
        <p:spPr bwMode="auto">
          <a:xfrm>
            <a:off x="729192" y="3260244"/>
            <a:ext cx="1577975" cy="1587"/>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213066" name="Line 74"/>
          <p:cNvSpPr>
            <a:spLocks noChangeShapeType="1"/>
          </p:cNvSpPr>
          <p:nvPr/>
        </p:nvSpPr>
        <p:spPr bwMode="auto">
          <a:xfrm>
            <a:off x="729192" y="3511598"/>
            <a:ext cx="1577975" cy="1588"/>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213067" name="Text Box 75"/>
          <p:cNvSpPr txBox="1">
            <a:spLocks noChangeArrowheads="1"/>
          </p:cNvSpPr>
          <p:nvPr/>
        </p:nvSpPr>
        <p:spPr bwMode="auto">
          <a:xfrm>
            <a:off x="1045119" y="2511240"/>
            <a:ext cx="947695" cy="289310"/>
          </a:xfrm>
          <a:prstGeom prst="rect">
            <a:avLst/>
          </a:prstGeom>
          <a:noFill/>
          <a:ln w="12700">
            <a:noFill/>
            <a:miter lim="800000"/>
            <a:headEnd type="none" w="sm" len="sm"/>
            <a:tailEnd type="none" w="sm" len="sm"/>
          </a:ln>
          <a:effectLst/>
        </p:spPr>
        <p:txBody>
          <a:bodyPr wrap="none">
            <a:spAutoFit/>
          </a:bodyPr>
          <a:lstStyle/>
          <a:p>
            <a:r>
              <a:rPr lang="en-US" sz="1600" smtClean="0">
                <a:effectLst/>
                <a:latin typeface="Arial" charset="0"/>
              </a:rPr>
              <a:t>PWM5A</a:t>
            </a:r>
            <a:endParaRPr lang="en-US" sz="2000" dirty="0">
              <a:effectLst/>
              <a:latin typeface="Arial" charset="0"/>
            </a:endParaRPr>
          </a:p>
        </p:txBody>
      </p:sp>
      <p:sp>
        <p:nvSpPr>
          <p:cNvPr id="213075" name="AutoShape 83"/>
          <p:cNvSpPr>
            <a:spLocks noChangeArrowheads="1"/>
          </p:cNvSpPr>
          <p:nvPr/>
        </p:nvSpPr>
        <p:spPr bwMode="auto">
          <a:xfrm>
            <a:off x="7213600" y="5358367"/>
            <a:ext cx="622300" cy="424339"/>
          </a:xfrm>
          <a:prstGeom prst="downArrow">
            <a:avLst>
              <a:gd name="adj1" fmla="val 50000"/>
              <a:gd name="adj2" fmla="val 25000"/>
            </a:avLst>
          </a:prstGeom>
          <a:no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76" name="Text Box 84"/>
          <p:cNvSpPr txBox="1">
            <a:spLocks noChangeArrowheads="1"/>
          </p:cNvSpPr>
          <p:nvPr/>
        </p:nvSpPr>
        <p:spPr bwMode="auto">
          <a:xfrm>
            <a:off x="7882468" y="5314987"/>
            <a:ext cx="1181100" cy="461665"/>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200" b="0">
                <a:effectLst/>
                <a:latin typeface="Arial" charset="0"/>
              </a:rPr>
              <a:t>View </a:t>
            </a:r>
            <a:r>
              <a:rPr lang="en-US" sz="1200" b="0" smtClean="0">
                <a:effectLst/>
                <a:latin typeface="Arial" charset="0"/>
              </a:rPr>
              <a:t>both ADC buffers</a:t>
            </a:r>
            <a:endParaRPr lang="en-US" sz="1200" b="0" dirty="0">
              <a:effectLst/>
              <a:latin typeface="Arial" charset="0"/>
            </a:endParaRPr>
          </a:p>
        </p:txBody>
      </p:sp>
      <p:sp>
        <p:nvSpPr>
          <p:cNvPr id="213077" name="AutoShape 85"/>
          <p:cNvSpPr>
            <a:spLocks noChangeArrowheads="1"/>
          </p:cNvSpPr>
          <p:nvPr/>
        </p:nvSpPr>
        <p:spPr bwMode="auto">
          <a:xfrm>
            <a:off x="6413500" y="5863193"/>
            <a:ext cx="2209800" cy="889000"/>
          </a:xfrm>
          <a:prstGeom prst="bevel">
            <a:avLst>
              <a:gd name="adj" fmla="val 12500"/>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78" name="Text Box 86"/>
          <p:cNvSpPr txBox="1">
            <a:spLocks noChangeArrowheads="1"/>
          </p:cNvSpPr>
          <p:nvPr/>
        </p:nvSpPr>
        <p:spPr bwMode="auto">
          <a:xfrm>
            <a:off x="6557963" y="5987018"/>
            <a:ext cx="19494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Code Composer</a:t>
            </a:r>
          </a:p>
          <a:p>
            <a:pPr algn="ctr">
              <a:lnSpc>
                <a:spcPct val="100000"/>
              </a:lnSpc>
              <a:spcBef>
                <a:spcPct val="0"/>
              </a:spcBef>
            </a:pPr>
            <a:r>
              <a:rPr lang="en-US" sz="1800" dirty="0">
                <a:effectLst/>
                <a:latin typeface="Arial" charset="0"/>
              </a:rPr>
              <a:t>Studio</a:t>
            </a:r>
            <a:endParaRPr lang="en-US" sz="2000" dirty="0">
              <a:effectLst/>
              <a:latin typeface="Arial" charset="0"/>
            </a:endParaRPr>
          </a:p>
        </p:txBody>
      </p:sp>
      <p:sp>
        <p:nvSpPr>
          <p:cNvPr id="213080" name="Text Box 88"/>
          <p:cNvSpPr txBox="1">
            <a:spLocks noChangeArrowheads="1"/>
          </p:cNvSpPr>
          <p:nvPr/>
        </p:nvSpPr>
        <p:spPr bwMode="auto">
          <a:xfrm>
            <a:off x="1763713" y="5440918"/>
            <a:ext cx="2209800" cy="954107"/>
          </a:xfrm>
          <a:prstGeom prst="rect">
            <a:avLst/>
          </a:prstGeom>
          <a:noFill/>
          <a:ln w="12700">
            <a:noFill/>
            <a:miter lim="800000"/>
            <a:headEnd type="none" w="sm" len="sm"/>
            <a:tailEnd type="none" w="sm" len="sm"/>
          </a:ln>
          <a:effectLst/>
        </p:spPr>
        <p:txBody>
          <a:bodyPr>
            <a:spAutoFit/>
          </a:bodyPr>
          <a:lstStyle/>
          <a:p>
            <a:pPr algn="r">
              <a:lnSpc>
                <a:spcPct val="100000"/>
              </a:lnSpc>
              <a:spcBef>
                <a:spcPct val="0"/>
              </a:spcBef>
            </a:pPr>
            <a:r>
              <a:rPr lang="en-US" sz="1400" b="0" smtClean="0">
                <a:effectLst/>
                <a:latin typeface="Arial" charset="0"/>
              </a:rPr>
              <a:t>PWM2 </a:t>
            </a:r>
            <a:r>
              <a:rPr lang="en-US" sz="1400" b="0" dirty="0">
                <a:effectLst/>
                <a:latin typeface="Arial" charset="0"/>
              </a:rPr>
              <a:t>triggering</a:t>
            </a:r>
          </a:p>
          <a:p>
            <a:pPr algn="r">
              <a:lnSpc>
                <a:spcPct val="100000"/>
              </a:lnSpc>
              <a:spcBef>
                <a:spcPct val="0"/>
              </a:spcBef>
            </a:pPr>
            <a:r>
              <a:rPr lang="en-US" sz="1400" b="0" dirty="0">
                <a:effectLst/>
                <a:latin typeface="Arial" charset="0"/>
              </a:rPr>
              <a:t>ADC on period match using SOCA trigger every 20 </a:t>
            </a:r>
            <a:r>
              <a:rPr lang="en-US" sz="1400" b="0" dirty="0">
                <a:effectLst/>
                <a:latin typeface="Arial" charset="0"/>
                <a:cs typeface="Arial" charset="0"/>
              </a:rPr>
              <a:t>µ</a:t>
            </a:r>
            <a:r>
              <a:rPr lang="en-US" sz="1400" b="0" dirty="0">
                <a:effectLst/>
                <a:latin typeface="Arial" charset="0"/>
              </a:rPr>
              <a:t>s (50 kHz)</a:t>
            </a:r>
          </a:p>
        </p:txBody>
      </p:sp>
      <p:sp>
        <p:nvSpPr>
          <p:cNvPr id="52" name="Line 5"/>
          <p:cNvSpPr>
            <a:spLocks noChangeShapeType="1"/>
          </p:cNvSpPr>
          <p:nvPr/>
        </p:nvSpPr>
        <p:spPr bwMode="auto">
          <a:xfrm>
            <a:off x="2315627" y="1576358"/>
            <a:ext cx="228600" cy="0"/>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53" name="Oval 9"/>
          <p:cNvSpPr>
            <a:spLocks noChangeArrowheads="1"/>
          </p:cNvSpPr>
          <p:nvPr/>
        </p:nvSpPr>
        <p:spPr bwMode="auto">
          <a:xfrm>
            <a:off x="3298819" y="1683761"/>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54" name="Line 12"/>
          <p:cNvSpPr>
            <a:spLocks noChangeShapeType="1"/>
          </p:cNvSpPr>
          <p:nvPr/>
        </p:nvSpPr>
        <p:spPr bwMode="auto">
          <a:xfrm>
            <a:off x="5340344" y="1759961"/>
            <a:ext cx="1676400"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55" name="Rectangle 13"/>
          <p:cNvSpPr>
            <a:spLocks noChangeArrowheads="1"/>
          </p:cNvSpPr>
          <p:nvPr/>
        </p:nvSpPr>
        <p:spPr bwMode="gray">
          <a:xfrm>
            <a:off x="3832219" y="1212274"/>
            <a:ext cx="1524000" cy="99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56" name="Rectangle 14"/>
          <p:cNvSpPr>
            <a:spLocks noChangeArrowheads="1"/>
          </p:cNvSpPr>
          <p:nvPr/>
        </p:nvSpPr>
        <p:spPr bwMode="gray">
          <a:xfrm>
            <a:off x="4038594" y="1531361"/>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57" name="Text Box 15"/>
          <p:cNvSpPr txBox="1">
            <a:spLocks noChangeArrowheads="1"/>
          </p:cNvSpPr>
          <p:nvPr/>
        </p:nvSpPr>
        <p:spPr bwMode="gray">
          <a:xfrm>
            <a:off x="3914765" y="1195339"/>
            <a:ext cx="774571"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smtClean="0">
                <a:effectLst/>
                <a:latin typeface="Arial" charset="0"/>
              </a:rPr>
              <a:t>ADCA</a:t>
            </a:r>
            <a:endParaRPr lang="en-US" sz="1600" dirty="0">
              <a:effectLst/>
              <a:latin typeface="Arial" charset="0"/>
            </a:endParaRPr>
          </a:p>
        </p:txBody>
      </p:sp>
      <p:sp>
        <p:nvSpPr>
          <p:cNvPr id="58" name="Line 16"/>
          <p:cNvSpPr>
            <a:spLocks noChangeShapeType="1"/>
          </p:cNvSpPr>
          <p:nvPr/>
        </p:nvSpPr>
        <p:spPr bwMode="auto">
          <a:xfrm>
            <a:off x="3408357" y="1759961"/>
            <a:ext cx="423862"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59" name="Rectangle 18"/>
          <p:cNvSpPr>
            <a:spLocks noChangeArrowheads="1"/>
          </p:cNvSpPr>
          <p:nvPr/>
        </p:nvSpPr>
        <p:spPr bwMode="gray">
          <a:xfrm>
            <a:off x="7007219" y="11080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0" name="Rectangle 19"/>
          <p:cNvSpPr>
            <a:spLocks noChangeArrowheads="1"/>
          </p:cNvSpPr>
          <p:nvPr/>
        </p:nvSpPr>
        <p:spPr bwMode="gray">
          <a:xfrm>
            <a:off x="7007219" y="12604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1" name="Rectangle 20"/>
          <p:cNvSpPr>
            <a:spLocks noChangeArrowheads="1"/>
          </p:cNvSpPr>
          <p:nvPr/>
        </p:nvSpPr>
        <p:spPr bwMode="gray">
          <a:xfrm>
            <a:off x="7007219" y="14128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2" name="Rectangle 21"/>
          <p:cNvSpPr>
            <a:spLocks noChangeArrowheads="1"/>
          </p:cNvSpPr>
          <p:nvPr/>
        </p:nvSpPr>
        <p:spPr bwMode="gray">
          <a:xfrm>
            <a:off x="7007219" y="15652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3" name="Rectangle 22"/>
          <p:cNvSpPr>
            <a:spLocks noChangeArrowheads="1"/>
          </p:cNvSpPr>
          <p:nvPr/>
        </p:nvSpPr>
        <p:spPr bwMode="gray">
          <a:xfrm>
            <a:off x="7007219" y="17176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4" name="Rectangle 23"/>
          <p:cNvSpPr>
            <a:spLocks noChangeArrowheads="1"/>
          </p:cNvSpPr>
          <p:nvPr/>
        </p:nvSpPr>
        <p:spPr bwMode="gray">
          <a:xfrm>
            <a:off x="7007219" y="187002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6" name="Rectangle 25"/>
          <p:cNvSpPr>
            <a:spLocks noChangeArrowheads="1"/>
          </p:cNvSpPr>
          <p:nvPr/>
        </p:nvSpPr>
        <p:spPr bwMode="gray">
          <a:xfrm>
            <a:off x="7007219" y="261508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7" name="Rectangle 26"/>
          <p:cNvSpPr>
            <a:spLocks noChangeArrowheads="1"/>
          </p:cNvSpPr>
          <p:nvPr/>
        </p:nvSpPr>
        <p:spPr bwMode="gray">
          <a:xfrm>
            <a:off x="7007219" y="276748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8" name="Text Box 27"/>
          <p:cNvSpPr txBox="1">
            <a:spLocks noChangeArrowheads="1"/>
          </p:cNvSpPr>
          <p:nvPr/>
        </p:nvSpPr>
        <p:spPr bwMode="auto">
          <a:xfrm rot="5400000">
            <a:off x="7386101" y="1932991"/>
            <a:ext cx="603250" cy="7620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4400">
                <a:effectLst/>
                <a:latin typeface="Times New Roman" pitchFamily="18" charset="0"/>
              </a:rPr>
              <a:t>...</a:t>
            </a:r>
          </a:p>
        </p:txBody>
      </p:sp>
      <p:sp>
        <p:nvSpPr>
          <p:cNvPr id="70" name="Line 29"/>
          <p:cNvSpPr>
            <a:spLocks noChangeShapeType="1"/>
          </p:cNvSpPr>
          <p:nvPr/>
        </p:nvSpPr>
        <p:spPr bwMode="auto">
          <a:xfrm>
            <a:off x="8162919" y="1148162"/>
            <a:ext cx="0" cy="1665362"/>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71" name="Arc 30"/>
          <p:cNvSpPr>
            <a:spLocks/>
          </p:cNvSpPr>
          <p:nvPr/>
        </p:nvSpPr>
        <p:spPr bwMode="auto">
          <a:xfrm>
            <a:off x="8299444" y="1151954"/>
            <a:ext cx="180975" cy="1737769"/>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noFill/>
          <a:ln w="12700">
            <a:solidFill>
              <a:schemeClr val="tx1"/>
            </a:solidFill>
            <a:round/>
            <a:headEnd type="triangle" w="med" len="med"/>
            <a:tailEnd/>
          </a:ln>
          <a:effectLst/>
        </p:spPr>
        <p:txBody>
          <a:bodyPr wrap="none" anchor="ctr"/>
          <a:lstStyle/>
          <a:p>
            <a:endParaRPr lang="en-US">
              <a:effectLst/>
            </a:endParaRPr>
          </a:p>
        </p:txBody>
      </p:sp>
      <p:sp>
        <p:nvSpPr>
          <p:cNvPr id="72" name="Text Box 31"/>
          <p:cNvSpPr txBox="1">
            <a:spLocks noChangeArrowheads="1"/>
          </p:cNvSpPr>
          <p:nvPr/>
        </p:nvSpPr>
        <p:spPr bwMode="auto">
          <a:xfrm rot="-5392939">
            <a:off x="7923075" y="1847854"/>
            <a:ext cx="1471878"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b="0" dirty="0">
                <a:effectLst/>
                <a:latin typeface="Arial" charset="0"/>
              </a:rPr>
              <a:t>pointer rewind</a:t>
            </a:r>
          </a:p>
        </p:txBody>
      </p:sp>
      <p:sp>
        <p:nvSpPr>
          <p:cNvPr id="74" name="Oval 42"/>
          <p:cNvSpPr>
            <a:spLocks noChangeArrowheads="1"/>
          </p:cNvSpPr>
          <p:nvPr/>
        </p:nvSpPr>
        <p:spPr bwMode="auto">
          <a:xfrm>
            <a:off x="2514594" y="1500158"/>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76" name="Text Box 45"/>
          <p:cNvSpPr txBox="1">
            <a:spLocks noChangeArrowheads="1"/>
          </p:cNvSpPr>
          <p:nvPr/>
        </p:nvSpPr>
        <p:spPr bwMode="auto">
          <a:xfrm>
            <a:off x="2748219" y="1182326"/>
            <a:ext cx="962025" cy="390525"/>
          </a:xfrm>
          <a:prstGeom prst="rect">
            <a:avLst/>
          </a:prstGeom>
          <a:noFill/>
          <a:ln w="12700">
            <a:noFill/>
            <a:miter lim="800000"/>
            <a:headEnd type="none" w="sm" len="sm"/>
            <a:tailEnd type="none" w="sm" len="sm"/>
          </a:ln>
          <a:effectLst/>
        </p:spPr>
        <p:txBody>
          <a:bodyPr wrap="none">
            <a:spAutoFit/>
          </a:bodyPr>
          <a:lstStyle/>
          <a:p>
            <a:pPr>
              <a:lnSpc>
                <a:spcPct val="70000"/>
              </a:lnSpc>
              <a:spcBef>
                <a:spcPct val="0"/>
              </a:spcBef>
            </a:pPr>
            <a:r>
              <a:rPr lang="en-US" sz="1400" b="0" dirty="0">
                <a:effectLst/>
                <a:latin typeface="Arial" charset="0"/>
              </a:rPr>
              <a:t>connector</a:t>
            </a:r>
          </a:p>
          <a:p>
            <a:pPr>
              <a:lnSpc>
                <a:spcPct val="70000"/>
              </a:lnSpc>
              <a:spcBef>
                <a:spcPct val="0"/>
              </a:spcBef>
            </a:pPr>
            <a:r>
              <a:rPr lang="en-US" sz="1400" b="0" dirty="0">
                <a:effectLst/>
                <a:latin typeface="Arial" charset="0"/>
              </a:rPr>
              <a:t>wire</a:t>
            </a:r>
          </a:p>
        </p:txBody>
      </p:sp>
      <p:sp>
        <p:nvSpPr>
          <p:cNvPr id="77" name="Text Box 69"/>
          <p:cNvSpPr txBox="1">
            <a:spLocks noChangeArrowheads="1"/>
          </p:cNvSpPr>
          <p:nvPr/>
        </p:nvSpPr>
        <p:spPr bwMode="auto">
          <a:xfrm>
            <a:off x="2868613" y="1930370"/>
            <a:ext cx="905470" cy="156966"/>
          </a:xfrm>
          <a:prstGeom prst="rect">
            <a:avLst/>
          </a:prstGeom>
          <a:noFill/>
          <a:ln w="12700">
            <a:noFill/>
            <a:miter lim="800000"/>
            <a:headEnd type="none" w="sm" len="sm"/>
            <a:tailEnd type="none" w="sm" len="sm"/>
          </a:ln>
          <a:effectLst/>
        </p:spPr>
        <p:txBody>
          <a:bodyPr wrap="square">
            <a:spAutoFit/>
          </a:bodyPr>
          <a:lstStyle/>
          <a:p>
            <a:pPr algn="ctr">
              <a:lnSpc>
                <a:spcPct val="30000"/>
              </a:lnSpc>
            </a:pPr>
            <a:r>
              <a:rPr lang="en-US" sz="1400" dirty="0" smtClean="0">
                <a:effectLst/>
                <a:latin typeface="Arial" charset="0"/>
              </a:rPr>
              <a:t>ADCA0</a:t>
            </a:r>
            <a:endParaRPr lang="en-US" sz="1400" dirty="0">
              <a:effectLst/>
              <a:latin typeface="Arial" charset="0"/>
            </a:endParaRPr>
          </a:p>
        </p:txBody>
      </p:sp>
      <p:sp>
        <p:nvSpPr>
          <p:cNvPr id="78" name="Rectangle 71"/>
          <p:cNvSpPr>
            <a:spLocks noChangeArrowheads="1"/>
          </p:cNvSpPr>
          <p:nvPr/>
        </p:nvSpPr>
        <p:spPr bwMode="gray">
          <a:xfrm>
            <a:off x="726011" y="1196945"/>
            <a:ext cx="1581150" cy="73342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79" name="Text Box 72"/>
          <p:cNvSpPr txBox="1">
            <a:spLocks noChangeArrowheads="1"/>
          </p:cNvSpPr>
          <p:nvPr/>
        </p:nvSpPr>
        <p:spPr bwMode="auto">
          <a:xfrm>
            <a:off x="668861" y="1155670"/>
            <a:ext cx="1700213" cy="825500"/>
          </a:xfrm>
          <a:prstGeom prst="rect">
            <a:avLst/>
          </a:prstGeom>
          <a:noFill/>
          <a:ln w="12700" cap="rnd">
            <a:noFill/>
            <a:miter lim="800000"/>
            <a:headEnd/>
            <a:tailEnd/>
          </a:ln>
          <a:effectLst/>
        </p:spPr>
        <p:txBody>
          <a:bodyPr wrap="none" anchor="ctr">
            <a:spAutoFit/>
          </a:bodyPr>
          <a:lstStyle/>
          <a:p>
            <a:pPr algn="ctr">
              <a:lnSpc>
                <a:spcPct val="100000"/>
              </a:lnSpc>
              <a:spcBef>
                <a:spcPct val="0"/>
              </a:spcBef>
            </a:pPr>
            <a:r>
              <a:rPr lang="en-US" sz="1600" dirty="0">
                <a:effectLst/>
                <a:latin typeface="Arial" charset="0"/>
              </a:rPr>
              <a:t>TB Counter</a:t>
            </a:r>
          </a:p>
          <a:p>
            <a:pPr algn="ctr">
              <a:lnSpc>
                <a:spcPct val="100000"/>
              </a:lnSpc>
              <a:spcBef>
                <a:spcPct val="0"/>
              </a:spcBef>
            </a:pPr>
            <a:r>
              <a:rPr lang="en-US" sz="1600" dirty="0">
                <a:effectLst/>
                <a:latin typeface="Arial" charset="0"/>
              </a:rPr>
              <a:t>Compare</a:t>
            </a:r>
          </a:p>
          <a:p>
            <a:pPr algn="ctr">
              <a:lnSpc>
                <a:spcPct val="100000"/>
              </a:lnSpc>
              <a:spcBef>
                <a:spcPct val="0"/>
              </a:spcBef>
            </a:pPr>
            <a:r>
              <a:rPr lang="en-US" sz="1600" dirty="0">
                <a:effectLst/>
                <a:latin typeface="Arial" charset="0"/>
              </a:rPr>
              <a:t>Action Qualifier</a:t>
            </a:r>
            <a:endParaRPr lang="en-US" sz="2400" dirty="0">
              <a:effectLst/>
              <a:latin typeface="Arial" charset="0"/>
            </a:endParaRPr>
          </a:p>
        </p:txBody>
      </p:sp>
      <p:sp>
        <p:nvSpPr>
          <p:cNvPr id="80" name="Line 73"/>
          <p:cNvSpPr>
            <a:spLocks noChangeShapeType="1"/>
          </p:cNvSpPr>
          <p:nvPr/>
        </p:nvSpPr>
        <p:spPr bwMode="auto">
          <a:xfrm>
            <a:off x="729186" y="1439833"/>
            <a:ext cx="1577975" cy="1587"/>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81" name="Line 74"/>
          <p:cNvSpPr>
            <a:spLocks noChangeShapeType="1"/>
          </p:cNvSpPr>
          <p:nvPr/>
        </p:nvSpPr>
        <p:spPr bwMode="auto">
          <a:xfrm>
            <a:off x="729186" y="1682720"/>
            <a:ext cx="1577975" cy="1588"/>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82" name="Text Box 75"/>
          <p:cNvSpPr txBox="1">
            <a:spLocks noChangeArrowheads="1"/>
          </p:cNvSpPr>
          <p:nvPr/>
        </p:nvSpPr>
        <p:spPr bwMode="auto">
          <a:xfrm>
            <a:off x="1027392" y="919133"/>
            <a:ext cx="947695" cy="289310"/>
          </a:xfrm>
          <a:prstGeom prst="rect">
            <a:avLst/>
          </a:prstGeom>
          <a:noFill/>
          <a:ln w="12700">
            <a:noFill/>
            <a:miter lim="800000"/>
            <a:headEnd type="none" w="sm" len="sm"/>
            <a:tailEnd type="none" w="sm" len="sm"/>
          </a:ln>
          <a:effectLst/>
        </p:spPr>
        <p:txBody>
          <a:bodyPr wrap="none">
            <a:spAutoFit/>
          </a:bodyPr>
          <a:lstStyle/>
          <a:p>
            <a:r>
              <a:rPr lang="en-US" sz="1600" smtClean="0">
                <a:effectLst/>
                <a:latin typeface="Arial" charset="0"/>
              </a:rPr>
              <a:t>PWM1A</a:t>
            </a:r>
            <a:endParaRPr lang="en-US" sz="2000" dirty="0">
              <a:effectLst/>
              <a:latin typeface="Arial" charset="0"/>
            </a:endParaRPr>
          </a:p>
        </p:txBody>
      </p:sp>
      <p:sp>
        <p:nvSpPr>
          <p:cNvPr id="83" name="Line 34"/>
          <p:cNvSpPr>
            <a:spLocks noChangeShapeType="1"/>
          </p:cNvSpPr>
          <p:nvPr/>
        </p:nvSpPr>
        <p:spPr bwMode="auto">
          <a:xfrm flipV="1">
            <a:off x="4586281" y="1992282"/>
            <a:ext cx="2388" cy="1211347"/>
          </a:xfrm>
          <a:prstGeom prst="line">
            <a:avLst/>
          </a:prstGeom>
          <a:noFill/>
          <a:ln w="12700">
            <a:solidFill>
              <a:schemeClr val="tx1"/>
            </a:solidFill>
            <a:prstDash val="dash"/>
            <a:round/>
            <a:headEnd type="none" w="sm" len="sm"/>
            <a:tailEnd type="triangle" w="med" len="med"/>
          </a:ln>
          <a:effectLst/>
        </p:spPr>
        <p:txBody>
          <a:bodyPr wrap="none" anchor="ctr"/>
          <a:lstStyle/>
          <a:p>
            <a:endParaRPr lang="en-US">
              <a:effectLst/>
            </a:endParaRPr>
          </a:p>
        </p:txBody>
      </p:sp>
      <p:sp>
        <p:nvSpPr>
          <p:cNvPr id="84" name="Freeform 44"/>
          <p:cNvSpPr>
            <a:spLocks/>
          </p:cNvSpPr>
          <p:nvPr/>
        </p:nvSpPr>
        <p:spPr bwMode="auto">
          <a:xfrm rot="19417346">
            <a:off x="2776781" y="1395668"/>
            <a:ext cx="420865" cy="519458"/>
          </a:xfrm>
          <a:custGeom>
            <a:avLst/>
            <a:gdLst/>
            <a:ahLst/>
            <a:cxnLst>
              <a:cxn ang="0">
                <a:pos x="0" y="0"/>
              </a:cxn>
              <a:cxn ang="0">
                <a:pos x="66" y="148"/>
              </a:cxn>
              <a:cxn ang="0">
                <a:pos x="148" y="230"/>
              </a:cxn>
              <a:cxn ang="0">
                <a:pos x="197" y="444"/>
              </a:cxn>
              <a:cxn ang="0">
                <a:pos x="296" y="575"/>
              </a:cxn>
              <a:cxn ang="0">
                <a:pos x="329" y="641"/>
              </a:cxn>
            </a:cxnLst>
            <a:rect l="0" t="0" r="r" b="b"/>
            <a:pathLst>
              <a:path w="329" h="641">
                <a:moveTo>
                  <a:pt x="0" y="0"/>
                </a:moveTo>
                <a:cubicBezTo>
                  <a:pt x="18" y="109"/>
                  <a:pt x="4" y="90"/>
                  <a:pt x="66" y="148"/>
                </a:cubicBezTo>
                <a:cubicBezTo>
                  <a:pt x="86" y="190"/>
                  <a:pt x="106" y="210"/>
                  <a:pt x="148" y="230"/>
                </a:cubicBezTo>
                <a:cubicBezTo>
                  <a:pt x="201" y="287"/>
                  <a:pt x="181" y="375"/>
                  <a:pt x="197" y="444"/>
                </a:cubicBezTo>
                <a:cubicBezTo>
                  <a:pt x="211" y="503"/>
                  <a:pt x="244" y="550"/>
                  <a:pt x="296" y="575"/>
                </a:cubicBezTo>
                <a:cubicBezTo>
                  <a:pt x="307" y="597"/>
                  <a:pt x="329" y="618"/>
                  <a:pt x="329" y="641"/>
                </a:cubicBezTo>
              </a:path>
            </a:pathLst>
          </a:custGeom>
          <a:noFill/>
          <a:ln w="12700" cap="flat" cmpd="sng">
            <a:solidFill>
              <a:schemeClr val="tx1"/>
            </a:solidFill>
            <a:prstDash val="solid"/>
            <a:round/>
            <a:headEnd type="triangle" w="med" len="med"/>
            <a:tailEnd type="triangle" w="med" len="med"/>
          </a:ln>
          <a:effectLst/>
        </p:spPr>
        <p:txBody>
          <a:bodyPr wrap="none" anchor="ctr"/>
          <a:lstStyle/>
          <a:p>
            <a:endParaRPr lang="en-US">
              <a:effectLst/>
            </a:endParaRPr>
          </a:p>
        </p:txBody>
      </p:sp>
      <p:sp>
        <p:nvSpPr>
          <p:cNvPr id="85" name="Text Box 15"/>
          <p:cNvSpPr txBox="1">
            <a:spLocks noChangeArrowheads="1"/>
          </p:cNvSpPr>
          <p:nvPr/>
        </p:nvSpPr>
        <p:spPr bwMode="gray">
          <a:xfrm>
            <a:off x="4086753" y="3599788"/>
            <a:ext cx="988860"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smtClean="0">
                <a:effectLst/>
                <a:latin typeface="Arial" charset="0"/>
              </a:rPr>
              <a:t>RESULT0</a:t>
            </a:r>
            <a:endParaRPr lang="en-US" sz="1400" dirty="0">
              <a:effectLst/>
              <a:latin typeface="Arial" charset="0"/>
            </a:endParaRPr>
          </a:p>
        </p:txBody>
      </p:sp>
      <p:sp>
        <p:nvSpPr>
          <p:cNvPr id="86" name="Text Box 15"/>
          <p:cNvSpPr txBox="1">
            <a:spLocks noChangeArrowheads="1"/>
          </p:cNvSpPr>
          <p:nvPr/>
        </p:nvSpPr>
        <p:spPr bwMode="gray">
          <a:xfrm>
            <a:off x="4094239" y="1597605"/>
            <a:ext cx="988860"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smtClean="0">
                <a:effectLst/>
                <a:latin typeface="Arial" charset="0"/>
              </a:rPr>
              <a:t>RESULT0</a:t>
            </a:r>
            <a:endParaRPr lang="en-US" sz="1400" dirty="0">
              <a:effectLst/>
              <a:latin typeface="Arial" charset="0"/>
            </a:endParaRPr>
          </a:p>
        </p:txBody>
      </p:sp>
      <p:sp>
        <p:nvSpPr>
          <p:cNvPr id="87" name="Text Box 32"/>
          <p:cNvSpPr txBox="1">
            <a:spLocks noChangeArrowheads="1"/>
          </p:cNvSpPr>
          <p:nvPr/>
        </p:nvSpPr>
        <p:spPr bwMode="auto">
          <a:xfrm>
            <a:off x="6950405" y="837434"/>
            <a:ext cx="1191352"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smtClean="0">
                <a:effectLst/>
                <a:latin typeface="Arial" charset="0"/>
              </a:rPr>
              <a:t>AdcaResults</a:t>
            </a:r>
            <a:endParaRPr lang="en-US" sz="1400" b="0" dirty="0">
              <a:effectLst/>
              <a:latin typeface="Arial" charset="0"/>
            </a:endParaRPr>
          </a:p>
        </p:txBody>
      </p:sp>
      <p:sp>
        <p:nvSpPr>
          <p:cNvPr id="88" name="Text Box 32"/>
          <p:cNvSpPr txBox="1">
            <a:spLocks noChangeArrowheads="1"/>
          </p:cNvSpPr>
          <p:nvPr/>
        </p:nvSpPr>
        <p:spPr bwMode="auto">
          <a:xfrm>
            <a:off x="6919543" y="3127618"/>
            <a:ext cx="1191352"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smtClean="0">
                <a:effectLst/>
                <a:latin typeface="Arial" charset="0"/>
              </a:rPr>
              <a:t>AdccResults</a:t>
            </a:r>
            <a:endParaRPr lang="en-US" sz="1400" b="0" dirty="0">
              <a:effectLst/>
              <a:latin typeface="Arial" charset="0"/>
            </a:endParaRPr>
          </a:p>
        </p:txBody>
      </p:sp>
      <p:sp>
        <p:nvSpPr>
          <p:cNvPr id="89" name="Text Box 88"/>
          <p:cNvSpPr txBox="1">
            <a:spLocks noChangeArrowheads="1"/>
          </p:cNvSpPr>
          <p:nvPr/>
        </p:nvSpPr>
        <p:spPr bwMode="auto">
          <a:xfrm>
            <a:off x="137161" y="3840762"/>
            <a:ext cx="2682240" cy="1169551"/>
          </a:xfrm>
          <a:prstGeom prst="rect">
            <a:avLst/>
          </a:prstGeom>
          <a:noFill/>
          <a:ln w="12700">
            <a:noFill/>
            <a:miter lim="800000"/>
            <a:headEnd type="none" w="sm" len="sm"/>
            <a:tailEnd type="none" w="sm" len="sm"/>
          </a:ln>
          <a:effectLst/>
        </p:spPr>
        <p:txBody>
          <a:bodyPr wrap="square">
            <a:spAutoFit/>
          </a:bodyPr>
          <a:lstStyle/>
          <a:p>
            <a:pPr>
              <a:lnSpc>
                <a:spcPct val="100000"/>
              </a:lnSpc>
              <a:spcBef>
                <a:spcPct val="0"/>
              </a:spcBef>
            </a:pPr>
            <a:r>
              <a:rPr lang="en-US" sz="1400" b="0" dirty="0" smtClean="0">
                <a:effectLst/>
                <a:latin typeface="Arial" charset="0"/>
              </a:rPr>
              <a:t>PWM1 period = programmable</a:t>
            </a:r>
          </a:p>
          <a:p>
            <a:pPr>
              <a:lnSpc>
                <a:spcPct val="100000"/>
              </a:lnSpc>
              <a:spcBef>
                <a:spcPct val="0"/>
              </a:spcBef>
            </a:pPr>
            <a:r>
              <a:rPr lang="en-US" sz="1400" b="0" dirty="0" smtClean="0">
                <a:effectLst/>
                <a:latin typeface="Arial" charset="0"/>
              </a:rPr>
              <a:t>PWM1 duty = programmable</a:t>
            </a:r>
          </a:p>
          <a:p>
            <a:pPr>
              <a:lnSpc>
                <a:spcPct val="100000"/>
              </a:lnSpc>
              <a:spcBef>
                <a:spcPct val="0"/>
              </a:spcBef>
            </a:pPr>
            <a:r>
              <a:rPr lang="en-US" sz="1400" b="0" dirty="0" smtClean="0">
                <a:effectLst/>
                <a:latin typeface="Arial" charset="0"/>
              </a:rPr>
              <a:t>PWM5 period = synchronized</a:t>
            </a:r>
          </a:p>
          <a:p>
            <a:pPr>
              <a:lnSpc>
                <a:spcPct val="100000"/>
              </a:lnSpc>
              <a:spcBef>
                <a:spcPct val="0"/>
              </a:spcBef>
            </a:pPr>
            <a:r>
              <a:rPr lang="en-US" sz="1400" b="0" dirty="0" smtClean="0">
                <a:effectLst/>
                <a:latin typeface="Arial" charset="0"/>
              </a:rPr>
              <a:t>PWM5 duty = programmable</a:t>
            </a:r>
          </a:p>
          <a:p>
            <a:pPr>
              <a:lnSpc>
                <a:spcPct val="100000"/>
              </a:lnSpc>
              <a:spcBef>
                <a:spcPct val="0"/>
              </a:spcBef>
            </a:pPr>
            <a:r>
              <a:rPr lang="en-US" sz="1400" b="0" dirty="0" smtClean="0">
                <a:effectLst/>
                <a:latin typeface="Arial" charset="0"/>
              </a:rPr>
              <a:t>PWM5 phase = programmable</a:t>
            </a:r>
          </a:p>
        </p:txBody>
      </p:sp>
      <p:sp>
        <p:nvSpPr>
          <p:cNvPr id="90" name="Line 12"/>
          <p:cNvSpPr>
            <a:spLocks noChangeShapeType="1"/>
          </p:cNvSpPr>
          <p:nvPr/>
        </p:nvSpPr>
        <p:spPr bwMode="auto">
          <a:xfrm>
            <a:off x="356116" y="1321917"/>
            <a:ext cx="0" cy="1553178"/>
          </a:xfrm>
          <a:prstGeom prst="line">
            <a:avLst/>
          </a:prstGeom>
          <a:noFill/>
          <a:ln w="12700">
            <a:solidFill>
              <a:schemeClr val="tx1"/>
            </a:solidFill>
            <a:round/>
            <a:headEnd type="none" w="sm" len="sm"/>
            <a:tailEnd type="none" w="med" len="med"/>
          </a:ln>
          <a:effectLst/>
        </p:spPr>
        <p:txBody>
          <a:bodyPr wrap="none" anchor="ctr"/>
          <a:lstStyle/>
          <a:p>
            <a:endParaRPr lang="en-US">
              <a:effectLst/>
            </a:endParaRPr>
          </a:p>
        </p:txBody>
      </p:sp>
      <p:sp>
        <p:nvSpPr>
          <p:cNvPr id="103" name="Line 12"/>
          <p:cNvSpPr>
            <a:spLocks noChangeShapeType="1"/>
          </p:cNvSpPr>
          <p:nvPr/>
        </p:nvSpPr>
        <p:spPr bwMode="auto">
          <a:xfrm>
            <a:off x="351353" y="2877177"/>
            <a:ext cx="374658"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05" name="Line 73"/>
          <p:cNvSpPr>
            <a:spLocks noChangeShapeType="1"/>
          </p:cNvSpPr>
          <p:nvPr/>
        </p:nvSpPr>
        <p:spPr bwMode="auto">
          <a:xfrm>
            <a:off x="730245" y="3006228"/>
            <a:ext cx="1577975" cy="1587"/>
          </a:xfrm>
          <a:prstGeom prst="line">
            <a:avLst/>
          </a:prstGeom>
          <a:noFill/>
          <a:ln w="12700" cap="rnd">
            <a:solidFill>
              <a:schemeClr val="tx1"/>
            </a:solidFill>
            <a:round/>
            <a:headEnd/>
            <a:tailEnd/>
          </a:ln>
          <a:effectLst/>
        </p:spPr>
        <p:txBody>
          <a:bodyPr wrap="none" anchor="ctr"/>
          <a:lstStyle/>
          <a:p>
            <a:endParaRPr lang="en-US">
              <a:effectLst/>
            </a:endParaRPr>
          </a:p>
        </p:txBody>
      </p:sp>
      <p:sp>
        <p:nvSpPr>
          <p:cNvPr id="106" name="Line 16"/>
          <p:cNvSpPr>
            <a:spLocks noChangeShapeType="1"/>
          </p:cNvSpPr>
          <p:nvPr/>
        </p:nvSpPr>
        <p:spPr bwMode="auto">
          <a:xfrm>
            <a:off x="351353" y="1320811"/>
            <a:ext cx="374663"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107" name="Text Box 31"/>
          <p:cNvSpPr txBox="1">
            <a:spLocks noChangeArrowheads="1"/>
          </p:cNvSpPr>
          <p:nvPr/>
        </p:nvSpPr>
        <p:spPr bwMode="auto">
          <a:xfrm rot="-5392939">
            <a:off x="120676" y="1929035"/>
            <a:ext cx="752129"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b="0" smtClean="0">
                <a:effectLst/>
                <a:latin typeface="Arial" charset="0"/>
              </a:rPr>
              <a:t>SYNC</a:t>
            </a:r>
            <a:endParaRPr lang="en-US" sz="1600" b="0" dirty="0">
              <a:effectLst/>
              <a:latin typeface="Arial" charset="0"/>
            </a:endParaRPr>
          </a:p>
        </p:txBody>
      </p:sp>
    </p:spTree>
    <p:custDataLst>
      <p:tags r:id="rId1"/>
    </p:custDataLst>
    <p:extLst>
      <p:ext uri="{BB962C8B-B14F-4D97-AF65-F5344CB8AC3E}">
        <p14:creationId xmlns:p14="http://schemas.microsoft.com/office/powerpoint/2010/main" val="3927137414"/>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4739312"/>
            <a:ext cx="7906755" cy="85884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60209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dirty="0"/>
              <a:t>F28x Fast Interrupt Response Manager</a:t>
            </a:r>
          </a:p>
        </p:txBody>
      </p:sp>
      <p:sp>
        <p:nvSpPr>
          <p:cNvPr id="46108" name="Text Box 28"/>
          <p:cNvSpPr txBox="1">
            <a:spLocks noChangeArrowheads="1"/>
          </p:cNvSpPr>
          <p:nvPr/>
        </p:nvSpPr>
        <p:spPr bwMode="auto">
          <a:xfrm>
            <a:off x="288925" y="966788"/>
            <a:ext cx="3176588" cy="3139321"/>
          </a:xfrm>
          <a:prstGeom prst="rect">
            <a:avLst/>
          </a:prstGeom>
          <a:noFill/>
          <a:ln w="31750">
            <a:noFill/>
            <a:miter lim="800000"/>
            <a:headEnd/>
            <a:tailEnd type="none" w="sm" len="sm"/>
          </a:ln>
          <a:effectLst/>
        </p:spPr>
        <p:txBody>
          <a:bodyPr>
            <a:spAutoFit/>
          </a:bodyPr>
          <a:lstStyle/>
          <a:p>
            <a:pPr marL="282575" indent="-282575">
              <a:lnSpc>
                <a:spcPct val="110000"/>
              </a:lnSpc>
              <a:spcBef>
                <a:spcPct val="0"/>
              </a:spcBef>
              <a:buClr>
                <a:schemeClr val="tx2"/>
              </a:buClr>
              <a:buSzPct val="75000"/>
              <a:buFont typeface="Wingdings" pitchFamily="2" charset="2"/>
              <a:buChar char="u"/>
            </a:pPr>
            <a:r>
              <a:rPr lang="en-US" sz="2000" dirty="0" smtClean="0">
                <a:effectLst/>
                <a:latin typeface="Arial" charset="0"/>
              </a:rPr>
              <a:t>192 </a:t>
            </a:r>
            <a:r>
              <a:rPr lang="en-US" sz="2000" dirty="0">
                <a:effectLst/>
                <a:latin typeface="Arial" charset="0"/>
              </a:rPr>
              <a:t>dedicated PIE vectors</a:t>
            </a:r>
          </a:p>
          <a:p>
            <a:pPr marL="282575" indent="-282575">
              <a:lnSpc>
                <a:spcPct val="110000"/>
              </a:lnSpc>
              <a:spcBef>
                <a:spcPct val="0"/>
              </a:spcBef>
              <a:buClr>
                <a:schemeClr val="tx2"/>
              </a:buClr>
              <a:buSzPct val="75000"/>
              <a:buFont typeface="Wingdings" pitchFamily="2" charset="2"/>
              <a:buChar char="u"/>
            </a:pPr>
            <a:r>
              <a:rPr lang="en-US" sz="2000" dirty="0">
                <a:effectLst/>
                <a:latin typeface="Arial" charset="0"/>
              </a:rPr>
              <a:t>No software decision making required</a:t>
            </a:r>
          </a:p>
          <a:p>
            <a:pPr marL="282575" indent="-282575">
              <a:lnSpc>
                <a:spcPct val="110000"/>
              </a:lnSpc>
              <a:spcBef>
                <a:spcPct val="0"/>
              </a:spcBef>
              <a:buClr>
                <a:schemeClr val="tx2"/>
              </a:buClr>
              <a:buSzPct val="75000"/>
              <a:buFont typeface="Wingdings" pitchFamily="2" charset="2"/>
              <a:buChar char="u"/>
            </a:pPr>
            <a:r>
              <a:rPr lang="en-US" sz="2000" dirty="0">
                <a:effectLst/>
                <a:latin typeface="Arial" charset="0"/>
              </a:rPr>
              <a:t>Direct access to RAM vectors</a:t>
            </a:r>
          </a:p>
          <a:p>
            <a:pPr marL="282575" indent="-282575">
              <a:lnSpc>
                <a:spcPct val="110000"/>
              </a:lnSpc>
              <a:spcBef>
                <a:spcPct val="0"/>
              </a:spcBef>
              <a:buClr>
                <a:schemeClr val="tx2"/>
              </a:buClr>
              <a:buSzPct val="75000"/>
              <a:buFont typeface="Wingdings" pitchFamily="2" charset="2"/>
              <a:buChar char="u"/>
            </a:pPr>
            <a:r>
              <a:rPr lang="en-US" sz="2000" dirty="0">
                <a:effectLst/>
                <a:latin typeface="Arial" charset="0"/>
              </a:rPr>
              <a:t>Auto flags update</a:t>
            </a:r>
          </a:p>
          <a:p>
            <a:pPr marL="282575" indent="-282575">
              <a:lnSpc>
                <a:spcPct val="110000"/>
              </a:lnSpc>
              <a:spcBef>
                <a:spcPct val="0"/>
              </a:spcBef>
              <a:buClr>
                <a:schemeClr val="tx2"/>
              </a:buClr>
              <a:buSzPct val="75000"/>
              <a:buFont typeface="Wingdings" pitchFamily="2" charset="2"/>
              <a:buChar char="u"/>
            </a:pPr>
            <a:r>
              <a:rPr lang="en-US" sz="2000" dirty="0">
                <a:effectLst/>
                <a:latin typeface="Arial" charset="0"/>
              </a:rPr>
              <a:t>Concurrent auto context save</a:t>
            </a:r>
          </a:p>
        </p:txBody>
      </p:sp>
      <p:sp>
        <p:nvSpPr>
          <p:cNvPr id="46121" name="Rectangle 41"/>
          <p:cNvSpPr>
            <a:spLocks noChangeArrowheads="1"/>
          </p:cNvSpPr>
          <p:nvPr/>
        </p:nvSpPr>
        <p:spPr bwMode="auto">
          <a:xfrm>
            <a:off x="6729413" y="2225675"/>
            <a:ext cx="2190750" cy="1654175"/>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46122" name="Line 42"/>
          <p:cNvSpPr>
            <a:spLocks noChangeShapeType="1"/>
          </p:cNvSpPr>
          <p:nvPr/>
        </p:nvSpPr>
        <p:spPr bwMode="auto">
          <a:xfrm>
            <a:off x="8037513" y="3013075"/>
            <a:ext cx="325438" cy="1588"/>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46123" name="Rectangle 43"/>
          <p:cNvSpPr>
            <a:spLocks noChangeArrowheads="1"/>
          </p:cNvSpPr>
          <p:nvPr/>
        </p:nvSpPr>
        <p:spPr bwMode="auto">
          <a:xfrm>
            <a:off x="8362950" y="2433638"/>
            <a:ext cx="490538" cy="1209675"/>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46124" name="Rectangle 44"/>
          <p:cNvSpPr>
            <a:spLocks noChangeArrowheads="1"/>
          </p:cNvSpPr>
          <p:nvPr/>
        </p:nvSpPr>
        <p:spPr bwMode="auto">
          <a:xfrm>
            <a:off x="6726238" y="1882775"/>
            <a:ext cx="2136775" cy="274434"/>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200">
                <a:effectLst/>
                <a:latin typeface="Arial" charset="0"/>
              </a:rPr>
              <a:t>28x CPU Interrupt logic</a:t>
            </a:r>
          </a:p>
        </p:txBody>
      </p:sp>
      <p:sp>
        <p:nvSpPr>
          <p:cNvPr id="46125" name="Rectangle 45"/>
          <p:cNvSpPr>
            <a:spLocks noChangeArrowheads="1"/>
          </p:cNvSpPr>
          <p:nvPr/>
        </p:nvSpPr>
        <p:spPr bwMode="auto">
          <a:xfrm>
            <a:off x="7678738" y="2630488"/>
            <a:ext cx="506413" cy="766763"/>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46126" name="Rectangle 46"/>
          <p:cNvSpPr>
            <a:spLocks noChangeArrowheads="1"/>
          </p:cNvSpPr>
          <p:nvPr/>
        </p:nvSpPr>
        <p:spPr bwMode="auto">
          <a:xfrm>
            <a:off x="8368438" y="2725738"/>
            <a:ext cx="506550" cy="459100"/>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200">
                <a:effectLst/>
                <a:latin typeface="Arial" charset="0"/>
              </a:rPr>
              <a:t>28x</a:t>
            </a:r>
          </a:p>
          <a:p>
            <a:pPr algn="ctr">
              <a:lnSpc>
                <a:spcPct val="100000"/>
              </a:lnSpc>
              <a:spcBef>
                <a:spcPct val="0"/>
              </a:spcBef>
            </a:pPr>
            <a:r>
              <a:rPr lang="en-US" sz="1200">
                <a:effectLst/>
                <a:latin typeface="Arial" charset="0"/>
              </a:rPr>
              <a:t>CPU</a:t>
            </a:r>
          </a:p>
        </p:txBody>
      </p:sp>
      <p:sp>
        <p:nvSpPr>
          <p:cNvPr id="46127" name="Rectangle 47"/>
          <p:cNvSpPr>
            <a:spLocks noChangeArrowheads="1"/>
          </p:cNvSpPr>
          <p:nvPr/>
        </p:nvSpPr>
        <p:spPr bwMode="auto">
          <a:xfrm>
            <a:off x="7639050" y="2886075"/>
            <a:ext cx="611188" cy="274434"/>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200" dirty="0">
                <a:solidFill>
                  <a:schemeClr val="tx2"/>
                </a:solidFill>
                <a:effectLst/>
                <a:latin typeface="Arial" charset="0"/>
              </a:rPr>
              <a:t>INTM</a:t>
            </a:r>
            <a:endParaRPr lang="en-US" sz="1200" dirty="0">
              <a:effectLst/>
              <a:latin typeface="Arial" charset="0"/>
            </a:endParaRPr>
          </a:p>
        </p:txBody>
      </p:sp>
      <p:sp>
        <p:nvSpPr>
          <p:cNvPr id="46129" name="Rectangle 49"/>
          <p:cNvSpPr>
            <a:spLocks noChangeArrowheads="1"/>
          </p:cNvSpPr>
          <p:nvPr/>
        </p:nvSpPr>
        <p:spPr bwMode="auto">
          <a:xfrm>
            <a:off x="6794500" y="2630488"/>
            <a:ext cx="382588" cy="766763"/>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46131" name="Rectangle 51"/>
          <p:cNvSpPr>
            <a:spLocks noChangeArrowheads="1"/>
          </p:cNvSpPr>
          <p:nvPr/>
        </p:nvSpPr>
        <p:spPr bwMode="auto">
          <a:xfrm>
            <a:off x="7219950" y="2630488"/>
            <a:ext cx="407988" cy="766763"/>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grpSp>
        <p:nvGrpSpPr>
          <p:cNvPr id="46152" name="Group 72"/>
          <p:cNvGrpSpPr>
            <a:grpSpLocks/>
          </p:cNvGrpSpPr>
          <p:nvPr/>
        </p:nvGrpSpPr>
        <p:grpSpPr bwMode="auto">
          <a:xfrm>
            <a:off x="3465514" y="1362075"/>
            <a:ext cx="917576" cy="3254375"/>
            <a:chOff x="2183" y="858"/>
            <a:chExt cx="578" cy="2050"/>
          </a:xfrm>
        </p:grpSpPr>
        <p:grpSp>
          <p:nvGrpSpPr>
            <p:cNvPr id="46133" name="Group 53"/>
            <p:cNvGrpSpPr>
              <a:grpSpLocks/>
            </p:cNvGrpSpPr>
            <p:nvPr/>
          </p:nvGrpSpPr>
          <p:grpSpPr bwMode="auto">
            <a:xfrm>
              <a:off x="2297" y="1719"/>
              <a:ext cx="464" cy="341"/>
              <a:chOff x="460" y="1599"/>
              <a:chExt cx="667" cy="407"/>
            </a:xfrm>
          </p:grpSpPr>
          <p:sp>
            <p:nvSpPr>
              <p:cNvPr id="46134" name="AutoShape 54"/>
              <p:cNvSpPr>
                <a:spLocks noChangeArrowheads="1"/>
              </p:cNvSpPr>
              <p:nvPr/>
            </p:nvSpPr>
            <p:spPr bwMode="auto">
              <a:xfrm>
                <a:off x="460" y="1599"/>
                <a:ext cx="667" cy="407"/>
              </a:xfrm>
              <a:prstGeom prst="notchedRightArrow">
                <a:avLst>
                  <a:gd name="adj1" fmla="val 50000"/>
                  <a:gd name="adj2" fmla="val 40971"/>
                </a:avLst>
              </a:prstGeom>
              <a:noFill/>
              <a:ln w="12700">
                <a:solidFill>
                  <a:schemeClr val="tx1"/>
                </a:solidFill>
                <a:miter lim="800000"/>
                <a:headEnd/>
                <a:tailEnd/>
              </a:ln>
              <a:effectLst/>
            </p:spPr>
            <p:txBody>
              <a:bodyPr wrap="none" anchor="ctr"/>
              <a:lstStyle/>
              <a:p>
                <a:endParaRPr lang="en-US">
                  <a:effectLst/>
                </a:endParaRPr>
              </a:p>
            </p:txBody>
          </p:sp>
          <p:sp>
            <p:nvSpPr>
              <p:cNvPr id="46135" name="Rectangle 55"/>
              <p:cNvSpPr>
                <a:spLocks noChangeArrowheads="1"/>
              </p:cNvSpPr>
              <p:nvPr/>
            </p:nvSpPr>
            <p:spPr bwMode="auto">
              <a:xfrm>
                <a:off x="602" y="1722"/>
                <a:ext cx="486" cy="179"/>
              </a:xfrm>
              <a:prstGeom prst="rect">
                <a:avLst/>
              </a:prstGeom>
              <a:noFill/>
              <a:ln w="12700">
                <a:noFill/>
                <a:miter lim="800000"/>
                <a:headEnd/>
                <a:tailEnd/>
              </a:ln>
              <a:effectLst/>
            </p:spPr>
            <p:txBody>
              <a:bodyPr wrap="square" lIns="90488" tIns="44450" rIns="90488" bIns="44450">
                <a:spAutoFit/>
              </a:bodyPr>
              <a:lstStyle/>
              <a:p>
                <a:r>
                  <a:rPr lang="en-US" sz="1200" dirty="0" smtClean="0">
                    <a:effectLst/>
                    <a:latin typeface="Arial" charset="0"/>
                  </a:rPr>
                  <a:t>192 </a:t>
                </a:r>
                <a:endParaRPr lang="en-US" sz="1200" dirty="0">
                  <a:effectLst/>
                  <a:latin typeface="Arial" charset="0"/>
                </a:endParaRPr>
              </a:p>
            </p:txBody>
          </p:sp>
        </p:grpSp>
        <p:sp>
          <p:nvSpPr>
            <p:cNvPr id="46136" name="Rectangle 56"/>
            <p:cNvSpPr>
              <a:spLocks noChangeArrowheads="1"/>
            </p:cNvSpPr>
            <p:nvPr/>
          </p:nvSpPr>
          <p:spPr bwMode="auto">
            <a:xfrm>
              <a:off x="2217" y="858"/>
              <a:ext cx="160" cy="2050"/>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pPr algn="ctr"/>
              <a:endParaRPr lang="en-US" sz="1200" b="0">
                <a:effectLst/>
                <a:latin typeface="Arial" charset="0"/>
              </a:endParaRPr>
            </a:p>
          </p:txBody>
        </p:sp>
        <p:sp>
          <p:nvSpPr>
            <p:cNvPr id="46137" name="Rectangle 57"/>
            <p:cNvSpPr>
              <a:spLocks noChangeArrowheads="1"/>
            </p:cNvSpPr>
            <p:nvPr/>
          </p:nvSpPr>
          <p:spPr bwMode="auto">
            <a:xfrm rot="10800000">
              <a:off x="2183" y="892"/>
              <a:ext cx="231" cy="1980"/>
            </a:xfrm>
            <a:prstGeom prst="rect">
              <a:avLst/>
            </a:prstGeom>
            <a:noFill/>
            <a:ln w="12700">
              <a:noFill/>
              <a:miter lim="800000"/>
              <a:headEnd/>
              <a:tailEnd/>
            </a:ln>
            <a:effectLst/>
          </p:spPr>
          <p:txBody>
            <a:bodyPr vert="eaVert" lIns="90488" tIns="44450" rIns="90488" bIns="44450">
              <a:spAutoFit/>
            </a:bodyPr>
            <a:lstStyle/>
            <a:p>
              <a:pPr algn="ctr">
                <a:lnSpc>
                  <a:spcPct val="100000"/>
                </a:lnSpc>
                <a:spcBef>
                  <a:spcPct val="0"/>
                </a:spcBef>
              </a:pPr>
              <a:r>
                <a:rPr lang="en-US" sz="1200" dirty="0">
                  <a:effectLst/>
                  <a:latin typeface="Arial" charset="0"/>
                </a:rPr>
                <a:t>Peripheral Interrupts   </a:t>
              </a:r>
              <a:r>
                <a:rPr lang="en-US" sz="1200" dirty="0" smtClean="0">
                  <a:effectLst/>
                  <a:latin typeface="Arial" charset="0"/>
                </a:rPr>
                <a:t>12x16 </a:t>
              </a:r>
              <a:r>
                <a:rPr lang="en-US" sz="1200" dirty="0">
                  <a:effectLst/>
                  <a:latin typeface="Arial" charset="0"/>
                </a:rPr>
                <a:t>= </a:t>
              </a:r>
              <a:r>
                <a:rPr lang="en-US" sz="1200" dirty="0" smtClean="0">
                  <a:effectLst/>
                  <a:latin typeface="Arial" charset="0"/>
                </a:rPr>
                <a:t>192</a:t>
              </a:r>
              <a:endParaRPr lang="en-US" sz="1200" dirty="0">
                <a:effectLst/>
                <a:latin typeface="Arial" charset="0"/>
              </a:endParaRPr>
            </a:p>
          </p:txBody>
        </p:sp>
      </p:grpSp>
      <p:sp>
        <p:nvSpPr>
          <p:cNvPr id="46138" name="AutoShape 58"/>
          <p:cNvSpPr>
            <a:spLocks noChangeArrowheads="1"/>
          </p:cNvSpPr>
          <p:nvPr/>
        </p:nvSpPr>
        <p:spPr bwMode="auto">
          <a:xfrm>
            <a:off x="5276850" y="2695575"/>
            <a:ext cx="1444625" cy="603250"/>
          </a:xfrm>
          <a:prstGeom prst="notchedRightArrow">
            <a:avLst>
              <a:gd name="adj1" fmla="val 50000"/>
              <a:gd name="adj2" fmla="val 40156"/>
            </a:avLst>
          </a:prstGeom>
          <a:noFill/>
          <a:ln w="12700">
            <a:solidFill>
              <a:schemeClr val="tx1"/>
            </a:solidFill>
            <a:miter lim="800000"/>
            <a:headEnd/>
            <a:tailEnd/>
          </a:ln>
          <a:effectLst/>
        </p:spPr>
        <p:txBody>
          <a:bodyPr wrap="none" anchor="ctr"/>
          <a:lstStyle/>
          <a:p>
            <a:endParaRPr lang="en-US">
              <a:effectLst/>
            </a:endParaRPr>
          </a:p>
        </p:txBody>
      </p:sp>
      <p:sp>
        <p:nvSpPr>
          <p:cNvPr id="46139" name="Rectangle 59"/>
          <p:cNvSpPr>
            <a:spLocks noChangeArrowheads="1"/>
          </p:cNvSpPr>
          <p:nvPr/>
        </p:nvSpPr>
        <p:spPr bwMode="auto">
          <a:xfrm>
            <a:off x="5230813" y="2873375"/>
            <a:ext cx="1333500" cy="237501"/>
          </a:xfrm>
          <a:prstGeom prst="rect">
            <a:avLst/>
          </a:prstGeom>
          <a:noFill/>
          <a:ln w="12700">
            <a:noFill/>
            <a:miter lim="800000"/>
            <a:headEnd/>
            <a:tailEnd/>
          </a:ln>
          <a:effectLst/>
        </p:spPr>
        <p:txBody>
          <a:bodyPr lIns="90488" tIns="44450" rIns="90488" bIns="44450">
            <a:spAutoFit/>
          </a:bodyPr>
          <a:lstStyle/>
          <a:p>
            <a:r>
              <a:rPr lang="en-US" sz="1200">
                <a:effectLst/>
                <a:latin typeface="Arial" charset="0"/>
              </a:rPr>
              <a:t>     12 interrupts</a:t>
            </a:r>
          </a:p>
        </p:txBody>
      </p:sp>
      <p:sp>
        <p:nvSpPr>
          <p:cNvPr id="46140" name="Rectangle 60"/>
          <p:cNvSpPr>
            <a:spLocks noChangeArrowheads="1"/>
          </p:cNvSpPr>
          <p:nvPr/>
        </p:nvSpPr>
        <p:spPr bwMode="auto">
          <a:xfrm>
            <a:off x="5610225" y="2195513"/>
            <a:ext cx="804863" cy="606833"/>
          </a:xfrm>
          <a:prstGeom prst="rect">
            <a:avLst/>
          </a:prstGeom>
          <a:noFill/>
          <a:ln w="12700">
            <a:noFill/>
            <a:miter lim="800000"/>
            <a:headEnd/>
            <a:tailEnd/>
          </a:ln>
          <a:effectLst/>
        </p:spPr>
        <p:txBody>
          <a:bodyPr lIns="90488" tIns="44450" rIns="90488" bIns="44450">
            <a:spAutoFit/>
          </a:bodyPr>
          <a:lstStyle/>
          <a:p>
            <a:pPr algn="ctr">
              <a:lnSpc>
                <a:spcPct val="140000"/>
              </a:lnSpc>
            </a:pPr>
            <a:r>
              <a:rPr lang="en-US" sz="1200">
                <a:effectLst/>
                <a:latin typeface="Arial" charset="0"/>
              </a:rPr>
              <a:t>INT1   to  INT12</a:t>
            </a:r>
          </a:p>
        </p:txBody>
      </p:sp>
      <p:sp>
        <p:nvSpPr>
          <p:cNvPr id="46141" name="Line 61"/>
          <p:cNvSpPr>
            <a:spLocks noChangeShapeType="1"/>
          </p:cNvSpPr>
          <p:nvPr/>
        </p:nvSpPr>
        <p:spPr bwMode="auto">
          <a:xfrm>
            <a:off x="5659438" y="2284413"/>
            <a:ext cx="384175" cy="1588"/>
          </a:xfrm>
          <a:prstGeom prst="line">
            <a:avLst/>
          </a:prstGeom>
          <a:noFill/>
          <a:ln w="25400">
            <a:solidFill>
              <a:schemeClr val="tx1"/>
            </a:solidFill>
            <a:round/>
            <a:headEnd/>
            <a:tailEnd/>
          </a:ln>
          <a:effectLst/>
        </p:spPr>
        <p:txBody>
          <a:bodyPr wrap="none" anchor="ctr"/>
          <a:lstStyle/>
          <a:p>
            <a:endParaRPr lang="en-US">
              <a:effectLst/>
            </a:endParaRPr>
          </a:p>
        </p:txBody>
      </p:sp>
      <p:sp>
        <p:nvSpPr>
          <p:cNvPr id="46142" name="Line 62"/>
          <p:cNvSpPr>
            <a:spLocks noChangeShapeType="1"/>
          </p:cNvSpPr>
          <p:nvPr/>
        </p:nvSpPr>
        <p:spPr bwMode="auto">
          <a:xfrm flipV="1">
            <a:off x="5794375" y="2551113"/>
            <a:ext cx="43815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46143" name="Rectangle 63"/>
          <p:cNvSpPr>
            <a:spLocks noChangeArrowheads="1"/>
          </p:cNvSpPr>
          <p:nvPr/>
        </p:nvSpPr>
        <p:spPr bwMode="auto">
          <a:xfrm>
            <a:off x="4391025" y="1608138"/>
            <a:ext cx="1025525" cy="2767013"/>
          </a:xfrm>
          <a:prstGeom prst="rect">
            <a:avLst/>
          </a:prstGeom>
          <a:solidFill>
            <a:schemeClr val="accent1"/>
          </a:solidFill>
          <a:ln w="12700">
            <a:solidFill>
              <a:schemeClr val="tx1"/>
            </a:solidFill>
            <a:miter lim="800000"/>
            <a:headEnd/>
            <a:tailEnd/>
          </a:ln>
          <a:effectLst/>
        </p:spPr>
        <p:txBody>
          <a:bodyPr wrap="none" anchor="ctr"/>
          <a:lstStyle/>
          <a:p>
            <a:pPr algn="ctr"/>
            <a:endParaRPr lang="en-US" sz="1200">
              <a:effectLst/>
              <a:latin typeface="Arial" charset="0"/>
            </a:endParaRPr>
          </a:p>
          <a:p>
            <a:pPr algn="ctr"/>
            <a:endParaRPr lang="en-US" sz="1200">
              <a:effectLst/>
              <a:latin typeface="Arial" charset="0"/>
            </a:endParaRPr>
          </a:p>
          <a:p>
            <a:pPr algn="ctr"/>
            <a:endParaRPr lang="en-US" sz="1200">
              <a:effectLst/>
              <a:latin typeface="Arial" charset="0"/>
            </a:endParaRPr>
          </a:p>
          <a:p>
            <a:pPr algn="ctr"/>
            <a:r>
              <a:rPr lang="en-US" sz="1200">
                <a:effectLst/>
                <a:latin typeface="Arial" charset="0"/>
              </a:rPr>
              <a:t>PIE</a:t>
            </a:r>
          </a:p>
          <a:p>
            <a:pPr algn="ctr"/>
            <a:r>
              <a:rPr lang="en-US" sz="1200">
                <a:effectLst/>
                <a:latin typeface="Arial" charset="0"/>
              </a:rPr>
              <a:t>Register</a:t>
            </a:r>
          </a:p>
          <a:p>
            <a:pPr algn="ctr"/>
            <a:r>
              <a:rPr lang="en-US" sz="1200">
                <a:effectLst/>
                <a:latin typeface="Arial" charset="0"/>
              </a:rPr>
              <a:t>Map</a:t>
            </a:r>
          </a:p>
        </p:txBody>
      </p:sp>
      <p:sp>
        <p:nvSpPr>
          <p:cNvPr id="46144" name="Rectangle 64"/>
          <p:cNvSpPr>
            <a:spLocks noChangeArrowheads="1"/>
          </p:cNvSpPr>
          <p:nvPr/>
        </p:nvSpPr>
        <p:spPr bwMode="auto">
          <a:xfrm>
            <a:off x="4340225" y="1625600"/>
            <a:ext cx="1157288" cy="643766"/>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200" dirty="0">
                <a:effectLst/>
                <a:latin typeface="Arial" charset="0"/>
              </a:rPr>
              <a:t>PIE module For </a:t>
            </a:r>
            <a:r>
              <a:rPr lang="en-US" sz="1200" dirty="0" smtClean="0">
                <a:effectLst/>
                <a:latin typeface="Arial" charset="0"/>
              </a:rPr>
              <a:t>192 </a:t>
            </a:r>
            <a:r>
              <a:rPr lang="en-US" sz="1200" dirty="0">
                <a:effectLst/>
                <a:latin typeface="Arial" charset="0"/>
              </a:rPr>
              <a:t>interrupts</a:t>
            </a:r>
          </a:p>
        </p:txBody>
      </p:sp>
      <p:grpSp>
        <p:nvGrpSpPr>
          <p:cNvPr id="46148" name="Group 68"/>
          <p:cNvGrpSpPr>
            <a:grpSpLocks/>
          </p:cNvGrpSpPr>
          <p:nvPr/>
        </p:nvGrpSpPr>
        <p:grpSpPr bwMode="auto">
          <a:xfrm>
            <a:off x="382588" y="4152900"/>
            <a:ext cx="2667000" cy="2362200"/>
            <a:chOff x="4080" y="2448"/>
            <a:chExt cx="1680" cy="1488"/>
          </a:xfrm>
        </p:grpSpPr>
        <p:sp>
          <p:nvSpPr>
            <p:cNvPr id="46147" name="Rectangle 67"/>
            <p:cNvSpPr>
              <a:spLocks noChangeArrowheads="1"/>
            </p:cNvSpPr>
            <p:nvPr/>
          </p:nvSpPr>
          <p:spPr bwMode="auto">
            <a:xfrm>
              <a:off x="4080" y="2448"/>
              <a:ext cx="1632" cy="22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grpSp>
          <p:nvGrpSpPr>
            <p:cNvPr id="46086" name="Group 6"/>
            <p:cNvGrpSpPr>
              <a:grpSpLocks/>
            </p:cNvGrpSpPr>
            <p:nvPr/>
          </p:nvGrpSpPr>
          <p:grpSpPr bwMode="auto">
            <a:xfrm>
              <a:off x="4080" y="2668"/>
              <a:ext cx="1680" cy="1268"/>
              <a:chOff x="2016" y="2908"/>
              <a:chExt cx="1680" cy="1268"/>
            </a:xfrm>
          </p:grpSpPr>
          <p:sp>
            <p:nvSpPr>
              <p:cNvPr id="46087" name="Rectangle 7"/>
              <p:cNvSpPr>
                <a:spLocks noChangeArrowheads="1"/>
              </p:cNvSpPr>
              <p:nvPr/>
            </p:nvSpPr>
            <p:spPr bwMode="auto">
              <a:xfrm>
                <a:off x="2016" y="2908"/>
                <a:ext cx="1632" cy="1268"/>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6088" name="Text Box 8"/>
              <p:cNvSpPr txBox="1">
                <a:spLocks noChangeArrowheads="1"/>
              </p:cNvSpPr>
              <p:nvPr/>
            </p:nvSpPr>
            <p:spPr bwMode="auto">
              <a:xfrm>
                <a:off x="2074" y="2928"/>
                <a:ext cx="1622" cy="1230"/>
              </a:xfrm>
              <a:prstGeom prst="rect">
                <a:avLst/>
              </a:prstGeom>
              <a:noFill/>
              <a:ln w="12700">
                <a:noFill/>
                <a:miter lim="800000"/>
                <a:headEnd type="none" w="sm" len="sm"/>
                <a:tailEnd type="none" w="sm" len="sm"/>
              </a:ln>
              <a:effectLst/>
            </p:spPr>
            <p:txBody>
              <a:bodyPr>
                <a:spAutoFit/>
              </a:bodyPr>
              <a:lstStyle/>
              <a:p>
                <a:pPr>
                  <a:lnSpc>
                    <a:spcPct val="70000"/>
                  </a:lnSpc>
                  <a:tabLst>
                    <a:tab pos="1319213" algn="l"/>
                  </a:tabLst>
                </a:pPr>
                <a:r>
                  <a:rPr lang="en-US" sz="2000">
                    <a:effectLst/>
                    <a:latin typeface="Arial" charset="0"/>
                  </a:rPr>
                  <a:t>T	ST0	</a:t>
                </a:r>
              </a:p>
              <a:p>
                <a:pPr>
                  <a:lnSpc>
                    <a:spcPct val="40000"/>
                  </a:lnSpc>
                  <a:tabLst>
                    <a:tab pos="1319213" algn="l"/>
                  </a:tabLst>
                </a:pPr>
                <a:r>
                  <a:rPr lang="en-US" sz="2000">
                    <a:effectLst/>
                    <a:latin typeface="Arial" charset="0"/>
                  </a:rPr>
                  <a:t>AH	AL</a:t>
                </a:r>
              </a:p>
              <a:p>
                <a:pPr>
                  <a:lnSpc>
                    <a:spcPct val="40000"/>
                  </a:lnSpc>
                  <a:tabLst>
                    <a:tab pos="1319213" algn="l"/>
                  </a:tabLst>
                </a:pPr>
                <a:r>
                  <a:rPr lang="en-US" sz="2000">
                    <a:effectLst/>
                    <a:latin typeface="Arial" charset="0"/>
                  </a:rPr>
                  <a:t>PH	PL</a:t>
                </a:r>
              </a:p>
              <a:p>
                <a:pPr>
                  <a:lnSpc>
                    <a:spcPct val="40000"/>
                  </a:lnSpc>
                  <a:tabLst>
                    <a:tab pos="1319213" algn="l"/>
                  </a:tabLst>
                </a:pPr>
                <a:r>
                  <a:rPr lang="en-US" sz="2000">
                    <a:effectLst/>
                    <a:latin typeface="Arial" charset="0"/>
                  </a:rPr>
                  <a:t>AR1 (L)	AR0 (L)</a:t>
                </a:r>
              </a:p>
              <a:p>
                <a:pPr>
                  <a:lnSpc>
                    <a:spcPct val="40000"/>
                  </a:lnSpc>
                  <a:tabLst>
                    <a:tab pos="1319213" algn="l"/>
                  </a:tabLst>
                </a:pPr>
                <a:r>
                  <a:rPr lang="en-US" sz="2000">
                    <a:effectLst/>
                    <a:latin typeface="Arial" charset="0"/>
                  </a:rPr>
                  <a:t>DP	ST1</a:t>
                </a:r>
              </a:p>
              <a:p>
                <a:pPr>
                  <a:lnSpc>
                    <a:spcPct val="40000"/>
                  </a:lnSpc>
                  <a:tabLst>
                    <a:tab pos="1319213" algn="l"/>
                  </a:tabLst>
                </a:pPr>
                <a:r>
                  <a:rPr lang="en-US" sz="2000">
                    <a:effectLst/>
                    <a:latin typeface="Arial" charset="0"/>
                  </a:rPr>
                  <a:t>DBSTAT	IER</a:t>
                </a:r>
              </a:p>
              <a:p>
                <a:pPr>
                  <a:lnSpc>
                    <a:spcPct val="40000"/>
                  </a:lnSpc>
                  <a:tabLst>
                    <a:tab pos="1319213" algn="l"/>
                  </a:tabLst>
                </a:pPr>
                <a:r>
                  <a:rPr lang="en-US" sz="2000">
                    <a:effectLst/>
                    <a:latin typeface="Arial" charset="0"/>
                  </a:rPr>
                  <a:t>PC(msw)	PC(lsw)</a:t>
                </a:r>
              </a:p>
            </p:txBody>
          </p:sp>
          <p:sp>
            <p:nvSpPr>
              <p:cNvPr id="46089" name="Line 9"/>
              <p:cNvSpPr>
                <a:spLocks noChangeShapeType="1"/>
              </p:cNvSpPr>
              <p:nvPr/>
            </p:nvSpPr>
            <p:spPr bwMode="auto">
              <a:xfrm>
                <a:off x="2016" y="3099"/>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0" name="Line 10"/>
              <p:cNvSpPr>
                <a:spLocks noChangeShapeType="1"/>
              </p:cNvSpPr>
              <p:nvPr/>
            </p:nvSpPr>
            <p:spPr bwMode="auto">
              <a:xfrm>
                <a:off x="2016" y="3273"/>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1" name="Line 11"/>
              <p:cNvSpPr>
                <a:spLocks noChangeShapeType="1"/>
              </p:cNvSpPr>
              <p:nvPr/>
            </p:nvSpPr>
            <p:spPr bwMode="auto">
              <a:xfrm>
                <a:off x="2016" y="3456"/>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2" name="Line 12"/>
              <p:cNvSpPr>
                <a:spLocks noChangeShapeType="1"/>
              </p:cNvSpPr>
              <p:nvPr/>
            </p:nvSpPr>
            <p:spPr bwMode="auto">
              <a:xfrm>
                <a:off x="2016" y="3630"/>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3" name="Line 13"/>
              <p:cNvSpPr>
                <a:spLocks noChangeShapeType="1"/>
              </p:cNvSpPr>
              <p:nvPr/>
            </p:nvSpPr>
            <p:spPr bwMode="auto">
              <a:xfrm>
                <a:off x="2016" y="3804"/>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4" name="Line 14"/>
              <p:cNvSpPr>
                <a:spLocks noChangeShapeType="1"/>
              </p:cNvSpPr>
              <p:nvPr/>
            </p:nvSpPr>
            <p:spPr bwMode="auto">
              <a:xfrm>
                <a:off x="2016" y="3978"/>
                <a:ext cx="163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46095" name="Line 15"/>
              <p:cNvSpPr>
                <a:spLocks noChangeShapeType="1"/>
              </p:cNvSpPr>
              <p:nvPr/>
            </p:nvSpPr>
            <p:spPr bwMode="auto">
              <a:xfrm>
                <a:off x="2832" y="2911"/>
                <a:ext cx="0" cy="1265"/>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grpSp>
        <p:sp>
          <p:nvSpPr>
            <p:cNvPr id="46146" name="Text Box 66"/>
            <p:cNvSpPr txBox="1">
              <a:spLocks noChangeArrowheads="1"/>
            </p:cNvSpPr>
            <p:nvPr/>
          </p:nvSpPr>
          <p:spPr bwMode="auto">
            <a:xfrm>
              <a:off x="4133" y="2466"/>
              <a:ext cx="1539"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Auto Context Save</a:t>
              </a:r>
            </a:p>
          </p:txBody>
        </p:sp>
      </p:grpSp>
      <p:sp>
        <p:nvSpPr>
          <p:cNvPr id="46128" name="Rectangle 48"/>
          <p:cNvSpPr>
            <a:spLocks noChangeArrowheads="1"/>
          </p:cNvSpPr>
          <p:nvPr/>
        </p:nvSpPr>
        <p:spPr bwMode="auto">
          <a:xfrm>
            <a:off x="6705600" y="2886075"/>
            <a:ext cx="576263" cy="274434"/>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200" dirty="0">
                <a:solidFill>
                  <a:schemeClr val="tx2"/>
                </a:solidFill>
                <a:effectLst/>
                <a:latin typeface="Arial" charset="0"/>
              </a:rPr>
              <a:t>IFR</a:t>
            </a:r>
            <a:endParaRPr lang="en-US" sz="1200" dirty="0">
              <a:effectLst/>
              <a:latin typeface="Arial" charset="0"/>
            </a:endParaRPr>
          </a:p>
        </p:txBody>
      </p:sp>
      <p:sp>
        <p:nvSpPr>
          <p:cNvPr id="46130" name="Rectangle 50"/>
          <p:cNvSpPr>
            <a:spLocks noChangeArrowheads="1"/>
          </p:cNvSpPr>
          <p:nvPr/>
        </p:nvSpPr>
        <p:spPr bwMode="auto">
          <a:xfrm>
            <a:off x="7132638" y="2886075"/>
            <a:ext cx="576263" cy="274434"/>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200" dirty="0">
                <a:solidFill>
                  <a:schemeClr val="tx2"/>
                </a:solidFill>
                <a:effectLst/>
                <a:latin typeface="Arial" charset="0"/>
              </a:rPr>
              <a:t>IER</a:t>
            </a:r>
            <a:endParaRPr lang="en-US" sz="1200" dirty="0">
              <a:effectLst/>
              <a:latin typeface="Arial" charset="0"/>
            </a:endParaRPr>
          </a:p>
        </p:txBody>
      </p:sp>
    </p:spTree>
    <p:custDataLst>
      <p:tags r:id="rId1"/>
    </p:custDataLst>
    <p:extLst>
      <p:ext uri="{BB962C8B-B14F-4D97-AF65-F5344CB8AC3E}">
        <p14:creationId xmlns:p14="http://schemas.microsoft.com/office/powerpoint/2010/main" val="2940047592"/>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IPC Device Features</a:t>
            </a:r>
            <a:endParaRPr lang="en-US" dirty="0"/>
          </a:p>
        </p:txBody>
      </p:sp>
      <p:sp>
        <p:nvSpPr>
          <p:cNvPr id="3" name="Content Placeholder 2"/>
          <p:cNvSpPr>
            <a:spLocks noGrp="1"/>
          </p:cNvSpPr>
          <p:nvPr>
            <p:ph idx="1"/>
          </p:nvPr>
        </p:nvSpPr>
        <p:spPr>
          <a:xfrm>
            <a:off x="457200" y="1851319"/>
            <a:ext cx="8229600" cy="4468201"/>
          </a:xfrm>
        </p:spPr>
        <p:txBody>
          <a:bodyPr>
            <a:normAutofit/>
          </a:bodyPr>
          <a:lstStyle/>
          <a:p>
            <a:pPr>
              <a:spcBef>
                <a:spcPts val="1800"/>
              </a:spcBef>
            </a:pPr>
            <a:r>
              <a:rPr lang="en-US" sz="2800" dirty="0" smtClean="0"/>
              <a:t>Global Shared SARAM</a:t>
            </a:r>
          </a:p>
          <a:p>
            <a:pPr>
              <a:spcBef>
                <a:spcPts val="1800"/>
              </a:spcBef>
            </a:pPr>
            <a:r>
              <a:rPr lang="en-US" sz="2800" dirty="0" smtClean="0"/>
              <a:t>Message SARAM</a:t>
            </a:r>
          </a:p>
          <a:p>
            <a:pPr>
              <a:spcBef>
                <a:spcPts val="1800"/>
              </a:spcBef>
            </a:pPr>
            <a:r>
              <a:rPr lang="en-US" sz="2800" dirty="0" smtClean="0"/>
              <a:t>IPC Message Registers</a:t>
            </a:r>
          </a:p>
          <a:p>
            <a:pPr>
              <a:spcBef>
                <a:spcPts val="1800"/>
              </a:spcBef>
            </a:pPr>
            <a:r>
              <a:rPr lang="en-US" sz="2800" dirty="0" smtClean="0"/>
              <a:t>IPC Interrupts and Flags</a:t>
            </a:r>
          </a:p>
          <a:p>
            <a:pPr>
              <a:spcBef>
                <a:spcPts val="1800"/>
              </a:spcBef>
            </a:pPr>
            <a:r>
              <a:rPr lang="en-US" sz="2800" dirty="0" smtClean="0"/>
              <a:t>Clock Configuration Semaphore</a:t>
            </a:r>
          </a:p>
          <a:p>
            <a:pPr>
              <a:spcBef>
                <a:spcPts val="1800"/>
              </a:spcBef>
            </a:pPr>
            <a:r>
              <a:rPr lang="en-US" sz="2800" dirty="0" smtClean="0"/>
              <a:t>Flash Pump Semaphore</a:t>
            </a:r>
          </a:p>
          <a:p>
            <a:pPr>
              <a:spcBef>
                <a:spcPts val="1800"/>
              </a:spcBef>
            </a:pPr>
            <a:r>
              <a:rPr lang="en-US" sz="2800" dirty="0" smtClean="0"/>
              <a:t>Free Running Counter</a:t>
            </a:r>
          </a:p>
        </p:txBody>
      </p:sp>
      <p:sp>
        <p:nvSpPr>
          <p:cNvPr id="4" name="TextBox 3"/>
          <p:cNvSpPr txBox="1"/>
          <p:nvPr/>
        </p:nvSpPr>
        <p:spPr>
          <a:xfrm>
            <a:off x="839808" y="758839"/>
            <a:ext cx="7441753" cy="880241"/>
          </a:xfrm>
          <a:prstGeom prst="rect">
            <a:avLst/>
          </a:prstGeom>
          <a:noFill/>
        </p:spPr>
        <p:txBody>
          <a:bodyPr wrap="square" rtlCol="0" anchor="ctr" anchorCtr="0">
            <a:spAutoFit/>
          </a:bodyPr>
          <a:lstStyle/>
          <a:p>
            <a:pPr algn="ctr"/>
            <a:r>
              <a:rPr lang="en-US" sz="3200" i="1" dirty="0" smtClean="0">
                <a:effectLst/>
                <a:latin typeface="Arial" pitchFamily="34" charset="0"/>
                <a:cs typeface="Arial" pitchFamily="34" charset="0"/>
              </a:rPr>
              <a:t>Allows Communications Between the Two CPU Subsystems</a:t>
            </a:r>
          </a:p>
        </p:txBody>
      </p:sp>
    </p:spTree>
    <p:extLst>
      <p:ext uri="{BB962C8B-B14F-4D97-AF65-F5344CB8AC3E}">
        <p14:creationId xmlns:p14="http://schemas.microsoft.com/office/powerpoint/2010/main" val="92543933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Global Shared SARAM</a:t>
            </a:r>
            <a:endParaRPr lang="en-US" dirty="0"/>
          </a:p>
        </p:txBody>
      </p:sp>
      <p:sp>
        <p:nvSpPr>
          <p:cNvPr id="3" name="Content Placeholder 2"/>
          <p:cNvSpPr>
            <a:spLocks noGrp="1"/>
          </p:cNvSpPr>
          <p:nvPr>
            <p:ph idx="1"/>
          </p:nvPr>
        </p:nvSpPr>
        <p:spPr>
          <a:xfrm>
            <a:off x="457200" y="921252"/>
            <a:ext cx="8229600" cy="3132588"/>
          </a:xfrm>
        </p:spPr>
        <p:txBody>
          <a:bodyPr>
            <a:normAutofit/>
          </a:bodyPr>
          <a:lstStyle/>
          <a:p>
            <a:pPr>
              <a:spcBef>
                <a:spcPts val="1800"/>
              </a:spcBef>
            </a:pPr>
            <a:r>
              <a:rPr lang="en-US" sz="2800" dirty="0" smtClean="0"/>
              <a:t>Up to 16 Blocks (GS0 – GS15)</a:t>
            </a:r>
          </a:p>
          <a:p>
            <a:pPr>
              <a:spcBef>
                <a:spcPts val="1800"/>
              </a:spcBef>
            </a:pPr>
            <a:r>
              <a:rPr lang="en-US" sz="2800" dirty="0" smtClean="0"/>
              <a:t>4K words each Block</a:t>
            </a:r>
          </a:p>
          <a:p>
            <a:pPr lvl="1">
              <a:spcBef>
                <a:spcPts val="1800"/>
              </a:spcBef>
            </a:pPr>
            <a:r>
              <a:rPr lang="en-US" sz="2400" dirty="0" smtClean="0"/>
              <a:t>Can be configured to be used by CPU1 or CPU2</a:t>
            </a:r>
          </a:p>
          <a:p>
            <a:pPr lvl="1">
              <a:spcBef>
                <a:spcPts val="1800"/>
              </a:spcBef>
            </a:pPr>
            <a:r>
              <a:rPr lang="en-US" sz="2400" dirty="0" smtClean="0"/>
              <a:t>Typically used by the application</a:t>
            </a:r>
          </a:p>
          <a:p>
            <a:pPr lvl="1">
              <a:spcBef>
                <a:spcPts val="1800"/>
              </a:spcBef>
            </a:pPr>
            <a:r>
              <a:rPr lang="en-US" sz="2400" dirty="0" smtClean="0"/>
              <a:t>Also can be used to pass messages</a:t>
            </a:r>
            <a:endParaRPr lang="en-US" sz="2400" dirty="0"/>
          </a:p>
        </p:txBody>
      </p:sp>
      <p:graphicFrame>
        <p:nvGraphicFramePr>
          <p:cNvPr id="4" name="Group 171"/>
          <p:cNvGraphicFramePr>
            <a:graphicFrameLocks/>
          </p:cNvGraphicFramePr>
          <p:nvPr>
            <p:extLst>
              <p:ext uri="{D42A27DB-BD31-4B8C-83A1-F6EECF244321}">
                <p14:modId xmlns:p14="http://schemas.microsoft.com/office/powerpoint/2010/main" val="1884061580"/>
              </p:ext>
            </p:extLst>
          </p:nvPr>
        </p:nvGraphicFramePr>
        <p:xfrm>
          <a:off x="388362" y="4261860"/>
          <a:ext cx="8327972" cy="1820042"/>
        </p:xfrm>
        <a:graphic>
          <a:graphicData uri="http://schemas.openxmlformats.org/drawingml/2006/table">
            <a:tbl>
              <a:tblPr firstRow="1"/>
              <a:tblGrid>
                <a:gridCol w="2394532">
                  <a:extLst>
                    <a:ext uri="{9D8B030D-6E8A-4147-A177-3AD203B41FA5}">
                      <a16:colId xmlns:a16="http://schemas.microsoft.com/office/drawing/2014/main" val="20000"/>
                    </a:ext>
                  </a:extLst>
                </a:gridCol>
                <a:gridCol w="1375853">
                  <a:extLst>
                    <a:ext uri="{9D8B030D-6E8A-4147-A177-3AD203B41FA5}">
                      <a16:colId xmlns:a16="http://schemas.microsoft.com/office/drawing/2014/main" val="20001"/>
                    </a:ext>
                  </a:extLst>
                </a:gridCol>
                <a:gridCol w="1580707">
                  <a:extLst>
                    <a:ext uri="{9D8B030D-6E8A-4147-A177-3AD203B41FA5}">
                      <a16:colId xmlns:a16="http://schemas.microsoft.com/office/drawing/2014/main" val="20002"/>
                    </a:ext>
                  </a:extLst>
                </a:gridCol>
                <a:gridCol w="1361440">
                  <a:extLst>
                    <a:ext uri="{9D8B030D-6E8A-4147-A177-3AD203B41FA5}">
                      <a16:colId xmlns:a16="http://schemas.microsoft.com/office/drawing/2014/main" val="20003"/>
                    </a:ext>
                  </a:extLst>
                </a:gridCol>
                <a:gridCol w="1615440">
                  <a:extLst>
                    <a:ext uri="{9D8B030D-6E8A-4147-A177-3AD203B41FA5}">
                      <a16:colId xmlns:a16="http://schemas.microsoft.com/office/drawing/2014/main" val="20004"/>
                    </a:ext>
                  </a:extLst>
                </a:gridCol>
              </a:tblGrid>
              <a:tr h="0">
                <a:tc row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Ownership</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grid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 Subsystem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 Subsystem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CPU1.DMA</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CPU2.DMA</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1"/>
                  </a:ext>
                </a:extLst>
              </a:tr>
              <a:tr h="533314">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 Subsystem*</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R/W/Exe</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768">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 Subsystem</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R/W/Exe</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Rectangle 4"/>
          <p:cNvSpPr/>
          <p:nvPr/>
        </p:nvSpPr>
        <p:spPr>
          <a:xfrm>
            <a:off x="8122621" y="6552560"/>
            <a:ext cx="1031051" cy="313932"/>
          </a:xfrm>
          <a:prstGeom prst="rect">
            <a:avLst/>
          </a:prstGeom>
        </p:spPr>
        <p:txBody>
          <a:bodyPr wrap="none">
            <a:spAutoFit/>
          </a:bodyPr>
          <a:lstStyle/>
          <a:p>
            <a:pPr lvl="0" algn="ctr">
              <a:spcBef>
                <a:spcPct val="65000"/>
              </a:spcBef>
            </a:pPr>
            <a:r>
              <a:rPr lang="en-US" sz="1800" b="0" dirty="0" smtClean="0">
                <a:effectLst/>
                <a:latin typeface="+mn-lt"/>
              </a:rPr>
              <a:t>* default</a:t>
            </a:r>
          </a:p>
        </p:txBody>
      </p:sp>
    </p:spTree>
    <p:extLst>
      <p:ext uri="{BB962C8B-B14F-4D97-AF65-F5344CB8AC3E}">
        <p14:creationId xmlns:p14="http://schemas.microsoft.com/office/powerpoint/2010/main" val="33974607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Message SARAM</a:t>
            </a:r>
            <a:endParaRPr lang="en-US" dirty="0"/>
          </a:p>
        </p:txBody>
      </p:sp>
      <p:sp>
        <p:nvSpPr>
          <p:cNvPr id="3" name="Content Placeholder 2"/>
          <p:cNvSpPr>
            <a:spLocks noGrp="1"/>
          </p:cNvSpPr>
          <p:nvPr>
            <p:ph idx="1"/>
          </p:nvPr>
        </p:nvSpPr>
        <p:spPr>
          <a:xfrm>
            <a:off x="457200" y="999937"/>
            <a:ext cx="8229600" cy="2911664"/>
          </a:xfrm>
        </p:spPr>
        <p:txBody>
          <a:bodyPr/>
          <a:lstStyle/>
          <a:p>
            <a:pPr>
              <a:spcBef>
                <a:spcPts val="1800"/>
              </a:spcBef>
            </a:pPr>
            <a:r>
              <a:rPr lang="en-US" sz="2800" dirty="0" smtClean="0"/>
              <a:t>2 Blocks</a:t>
            </a:r>
          </a:p>
          <a:p>
            <a:pPr>
              <a:spcBef>
                <a:spcPts val="1800"/>
              </a:spcBef>
            </a:pPr>
            <a:r>
              <a:rPr lang="en-US" sz="2800" dirty="0" smtClean="0"/>
              <a:t>1K words each Block</a:t>
            </a:r>
          </a:p>
          <a:p>
            <a:pPr lvl="1">
              <a:spcBef>
                <a:spcPts val="1800"/>
              </a:spcBef>
            </a:pPr>
            <a:r>
              <a:rPr lang="en-US" sz="2400" dirty="0" smtClean="0"/>
              <a:t>Used to pass messages or data between CPU1 and CPU2</a:t>
            </a:r>
          </a:p>
          <a:p>
            <a:pPr lvl="1">
              <a:spcBef>
                <a:spcPts val="1800"/>
              </a:spcBef>
            </a:pPr>
            <a:r>
              <a:rPr lang="en-US" sz="2400" dirty="0" smtClean="0"/>
              <a:t>Always enabled – configuration is fixed</a:t>
            </a:r>
            <a:endParaRPr lang="en-US" sz="2400" dirty="0"/>
          </a:p>
        </p:txBody>
      </p:sp>
      <p:graphicFrame>
        <p:nvGraphicFramePr>
          <p:cNvPr id="4" name="Group 171"/>
          <p:cNvGraphicFramePr>
            <a:graphicFrameLocks/>
          </p:cNvGraphicFramePr>
          <p:nvPr>
            <p:extLst>
              <p:ext uri="{D42A27DB-BD31-4B8C-83A1-F6EECF244321}">
                <p14:modId xmlns:p14="http://schemas.microsoft.com/office/powerpoint/2010/main" val="1875202076"/>
              </p:ext>
            </p:extLst>
          </p:nvPr>
        </p:nvGraphicFramePr>
        <p:xfrm>
          <a:off x="321818" y="4196518"/>
          <a:ext cx="8442249" cy="1820042"/>
        </p:xfrm>
        <a:graphic>
          <a:graphicData uri="http://schemas.openxmlformats.org/drawingml/2006/table">
            <a:tbl>
              <a:tblPr firstRow="1"/>
              <a:tblGrid>
                <a:gridCol w="3047635">
                  <a:extLst>
                    <a:ext uri="{9D8B030D-6E8A-4147-A177-3AD203B41FA5}">
                      <a16:colId xmlns:a16="http://schemas.microsoft.com/office/drawing/2014/main" val="20000"/>
                    </a:ext>
                  </a:extLst>
                </a:gridCol>
                <a:gridCol w="1127207">
                  <a:extLst>
                    <a:ext uri="{9D8B030D-6E8A-4147-A177-3AD203B41FA5}">
                      <a16:colId xmlns:a16="http://schemas.microsoft.com/office/drawing/2014/main" val="20001"/>
                    </a:ext>
                  </a:extLst>
                </a:gridCol>
                <a:gridCol w="1523817">
                  <a:extLst>
                    <a:ext uri="{9D8B030D-6E8A-4147-A177-3AD203B41FA5}">
                      <a16:colId xmlns:a16="http://schemas.microsoft.com/office/drawing/2014/main" val="20002"/>
                    </a:ext>
                  </a:extLst>
                </a:gridCol>
                <a:gridCol w="1116771">
                  <a:extLst>
                    <a:ext uri="{9D8B030D-6E8A-4147-A177-3AD203B41FA5}">
                      <a16:colId xmlns:a16="http://schemas.microsoft.com/office/drawing/2014/main" val="20003"/>
                    </a:ext>
                  </a:extLst>
                </a:gridCol>
                <a:gridCol w="1626819">
                  <a:extLst>
                    <a:ext uri="{9D8B030D-6E8A-4147-A177-3AD203B41FA5}">
                      <a16:colId xmlns:a16="http://schemas.microsoft.com/office/drawing/2014/main" val="20004"/>
                    </a:ext>
                  </a:extLst>
                </a:gridCol>
              </a:tblGrid>
              <a:tr h="0">
                <a:tc row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Message RAM</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grid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 Subsystem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 Subsystem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h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vMerge="1">
                  <a:txBody>
                    <a:bodyPr/>
                    <a:lstStyle/>
                    <a:p>
                      <a:pPr marL="0" marR="0" lvl="0" indent="0" algn="ctr" defTabSz="914400" rtl="0" eaLnBrk="1" fontAlgn="base" latinLnBrk="0" hangingPunct="1">
                        <a:lnSpc>
                          <a:spcPct val="100000"/>
                        </a:lnSpc>
                        <a:spcBef>
                          <a:spcPct val="6500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a:txBody>
                  <a:tcPr horzOverflow="overflow">
                    <a:lnL cap="flat">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CPU1.DMA</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CPU2.DMA</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solidFill>
                  </a:tcPr>
                </a:tc>
                <a:extLst>
                  <a:ext uri="{0D108BD9-81ED-4DB2-BD59-A6C34878D82A}">
                    <a16:rowId xmlns:a16="http://schemas.microsoft.com/office/drawing/2014/main" val="10001"/>
                  </a:ext>
                </a:extLst>
              </a:tr>
              <a:tr h="533314">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CPU1 to CPU2 (“C1toC2”)</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768">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CPU2 to CPU1 (“C2toC1”)</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R</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65000"/>
                        </a:spcBef>
                        <a:spcAft>
                          <a:spcPct val="0"/>
                        </a:spcAft>
                        <a:buClrTx/>
                        <a:buSzTx/>
                        <a:buFontTx/>
                        <a:buNone/>
                        <a:tabLst/>
                      </a:pPr>
                      <a:r>
                        <a:rPr kumimoji="0" lang="en-US" sz="1800" b="1" i="0" u="none" strike="noStrike" cap="none" normalizeH="0" baseline="0" dirty="0" smtClean="0">
                          <a:ln>
                            <a:noFill/>
                          </a:ln>
                          <a:solidFill>
                            <a:srgbClr val="0000FF"/>
                          </a:solidFill>
                          <a:effectLst/>
                          <a:latin typeface="Arial" charset="0"/>
                        </a:rPr>
                        <a:t>R/W</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4108590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Message Registers</a:t>
            </a:r>
            <a:endParaRPr lang="en-US" dirty="0"/>
          </a:p>
        </p:txBody>
      </p:sp>
      <p:sp>
        <p:nvSpPr>
          <p:cNvPr id="3" name="Content Placeholder 2"/>
          <p:cNvSpPr>
            <a:spLocks noGrp="1"/>
          </p:cNvSpPr>
          <p:nvPr>
            <p:ph idx="1"/>
          </p:nvPr>
        </p:nvSpPr>
        <p:spPr>
          <a:xfrm>
            <a:off x="447040" y="980558"/>
            <a:ext cx="8229600" cy="5572642"/>
          </a:xfrm>
          <a:noFill/>
          <a:ln>
            <a:solidFill>
              <a:schemeClr val="accent1"/>
            </a:solidFill>
          </a:ln>
        </p:spPr>
        <p:txBody>
          <a:bodyPr>
            <a:normAutofit lnSpcReduction="10000"/>
          </a:bodyPr>
          <a:lstStyle/>
          <a:p>
            <a:pPr>
              <a:spcBef>
                <a:spcPts val="1800"/>
              </a:spcBef>
            </a:pPr>
            <a:r>
              <a:rPr lang="en-US" sz="2800" dirty="0" smtClean="0"/>
              <a:t>Provides very simple and flexible messaging</a:t>
            </a:r>
          </a:p>
          <a:p>
            <a:pPr>
              <a:spcBef>
                <a:spcPts val="1800"/>
              </a:spcBef>
            </a:pPr>
            <a:r>
              <a:rPr lang="en-US" sz="2800" dirty="0" smtClean="0"/>
              <a:t>Dedicated registers mapped to both CPU’s</a:t>
            </a:r>
          </a:p>
          <a:p>
            <a:pPr>
              <a:spcBef>
                <a:spcPts val="1800"/>
              </a:spcBef>
            </a:pPr>
            <a:endParaRPr lang="en-US" sz="2800" dirty="0" smtClean="0"/>
          </a:p>
          <a:p>
            <a:pPr>
              <a:spcBef>
                <a:spcPts val="1800"/>
              </a:spcBef>
            </a:pPr>
            <a:endParaRPr lang="en-US" sz="2800" dirty="0"/>
          </a:p>
          <a:p>
            <a:pPr>
              <a:spcBef>
                <a:spcPts val="1800"/>
              </a:spcBef>
            </a:pPr>
            <a:endParaRPr lang="en-US" sz="2800" dirty="0" smtClean="0"/>
          </a:p>
          <a:p>
            <a:pPr>
              <a:spcBef>
                <a:spcPts val="1800"/>
              </a:spcBef>
            </a:pPr>
            <a:endParaRPr lang="en-US" sz="2800" dirty="0"/>
          </a:p>
          <a:p>
            <a:pPr>
              <a:spcBef>
                <a:spcPts val="1800"/>
              </a:spcBef>
            </a:pPr>
            <a:r>
              <a:rPr lang="en-US" sz="2800" dirty="0" smtClean="0"/>
              <a:t>The definition (what the register content means) is up to the application software</a:t>
            </a:r>
          </a:p>
          <a:p>
            <a:pPr>
              <a:spcBef>
                <a:spcPts val="1800"/>
              </a:spcBef>
            </a:pPr>
            <a:r>
              <a:rPr lang="en-US" sz="2800" dirty="0" smtClean="0"/>
              <a:t>TI’s IPC-Lite drivers use the IPC message registers</a:t>
            </a:r>
            <a:endParaRPr lang="en-US" sz="2800" dirty="0"/>
          </a:p>
        </p:txBody>
      </p:sp>
      <p:graphicFrame>
        <p:nvGraphicFramePr>
          <p:cNvPr id="4" name="Table 3"/>
          <p:cNvGraphicFramePr>
            <a:graphicFrameLocks noGrp="1"/>
          </p:cNvGraphicFramePr>
          <p:nvPr>
            <p:extLst>
              <p:ext uri="{D42A27DB-BD31-4B8C-83A1-F6EECF244321}">
                <p14:modId xmlns:p14="http://schemas.microsoft.com/office/powerpoint/2010/main" val="2121861476"/>
              </p:ext>
            </p:extLst>
          </p:nvPr>
        </p:nvGraphicFramePr>
        <p:xfrm>
          <a:off x="1178561" y="2179320"/>
          <a:ext cx="6766560" cy="2311400"/>
        </p:xfrm>
        <a:graphic>
          <a:graphicData uri="http://schemas.openxmlformats.org/drawingml/2006/table">
            <a:tbl>
              <a:tblPr firstRow="1" bandRow="1">
                <a:tableStyleId>{5C22544A-7EE6-4342-B048-85BDC9FD1C3A}</a:tableStyleId>
              </a:tblPr>
              <a:tblGrid>
                <a:gridCol w="2324076">
                  <a:extLst>
                    <a:ext uri="{9D8B030D-6E8A-4147-A177-3AD203B41FA5}">
                      <a16:colId xmlns:a16="http://schemas.microsoft.com/office/drawing/2014/main" val="20000"/>
                    </a:ext>
                  </a:extLst>
                </a:gridCol>
                <a:gridCol w="1099843">
                  <a:extLst>
                    <a:ext uri="{9D8B030D-6E8A-4147-A177-3AD203B41FA5}">
                      <a16:colId xmlns:a16="http://schemas.microsoft.com/office/drawing/2014/main" val="20001"/>
                    </a:ext>
                  </a:extLst>
                </a:gridCol>
                <a:gridCol w="1046480">
                  <a:extLst>
                    <a:ext uri="{9D8B030D-6E8A-4147-A177-3AD203B41FA5}">
                      <a16:colId xmlns:a16="http://schemas.microsoft.com/office/drawing/2014/main" val="20002"/>
                    </a:ext>
                  </a:extLst>
                </a:gridCol>
                <a:gridCol w="2296161">
                  <a:extLst>
                    <a:ext uri="{9D8B030D-6E8A-4147-A177-3AD203B41FA5}">
                      <a16:colId xmlns:a16="http://schemas.microsoft.com/office/drawing/2014/main" val="20003"/>
                    </a:ext>
                  </a:extLst>
                </a:gridCol>
              </a:tblGrid>
              <a:tr h="696818">
                <a:tc>
                  <a:txBody>
                    <a:bodyPr/>
                    <a:lstStyle/>
                    <a:p>
                      <a:r>
                        <a:rPr lang="en-US" dirty="0" smtClean="0">
                          <a:solidFill>
                            <a:schemeClr val="tx1"/>
                          </a:solidFill>
                        </a:rPr>
                        <a:t>Local Register Name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dirty="0" smtClean="0">
                          <a:solidFill>
                            <a:schemeClr val="tx1"/>
                          </a:solidFill>
                        </a:rPr>
                        <a:t>Local CPU</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dirty="0" smtClean="0">
                          <a:solidFill>
                            <a:schemeClr val="tx1"/>
                          </a:solidFill>
                        </a:rPr>
                        <a:t>Remote</a:t>
                      </a:r>
                      <a:r>
                        <a:rPr lang="en-US" baseline="0" dirty="0" smtClean="0">
                          <a:solidFill>
                            <a:schemeClr val="tx1"/>
                          </a:solidFill>
                        </a:rPr>
                        <a:t> CPU</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tc>
                  <a:txBody>
                    <a:bodyPr/>
                    <a:lstStyle/>
                    <a:p>
                      <a:r>
                        <a:rPr lang="en-US" dirty="0" smtClean="0">
                          <a:solidFill>
                            <a:schemeClr val="tx1"/>
                          </a:solidFill>
                        </a:rPr>
                        <a:t>Remote Register</a:t>
                      </a:r>
                      <a:r>
                        <a:rPr lang="en-US" baseline="0" dirty="0" smtClean="0">
                          <a:solidFill>
                            <a:schemeClr val="tx1"/>
                          </a:solidFill>
                        </a:rPr>
                        <a:t> Name</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10000"/>
                  </a:ext>
                </a:extLst>
              </a:tr>
              <a:tr h="398181">
                <a:tc>
                  <a:txBody>
                    <a:bodyPr/>
                    <a:lstStyle/>
                    <a:p>
                      <a:r>
                        <a:rPr lang="en-US" dirty="0" smtClean="0">
                          <a:solidFill>
                            <a:schemeClr val="tx1"/>
                          </a:solidFill>
                        </a:rPr>
                        <a:t>IPCSENDCOM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800" b="1" i="0" u="none" strike="noStrike" cap="none" normalizeH="0" baseline="0" dirty="0" smtClean="0">
                          <a:ln>
                            <a:noFill/>
                          </a:ln>
                          <a:solidFill>
                            <a:srgbClr val="0000FF"/>
                          </a:solidFill>
                          <a:effectLst/>
                          <a:latin typeface="Arial" charset="0"/>
                        </a:rPr>
                        <a:t>R/W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tx1"/>
                          </a:solidFill>
                        </a:rPr>
                        <a:t>IPCRECVCOM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8181">
                <a:tc>
                  <a:txBody>
                    <a:bodyPr/>
                    <a:lstStyle/>
                    <a:p>
                      <a:r>
                        <a:rPr lang="en-US" dirty="0" smtClean="0">
                          <a:solidFill>
                            <a:schemeClr val="tx1"/>
                          </a:solidFill>
                        </a:rPr>
                        <a:t>IPCSENDADDR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800" b="1" i="0" u="none" strike="noStrike" cap="none" normalizeH="0" baseline="0" dirty="0" smtClean="0">
                          <a:ln>
                            <a:noFill/>
                          </a:ln>
                          <a:solidFill>
                            <a:srgbClr val="0000FF"/>
                          </a:solidFill>
                          <a:effectLst/>
                          <a:latin typeface="Arial" charset="0"/>
                        </a:rPr>
                        <a:t>R/W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tx1"/>
                          </a:solidFill>
                        </a:rPr>
                        <a:t>IPCRECVADDR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8181">
                <a:tc>
                  <a:txBody>
                    <a:bodyPr/>
                    <a:lstStyle/>
                    <a:p>
                      <a:r>
                        <a:rPr lang="en-US" dirty="0" smtClean="0">
                          <a:solidFill>
                            <a:schemeClr val="tx1"/>
                          </a:solidFill>
                        </a:rPr>
                        <a:t>IPCSENDDATA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800" b="1" i="0" u="none" strike="noStrike" cap="none" normalizeH="0" baseline="0" dirty="0" smtClean="0">
                          <a:ln>
                            <a:noFill/>
                          </a:ln>
                          <a:solidFill>
                            <a:srgbClr val="0000FF"/>
                          </a:solidFill>
                          <a:effectLst/>
                          <a:latin typeface="Arial" charset="0"/>
                        </a:rPr>
                        <a:t>R/W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tx1"/>
                          </a:solidFill>
                        </a:rPr>
                        <a:t>IPCRECVDATA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20039">
                <a:tc>
                  <a:txBody>
                    <a:bodyPr/>
                    <a:lstStyle/>
                    <a:p>
                      <a:r>
                        <a:rPr lang="en-US" dirty="0" smtClean="0">
                          <a:solidFill>
                            <a:schemeClr val="tx1"/>
                          </a:solidFill>
                        </a:rPr>
                        <a:t>IPCREMOTEREPLY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800" b="1" i="0" u="none" strike="noStrike" cap="none" normalizeH="0" baseline="0" dirty="0" smtClean="0">
                          <a:ln>
                            <a:noFill/>
                          </a:ln>
                          <a:solidFill>
                            <a:srgbClr val="0000FF"/>
                          </a:solidFill>
                          <a:effectLst/>
                          <a:latin typeface="Arial" charset="0"/>
                        </a:rPr>
                        <a:t>R/W</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chemeClr val="tx1"/>
                          </a:solidFill>
                        </a:rPr>
                        <a:t>IPCLOCALREPLY</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715552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IPC Interrupts and Flags</a:t>
            </a:r>
            <a:endParaRPr lang="de-DE" dirty="0"/>
          </a:p>
        </p:txBody>
      </p:sp>
      <p:sp>
        <p:nvSpPr>
          <p:cNvPr id="3" name="Content Placeholder 2"/>
          <p:cNvSpPr>
            <a:spLocks noGrp="1"/>
          </p:cNvSpPr>
          <p:nvPr>
            <p:ph idx="1"/>
          </p:nvPr>
        </p:nvSpPr>
        <p:spPr>
          <a:xfrm>
            <a:off x="752067" y="895972"/>
            <a:ext cx="7690893" cy="939208"/>
          </a:xfrm>
        </p:spPr>
        <p:txBody>
          <a:bodyPr>
            <a:normAutofit lnSpcReduction="10000"/>
          </a:bodyPr>
          <a:lstStyle/>
          <a:p>
            <a:pPr lvl="0">
              <a:spcBef>
                <a:spcPts val="1200"/>
              </a:spcBef>
            </a:pPr>
            <a:r>
              <a:rPr lang="en-US" sz="2400" kern="0" dirty="0" smtClean="0">
                <a:solidFill>
                  <a:sysClr val="windowText" lastClr="000000"/>
                </a:solidFill>
                <a:latin typeface="Arial" pitchFamily="34" charset="0"/>
                <a:cs typeface="Arial" pitchFamily="34" charset="0"/>
              </a:rPr>
              <a:t>CPU1 </a:t>
            </a:r>
            <a:r>
              <a:rPr lang="en-US" sz="2400" kern="0" dirty="0">
                <a:solidFill>
                  <a:sysClr val="windowText" lastClr="000000"/>
                </a:solidFill>
                <a:latin typeface="Arial" pitchFamily="34" charset="0"/>
                <a:cs typeface="Arial" pitchFamily="34" charset="0"/>
              </a:rPr>
              <a:t>to </a:t>
            </a:r>
            <a:r>
              <a:rPr lang="en-US" sz="2400" kern="0" dirty="0" smtClean="0">
                <a:solidFill>
                  <a:sysClr val="windowText" lastClr="000000"/>
                </a:solidFill>
                <a:latin typeface="Arial" pitchFamily="34" charset="0"/>
                <a:cs typeface="Arial" pitchFamily="34" charset="0"/>
              </a:rPr>
              <a:t>CPU2:    32 flags with 4 interrupts</a:t>
            </a:r>
          </a:p>
          <a:p>
            <a:pPr>
              <a:spcBef>
                <a:spcPts val="1200"/>
              </a:spcBef>
            </a:pPr>
            <a:r>
              <a:rPr lang="en-US" sz="2400" kern="0" dirty="0" smtClean="0">
                <a:solidFill>
                  <a:sysClr val="windowText" lastClr="000000"/>
                </a:solidFill>
                <a:latin typeface="Arial" pitchFamily="34" charset="0"/>
                <a:cs typeface="Arial" pitchFamily="34" charset="0"/>
              </a:rPr>
              <a:t>CPU2 </a:t>
            </a:r>
            <a:r>
              <a:rPr lang="en-US" sz="2400" kern="0" dirty="0">
                <a:solidFill>
                  <a:sysClr val="windowText" lastClr="000000"/>
                </a:solidFill>
                <a:latin typeface="Arial" pitchFamily="34" charset="0"/>
                <a:cs typeface="Arial" pitchFamily="34" charset="0"/>
              </a:rPr>
              <a:t>to </a:t>
            </a:r>
            <a:r>
              <a:rPr lang="en-US" sz="2400" kern="0" dirty="0" smtClean="0">
                <a:solidFill>
                  <a:sysClr val="windowText" lastClr="000000"/>
                </a:solidFill>
                <a:latin typeface="Arial" pitchFamily="34" charset="0"/>
                <a:cs typeface="Arial" pitchFamily="34" charset="0"/>
              </a:rPr>
              <a:t>CPU1:    32 flags with 4 interrupts</a:t>
            </a:r>
            <a:endParaRPr lang="en-US" dirty="0"/>
          </a:p>
        </p:txBody>
      </p:sp>
      <p:graphicFrame>
        <p:nvGraphicFramePr>
          <p:cNvPr id="5" name="Table 5"/>
          <p:cNvGraphicFramePr>
            <a:graphicFrameLocks noGrp="1"/>
          </p:cNvGraphicFramePr>
          <p:nvPr>
            <p:extLst>
              <p:ext uri="{D42A27DB-BD31-4B8C-83A1-F6EECF244321}">
                <p14:modId xmlns:p14="http://schemas.microsoft.com/office/powerpoint/2010/main" val="3661626460"/>
              </p:ext>
            </p:extLst>
          </p:nvPr>
        </p:nvGraphicFramePr>
        <p:xfrm>
          <a:off x="1175938" y="2492883"/>
          <a:ext cx="6982792" cy="1483360"/>
        </p:xfrm>
        <a:graphic>
          <a:graphicData uri="http://schemas.openxmlformats.org/drawingml/2006/table">
            <a:tbl>
              <a:tblPr firstRow="1" bandRow="1"/>
              <a:tblGrid>
                <a:gridCol w="1705113">
                  <a:extLst>
                    <a:ext uri="{9D8B030D-6E8A-4147-A177-3AD203B41FA5}">
                      <a16:colId xmlns:a16="http://schemas.microsoft.com/office/drawing/2014/main" val="20000"/>
                    </a:ext>
                  </a:extLst>
                </a:gridCol>
                <a:gridCol w="5277679">
                  <a:extLst>
                    <a:ext uri="{9D8B030D-6E8A-4147-A177-3AD203B41FA5}">
                      <a16:colId xmlns:a16="http://schemas.microsoft.com/office/drawing/2014/main" val="20001"/>
                    </a:ext>
                  </a:extLst>
                </a:gridCol>
              </a:tblGrid>
              <a:tr h="370840">
                <a:tc>
                  <a:txBody>
                    <a:bodyPr/>
                    <a:lstStyle>
                      <a:lvl1pPr marL="0" algn="l" defTabSz="914292" rtl="0" eaLnBrk="1" latinLnBrk="0" hangingPunct="1">
                        <a:defRPr sz="1800" b="1" kern="1200">
                          <a:solidFill>
                            <a:schemeClr val="lt1"/>
                          </a:solidFill>
                          <a:latin typeface="Arial"/>
                        </a:defRPr>
                      </a:lvl1pPr>
                      <a:lvl2pPr marL="457146" algn="l" defTabSz="914292" rtl="0" eaLnBrk="1" latinLnBrk="0" hangingPunct="1">
                        <a:defRPr sz="1800" b="1" kern="1200">
                          <a:solidFill>
                            <a:schemeClr val="lt1"/>
                          </a:solidFill>
                          <a:latin typeface="Arial"/>
                        </a:defRPr>
                      </a:lvl2pPr>
                      <a:lvl3pPr marL="914292" algn="l" defTabSz="914292" rtl="0" eaLnBrk="1" latinLnBrk="0" hangingPunct="1">
                        <a:defRPr sz="1800" b="1" kern="1200">
                          <a:solidFill>
                            <a:schemeClr val="lt1"/>
                          </a:solidFill>
                          <a:latin typeface="Arial"/>
                        </a:defRPr>
                      </a:lvl3pPr>
                      <a:lvl4pPr marL="1371438" algn="l" defTabSz="914292" rtl="0" eaLnBrk="1" latinLnBrk="0" hangingPunct="1">
                        <a:defRPr sz="1800" b="1" kern="1200">
                          <a:solidFill>
                            <a:schemeClr val="lt1"/>
                          </a:solidFill>
                          <a:latin typeface="Arial"/>
                        </a:defRPr>
                      </a:lvl4pPr>
                      <a:lvl5pPr marL="1828584" algn="l" defTabSz="914292" rtl="0" eaLnBrk="1" latinLnBrk="0" hangingPunct="1">
                        <a:defRPr sz="1800" b="1" kern="1200">
                          <a:solidFill>
                            <a:schemeClr val="lt1"/>
                          </a:solidFill>
                          <a:latin typeface="Arial"/>
                        </a:defRPr>
                      </a:lvl5pPr>
                      <a:lvl6pPr marL="2285730" algn="l" defTabSz="914292" rtl="0" eaLnBrk="1" latinLnBrk="0" hangingPunct="1">
                        <a:defRPr sz="1800" b="1" kern="1200">
                          <a:solidFill>
                            <a:schemeClr val="lt1"/>
                          </a:solidFill>
                          <a:latin typeface="Arial"/>
                        </a:defRPr>
                      </a:lvl6pPr>
                      <a:lvl7pPr marL="2742876" algn="l" defTabSz="914292" rtl="0" eaLnBrk="1" latinLnBrk="0" hangingPunct="1">
                        <a:defRPr sz="1800" b="1" kern="1200">
                          <a:solidFill>
                            <a:schemeClr val="lt1"/>
                          </a:solidFill>
                          <a:latin typeface="Arial"/>
                        </a:defRPr>
                      </a:lvl7pPr>
                      <a:lvl8pPr marL="3200023" algn="l" defTabSz="914292" rtl="0" eaLnBrk="1" latinLnBrk="0" hangingPunct="1">
                        <a:defRPr sz="1800" b="1" kern="1200">
                          <a:solidFill>
                            <a:schemeClr val="lt1"/>
                          </a:solidFill>
                          <a:latin typeface="Arial"/>
                        </a:defRPr>
                      </a:lvl8pPr>
                      <a:lvl9pPr marL="3657168" algn="l" defTabSz="914292" rtl="0" eaLnBrk="1" latinLnBrk="0" hangingPunct="1">
                        <a:defRPr sz="1800" b="1" kern="1200">
                          <a:solidFill>
                            <a:schemeClr val="lt1"/>
                          </a:solidFill>
                          <a:latin typeface="Arial"/>
                        </a:defRPr>
                      </a:lvl9pPr>
                    </a:lstStyle>
                    <a:p>
                      <a:pPr algn="ctr"/>
                      <a:r>
                        <a:rPr lang="en-US" dirty="0" smtClean="0">
                          <a:solidFill>
                            <a:schemeClr val="tx1"/>
                          </a:solidFill>
                        </a:rPr>
                        <a:t>Register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292" rtl="0" eaLnBrk="1" latinLnBrk="0" hangingPunct="1">
                        <a:defRPr sz="1800" b="1" kern="1200">
                          <a:solidFill>
                            <a:schemeClr val="lt1"/>
                          </a:solidFill>
                          <a:latin typeface="Arial"/>
                        </a:defRPr>
                      </a:lvl1pPr>
                      <a:lvl2pPr marL="457146" algn="l" defTabSz="914292" rtl="0" eaLnBrk="1" latinLnBrk="0" hangingPunct="1">
                        <a:defRPr sz="1800" b="1" kern="1200">
                          <a:solidFill>
                            <a:schemeClr val="lt1"/>
                          </a:solidFill>
                          <a:latin typeface="Arial"/>
                        </a:defRPr>
                      </a:lvl2pPr>
                      <a:lvl3pPr marL="914292" algn="l" defTabSz="914292" rtl="0" eaLnBrk="1" latinLnBrk="0" hangingPunct="1">
                        <a:defRPr sz="1800" b="1" kern="1200">
                          <a:solidFill>
                            <a:schemeClr val="lt1"/>
                          </a:solidFill>
                          <a:latin typeface="Arial"/>
                        </a:defRPr>
                      </a:lvl3pPr>
                      <a:lvl4pPr marL="1371438" algn="l" defTabSz="914292" rtl="0" eaLnBrk="1" latinLnBrk="0" hangingPunct="1">
                        <a:defRPr sz="1800" b="1" kern="1200">
                          <a:solidFill>
                            <a:schemeClr val="lt1"/>
                          </a:solidFill>
                          <a:latin typeface="Arial"/>
                        </a:defRPr>
                      </a:lvl4pPr>
                      <a:lvl5pPr marL="1828584" algn="l" defTabSz="914292" rtl="0" eaLnBrk="1" latinLnBrk="0" hangingPunct="1">
                        <a:defRPr sz="1800" b="1" kern="1200">
                          <a:solidFill>
                            <a:schemeClr val="lt1"/>
                          </a:solidFill>
                          <a:latin typeface="Arial"/>
                        </a:defRPr>
                      </a:lvl5pPr>
                      <a:lvl6pPr marL="2285730" algn="l" defTabSz="914292" rtl="0" eaLnBrk="1" latinLnBrk="0" hangingPunct="1">
                        <a:defRPr sz="1800" b="1" kern="1200">
                          <a:solidFill>
                            <a:schemeClr val="lt1"/>
                          </a:solidFill>
                          <a:latin typeface="Arial"/>
                        </a:defRPr>
                      </a:lvl6pPr>
                      <a:lvl7pPr marL="2742876" algn="l" defTabSz="914292" rtl="0" eaLnBrk="1" latinLnBrk="0" hangingPunct="1">
                        <a:defRPr sz="1800" b="1" kern="1200">
                          <a:solidFill>
                            <a:schemeClr val="lt1"/>
                          </a:solidFill>
                          <a:latin typeface="Arial"/>
                        </a:defRPr>
                      </a:lvl7pPr>
                      <a:lvl8pPr marL="3200023" algn="l" defTabSz="914292" rtl="0" eaLnBrk="1" latinLnBrk="0" hangingPunct="1">
                        <a:defRPr sz="1800" b="1" kern="1200">
                          <a:solidFill>
                            <a:schemeClr val="lt1"/>
                          </a:solidFill>
                          <a:latin typeface="Arial"/>
                        </a:defRPr>
                      </a:lvl8pPr>
                      <a:lvl9pPr marL="3657168" algn="l" defTabSz="914292" rtl="0" eaLnBrk="1" latinLnBrk="0" hangingPunct="1">
                        <a:defRPr sz="1800" b="1" kern="1200">
                          <a:solidFill>
                            <a:schemeClr val="lt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370840">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pPr algn="ctr"/>
                      <a:r>
                        <a:rPr lang="en-US" sz="1800" b="1" kern="1200" dirty="0" smtClean="0">
                          <a:solidFill>
                            <a:schemeClr val="tx2"/>
                          </a:solidFill>
                          <a:latin typeface="+mn-lt"/>
                          <a:ea typeface="+mn-ea"/>
                          <a:cs typeface="+mn-cs"/>
                        </a:rPr>
                        <a:t>IPC</a:t>
                      </a:r>
                      <a:r>
                        <a:rPr lang="en-US" b="1" dirty="0" smtClean="0"/>
                        <a:t>SET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r>
                        <a:rPr lang="en-US" dirty="0" smtClean="0"/>
                        <a:t>Message waiting (send</a:t>
                      </a:r>
                      <a:r>
                        <a:rPr lang="en-US" baseline="0" dirty="0" smtClean="0"/>
                        <a:t> interrupt and/or set flag</a:t>
                      </a: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70840">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pPr algn="ctr"/>
                      <a:r>
                        <a:rPr lang="en-US" sz="1800" b="1" kern="1200" dirty="0" smtClean="0">
                          <a:solidFill>
                            <a:schemeClr val="tx2"/>
                          </a:solidFill>
                          <a:latin typeface="+mn-lt"/>
                          <a:ea typeface="+mn-ea"/>
                          <a:cs typeface="+mn-cs"/>
                        </a:rPr>
                        <a:t>IPC</a:t>
                      </a:r>
                      <a:r>
                        <a:rPr lang="en-US" b="1" dirty="0" smtClean="0"/>
                        <a:t>FLG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r>
                        <a:rPr lang="en-US" dirty="0" smtClean="0"/>
                        <a:t>Bit</a:t>
                      </a:r>
                      <a:r>
                        <a:rPr lang="en-US" baseline="0" dirty="0" smtClean="0"/>
                        <a:t> is set by the “SET” register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370840">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pPr algn="ctr"/>
                      <a:r>
                        <a:rPr lang="en-US" sz="1800" b="1" kern="1200" dirty="0" smtClean="0">
                          <a:solidFill>
                            <a:schemeClr val="tx2"/>
                          </a:solidFill>
                          <a:latin typeface="+mn-lt"/>
                          <a:ea typeface="+mn-ea"/>
                          <a:cs typeface="+mn-cs"/>
                        </a:rPr>
                        <a:t>IPC</a:t>
                      </a:r>
                      <a:r>
                        <a:rPr lang="en-US" b="1" dirty="0" smtClean="0"/>
                        <a:t>CLR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r>
                        <a:rPr lang="en-US" dirty="0" smtClean="0"/>
                        <a:t>Clear the flag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3"/>
                  </a:ext>
                </a:extLst>
              </a:tr>
            </a:tbl>
          </a:graphicData>
        </a:graphic>
      </p:graphicFrame>
      <p:sp>
        <p:nvSpPr>
          <p:cNvPr id="6" name="Rectangle 6"/>
          <p:cNvSpPr/>
          <p:nvPr/>
        </p:nvSpPr>
        <p:spPr>
          <a:xfrm>
            <a:off x="1146065" y="2089301"/>
            <a:ext cx="7017026" cy="400110"/>
          </a:xfrm>
          <a:prstGeom prst="rect">
            <a:avLst/>
          </a:prstGeom>
        </p:spPr>
        <p:txBody>
          <a:bodyPr wrap="square">
            <a:spAutoFit/>
          </a:bodyPr>
          <a:lstStyle/>
          <a:p>
            <a:pPr marL="228600" marR="0" lvl="0" indent="-228600" defTabSz="914400" eaLnBrk="1" fontAlgn="auto" latinLnBrk="0" hangingPunct="1">
              <a:lnSpc>
                <a:spcPct val="100000"/>
              </a:lnSpc>
              <a:spcBef>
                <a:spcPts val="0"/>
              </a:spcBef>
              <a:spcAft>
                <a:spcPts val="0"/>
              </a:spcAft>
              <a:buClrTx/>
              <a:buSzTx/>
              <a:buFontTx/>
              <a:buNone/>
              <a:tabLst>
                <a:tab pos="968375" algn="l"/>
              </a:tabLst>
              <a:defRPr/>
            </a:pPr>
            <a:r>
              <a:rPr kumimoji="0" lang="en-US" sz="2000" b="1" i="0" u="none" strike="noStrike" kern="0" cap="none" spc="0" normalizeH="0" baseline="0" noProof="0" dirty="0" smtClean="0">
                <a:ln>
                  <a:noFill/>
                </a:ln>
                <a:effectLst/>
                <a:uLnTx/>
                <a:uFillTx/>
                <a:latin typeface="Arial" pitchFamily="34" charset="0"/>
                <a:cs typeface="Arial" pitchFamily="34" charset="0"/>
              </a:rPr>
              <a:t>Requesting CPU</a:t>
            </a:r>
            <a:r>
              <a:rPr kumimoji="0" lang="en-US" sz="2000" b="1" i="0" u="none" strike="noStrike" kern="0" cap="none" spc="0" normalizeH="0" baseline="0" noProof="0" dirty="0" smtClean="0">
                <a:ln>
                  <a:noFill/>
                </a:ln>
                <a:effectLst/>
                <a:uLnTx/>
                <a:uFillTx/>
                <a:latin typeface="Arial" pitchFamily="34" charset="0"/>
                <a:cs typeface="Arial" pitchFamily="34" charset="0"/>
                <a:sym typeface="Wingdings" pitchFamily="2" charset="2"/>
              </a:rPr>
              <a:t> </a:t>
            </a:r>
            <a:r>
              <a:rPr kumimoji="0" lang="en-US" sz="2000" b="1" i="0" u="none" strike="noStrike" kern="0" cap="none" spc="0" normalizeH="0" baseline="0" noProof="0" dirty="0" smtClean="0">
                <a:ln>
                  <a:noFill/>
                </a:ln>
                <a:effectLst/>
                <a:uLnTx/>
                <a:uFillTx/>
                <a:latin typeface="Arial" pitchFamily="34" charset="0"/>
                <a:cs typeface="Arial" pitchFamily="34" charset="0"/>
              </a:rPr>
              <a:t>Set, Flag and Clear registers</a:t>
            </a:r>
          </a:p>
        </p:txBody>
      </p:sp>
      <p:graphicFrame>
        <p:nvGraphicFramePr>
          <p:cNvPr id="7" name="Table 8"/>
          <p:cNvGraphicFramePr>
            <a:graphicFrameLocks noGrp="1"/>
          </p:cNvGraphicFramePr>
          <p:nvPr>
            <p:extLst>
              <p:ext uri="{D42A27DB-BD31-4B8C-83A1-F6EECF244321}">
                <p14:modId xmlns:p14="http://schemas.microsoft.com/office/powerpoint/2010/main" val="3682643264"/>
              </p:ext>
            </p:extLst>
          </p:nvPr>
        </p:nvGraphicFramePr>
        <p:xfrm>
          <a:off x="1175938" y="4660935"/>
          <a:ext cx="6982792" cy="1112520"/>
        </p:xfrm>
        <a:graphic>
          <a:graphicData uri="http://schemas.openxmlformats.org/drawingml/2006/table">
            <a:tbl>
              <a:tblPr firstRow="1" bandRow="1"/>
              <a:tblGrid>
                <a:gridCol w="1705113">
                  <a:extLst>
                    <a:ext uri="{9D8B030D-6E8A-4147-A177-3AD203B41FA5}">
                      <a16:colId xmlns:a16="http://schemas.microsoft.com/office/drawing/2014/main" val="20000"/>
                    </a:ext>
                  </a:extLst>
                </a:gridCol>
                <a:gridCol w="5277679">
                  <a:extLst>
                    <a:ext uri="{9D8B030D-6E8A-4147-A177-3AD203B41FA5}">
                      <a16:colId xmlns:a16="http://schemas.microsoft.com/office/drawing/2014/main" val="20001"/>
                    </a:ext>
                  </a:extLst>
                </a:gridCol>
              </a:tblGrid>
              <a:tr h="370840">
                <a:tc>
                  <a:txBody>
                    <a:bodyPr/>
                    <a:lstStyle>
                      <a:lvl1pPr marL="0" algn="l" defTabSz="914292" rtl="0" eaLnBrk="1" latinLnBrk="0" hangingPunct="1">
                        <a:defRPr sz="1800" b="1" kern="1200">
                          <a:solidFill>
                            <a:schemeClr val="lt1"/>
                          </a:solidFill>
                          <a:latin typeface="Arial"/>
                        </a:defRPr>
                      </a:lvl1pPr>
                      <a:lvl2pPr marL="457146" algn="l" defTabSz="914292" rtl="0" eaLnBrk="1" latinLnBrk="0" hangingPunct="1">
                        <a:defRPr sz="1800" b="1" kern="1200">
                          <a:solidFill>
                            <a:schemeClr val="lt1"/>
                          </a:solidFill>
                          <a:latin typeface="Arial"/>
                        </a:defRPr>
                      </a:lvl2pPr>
                      <a:lvl3pPr marL="914292" algn="l" defTabSz="914292" rtl="0" eaLnBrk="1" latinLnBrk="0" hangingPunct="1">
                        <a:defRPr sz="1800" b="1" kern="1200">
                          <a:solidFill>
                            <a:schemeClr val="lt1"/>
                          </a:solidFill>
                          <a:latin typeface="Arial"/>
                        </a:defRPr>
                      </a:lvl3pPr>
                      <a:lvl4pPr marL="1371438" algn="l" defTabSz="914292" rtl="0" eaLnBrk="1" latinLnBrk="0" hangingPunct="1">
                        <a:defRPr sz="1800" b="1" kern="1200">
                          <a:solidFill>
                            <a:schemeClr val="lt1"/>
                          </a:solidFill>
                          <a:latin typeface="Arial"/>
                        </a:defRPr>
                      </a:lvl4pPr>
                      <a:lvl5pPr marL="1828584" algn="l" defTabSz="914292" rtl="0" eaLnBrk="1" latinLnBrk="0" hangingPunct="1">
                        <a:defRPr sz="1800" b="1" kern="1200">
                          <a:solidFill>
                            <a:schemeClr val="lt1"/>
                          </a:solidFill>
                          <a:latin typeface="Arial"/>
                        </a:defRPr>
                      </a:lvl5pPr>
                      <a:lvl6pPr marL="2285730" algn="l" defTabSz="914292" rtl="0" eaLnBrk="1" latinLnBrk="0" hangingPunct="1">
                        <a:defRPr sz="1800" b="1" kern="1200">
                          <a:solidFill>
                            <a:schemeClr val="lt1"/>
                          </a:solidFill>
                          <a:latin typeface="Arial"/>
                        </a:defRPr>
                      </a:lvl6pPr>
                      <a:lvl7pPr marL="2742876" algn="l" defTabSz="914292" rtl="0" eaLnBrk="1" latinLnBrk="0" hangingPunct="1">
                        <a:defRPr sz="1800" b="1" kern="1200">
                          <a:solidFill>
                            <a:schemeClr val="lt1"/>
                          </a:solidFill>
                          <a:latin typeface="Arial"/>
                        </a:defRPr>
                      </a:lvl7pPr>
                      <a:lvl8pPr marL="3200023" algn="l" defTabSz="914292" rtl="0" eaLnBrk="1" latinLnBrk="0" hangingPunct="1">
                        <a:defRPr sz="1800" b="1" kern="1200">
                          <a:solidFill>
                            <a:schemeClr val="lt1"/>
                          </a:solidFill>
                          <a:latin typeface="Arial"/>
                        </a:defRPr>
                      </a:lvl8pPr>
                      <a:lvl9pPr marL="3657168" algn="l" defTabSz="914292" rtl="0" eaLnBrk="1" latinLnBrk="0" hangingPunct="1">
                        <a:defRPr sz="1800" b="1" kern="1200">
                          <a:solidFill>
                            <a:schemeClr val="lt1"/>
                          </a:solidFill>
                          <a:latin typeface="Arial"/>
                        </a:defRPr>
                      </a:lvl9pPr>
                    </a:lstStyle>
                    <a:p>
                      <a:pPr algn="ctr"/>
                      <a:r>
                        <a:rPr lang="en-US" dirty="0" smtClean="0">
                          <a:solidFill>
                            <a:schemeClr val="tx1"/>
                          </a:solidFill>
                        </a:rPr>
                        <a:t>Register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14292" rtl="0" eaLnBrk="1" latinLnBrk="0" hangingPunct="1">
                        <a:defRPr sz="1800" b="1" kern="1200">
                          <a:solidFill>
                            <a:schemeClr val="lt1"/>
                          </a:solidFill>
                          <a:latin typeface="Arial"/>
                        </a:defRPr>
                      </a:lvl1pPr>
                      <a:lvl2pPr marL="457146" algn="l" defTabSz="914292" rtl="0" eaLnBrk="1" latinLnBrk="0" hangingPunct="1">
                        <a:defRPr sz="1800" b="1" kern="1200">
                          <a:solidFill>
                            <a:schemeClr val="lt1"/>
                          </a:solidFill>
                          <a:latin typeface="Arial"/>
                        </a:defRPr>
                      </a:lvl2pPr>
                      <a:lvl3pPr marL="914292" algn="l" defTabSz="914292" rtl="0" eaLnBrk="1" latinLnBrk="0" hangingPunct="1">
                        <a:defRPr sz="1800" b="1" kern="1200">
                          <a:solidFill>
                            <a:schemeClr val="lt1"/>
                          </a:solidFill>
                          <a:latin typeface="Arial"/>
                        </a:defRPr>
                      </a:lvl3pPr>
                      <a:lvl4pPr marL="1371438" algn="l" defTabSz="914292" rtl="0" eaLnBrk="1" latinLnBrk="0" hangingPunct="1">
                        <a:defRPr sz="1800" b="1" kern="1200">
                          <a:solidFill>
                            <a:schemeClr val="lt1"/>
                          </a:solidFill>
                          <a:latin typeface="Arial"/>
                        </a:defRPr>
                      </a:lvl4pPr>
                      <a:lvl5pPr marL="1828584" algn="l" defTabSz="914292" rtl="0" eaLnBrk="1" latinLnBrk="0" hangingPunct="1">
                        <a:defRPr sz="1800" b="1" kern="1200">
                          <a:solidFill>
                            <a:schemeClr val="lt1"/>
                          </a:solidFill>
                          <a:latin typeface="Arial"/>
                        </a:defRPr>
                      </a:lvl5pPr>
                      <a:lvl6pPr marL="2285730" algn="l" defTabSz="914292" rtl="0" eaLnBrk="1" latinLnBrk="0" hangingPunct="1">
                        <a:defRPr sz="1800" b="1" kern="1200">
                          <a:solidFill>
                            <a:schemeClr val="lt1"/>
                          </a:solidFill>
                          <a:latin typeface="Arial"/>
                        </a:defRPr>
                      </a:lvl6pPr>
                      <a:lvl7pPr marL="2742876" algn="l" defTabSz="914292" rtl="0" eaLnBrk="1" latinLnBrk="0" hangingPunct="1">
                        <a:defRPr sz="1800" b="1" kern="1200">
                          <a:solidFill>
                            <a:schemeClr val="lt1"/>
                          </a:solidFill>
                          <a:latin typeface="Arial"/>
                        </a:defRPr>
                      </a:lvl7pPr>
                      <a:lvl8pPr marL="3200023" algn="l" defTabSz="914292" rtl="0" eaLnBrk="1" latinLnBrk="0" hangingPunct="1">
                        <a:defRPr sz="1800" b="1" kern="1200">
                          <a:solidFill>
                            <a:schemeClr val="lt1"/>
                          </a:solidFill>
                          <a:latin typeface="Arial"/>
                        </a:defRPr>
                      </a:lvl8pPr>
                      <a:lvl9pPr marL="3657168" algn="l" defTabSz="914292" rtl="0" eaLnBrk="1" latinLnBrk="0" hangingPunct="1">
                        <a:defRPr sz="1800" b="1" kern="1200">
                          <a:solidFill>
                            <a:schemeClr val="lt1"/>
                          </a:solidFill>
                          <a:latin typeface="Arial"/>
                        </a:defRPr>
                      </a:lvl9p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370840">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pPr algn="ctr"/>
                      <a:r>
                        <a:rPr lang="en-US" b="1" dirty="0" smtClean="0">
                          <a:solidFill>
                            <a:schemeClr val="tx2"/>
                          </a:solidFill>
                        </a:rPr>
                        <a:t>IPC</a:t>
                      </a:r>
                      <a:r>
                        <a:rPr lang="en-US" b="1" dirty="0" smtClean="0"/>
                        <a:t>STS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r>
                        <a:rPr lang="en-US" dirty="0" smtClean="0"/>
                        <a:t>Status (reflects the FLG</a:t>
                      </a:r>
                      <a:r>
                        <a:rPr lang="en-US" baseline="0" dirty="0" smtClean="0"/>
                        <a:t> bit)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1"/>
                  </a:ext>
                </a:extLst>
              </a:tr>
              <a:tr h="370840">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pPr algn="ctr"/>
                      <a:r>
                        <a:rPr lang="en-US" sz="1800" b="1" kern="1200" dirty="0" smtClean="0">
                          <a:solidFill>
                            <a:schemeClr val="tx2"/>
                          </a:solidFill>
                          <a:latin typeface="+mn-lt"/>
                          <a:ea typeface="+mn-ea"/>
                          <a:cs typeface="+mn-cs"/>
                        </a:rPr>
                        <a:t>IPC</a:t>
                      </a:r>
                      <a:r>
                        <a:rPr lang="en-US" b="1" dirty="0" smtClean="0"/>
                        <a:t>ACK</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lvl1pPr marL="0" algn="l" defTabSz="914292" rtl="0" eaLnBrk="1" latinLnBrk="0" hangingPunct="1">
                        <a:defRPr sz="1800" kern="1200">
                          <a:solidFill>
                            <a:schemeClr val="dk1"/>
                          </a:solidFill>
                          <a:latin typeface="Arial"/>
                        </a:defRPr>
                      </a:lvl1pPr>
                      <a:lvl2pPr marL="457146" algn="l" defTabSz="914292" rtl="0" eaLnBrk="1" latinLnBrk="0" hangingPunct="1">
                        <a:defRPr sz="1800" kern="1200">
                          <a:solidFill>
                            <a:schemeClr val="dk1"/>
                          </a:solidFill>
                          <a:latin typeface="Arial"/>
                        </a:defRPr>
                      </a:lvl2pPr>
                      <a:lvl3pPr marL="914292" algn="l" defTabSz="914292" rtl="0" eaLnBrk="1" latinLnBrk="0" hangingPunct="1">
                        <a:defRPr sz="1800" kern="1200">
                          <a:solidFill>
                            <a:schemeClr val="dk1"/>
                          </a:solidFill>
                          <a:latin typeface="Arial"/>
                        </a:defRPr>
                      </a:lvl3pPr>
                      <a:lvl4pPr marL="1371438" algn="l" defTabSz="914292" rtl="0" eaLnBrk="1" latinLnBrk="0" hangingPunct="1">
                        <a:defRPr sz="1800" kern="1200">
                          <a:solidFill>
                            <a:schemeClr val="dk1"/>
                          </a:solidFill>
                          <a:latin typeface="Arial"/>
                        </a:defRPr>
                      </a:lvl4pPr>
                      <a:lvl5pPr marL="1828584" algn="l" defTabSz="914292" rtl="0" eaLnBrk="1" latinLnBrk="0" hangingPunct="1">
                        <a:defRPr sz="1800" kern="1200">
                          <a:solidFill>
                            <a:schemeClr val="dk1"/>
                          </a:solidFill>
                          <a:latin typeface="Arial"/>
                        </a:defRPr>
                      </a:lvl5pPr>
                      <a:lvl6pPr marL="2285730" algn="l" defTabSz="914292" rtl="0" eaLnBrk="1" latinLnBrk="0" hangingPunct="1">
                        <a:defRPr sz="1800" kern="1200">
                          <a:solidFill>
                            <a:schemeClr val="dk1"/>
                          </a:solidFill>
                          <a:latin typeface="Arial"/>
                        </a:defRPr>
                      </a:lvl6pPr>
                      <a:lvl7pPr marL="2742876" algn="l" defTabSz="914292" rtl="0" eaLnBrk="1" latinLnBrk="0" hangingPunct="1">
                        <a:defRPr sz="1800" kern="1200">
                          <a:solidFill>
                            <a:schemeClr val="dk1"/>
                          </a:solidFill>
                          <a:latin typeface="Arial"/>
                        </a:defRPr>
                      </a:lvl7pPr>
                      <a:lvl8pPr marL="3200023" algn="l" defTabSz="914292" rtl="0" eaLnBrk="1" latinLnBrk="0" hangingPunct="1">
                        <a:defRPr sz="1800" kern="1200">
                          <a:solidFill>
                            <a:schemeClr val="dk1"/>
                          </a:solidFill>
                          <a:latin typeface="Arial"/>
                        </a:defRPr>
                      </a:lvl8pPr>
                      <a:lvl9pPr marL="3657168" algn="l" defTabSz="914292" rtl="0" eaLnBrk="1" latinLnBrk="0" hangingPunct="1">
                        <a:defRPr sz="1800" kern="1200">
                          <a:solidFill>
                            <a:schemeClr val="dk1"/>
                          </a:solidFill>
                          <a:latin typeface="Arial"/>
                        </a:defRPr>
                      </a:lvl9pPr>
                    </a:lstStyle>
                    <a:p>
                      <a:r>
                        <a:rPr lang="en-US" dirty="0" smtClean="0"/>
                        <a:t>Clear</a:t>
                      </a:r>
                      <a:r>
                        <a:rPr lang="en-US" baseline="0" dirty="0" smtClean="0"/>
                        <a:t> STS and FLG</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bl>
          </a:graphicData>
        </a:graphic>
      </p:graphicFrame>
      <p:sp>
        <p:nvSpPr>
          <p:cNvPr id="8" name="Rectangle 9"/>
          <p:cNvSpPr/>
          <p:nvPr/>
        </p:nvSpPr>
        <p:spPr>
          <a:xfrm>
            <a:off x="1177964" y="4248690"/>
            <a:ext cx="6985127" cy="400110"/>
          </a:xfrm>
          <a:prstGeom prst="rect">
            <a:avLst/>
          </a:prstGeom>
        </p:spPr>
        <p:txBody>
          <a:bodyPr wrap="square">
            <a:spAutoFit/>
          </a:bodyPr>
          <a:lstStyle/>
          <a:p>
            <a:pPr marL="228600" marR="0" lvl="0" indent="-228600" defTabSz="914400" eaLnBrk="1" fontAlgn="auto" latinLnBrk="0" hangingPunct="1">
              <a:lnSpc>
                <a:spcPct val="100000"/>
              </a:lnSpc>
              <a:spcBef>
                <a:spcPts val="0"/>
              </a:spcBef>
              <a:spcAft>
                <a:spcPts val="0"/>
              </a:spcAft>
              <a:buClrTx/>
              <a:buSzTx/>
              <a:buFontTx/>
              <a:buNone/>
              <a:tabLst>
                <a:tab pos="968375" algn="l"/>
              </a:tabLst>
              <a:defRPr/>
            </a:pPr>
            <a:r>
              <a:rPr kumimoji="0" lang="en-US" sz="2000" b="1" i="0" u="none" strike="noStrike" kern="0" cap="none" spc="0" normalizeH="0" baseline="0" noProof="0" dirty="0" smtClean="0">
                <a:ln>
                  <a:noFill/>
                </a:ln>
                <a:effectLst/>
                <a:uLnTx/>
                <a:uFillTx/>
                <a:latin typeface="Arial" pitchFamily="34" charset="0"/>
                <a:cs typeface="Arial" pitchFamily="34" charset="0"/>
              </a:rPr>
              <a:t>Receiving CPU </a:t>
            </a:r>
            <a:r>
              <a:rPr kumimoji="0" lang="en-US" sz="2000" b="1" i="0" u="none" strike="noStrike" kern="0" cap="none" spc="0" normalizeH="0" baseline="0" noProof="0" dirty="0" smtClean="0">
                <a:ln>
                  <a:noFill/>
                </a:ln>
                <a:effectLst/>
                <a:uLnTx/>
                <a:uFillTx/>
                <a:latin typeface="Arial" pitchFamily="34" charset="0"/>
                <a:cs typeface="Arial" pitchFamily="34" charset="0"/>
                <a:sym typeface="Wingdings" pitchFamily="2" charset="2"/>
              </a:rPr>
              <a:t> </a:t>
            </a:r>
            <a:r>
              <a:rPr kumimoji="0" lang="en-US" sz="2000" b="1" i="0" u="none" strike="noStrike" kern="0" cap="none" spc="0" normalizeH="0" baseline="0" noProof="0" dirty="0" smtClean="0">
                <a:ln>
                  <a:noFill/>
                </a:ln>
                <a:effectLst/>
                <a:uLnTx/>
                <a:uFillTx/>
                <a:latin typeface="Arial" pitchFamily="34" charset="0"/>
                <a:cs typeface="Arial" pitchFamily="34" charset="0"/>
              </a:rPr>
              <a:t>Status and Acknowledge registers</a:t>
            </a:r>
          </a:p>
        </p:txBody>
      </p:sp>
      <p:sp>
        <p:nvSpPr>
          <p:cNvPr id="10" name="Rectangle 12"/>
          <p:cNvSpPr/>
          <p:nvPr/>
        </p:nvSpPr>
        <p:spPr>
          <a:xfrm>
            <a:off x="1806130" y="5911155"/>
            <a:ext cx="5519230" cy="738664"/>
          </a:xfrm>
          <a:prstGeom prst="rect">
            <a:avLst/>
          </a:prstGeom>
        </p:spPr>
        <p:txBody>
          <a:bodyPr wrap="square">
            <a:spAutoFit/>
          </a:bodyPr>
          <a:lstStyle/>
          <a:p>
            <a:pPr algn="ctr"/>
            <a:r>
              <a:rPr lang="en-US" sz="2000" b="1" dirty="0" smtClean="0">
                <a:effectLst/>
                <a:latin typeface="Arial" pitchFamily="34" charset="0"/>
                <a:cs typeface="Arial" pitchFamily="34" charset="0"/>
              </a:rPr>
              <a:t>Prefix indicates request and receive CPU:</a:t>
            </a:r>
          </a:p>
          <a:p>
            <a:pPr algn="ctr"/>
            <a:r>
              <a:rPr lang="en-US" sz="2000" b="1" dirty="0" smtClean="0">
                <a:solidFill>
                  <a:srgbClr val="FFC000"/>
                </a:solidFill>
                <a:effectLst/>
                <a:latin typeface="Arial" pitchFamily="34" charset="0"/>
                <a:cs typeface="Arial" pitchFamily="34" charset="0"/>
              </a:rPr>
              <a:t>C1TOC2</a:t>
            </a:r>
            <a:r>
              <a:rPr lang="en-US" sz="2000" dirty="0" smtClean="0">
                <a:solidFill>
                  <a:schemeClr val="tx2"/>
                </a:solidFill>
                <a:effectLst/>
                <a:latin typeface="Arial" pitchFamily="34" charset="0"/>
                <a:cs typeface="Arial" pitchFamily="34" charset="0"/>
              </a:rPr>
              <a:t>IPC</a:t>
            </a:r>
            <a:r>
              <a:rPr lang="en-US" sz="2000" b="1" dirty="0" smtClean="0">
                <a:effectLst/>
                <a:latin typeface="Arial" pitchFamily="34" charset="0"/>
                <a:cs typeface="Arial" pitchFamily="34" charset="0"/>
              </a:rPr>
              <a:t>SET / </a:t>
            </a:r>
            <a:r>
              <a:rPr lang="en-US" sz="2000" b="1" dirty="0" smtClean="0">
                <a:solidFill>
                  <a:srgbClr val="00B050"/>
                </a:solidFill>
                <a:effectLst/>
                <a:latin typeface="Arial" pitchFamily="34" charset="0"/>
                <a:cs typeface="Arial" pitchFamily="34" charset="0"/>
              </a:rPr>
              <a:t>C2TOC1</a:t>
            </a:r>
            <a:r>
              <a:rPr lang="en-US" sz="2000" dirty="0" smtClean="0">
                <a:solidFill>
                  <a:schemeClr val="tx2"/>
                </a:solidFill>
                <a:effectLst/>
                <a:latin typeface="Arial" pitchFamily="34" charset="0"/>
                <a:cs typeface="Arial" pitchFamily="34" charset="0"/>
              </a:rPr>
              <a:t>IPC</a:t>
            </a:r>
            <a:r>
              <a:rPr lang="en-US" sz="2000" b="1" dirty="0" smtClean="0">
                <a:effectLst/>
                <a:latin typeface="Arial" pitchFamily="34" charset="0"/>
                <a:cs typeface="Arial" pitchFamily="34" charset="0"/>
              </a:rPr>
              <a:t>SET</a:t>
            </a:r>
            <a:endParaRPr lang="en-US" sz="2000" dirty="0">
              <a:effectLst/>
              <a:latin typeface="Arial" pitchFamily="34" charset="0"/>
              <a:cs typeface="Arial" pitchFamily="34" charset="0"/>
            </a:endParaRPr>
          </a:p>
        </p:txBody>
      </p:sp>
    </p:spTree>
    <p:extLst>
      <p:ext uri="{BB962C8B-B14F-4D97-AF65-F5344CB8AC3E}">
        <p14:creationId xmlns:p14="http://schemas.microsoft.com/office/powerpoint/2010/main" val="34379358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with IPC Flags and Interrupts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843543597"/>
              </p:ext>
            </p:extLst>
          </p:nvPr>
        </p:nvGraphicFramePr>
        <p:xfrm>
          <a:off x="252268" y="1217151"/>
          <a:ext cx="8624888" cy="4872037"/>
        </p:xfrm>
        <a:graphic>
          <a:graphicData uri="http://schemas.openxmlformats.org/presentationml/2006/ole">
            <mc:AlternateContent xmlns:mc="http://schemas.openxmlformats.org/markup-compatibility/2006">
              <mc:Choice xmlns:v="urn:schemas-microsoft-com:vml" Requires="v">
                <p:oleObj spid="_x0000_s25769" name="Visio" r:id="rId3" imgW="5749920" imgH="3248115" progId="Visio.Drawing.11">
                  <p:embed/>
                </p:oleObj>
              </mc:Choice>
              <mc:Fallback>
                <p:oleObj name="Visio" r:id="rId3" imgW="5749920" imgH="3248115" progId="Visio.Drawing.11">
                  <p:embed/>
                  <p:pic>
                    <p:nvPicPr>
                      <p:cNvPr id="0" name=""/>
                      <p:cNvPicPr/>
                      <p:nvPr/>
                    </p:nvPicPr>
                    <p:blipFill>
                      <a:blip r:embed="rId4"/>
                      <a:stretch>
                        <a:fillRect/>
                      </a:stretch>
                    </p:blipFill>
                    <p:spPr>
                      <a:xfrm>
                        <a:off x="252268" y="1217151"/>
                        <a:ext cx="8624888" cy="4872037"/>
                      </a:xfrm>
                      <a:prstGeom prst="rect">
                        <a:avLst/>
                      </a:prstGeom>
                    </p:spPr>
                  </p:pic>
                </p:oleObj>
              </mc:Fallback>
            </mc:AlternateContent>
          </a:graphicData>
        </a:graphic>
      </p:graphicFrame>
    </p:spTree>
    <p:extLst>
      <p:ext uri="{BB962C8B-B14F-4D97-AF65-F5344CB8AC3E}">
        <p14:creationId xmlns:p14="http://schemas.microsoft.com/office/powerpoint/2010/main" val="323555388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IPC Data Transfer</a:t>
            </a:r>
            <a:endParaRPr lang="en-US" dirty="0"/>
          </a:p>
        </p:txBody>
      </p:sp>
      <p:sp>
        <p:nvSpPr>
          <p:cNvPr id="3" name="Content Placeholder 2"/>
          <p:cNvSpPr>
            <a:spLocks noGrp="1"/>
          </p:cNvSpPr>
          <p:nvPr>
            <p:ph idx="1"/>
          </p:nvPr>
        </p:nvSpPr>
        <p:spPr>
          <a:xfrm>
            <a:off x="382775" y="730101"/>
            <a:ext cx="8392249" cy="2991293"/>
          </a:xfrm>
        </p:spPr>
        <p:txBody>
          <a:bodyPr>
            <a:normAutofit/>
          </a:bodyPr>
          <a:lstStyle/>
          <a:p>
            <a:r>
              <a:rPr lang="en-US" sz="2800" dirty="0" smtClean="0"/>
              <a:t>Basic option – no software drivers needed and easy to use!</a:t>
            </a:r>
          </a:p>
          <a:p>
            <a:pPr lvl="1"/>
            <a:r>
              <a:rPr lang="en-US" sz="2400" dirty="0" smtClean="0"/>
              <a:t>Use the message SARAM’s and global shared SARAM’s (</a:t>
            </a:r>
            <a:r>
              <a:rPr lang="en-US" sz="2400" dirty="0" err="1" smtClean="0"/>
              <a:t>GSx</a:t>
            </a:r>
            <a:r>
              <a:rPr lang="en-US" sz="2400" dirty="0" smtClean="0"/>
              <a:t> blocks) to pass data between processors at a known address</a:t>
            </a:r>
          </a:p>
          <a:p>
            <a:pPr lvl="1"/>
            <a:r>
              <a:rPr lang="en-US" sz="2400" dirty="0" smtClean="0"/>
              <a:t>Use the IPC flag registers to tell the other processor that the data is ready</a:t>
            </a:r>
            <a:endParaRPr lang="en-US" sz="2400" dirty="0"/>
          </a:p>
        </p:txBody>
      </p:sp>
      <p:sp>
        <p:nvSpPr>
          <p:cNvPr id="4" name="Rectangle 3"/>
          <p:cNvSpPr/>
          <p:nvPr/>
        </p:nvSpPr>
        <p:spPr>
          <a:xfrm>
            <a:off x="6590943" y="3836309"/>
            <a:ext cx="2187297" cy="2662813"/>
          </a:xfrm>
          <a:prstGeom prst="rect">
            <a:avLst/>
          </a:prstGeom>
          <a:solidFill>
            <a:schemeClr val="accent2"/>
          </a:solidFill>
          <a:ln>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smtClean="0">
              <a:solidFill>
                <a:schemeClr val="bg1"/>
              </a:solidFill>
              <a:effectLst/>
            </a:endParaRPr>
          </a:p>
        </p:txBody>
      </p:sp>
      <p:sp>
        <p:nvSpPr>
          <p:cNvPr id="5" name="Rectangle 4"/>
          <p:cNvSpPr/>
          <p:nvPr/>
        </p:nvSpPr>
        <p:spPr>
          <a:xfrm>
            <a:off x="206793" y="3836309"/>
            <a:ext cx="2071736" cy="2741525"/>
          </a:xfrm>
          <a:prstGeom prst="rect">
            <a:avLst/>
          </a:prstGeom>
          <a:solidFill>
            <a:schemeClr val="accent2"/>
          </a:solidFill>
          <a:ln>
            <a:prstDash val="das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smtClean="0">
              <a:solidFill>
                <a:schemeClr val="bg1"/>
              </a:solidFill>
              <a:effectLst/>
            </a:endParaRPr>
          </a:p>
        </p:txBody>
      </p:sp>
      <p:grpSp>
        <p:nvGrpSpPr>
          <p:cNvPr id="6" name="Group 11"/>
          <p:cNvGrpSpPr>
            <a:grpSpLocks/>
          </p:cNvGrpSpPr>
          <p:nvPr/>
        </p:nvGrpSpPr>
        <p:grpSpPr bwMode="auto">
          <a:xfrm>
            <a:off x="3389953" y="4513795"/>
            <a:ext cx="1955800" cy="1040262"/>
            <a:chOff x="3241675" y="3810017"/>
            <a:chExt cx="1955800" cy="638189"/>
          </a:xfrm>
        </p:grpSpPr>
        <p:sp>
          <p:nvSpPr>
            <p:cNvPr id="7" name="Text Box 32"/>
            <p:cNvSpPr txBox="1">
              <a:spLocks noChangeArrowheads="1"/>
            </p:cNvSpPr>
            <p:nvPr/>
          </p:nvSpPr>
          <p:spPr bwMode="auto">
            <a:xfrm>
              <a:off x="3241675" y="3810017"/>
              <a:ext cx="1955800" cy="307756"/>
            </a:xfrm>
            <a:prstGeom prst="rect">
              <a:avLst/>
            </a:prstGeom>
            <a:solidFill>
              <a:srgbClr val="FFC000"/>
            </a:solidFill>
            <a:ln w="19050">
              <a:solidFill>
                <a:schemeClr val="tx1"/>
              </a:solidFill>
              <a:headEnd/>
              <a:tailEnd/>
            </a:ln>
          </p:spPr>
          <p:style>
            <a:lnRef idx="1">
              <a:schemeClr val="accent2"/>
            </a:lnRef>
            <a:fillRef idx="2">
              <a:schemeClr val="accent2"/>
            </a:fillRef>
            <a:effectRef idx="1">
              <a:schemeClr val="accent2"/>
            </a:effectRef>
            <a:fontRef idx="minor">
              <a:schemeClr val="dk1"/>
            </a:fontRef>
          </p:style>
          <p:txBody>
            <a:bodyPr/>
            <a:lstStyle/>
            <a:p>
              <a:pPr algn="ctr">
                <a:defRPr/>
              </a:pPr>
              <a:endParaRPr lang="en-US" sz="1400" b="1" dirty="0">
                <a:solidFill>
                  <a:schemeClr val="bg1"/>
                </a:solidFill>
                <a:effectLst/>
              </a:endParaRPr>
            </a:p>
            <a:p>
              <a:pPr algn="ctr">
                <a:spcBef>
                  <a:spcPts val="600"/>
                </a:spcBef>
                <a:defRPr/>
              </a:pPr>
              <a:r>
                <a:rPr lang="en-US" sz="1600" b="1" dirty="0" smtClean="0">
                  <a:solidFill>
                    <a:schemeClr val="tx1"/>
                  </a:solidFill>
                  <a:effectLst/>
                </a:rPr>
                <a:t>C1toC2 </a:t>
              </a:r>
              <a:r>
                <a:rPr lang="en-US" sz="1600" b="1" dirty="0">
                  <a:solidFill>
                    <a:schemeClr val="tx1"/>
                  </a:solidFill>
                  <a:effectLst/>
                </a:rPr>
                <a:t>MSG RAM</a:t>
              </a:r>
            </a:p>
          </p:txBody>
        </p:sp>
        <p:sp>
          <p:nvSpPr>
            <p:cNvPr id="8" name="Text Box 32"/>
            <p:cNvSpPr txBox="1">
              <a:spLocks noChangeArrowheads="1"/>
            </p:cNvSpPr>
            <p:nvPr/>
          </p:nvSpPr>
          <p:spPr bwMode="auto">
            <a:xfrm>
              <a:off x="3241675" y="4117776"/>
              <a:ext cx="1955800" cy="330430"/>
            </a:xfrm>
            <a:prstGeom prst="rect">
              <a:avLst/>
            </a:prstGeom>
            <a:solidFill>
              <a:srgbClr val="00B050"/>
            </a:solidFill>
            <a:ln w="19050">
              <a:solidFill>
                <a:schemeClr val="tx1"/>
              </a:solidFill>
              <a:headEnd/>
              <a:tailEnd/>
            </a:ln>
          </p:spPr>
          <p:style>
            <a:lnRef idx="1">
              <a:schemeClr val="accent2"/>
            </a:lnRef>
            <a:fillRef idx="2">
              <a:schemeClr val="accent2"/>
            </a:fillRef>
            <a:effectRef idx="1">
              <a:schemeClr val="accent2"/>
            </a:effectRef>
            <a:fontRef idx="minor">
              <a:schemeClr val="dk1"/>
            </a:fontRef>
          </p:style>
          <p:txBody>
            <a:bodyPr>
              <a:spAutoFit/>
            </a:bodyPr>
            <a:lstStyle/>
            <a:p>
              <a:pPr algn="ctr">
                <a:defRPr/>
              </a:pPr>
              <a:endParaRPr lang="en-US" sz="1400" b="1" dirty="0">
                <a:solidFill>
                  <a:schemeClr val="bg1"/>
                </a:solidFill>
                <a:effectLst/>
              </a:endParaRPr>
            </a:p>
            <a:p>
              <a:pPr algn="ctr">
                <a:spcBef>
                  <a:spcPts val="600"/>
                </a:spcBef>
                <a:defRPr/>
              </a:pPr>
              <a:r>
                <a:rPr lang="en-US" sz="1600" b="1" dirty="0" smtClean="0">
                  <a:solidFill>
                    <a:schemeClr val="tx1"/>
                  </a:solidFill>
                  <a:effectLst/>
                </a:rPr>
                <a:t>C2toC1 </a:t>
              </a:r>
              <a:r>
                <a:rPr lang="en-US" sz="1600" b="1" dirty="0">
                  <a:solidFill>
                    <a:schemeClr val="tx1"/>
                  </a:solidFill>
                  <a:effectLst/>
                </a:rPr>
                <a:t>MSG RAM</a:t>
              </a:r>
            </a:p>
          </p:txBody>
        </p:sp>
      </p:grpSp>
      <p:sp>
        <p:nvSpPr>
          <p:cNvPr id="9" name="Rectangle 8"/>
          <p:cNvSpPr/>
          <p:nvPr/>
        </p:nvSpPr>
        <p:spPr>
          <a:xfrm>
            <a:off x="3389953" y="5537742"/>
            <a:ext cx="1955800" cy="650875"/>
          </a:xfrm>
          <a:prstGeom prst="rect">
            <a:avLst/>
          </a:prstGeom>
          <a:gradFill flip="none" rotWithShape="1">
            <a:gsLst>
              <a:gs pos="60000">
                <a:srgbClr val="FFC000"/>
              </a:gs>
              <a:gs pos="40000">
                <a:srgbClr val="00B050"/>
              </a:gs>
              <a:gs pos="100000">
                <a:srgbClr val="FFC000"/>
              </a:gs>
              <a:gs pos="0">
                <a:srgbClr val="00B050"/>
              </a:gs>
              <a:gs pos="100000">
                <a:srgbClr val="FFC000"/>
              </a:gs>
              <a:gs pos="100000">
                <a:schemeClr val="accent1">
                  <a:tint val="23500"/>
                  <a:satMod val="160000"/>
                </a:schemeClr>
              </a:gs>
            </a:gsLst>
            <a:lin ang="16200000" scaled="1"/>
            <a:tileRect/>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dirty="0" err="1" smtClean="0">
                <a:solidFill>
                  <a:schemeClr val="tx1"/>
                </a:solidFill>
                <a:effectLst/>
              </a:rPr>
              <a:t>GSx</a:t>
            </a:r>
            <a:r>
              <a:rPr lang="en-US" sz="1600" b="1" dirty="0" smtClean="0">
                <a:solidFill>
                  <a:schemeClr val="tx1"/>
                </a:solidFill>
                <a:effectLst/>
              </a:rPr>
              <a:t> </a:t>
            </a:r>
            <a:r>
              <a:rPr lang="en-US" sz="1600" b="1" dirty="0">
                <a:solidFill>
                  <a:schemeClr val="tx1"/>
                </a:solidFill>
                <a:effectLst/>
              </a:rPr>
              <a:t>Shared SARAM’s</a:t>
            </a:r>
          </a:p>
        </p:txBody>
      </p:sp>
      <p:sp>
        <p:nvSpPr>
          <p:cNvPr id="10" name="TextBox 12"/>
          <p:cNvSpPr txBox="1">
            <a:spLocks noChangeArrowheads="1"/>
          </p:cNvSpPr>
          <p:nvPr/>
        </p:nvSpPr>
        <p:spPr bwMode="auto">
          <a:xfrm>
            <a:off x="166152" y="3883470"/>
            <a:ext cx="2160488" cy="313932"/>
          </a:xfrm>
          <a:prstGeom prst="rect">
            <a:avLst/>
          </a:prstGeom>
          <a:noFill/>
          <a:ln w="9525">
            <a:noFill/>
            <a:miter lim="800000"/>
            <a:headEnd/>
            <a:tailEnd/>
          </a:ln>
        </p:spPr>
        <p:txBody>
          <a:bodyPr wrap="square">
            <a:spAutoFit/>
          </a:bodyPr>
          <a:lstStyle/>
          <a:p>
            <a:pPr algn="ctr"/>
            <a:r>
              <a:rPr lang="en-US" sz="1800" b="1" i="1" dirty="0" smtClean="0">
                <a:effectLst/>
                <a:latin typeface="Arial" pitchFamily="34" charset="0"/>
                <a:cs typeface="Arial" pitchFamily="34" charset="0"/>
              </a:rPr>
              <a:t>CPU1 </a:t>
            </a:r>
            <a:r>
              <a:rPr lang="en-US" sz="1800" b="1" i="1" dirty="0">
                <a:effectLst/>
                <a:latin typeface="Arial" pitchFamily="34" charset="0"/>
                <a:cs typeface="Arial" pitchFamily="34" charset="0"/>
              </a:rPr>
              <a:t>Application</a:t>
            </a:r>
          </a:p>
        </p:txBody>
      </p:sp>
      <p:sp>
        <p:nvSpPr>
          <p:cNvPr id="11" name="TextBox 13"/>
          <p:cNvSpPr txBox="1">
            <a:spLocks noChangeArrowheads="1"/>
          </p:cNvSpPr>
          <p:nvPr/>
        </p:nvSpPr>
        <p:spPr bwMode="auto">
          <a:xfrm>
            <a:off x="6624720" y="3881792"/>
            <a:ext cx="2095359" cy="313932"/>
          </a:xfrm>
          <a:prstGeom prst="rect">
            <a:avLst/>
          </a:prstGeom>
          <a:noFill/>
          <a:ln w="9525">
            <a:noFill/>
            <a:miter lim="800000"/>
            <a:headEnd/>
            <a:tailEnd/>
          </a:ln>
        </p:spPr>
        <p:txBody>
          <a:bodyPr wrap="square">
            <a:spAutoFit/>
          </a:bodyPr>
          <a:lstStyle/>
          <a:p>
            <a:pPr algn="ctr"/>
            <a:r>
              <a:rPr lang="en-US" sz="1800" b="1" i="1" dirty="0" smtClean="0">
                <a:effectLst/>
                <a:latin typeface="Arial" pitchFamily="34" charset="0"/>
                <a:cs typeface="Arial" pitchFamily="34" charset="0"/>
              </a:rPr>
              <a:t>CPU2 </a:t>
            </a:r>
            <a:r>
              <a:rPr lang="en-US" sz="1800" b="1" i="1" dirty="0">
                <a:effectLst/>
                <a:latin typeface="Arial" pitchFamily="34" charset="0"/>
                <a:cs typeface="Arial" pitchFamily="34" charset="0"/>
              </a:rPr>
              <a:t>Application</a:t>
            </a:r>
          </a:p>
        </p:txBody>
      </p:sp>
      <p:sp>
        <p:nvSpPr>
          <p:cNvPr id="12" name="Rectangle 11"/>
          <p:cNvSpPr/>
          <p:nvPr/>
        </p:nvSpPr>
        <p:spPr>
          <a:xfrm>
            <a:off x="3389953" y="4431254"/>
            <a:ext cx="1955799" cy="287635"/>
          </a:xfrm>
          <a:prstGeom prst="rect">
            <a:avLst/>
          </a:prstGeom>
          <a:solidFill>
            <a:schemeClr val="accent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ts val="0"/>
              </a:spcBef>
              <a:defRPr/>
            </a:pPr>
            <a:r>
              <a:rPr lang="en-US" sz="1800" dirty="0">
                <a:solidFill>
                  <a:schemeClr val="tx1"/>
                </a:solidFill>
                <a:effectLst/>
              </a:rPr>
              <a:t>Message</a:t>
            </a:r>
            <a:endParaRPr lang="en-US" dirty="0">
              <a:solidFill>
                <a:schemeClr val="tx1"/>
              </a:solidFill>
              <a:effectLst/>
            </a:endParaRPr>
          </a:p>
        </p:txBody>
      </p:sp>
      <p:sp>
        <p:nvSpPr>
          <p:cNvPr id="13" name="TextBox 12"/>
          <p:cNvSpPr txBox="1">
            <a:spLocks noChangeArrowheads="1"/>
          </p:cNvSpPr>
          <p:nvPr/>
        </p:nvSpPr>
        <p:spPr bwMode="auto">
          <a:xfrm>
            <a:off x="266760" y="4380454"/>
            <a:ext cx="2005760" cy="476250"/>
          </a:xfrm>
          <a:prstGeom prst="rect">
            <a:avLst/>
          </a:prstGeom>
          <a:noFill/>
          <a:ln w="9525">
            <a:noFill/>
            <a:miter lim="800000"/>
            <a:headEnd/>
            <a:tailEnd/>
          </a:ln>
        </p:spPr>
        <p:txBody>
          <a:bodyPr/>
          <a:lstStyle/>
          <a:p>
            <a:pPr marL="171450" indent="-171450"/>
            <a:r>
              <a:rPr lang="en-US" sz="1400" dirty="0" smtClean="0">
                <a:effectLst/>
                <a:latin typeface="Arial" pitchFamily="34" charset="0"/>
                <a:cs typeface="Arial" pitchFamily="34" charset="0"/>
              </a:rPr>
              <a:t>1: Write a message </a:t>
            </a:r>
            <a:r>
              <a:rPr lang="en-US" sz="1400" dirty="0">
                <a:effectLst/>
                <a:latin typeface="Arial" pitchFamily="34" charset="0"/>
                <a:cs typeface="Arial" pitchFamily="34" charset="0"/>
              </a:rPr>
              <a:t>to </a:t>
            </a:r>
            <a:r>
              <a:rPr lang="en-US" sz="1400" dirty="0" smtClean="0">
                <a:effectLst/>
                <a:latin typeface="Arial" pitchFamily="34" charset="0"/>
                <a:cs typeface="Arial" pitchFamily="34" charset="0"/>
              </a:rPr>
              <a:t>C1toC2 MSG RAM</a:t>
            </a:r>
            <a:endParaRPr lang="en-US" sz="1400" dirty="0">
              <a:effectLst/>
              <a:latin typeface="Arial" pitchFamily="34" charset="0"/>
              <a:cs typeface="Arial" pitchFamily="34" charset="0"/>
            </a:endParaRPr>
          </a:p>
        </p:txBody>
      </p:sp>
      <p:sp>
        <p:nvSpPr>
          <p:cNvPr id="14" name="Rectangle 13"/>
          <p:cNvSpPr/>
          <p:nvPr/>
        </p:nvSpPr>
        <p:spPr>
          <a:xfrm>
            <a:off x="2446978" y="6241004"/>
            <a:ext cx="1962150" cy="336830"/>
          </a:xfrm>
          <a:prstGeom prst="rect">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ts val="0"/>
              </a:spcBef>
              <a:defRPr/>
            </a:pPr>
            <a:r>
              <a:rPr lang="en-US" sz="1600" dirty="0" smtClean="0">
                <a:solidFill>
                  <a:schemeClr val="tx1"/>
                </a:solidFill>
                <a:effectLst/>
              </a:rPr>
              <a:t>C1TOC2IPCFLG</a:t>
            </a:r>
            <a:endParaRPr lang="en-US" dirty="0">
              <a:solidFill>
                <a:schemeClr val="tx1"/>
              </a:solidFill>
              <a:effectLst/>
            </a:endParaRPr>
          </a:p>
        </p:txBody>
      </p:sp>
      <p:sp>
        <p:nvSpPr>
          <p:cNvPr id="15" name="Rectangle 14"/>
          <p:cNvSpPr/>
          <p:nvPr/>
        </p:nvSpPr>
        <p:spPr>
          <a:xfrm>
            <a:off x="4415478" y="6241004"/>
            <a:ext cx="1962150" cy="336830"/>
          </a:xfrm>
          <a:prstGeom prst="rect">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00000"/>
              </a:lnSpc>
              <a:spcBef>
                <a:spcPts val="0"/>
              </a:spcBef>
              <a:defRPr/>
            </a:pPr>
            <a:r>
              <a:rPr lang="en-US" sz="1600" dirty="0" smtClean="0">
                <a:solidFill>
                  <a:schemeClr val="tx1"/>
                </a:solidFill>
                <a:effectLst/>
              </a:rPr>
              <a:t>C1TOC2IPCSTS</a:t>
            </a:r>
            <a:endParaRPr lang="en-US" sz="2000" dirty="0">
              <a:solidFill>
                <a:schemeClr val="tx1"/>
              </a:solidFill>
              <a:effectLst/>
            </a:endParaRPr>
          </a:p>
        </p:txBody>
      </p:sp>
      <p:cxnSp>
        <p:nvCxnSpPr>
          <p:cNvPr id="16" name="Straight Arrow Connector 15"/>
          <p:cNvCxnSpPr>
            <a:endCxn id="12" idx="1"/>
          </p:cNvCxnSpPr>
          <p:nvPr/>
        </p:nvCxnSpPr>
        <p:spPr>
          <a:xfrm>
            <a:off x="2288575" y="4575072"/>
            <a:ext cx="1101378" cy="0"/>
          </a:xfrm>
          <a:prstGeom prst="straightConnector1">
            <a:avLst/>
          </a:prstGeom>
          <a:ln w="349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266759" y="5459954"/>
            <a:ext cx="2025858" cy="476250"/>
          </a:xfrm>
          <a:prstGeom prst="rect">
            <a:avLst/>
          </a:prstGeom>
          <a:noFill/>
          <a:ln w="9525">
            <a:noFill/>
            <a:miter lim="800000"/>
            <a:headEnd/>
            <a:tailEnd/>
          </a:ln>
        </p:spPr>
        <p:txBody>
          <a:bodyPr/>
          <a:lstStyle/>
          <a:p>
            <a:pPr marL="231775" indent="-231775"/>
            <a:r>
              <a:rPr lang="en-US" sz="1400" dirty="0">
                <a:effectLst/>
                <a:latin typeface="Arial" pitchFamily="34" charset="0"/>
                <a:cs typeface="Arial" pitchFamily="34" charset="0"/>
              </a:rPr>
              <a:t>2: </a:t>
            </a:r>
            <a:r>
              <a:rPr lang="en-US" sz="1400" dirty="0" smtClean="0">
                <a:effectLst/>
                <a:latin typeface="Arial" pitchFamily="34" charset="0"/>
                <a:cs typeface="Arial" pitchFamily="34" charset="0"/>
              </a:rPr>
              <a:t>Write </a:t>
            </a:r>
            <a:r>
              <a:rPr lang="en-US" sz="1400" dirty="0">
                <a:effectLst/>
                <a:latin typeface="Arial" pitchFamily="34" charset="0"/>
                <a:cs typeface="Arial" pitchFamily="34" charset="0"/>
              </a:rPr>
              <a:t>1  to </a:t>
            </a:r>
            <a:r>
              <a:rPr lang="en-US" sz="1400" dirty="0" smtClean="0">
                <a:effectLst/>
                <a:latin typeface="Arial" pitchFamily="34" charset="0"/>
                <a:cs typeface="Arial" pitchFamily="34" charset="0"/>
              </a:rPr>
              <a:t>C1TOC2IPCSET bit</a:t>
            </a:r>
            <a:endParaRPr lang="en-US" sz="1400" dirty="0">
              <a:effectLst/>
              <a:latin typeface="Arial" pitchFamily="34" charset="0"/>
              <a:cs typeface="Arial" pitchFamily="34" charset="0"/>
            </a:endParaRPr>
          </a:p>
        </p:txBody>
      </p:sp>
      <p:cxnSp>
        <p:nvCxnSpPr>
          <p:cNvPr id="18" name="Shape 36"/>
          <p:cNvCxnSpPr>
            <a:stCxn id="17" idx="2"/>
            <a:endCxn id="14" idx="1"/>
          </p:cNvCxnSpPr>
          <p:nvPr/>
        </p:nvCxnSpPr>
        <p:spPr>
          <a:xfrm rot="16200000" flipH="1">
            <a:off x="1626726" y="5589166"/>
            <a:ext cx="473215" cy="1167290"/>
          </a:xfrm>
          <a:prstGeom prst="bentConnector2">
            <a:avLst/>
          </a:prstGeom>
          <a:ln w="349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a:spLocks noChangeArrowheads="1"/>
          </p:cNvSpPr>
          <p:nvPr/>
        </p:nvSpPr>
        <p:spPr bwMode="auto">
          <a:xfrm>
            <a:off x="6599318" y="4431254"/>
            <a:ext cx="2178922" cy="692150"/>
          </a:xfrm>
          <a:prstGeom prst="rect">
            <a:avLst/>
          </a:prstGeom>
          <a:noFill/>
          <a:ln w="9525">
            <a:noFill/>
            <a:miter lim="800000"/>
            <a:headEnd/>
            <a:tailEnd/>
          </a:ln>
        </p:spPr>
        <p:txBody>
          <a:bodyPr/>
          <a:lstStyle/>
          <a:p>
            <a:pPr marL="171450" indent="-171450">
              <a:tabLst>
                <a:tab pos="171450" algn="l"/>
              </a:tabLst>
            </a:pPr>
            <a:r>
              <a:rPr lang="en-US" sz="1400" dirty="0">
                <a:effectLst/>
                <a:latin typeface="Arial" pitchFamily="34" charset="0"/>
                <a:cs typeface="Arial" pitchFamily="34" charset="0"/>
              </a:rPr>
              <a:t>3: </a:t>
            </a:r>
            <a:r>
              <a:rPr lang="en-US" sz="1400" dirty="0" smtClean="0">
                <a:effectLst/>
                <a:latin typeface="Arial" pitchFamily="34" charset="0"/>
                <a:cs typeface="Arial" pitchFamily="34" charset="0"/>
              </a:rPr>
              <a:t>sees C1TOC2IPCSTS </a:t>
            </a:r>
            <a:r>
              <a:rPr lang="en-US" sz="1400" dirty="0">
                <a:effectLst/>
                <a:latin typeface="Arial" pitchFamily="34" charset="0"/>
                <a:cs typeface="Arial" pitchFamily="34" charset="0"/>
              </a:rPr>
              <a:t>bit is </a:t>
            </a:r>
            <a:r>
              <a:rPr lang="en-US" sz="1400" dirty="0" smtClean="0">
                <a:effectLst/>
                <a:latin typeface="Arial" pitchFamily="34" charset="0"/>
                <a:cs typeface="Arial" pitchFamily="34" charset="0"/>
              </a:rPr>
              <a:t>set</a:t>
            </a:r>
            <a:endParaRPr lang="en-US" sz="1400" dirty="0">
              <a:effectLst/>
              <a:latin typeface="Arial" pitchFamily="34" charset="0"/>
              <a:cs typeface="Arial" pitchFamily="34" charset="0"/>
            </a:endParaRPr>
          </a:p>
        </p:txBody>
      </p:sp>
      <p:cxnSp>
        <p:nvCxnSpPr>
          <p:cNvPr id="20" name="Shape 51"/>
          <p:cNvCxnSpPr>
            <a:endCxn id="19" idx="1"/>
          </p:cNvCxnSpPr>
          <p:nvPr/>
        </p:nvCxnSpPr>
        <p:spPr>
          <a:xfrm rot="5400000" flipH="1" flipV="1">
            <a:off x="5493110" y="5128447"/>
            <a:ext cx="1457326" cy="755090"/>
          </a:xfrm>
          <a:prstGeom prst="bentConnector2">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a:spLocks noChangeArrowheads="1"/>
          </p:cNvSpPr>
          <p:nvPr/>
        </p:nvSpPr>
        <p:spPr bwMode="auto">
          <a:xfrm>
            <a:off x="6599318" y="5186904"/>
            <a:ext cx="2069961" cy="298450"/>
          </a:xfrm>
          <a:prstGeom prst="rect">
            <a:avLst/>
          </a:prstGeom>
          <a:noFill/>
          <a:ln w="9525">
            <a:noFill/>
            <a:miter lim="800000"/>
            <a:headEnd/>
            <a:tailEnd/>
          </a:ln>
        </p:spPr>
        <p:txBody>
          <a:bodyPr/>
          <a:lstStyle/>
          <a:p>
            <a:r>
              <a:rPr lang="en-US" sz="1400" dirty="0">
                <a:effectLst/>
                <a:latin typeface="Arial" pitchFamily="34" charset="0"/>
                <a:cs typeface="Arial" pitchFamily="34" charset="0"/>
              </a:rPr>
              <a:t>4: </a:t>
            </a:r>
            <a:r>
              <a:rPr lang="en-US" sz="1400" dirty="0" smtClean="0">
                <a:effectLst/>
                <a:latin typeface="Arial" pitchFamily="34" charset="0"/>
                <a:cs typeface="Arial" pitchFamily="34" charset="0"/>
              </a:rPr>
              <a:t>read message</a:t>
            </a:r>
            <a:endParaRPr lang="en-US" sz="1400" dirty="0">
              <a:effectLst/>
              <a:latin typeface="Arial" pitchFamily="34" charset="0"/>
              <a:cs typeface="Arial" pitchFamily="34" charset="0"/>
            </a:endParaRPr>
          </a:p>
        </p:txBody>
      </p:sp>
      <p:cxnSp>
        <p:nvCxnSpPr>
          <p:cNvPr id="22" name="Elbow Connector 21"/>
          <p:cNvCxnSpPr>
            <a:stCxn id="12" idx="3"/>
            <a:endCxn id="21" idx="1"/>
          </p:cNvCxnSpPr>
          <p:nvPr/>
        </p:nvCxnSpPr>
        <p:spPr>
          <a:xfrm>
            <a:off x="5345752" y="4575072"/>
            <a:ext cx="1253566" cy="761057"/>
          </a:xfrm>
          <a:prstGeom prst="bentConnector3">
            <a:avLst>
              <a:gd name="adj1" fmla="val 50000"/>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a:spLocks noChangeArrowheads="1"/>
          </p:cNvSpPr>
          <p:nvPr/>
        </p:nvSpPr>
        <p:spPr bwMode="auto">
          <a:xfrm>
            <a:off x="6599318" y="5561554"/>
            <a:ext cx="2080009" cy="476250"/>
          </a:xfrm>
          <a:prstGeom prst="rect">
            <a:avLst/>
          </a:prstGeom>
          <a:noFill/>
          <a:ln w="9525">
            <a:noFill/>
            <a:miter lim="800000"/>
            <a:headEnd/>
            <a:tailEnd/>
          </a:ln>
        </p:spPr>
        <p:txBody>
          <a:bodyPr/>
          <a:lstStyle/>
          <a:p>
            <a:pPr marL="171450" indent="-171450"/>
            <a:r>
              <a:rPr lang="en-US" sz="1400" dirty="0">
                <a:effectLst/>
                <a:latin typeface="Arial" pitchFamily="34" charset="0"/>
                <a:cs typeface="Arial" pitchFamily="34" charset="0"/>
              </a:rPr>
              <a:t>5: </a:t>
            </a:r>
            <a:r>
              <a:rPr lang="en-US" sz="1400" dirty="0" smtClean="0">
                <a:effectLst/>
                <a:latin typeface="Arial" pitchFamily="34" charset="0"/>
                <a:cs typeface="Arial" pitchFamily="34" charset="0"/>
              </a:rPr>
              <a:t>write </a:t>
            </a:r>
            <a:r>
              <a:rPr lang="en-US" sz="1400" dirty="0">
                <a:effectLst/>
                <a:latin typeface="Arial" pitchFamily="34" charset="0"/>
                <a:cs typeface="Arial" pitchFamily="34" charset="0"/>
              </a:rPr>
              <a:t>1 to </a:t>
            </a:r>
            <a:r>
              <a:rPr lang="en-US" sz="1400" dirty="0" smtClean="0">
                <a:effectLst/>
                <a:latin typeface="Arial" pitchFamily="34" charset="0"/>
                <a:cs typeface="Arial" pitchFamily="34" charset="0"/>
              </a:rPr>
              <a:t>C1TOC2IPCACK bit</a:t>
            </a:r>
            <a:endParaRPr lang="en-US" sz="1400" dirty="0">
              <a:effectLst/>
              <a:latin typeface="Arial" pitchFamily="34" charset="0"/>
              <a:cs typeface="Arial" pitchFamily="34" charset="0"/>
            </a:endParaRPr>
          </a:p>
        </p:txBody>
      </p:sp>
      <p:cxnSp>
        <p:nvCxnSpPr>
          <p:cNvPr id="24" name="Shape 71"/>
          <p:cNvCxnSpPr>
            <a:stCxn id="23" idx="2"/>
            <a:endCxn id="15" idx="3"/>
          </p:cNvCxnSpPr>
          <p:nvPr/>
        </p:nvCxnSpPr>
        <p:spPr>
          <a:xfrm rot="5400000">
            <a:off x="6822669" y="5592764"/>
            <a:ext cx="371615" cy="1261695"/>
          </a:xfrm>
          <a:prstGeom prst="bentConnector2">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2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7" grpId="0"/>
      <p:bldP spid="19" grpId="0"/>
      <p:bldP spid="21" grpId="0"/>
      <p:bldP spid="2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Software Solutions Summary</a:t>
            </a:r>
            <a:endParaRPr lang="en-US" dirty="0"/>
          </a:p>
        </p:txBody>
      </p:sp>
      <p:sp>
        <p:nvSpPr>
          <p:cNvPr id="3" name="Content Placeholder 2"/>
          <p:cNvSpPr>
            <a:spLocks noGrp="1"/>
          </p:cNvSpPr>
          <p:nvPr>
            <p:ph idx="1"/>
          </p:nvPr>
        </p:nvSpPr>
        <p:spPr>
          <a:xfrm>
            <a:off x="355127" y="701750"/>
            <a:ext cx="8423114" cy="6081822"/>
          </a:xfrm>
        </p:spPr>
        <p:txBody>
          <a:bodyPr>
            <a:normAutofit fontScale="77500" lnSpcReduction="20000"/>
          </a:bodyPr>
          <a:lstStyle/>
          <a:p>
            <a:r>
              <a:rPr lang="en-US" sz="3600" dirty="0" smtClean="0"/>
              <a:t>Basic Option</a:t>
            </a:r>
          </a:p>
          <a:p>
            <a:pPr lvl="1"/>
            <a:r>
              <a:rPr lang="en-US" sz="3100" dirty="0" smtClean="0"/>
              <a:t>No software drivers needed</a:t>
            </a:r>
          </a:p>
          <a:p>
            <a:pPr lvl="1"/>
            <a:r>
              <a:rPr lang="en-US" sz="3100" dirty="0" smtClean="0"/>
              <a:t>Uses IPC registers only (simple message passing)</a:t>
            </a:r>
          </a:p>
          <a:p>
            <a:r>
              <a:rPr lang="en-US" sz="3600" dirty="0" smtClean="0"/>
              <a:t>IPC-Lite Software API Driver</a:t>
            </a:r>
          </a:p>
          <a:p>
            <a:pPr lvl="1"/>
            <a:r>
              <a:rPr lang="en-US" sz="3100" dirty="0" smtClean="0"/>
              <a:t>Uses IPC registers only (no memory used)</a:t>
            </a:r>
          </a:p>
          <a:p>
            <a:pPr lvl="1"/>
            <a:r>
              <a:rPr lang="en-US" sz="3100" dirty="0" smtClean="0"/>
              <a:t>Limited to 1 IPC interrupt at a time</a:t>
            </a:r>
          </a:p>
          <a:p>
            <a:pPr lvl="1"/>
            <a:r>
              <a:rPr lang="en-US" sz="3100" dirty="0" smtClean="0"/>
              <a:t>Limited to 1 command/message at a time</a:t>
            </a:r>
          </a:p>
          <a:p>
            <a:pPr lvl="1"/>
            <a:r>
              <a:rPr lang="en-US" sz="3100" dirty="0" smtClean="0"/>
              <a:t>CPU1 can use IPC-Lite to communicate with CPU2 boot ROM</a:t>
            </a:r>
          </a:p>
          <a:p>
            <a:r>
              <a:rPr lang="en-US" sz="3600" dirty="0" smtClean="0"/>
              <a:t>Main IPC Software API Driver</a:t>
            </a:r>
          </a:p>
          <a:p>
            <a:pPr lvl="1"/>
            <a:r>
              <a:rPr lang="en-US" sz="3100" dirty="0" smtClean="0"/>
              <a:t>Uses circular buffers message RAMs</a:t>
            </a:r>
          </a:p>
          <a:p>
            <a:pPr lvl="1"/>
            <a:r>
              <a:rPr lang="en-US" sz="3100" dirty="0" smtClean="0"/>
              <a:t>Can queue up to 4 messages prior to processing (configurable)</a:t>
            </a:r>
          </a:p>
          <a:p>
            <a:pPr lvl="1"/>
            <a:r>
              <a:rPr lang="en-US" sz="3100" dirty="0" smtClean="0"/>
              <a:t>Can use multiple IPC ISRs at a time</a:t>
            </a:r>
          </a:p>
          <a:p>
            <a:pPr lvl="1"/>
            <a:r>
              <a:rPr lang="en-US" sz="3100" dirty="0" smtClean="0"/>
              <a:t>Requires additional setup in application code prior to use</a:t>
            </a:r>
            <a:endParaRPr lang="en-US" sz="3100" dirty="0"/>
          </a:p>
        </p:txBody>
      </p:sp>
    </p:spTree>
    <p:extLst>
      <p:ext uri="{BB962C8B-B14F-4D97-AF65-F5344CB8AC3E}">
        <p14:creationId xmlns:p14="http://schemas.microsoft.com/office/powerpoint/2010/main" val="42745842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bwMode="auto">
          <a:xfrm flipV="1">
            <a:off x="4792562" y="745067"/>
            <a:ext cx="30801" cy="5784895"/>
          </a:xfrm>
          <a:prstGeom prst="line">
            <a:avLst/>
          </a:prstGeom>
          <a:solidFill>
            <a:schemeClr val="accent1"/>
          </a:solidFill>
          <a:ln w="34925" cap="flat" cmpd="dbl" algn="ctr">
            <a:solidFill>
              <a:schemeClr val="tx2">
                <a:lumMod val="50000"/>
              </a:schemeClr>
            </a:solidFill>
            <a:prstDash val="dashDot"/>
            <a:round/>
            <a:headEnd type="none" w="sm" len="sm"/>
            <a:tailEnd type="none" w="sm" len="sm"/>
          </a:ln>
          <a:effectLst/>
        </p:spPr>
      </p:cxnSp>
      <p:sp>
        <p:nvSpPr>
          <p:cNvPr id="113" name="Rectangle 2"/>
          <p:cNvSpPr>
            <a:spLocks noChangeArrowheads="1"/>
          </p:cNvSpPr>
          <p:nvPr/>
        </p:nvSpPr>
        <p:spPr bwMode="auto">
          <a:xfrm>
            <a:off x="1413936" y="1114556"/>
            <a:ext cx="3276597" cy="1829576"/>
          </a:xfrm>
          <a:prstGeom prst="rect">
            <a:avLst/>
          </a:prstGeom>
          <a:solidFill>
            <a:schemeClr val="accent4">
              <a:lumMod val="40000"/>
              <a:lumOff val="60000"/>
            </a:schemeClr>
          </a:solidFill>
          <a:ln w="12700" cap="rnd">
            <a:noFill/>
            <a:miter lim="800000"/>
            <a:headEnd/>
            <a:tailEnd/>
          </a:ln>
          <a:effectLst/>
        </p:spPr>
        <p:txBody>
          <a:bodyPr wrap="none" anchor="ctr"/>
          <a:lstStyle/>
          <a:p>
            <a:endParaRPr lang="en-US">
              <a:effectLst/>
            </a:endParaRPr>
          </a:p>
        </p:txBody>
      </p:sp>
      <p:sp>
        <p:nvSpPr>
          <p:cNvPr id="212994" name="Rectangle 2"/>
          <p:cNvSpPr>
            <a:spLocks noChangeArrowheads="1"/>
          </p:cNvSpPr>
          <p:nvPr/>
        </p:nvSpPr>
        <p:spPr bwMode="auto">
          <a:xfrm>
            <a:off x="1427423" y="3046894"/>
            <a:ext cx="3276597" cy="1998218"/>
          </a:xfrm>
          <a:prstGeom prst="rect">
            <a:avLst/>
          </a:prstGeom>
          <a:solidFill>
            <a:schemeClr val="accent4">
              <a:lumMod val="40000"/>
              <a:lumOff val="60000"/>
            </a:schemeClr>
          </a:solidFill>
          <a:ln w="12700" cap="rnd">
            <a:noFill/>
            <a:miter lim="800000"/>
            <a:headEnd/>
            <a:tailEnd/>
          </a:ln>
          <a:effectLst/>
        </p:spPr>
        <p:txBody>
          <a:bodyPr wrap="none" anchor="ctr"/>
          <a:lstStyle/>
          <a:p>
            <a:endParaRPr lang="en-US">
              <a:effectLst/>
            </a:endParaRPr>
          </a:p>
        </p:txBody>
      </p:sp>
      <p:sp>
        <p:nvSpPr>
          <p:cNvPr id="212995" name="Rectangle 3"/>
          <p:cNvSpPr>
            <a:spLocks noChangeArrowheads="1"/>
          </p:cNvSpPr>
          <p:nvPr/>
        </p:nvSpPr>
        <p:spPr bwMode="auto">
          <a:xfrm>
            <a:off x="4988795" y="1120140"/>
            <a:ext cx="4022484" cy="4177913"/>
          </a:xfrm>
          <a:prstGeom prst="rect">
            <a:avLst/>
          </a:prstGeom>
          <a:solidFill>
            <a:schemeClr val="accent4">
              <a:lumMod val="40000"/>
              <a:lumOff val="60000"/>
            </a:schemeClr>
          </a:solidFill>
          <a:ln w="12700" cap="rnd">
            <a:noFill/>
            <a:miter lim="800000"/>
            <a:headEnd/>
            <a:tailEnd/>
          </a:ln>
          <a:effectLst/>
        </p:spPr>
        <p:txBody>
          <a:bodyPr wrap="none" anchor="ctr"/>
          <a:lstStyle/>
          <a:p>
            <a:endParaRPr lang="en-US">
              <a:effectLst/>
            </a:endParaRPr>
          </a:p>
        </p:txBody>
      </p:sp>
      <p:sp>
        <p:nvSpPr>
          <p:cNvPr id="213000" name="Rectangle 8"/>
          <p:cNvSpPr>
            <a:spLocks noGrp="1" noChangeArrowheads="1"/>
          </p:cNvSpPr>
          <p:nvPr>
            <p:ph type="title"/>
          </p:nvPr>
        </p:nvSpPr>
        <p:spPr>
          <a:xfrm>
            <a:off x="0" y="5715"/>
            <a:ext cx="9143999" cy="762000"/>
          </a:xfrm>
        </p:spPr>
        <p:txBody>
          <a:bodyPr/>
          <a:lstStyle/>
          <a:p>
            <a:r>
              <a:rPr lang="en-US" dirty="0"/>
              <a:t>Lab </a:t>
            </a:r>
            <a:r>
              <a:rPr lang="en-US" dirty="0" smtClean="0"/>
              <a:t>4: Inter-Processor Communications</a:t>
            </a:r>
            <a:endParaRPr lang="en-US" dirty="0"/>
          </a:p>
        </p:txBody>
      </p:sp>
      <p:sp>
        <p:nvSpPr>
          <p:cNvPr id="213004" name="Line 12"/>
          <p:cNvSpPr>
            <a:spLocks noChangeShapeType="1"/>
          </p:cNvSpPr>
          <p:nvPr/>
        </p:nvSpPr>
        <p:spPr bwMode="auto">
          <a:xfrm>
            <a:off x="5340350" y="4215397"/>
            <a:ext cx="1676400"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13006" name="Rectangle 14"/>
          <p:cNvSpPr>
            <a:spLocks noChangeArrowheads="1"/>
          </p:cNvSpPr>
          <p:nvPr/>
        </p:nvSpPr>
        <p:spPr bwMode="gray">
          <a:xfrm>
            <a:off x="4250275" y="3986797"/>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13010" name="Rectangle 18"/>
          <p:cNvSpPr>
            <a:spLocks noChangeArrowheads="1"/>
          </p:cNvSpPr>
          <p:nvPr/>
        </p:nvSpPr>
        <p:spPr bwMode="gray">
          <a:xfrm>
            <a:off x="7007225" y="3538058"/>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1" name="Rectangle 19"/>
          <p:cNvSpPr>
            <a:spLocks noChangeArrowheads="1"/>
          </p:cNvSpPr>
          <p:nvPr/>
        </p:nvSpPr>
        <p:spPr bwMode="gray">
          <a:xfrm>
            <a:off x="7007225" y="3690458"/>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2" name="Rectangle 20"/>
          <p:cNvSpPr>
            <a:spLocks noChangeArrowheads="1"/>
          </p:cNvSpPr>
          <p:nvPr/>
        </p:nvSpPr>
        <p:spPr bwMode="gray">
          <a:xfrm>
            <a:off x="7007225" y="3842858"/>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3" name="Rectangle 21"/>
          <p:cNvSpPr>
            <a:spLocks noChangeArrowheads="1"/>
          </p:cNvSpPr>
          <p:nvPr/>
        </p:nvSpPr>
        <p:spPr bwMode="gray">
          <a:xfrm>
            <a:off x="7007225" y="3995258"/>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4" name="Rectangle 22"/>
          <p:cNvSpPr>
            <a:spLocks noChangeArrowheads="1"/>
          </p:cNvSpPr>
          <p:nvPr/>
        </p:nvSpPr>
        <p:spPr bwMode="gray">
          <a:xfrm>
            <a:off x="7007225" y="4147658"/>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7" name="Rectangle 25"/>
          <p:cNvSpPr>
            <a:spLocks noChangeArrowheads="1"/>
          </p:cNvSpPr>
          <p:nvPr/>
        </p:nvSpPr>
        <p:spPr bwMode="gray">
          <a:xfrm>
            <a:off x="7007225" y="4892712"/>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8" name="Rectangle 26"/>
          <p:cNvSpPr>
            <a:spLocks noChangeArrowheads="1"/>
          </p:cNvSpPr>
          <p:nvPr/>
        </p:nvSpPr>
        <p:spPr bwMode="gray">
          <a:xfrm>
            <a:off x="7007225" y="5045112"/>
            <a:ext cx="1016000" cy="152400"/>
          </a:xfrm>
          <a:prstGeom prst="rect">
            <a:avLst/>
          </a:prstGeom>
          <a:solidFill>
            <a:srgbClr val="CEEAEE"/>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19" name="Text Box 27"/>
          <p:cNvSpPr txBox="1">
            <a:spLocks noChangeArrowheads="1"/>
          </p:cNvSpPr>
          <p:nvPr/>
        </p:nvSpPr>
        <p:spPr bwMode="auto">
          <a:xfrm rot="5400000">
            <a:off x="7386107" y="4210620"/>
            <a:ext cx="603250" cy="7620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4400">
                <a:effectLst/>
                <a:latin typeface="Times New Roman" pitchFamily="18" charset="0"/>
              </a:rPr>
              <a:t>...</a:t>
            </a:r>
          </a:p>
        </p:txBody>
      </p:sp>
      <p:sp>
        <p:nvSpPr>
          <p:cNvPr id="213021" name="Line 29"/>
          <p:cNvSpPr>
            <a:spLocks noChangeShapeType="1"/>
          </p:cNvSpPr>
          <p:nvPr/>
        </p:nvSpPr>
        <p:spPr bwMode="auto">
          <a:xfrm>
            <a:off x="8162925" y="3578197"/>
            <a:ext cx="0" cy="1546702"/>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13022" name="Arc 30"/>
          <p:cNvSpPr>
            <a:spLocks/>
          </p:cNvSpPr>
          <p:nvPr/>
        </p:nvSpPr>
        <p:spPr bwMode="auto">
          <a:xfrm>
            <a:off x="8299444" y="3581990"/>
            <a:ext cx="180981" cy="1613950"/>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noFill/>
          <a:ln w="12700">
            <a:solidFill>
              <a:schemeClr val="tx1"/>
            </a:solidFill>
            <a:round/>
            <a:headEnd type="triangle" w="med" len="med"/>
            <a:tailEnd/>
          </a:ln>
          <a:effectLst/>
        </p:spPr>
        <p:txBody>
          <a:bodyPr wrap="none" anchor="ctr"/>
          <a:lstStyle/>
          <a:p>
            <a:endParaRPr lang="en-US">
              <a:effectLst/>
            </a:endParaRPr>
          </a:p>
        </p:txBody>
      </p:sp>
      <p:sp>
        <p:nvSpPr>
          <p:cNvPr id="213023" name="Text Box 31"/>
          <p:cNvSpPr txBox="1">
            <a:spLocks noChangeArrowheads="1"/>
          </p:cNvSpPr>
          <p:nvPr/>
        </p:nvSpPr>
        <p:spPr bwMode="auto">
          <a:xfrm rot="-5392939">
            <a:off x="8004834" y="4293277"/>
            <a:ext cx="1308371"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dirty="0">
                <a:effectLst/>
                <a:latin typeface="Arial" charset="0"/>
              </a:rPr>
              <a:t>pointer rewind</a:t>
            </a:r>
          </a:p>
        </p:txBody>
      </p:sp>
      <p:sp>
        <p:nvSpPr>
          <p:cNvPr id="213026" name="Line 34"/>
          <p:cNvSpPr>
            <a:spLocks noChangeShapeType="1"/>
          </p:cNvSpPr>
          <p:nvPr/>
        </p:nvSpPr>
        <p:spPr bwMode="auto">
          <a:xfrm flipV="1">
            <a:off x="2435140" y="4692178"/>
            <a:ext cx="9058" cy="1007522"/>
          </a:xfrm>
          <a:prstGeom prst="line">
            <a:avLst/>
          </a:prstGeom>
          <a:noFill/>
          <a:ln w="12700">
            <a:solidFill>
              <a:schemeClr val="tx1"/>
            </a:solidFill>
            <a:prstDash val="dash"/>
            <a:round/>
            <a:headEnd type="none" w="sm" len="sm"/>
            <a:tailEnd type="triangle" w="med" len="med"/>
          </a:ln>
          <a:effectLst/>
        </p:spPr>
        <p:txBody>
          <a:bodyPr wrap="none" anchor="ctr"/>
          <a:lstStyle/>
          <a:p>
            <a:endParaRPr lang="en-US">
              <a:effectLst/>
            </a:endParaRPr>
          </a:p>
        </p:txBody>
      </p:sp>
      <p:grpSp>
        <p:nvGrpSpPr>
          <p:cNvPr id="213081" name="Group 89"/>
          <p:cNvGrpSpPr>
            <a:grpSpLocks/>
          </p:cNvGrpSpPr>
          <p:nvPr/>
        </p:nvGrpSpPr>
        <p:grpSpPr bwMode="auto">
          <a:xfrm>
            <a:off x="1850940" y="5420300"/>
            <a:ext cx="1168400" cy="1109662"/>
            <a:chOff x="2526" y="2689"/>
            <a:chExt cx="736" cy="699"/>
          </a:xfrm>
        </p:grpSpPr>
        <p:sp>
          <p:nvSpPr>
            <p:cNvPr id="213029" name="Rectangle 37"/>
            <p:cNvSpPr>
              <a:spLocks noChangeArrowheads="1"/>
            </p:cNvSpPr>
            <p:nvPr/>
          </p:nvSpPr>
          <p:spPr bwMode="gray">
            <a:xfrm>
              <a:off x="2526" y="2689"/>
              <a:ext cx="736" cy="699"/>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30" name="Oval 38"/>
            <p:cNvSpPr>
              <a:spLocks noChangeArrowheads="1"/>
            </p:cNvSpPr>
            <p:nvPr/>
          </p:nvSpPr>
          <p:spPr bwMode="gray">
            <a:xfrm>
              <a:off x="2636" y="2763"/>
              <a:ext cx="516" cy="515"/>
            </a:xfrm>
            <a:prstGeom prst="ellips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13031" name="Arc 39"/>
            <p:cNvSpPr>
              <a:spLocks/>
            </p:cNvSpPr>
            <p:nvPr/>
          </p:nvSpPr>
          <p:spPr bwMode="gray">
            <a:xfrm>
              <a:off x="2894" y="2763"/>
              <a:ext cx="221" cy="258"/>
            </a:xfrm>
            <a:custGeom>
              <a:avLst/>
              <a:gdLst>
                <a:gd name="G0" fmla="+- 0 0 0"/>
                <a:gd name="G1" fmla="+- 21600 0 0"/>
                <a:gd name="G2" fmla="+- 21600 0 0"/>
                <a:gd name="T0" fmla="*/ 0 w 18543"/>
                <a:gd name="T1" fmla="*/ 0 h 21600"/>
                <a:gd name="T2" fmla="*/ 18543 w 18543"/>
                <a:gd name="T3" fmla="*/ 10523 h 21600"/>
                <a:gd name="T4" fmla="*/ 0 w 18543"/>
                <a:gd name="T5" fmla="*/ 21600 h 21600"/>
              </a:gdLst>
              <a:ahLst/>
              <a:cxnLst>
                <a:cxn ang="0">
                  <a:pos x="T0" y="T1"/>
                </a:cxn>
                <a:cxn ang="0">
                  <a:pos x="T2" y="T3"/>
                </a:cxn>
                <a:cxn ang="0">
                  <a:pos x="T4" y="T5"/>
                </a:cxn>
              </a:cxnLst>
              <a:rect l="0" t="0" r="r" b="b"/>
              <a:pathLst>
                <a:path w="18543" h="21600" fill="none" extrusionOk="0">
                  <a:moveTo>
                    <a:pt x="-1" y="0"/>
                  </a:moveTo>
                  <a:cubicBezTo>
                    <a:pt x="7602" y="0"/>
                    <a:pt x="14644" y="3996"/>
                    <a:pt x="18543" y="10522"/>
                  </a:cubicBezTo>
                </a:path>
                <a:path w="18543" h="21600" stroke="0" extrusionOk="0">
                  <a:moveTo>
                    <a:pt x="-1" y="0"/>
                  </a:moveTo>
                  <a:cubicBezTo>
                    <a:pt x="7602" y="0"/>
                    <a:pt x="14644" y="3996"/>
                    <a:pt x="18543" y="10522"/>
                  </a:cubicBezTo>
                  <a:lnTo>
                    <a:pt x="0" y="21600"/>
                  </a:lnTo>
                  <a:close/>
                </a:path>
              </a:pathLst>
            </a:custGeom>
            <a:solidFill>
              <a:schemeClr val="tx2"/>
            </a:solidFill>
            <a:ln w="12700">
              <a:solidFill>
                <a:schemeClr val="tx1"/>
              </a:solidFill>
              <a:round/>
              <a:headEnd type="none" w="sm" len="sm"/>
              <a:tailEnd type="none" w="sm" len="sm"/>
            </a:ln>
            <a:effectLst/>
          </p:spPr>
          <p:txBody>
            <a:bodyPr wrap="none" anchor="ctr"/>
            <a:lstStyle/>
            <a:p>
              <a:endParaRPr lang="en-US">
                <a:effectLst/>
              </a:endParaRPr>
            </a:p>
          </p:txBody>
        </p:sp>
        <p:sp>
          <p:nvSpPr>
            <p:cNvPr id="213032" name="Line 40"/>
            <p:cNvSpPr>
              <a:spLocks noChangeShapeType="1"/>
            </p:cNvSpPr>
            <p:nvPr/>
          </p:nvSpPr>
          <p:spPr bwMode="gray">
            <a:xfrm flipV="1">
              <a:off x="2894" y="2763"/>
              <a:ext cx="0" cy="257"/>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13033" name="Line 41"/>
            <p:cNvSpPr>
              <a:spLocks noChangeShapeType="1"/>
            </p:cNvSpPr>
            <p:nvPr/>
          </p:nvSpPr>
          <p:spPr bwMode="gray">
            <a:xfrm flipV="1">
              <a:off x="2894" y="2888"/>
              <a:ext cx="218" cy="132"/>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grpSp>
      <p:sp>
        <p:nvSpPr>
          <p:cNvPr id="213075" name="AutoShape 83"/>
          <p:cNvSpPr>
            <a:spLocks noChangeArrowheads="1"/>
          </p:cNvSpPr>
          <p:nvPr/>
        </p:nvSpPr>
        <p:spPr bwMode="auto">
          <a:xfrm>
            <a:off x="7213600" y="5341433"/>
            <a:ext cx="622300" cy="424339"/>
          </a:xfrm>
          <a:prstGeom prst="downArrow">
            <a:avLst>
              <a:gd name="adj1" fmla="val 50000"/>
              <a:gd name="adj2" fmla="val 25000"/>
            </a:avLst>
          </a:prstGeom>
          <a:no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76" name="Text Box 84"/>
          <p:cNvSpPr txBox="1">
            <a:spLocks noChangeArrowheads="1"/>
          </p:cNvSpPr>
          <p:nvPr/>
        </p:nvSpPr>
        <p:spPr bwMode="auto">
          <a:xfrm>
            <a:off x="7882468" y="5298053"/>
            <a:ext cx="1181100" cy="461665"/>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200" b="0" dirty="0">
                <a:effectLst/>
                <a:latin typeface="Arial" charset="0"/>
              </a:rPr>
              <a:t>View </a:t>
            </a:r>
            <a:r>
              <a:rPr lang="en-US" sz="1200" b="0" dirty="0" smtClean="0">
                <a:effectLst/>
                <a:latin typeface="Arial" charset="0"/>
              </a:rPr>
              <a:t>ADC buffer</a:t>
            </a:r>
            <a:endParaRPr lang="en-US" sz="1200" b="0" dirty="0">
              <a:effectLst/>
              <a:latin typeface="Arial" charset="0"/>
            </a:endParaRPr>
          </a:p>
        </p:txBody>
      </p:sp>
      <p:sp>
        <p:nvSpPr>
          <p:cNvPr id="213077" name="AutoShape 85"/>
          <p:cNvSpPr>
            <a:spLocks noChangeArrowheads="1"/>
          </p:cNvSpPr>
          <p:nvPr/>
        </p:nvSpPr>
        <p:spPr bwMode="auto">
          <a:xfrm>
            <a:off x="6413500" y="5846259"/>
            <a:ext cx="2209800" cy="889000"/>
          </a:xfrm>
          <a:prstGeom prst="bevel">
            <a:avLst>
              <a:gd name="adj" fmla="val 12500"/>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3078" name="Text Box 86"/>
          <p:cNvSpPr txBox="1">
            <a:spLocks noChangeArrowheads="1"/>
          </p:cNvSpPr>
          <p:nvPr/>
        </p:nvSpPr>
        <p:spPr bwMode="auto">
          <a:xfrm>
            <a:off x="6557963" y="5970084"/>
            <a:ext cx="19494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Code Composer</a:t>
            </a:r>
          </a:p>
          <a:p>
            <a:pPr algn="ctr">
              <a:lnSpc>
                <a:spcPct val="100000"/>
              </a:lnSpc>
              <a:spcBef>
                <a:spcPct val="0"/>
              </a:spcBef>
            </a:pPr>
            <a:r>
              <a:rPr lang="en-US" sz="1800" dirty="0">
                <a:effectLst/>
                <a:latin typeface="Arial" charset="0"/>
              </a:rPr>
              <a:t>Studio</a:t>
            </a:r>
            <a:endParaRPr lang="en-US" sz="2000" dirty="0">
              <a:effectLst/>
              <a:latin typeface="Arial" charset="0"/>
            </a:endParaRPr>
          </a:p>
        </p:txBody>
      </p:sp>
      <p:sp>
        <p:nvSpPr>
          <p:cNvPr id="213080" name="Text Box 88"/>
          <p:cNvSpPr txBox="1">
            <a:spLocks noChangeArrowheads="1"/>
          </p:cNvSpPr>
          <p:nvPr/>
        </p:nvSpPr>
        <p:spPr bwMode="auto">
          <a:xfrm>
            <a:off x="205586" y="5704406"/>
            <a:ext cx="1623038" cy="523220"/>
          </a:xfrm>
          <a:prstGeom prst="rect">
            <a:avLst/>
          </a:prstGeom>
          <a:noFill/>
          <a:ln w="12700">
            <a:noFill/>
            <a:miter lim="800000"/>
            <a:headEnd type="none" w="sm" len="sm"/>
            <a:tailEnd type="none" w="sm" len="sm"/>
          </a:ln>
          <a:effectLst/>
        </p:spPr>
        <p:txBody>
          <a:bodyPr wrap="square">
            <a:spAutoFit/>
          </a:bodyPr>
          <a:lstStyle/>
          <a:p>
            <a:pPr algn="r">
              <a:lnSpc>
                <a:spcPct val="100000"/>
              </a:lnSpc>
              <a:spcBef>
                <a:spcPct val="0"/>
              </a:spcBef>
            </a:pPr>
            <a:r>
              <a:rPr lang="en-US" sz="1400" b="0" smtClean="0">
                <a:effectLst/>
                <a:latin typeface="Arial" charset="0"/>
              </a:rPr>
              <a:t>PWM2 triggers</a:t>
            </a:r>
            <a:endParaRPr lang="en-US" sz="1400" b="0" dirty="0">
              <a:effectLst/>
              <a:latin typeface="Arial" charset="0"/>
            </a:endParaRPr>
          </a:p>
          <a:p>
            <a:pPr algn="r">
              <a:lnSpc>
                <a:spcPct val="100000"/>
              </a:lnSpc>
              <a:spcBef>
                <a:spcPct val="0"/>
              </a:spcBef>
            </a:pPr>
            <a:r>
              <a:rPr lang="en-US" sz="1400" b="0" smtClean="0">
                <a:effectLst/>
                <a:latin typeface="Arial" charset="0"/>
              </a:rPr>
              <a:t>ADCA at 50 kHz</a:t>
            </a:r>
            <a:endParaRPr lang="en-US" sz="1400" b="0" dirty="0">
              <a:effectLst/>
              <a:latin typeface="Arial" charset="0"/>
            </a:endParaRPr>
          </a:p>
        </p:txBody>
      </p:sp>
      <p:sp>
        <p:nvSpPr>
          <p:cNvPr id="54" name="Line 12"/>
          <p:cNvSpPr>
            <a:spLocks noChangeShapeType="1"/>
          </p:cNvSpPr>
          <p:nvPr/>
        </p:nvSpPr>
        <p:spPr bwMode="auto">
          <a:xfrm>
            <a:off x="5340344" y="2208712"/>
            <a:ext cx="1676400" cy="0"/>
          </a:xfrm>
          <a:prstGeom prst="line">
            <a:avLst/>
          </a:prstGeom>
          <a:noFill/>
          <a:ln w="12700">
            <a:solidFill>
              <a:schemeClr val="tx1"/>
            </a:solidFill>
            <a:round/>
            <a:headEnd type="triangle" w="med" len="med"/>
            <a:tailEnd type="none" w="med" len="med"/>
          </a:ln>
          <a:effectLst/>
        </p:spPr>
        <p:txBody>
          <a:bodyPr wrap="none" anchor="ctr"/>
          <a:lstStyle/>
          <a:p>
            <a:endParaRPr lang="en-US">
              <a:effectLst/>
            </a:endParaRPr>
          </a:p>
        </p:txBody>
      </p:sp>
      <p:sp>
        <p:nvSpPr>
          <p:cNvPr id="56" name="Rectangle 14"/>
          <p:cNvSpPr>
            <a:spLocks noChangeArrowheads="1"/>
          </p:cNvSpPr>
          <p:nvPr/>
        </p:nvSpPr>
        <p:spPr bwMode="gray">
          <a:xfrm>
            <a:off x="4250269" y="1980112"/>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59" name="Rectangle 18"/>
          <p:cNvSpPr>
            <a:spLocks noChangeArrowheads="1"/>
          </p:cNvSpPr>
          <p:nvPr/>
        </p:nvSpPr>
        <p:spPr bwMode="gray">
          <a:xfrm>
            <a:off x="7007219" y="153137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0" name="Rectangle 19"/>
          <p:cNvSpPr>
            <a:spLocks noChangeArrowheads="1"/>
          </p:cNvSpPr>
          <p:nvPr/>
        </p:nvSpPr>
        <p:spPr bwMode="gray">
          <a:xfrm>
            <a:off x="7007219" y="168377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1" name="Rectangle 20"/>
          <p:cNvSpPr>
            <a:spLocks noChangeArrowheads="1"/>
          </p:cNvSpPr>
          <p:nvPr/>
        </p:nvSpPr>
        <p:spPr bwMode="gray">
          <a:xfrm>
            <a:off x="7007219" y="183617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2" name="Rectangle 21"/>
          <p:cNvSpPr>
            <a:spLocks noChangeArrowheads="1"/>
          </p:cNvSpPr>
          <p:nvPr/>
        </p:nvSpPr>
        <p:spPr bwMode="gray">
          <a:xfrm>
            <a:off x="7007219" y="198857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3" name="Rectangle 22"/>
          <p:cNvSpPr>
            <a:spLocks noChangeArrowheads="1"/>
          </p:cNvSpPr>
          <p:nvPr/>
        </p:nvSpPr>
        <p:spPr bwMode="gray">
          <a:xfrm>
            <a:off x="7007219" y="214097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6" name="Rectangle 25"/>
          <p:cNvSpPr>
            <a:spLocks noChangeArrowheads="1"/>
          </p:cNvSpPr>
          <p:nvPr/>
        </p:nvSpPr>
        <p:spPr bwMode="gray">
          <a:xfrm>
            <a:off x="7007219" y="286909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7" name="Rectangle 26"/>
          <p:cNvSpPr>
            <a:spLocks noChangeArrowheads="1"/>
          </p:cNvSpPr>
          <p:nvPr/>
        </p:nvSpPr>
        <p:spPr bwMode="gray">
          <a:xfrm>
            <a:off x="7007219" y="3021493"/>
            <a:ext cx="1016000" cy="152400"/>
          </a:xfrm>
          <a:prstGeom prst="rect">
            <a:avLst/>
          </a:prstGeom>
          <a:solidFill>
            <a:srgbClr val="CDEFD5"/>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8" name="Text Box 27"/>
          <p:cNvSpPr txBox="1">
            <a:spLocks noChangeArrowheads="1"/>
          </p:cNvSpPr>
          <p:nvPr/>
        </p:nvSpPr>
        <p:spPr bwMode="auto">
          <a:xfrm rot="5400000">
            <a:off x="7386101" y="2187001"/>
            <a:ext cx="603250" cy="7620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4400">
                <a:effectLst/>
                <a:latin typeface="Times New Roman" pitchFamily="18" charset="0"/>
              </a:rPr>
              <a:t>...</a:t>
            </a:r>
          </a:p>
        </p:txBody>
      </p:sp>
      <p:sp>
        <p:nvSpPr>
          <p:cNvPr id="70" name="Line 29"/>
          <p:cNvSpPr>
            <a:spLocks noChangeShapeType="1"/>
          </p:cNvSpPr>
          <p:nvPr/>
        </p:nvSpPr>
        <p:spPr bwMode="auto">
          <a:xfrm>
            <a:off x="8162919" y="1571512"/>
            <a:ext cx="0" cy="1534735"/>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71" name="Arc 30"/>
          <p:cNvSpPr>
            <a:spLocks/>
          </p:cNvSpPr>
          <p:nvPr/>
        </p:nvSpPr>
        <p:spPr bwMode="auto">
          <a:xfrm>
            <a:off x="8299444" y="1575304"/>
            <a:ext cx="180975" cy="1601463"/>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noFill/>
          <a:ln w="12700">
            <a:solidFill>
              <a:schemeClr val="tx1"/>
            </a:solidFill>
            <a:round/>
            <a:headEnd type="triangle" w="med" len="med"/>
            <a:tailEnd/>
          </a:ln>
          <a:effectLst/>
        </p:spPr>
        <p:txBody>
          <a:bodyPr wrap="none" anchor="ctr"/>
          <a:lstStyle/>
          <a:p>
            <a:endParaRPr lang="en-US">
              <a:effectLst/>
            </a:endParaRPr>
          </a:p>
        </p:txBody>
      </p:sp>
      <p:sp>
        <p:nvSpPr>
          <p:cNvPr id="72" name="Text Box 31"/>
          <p:cNvSpPr txBox="1">
            <a:spLocks noChangeArrowheads="1"/>
          </p:cNvSpPr>
          <p:nvPr/>
        </p:nvSpPr>
        <p:spPr bwMode="auto">
          <a:xfrm rot="-5392939">
            <a:off x="8004828" y="2286592"/>
            <a:ext cx="1308371"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dirty="0">
                <a:effectLst/>
                <a:latin typeface="Arial" charset="0"/>
              </a:rPr>
              <a:t>pointer rewind</a:t>
            </a:r>
          </a:p>
        </p:txBody>
      </p:sp>
      <p:sp>
        <p:nvSpPr>
          <p:cNvPr id="76" name="Text Box 45"/>
          <p:cNvSpPr txBox="1">
            <a:spLocks noChangeArrowheads="1"/>
          </p:cNvSpPr>
          <p:nvPr/>
        </p:nvSpPr>
        <p:spPr bwMode="auto">
          <a:xfrm>
            <a:off x="159934" y="2944132"/>
            <a:ext cx="962025" cy="390525"/>
          </a:xfrm>
          <a:prstGeom prst="rect">
            <a:avLst/>
          </a:prstGeom>
          <a:noFill/>
          <a:ln w="12700">
            <a:noFill/>
            <a:miter lim="800000"/>
            <a:headEnd type="none" w="sm" len="sm"/>
            <a:tailEnd type="none" w="sm" len="sm"/>
          </a:ln>
          <a:effectLst/>
        </p:spPr>
        <p:txBody>
          <a:bodyPr wrap="none">
            <a:spAutoFit/>
          </a:bodyPr>
          <a:lstStyle/>
          <a:p>
            <a:pPr>
              <a:lnSpc>
                <a:spcPct val="70000"/>
              </a:lnSpc>
              <a:spcBef>
                <a:spcPct val="0"/>
              </a:spcBef>
            </a:pPr>
            <a:r>
              <a:rPr lang="en-US" sz="1400" b="0" smtClean="0">
                <a:effectLst/>
                <a:latin typeface="Arial" charset="0"/>
              </a:rPr>
              <a:t>connector</a:t>
            </a:r>
          </a:p>
          <a:p>
            <a:pPr>
              <a:lnSpc>
                <a:spcPct val="70000"/>
              </a:lnSpc>
              <a:spcBef>
                <a:spcPct val="0"/>
              </a:spcBef>
            </a:pPr>
            <a:r>
              <a:rPr lang="en-US" sz="1400" b="0" smtClean="0">
                <a:effectLst/>
                <a:latin typeface="Arial" charset="0"/>
              </a:rPr>
              <a:t>wire</a:t>
            </a:r>
            <a:endParaRPr lang="en-US" sz="1400" b="0" dirty="0">
              <a:effectLst/>
              <a:latin typeface="Arial" charset="0"/>
            </a:endParaRPr>
          </a:p>
        </p:txBody>
      </p:sp>
      <p:sp>
        <p:nvSpPr>
          <p:cNvPr id="85" name="Text Box 15"/>
          <p:cNvSpPr txBox="1">
            <a:spLocks noChangeArrowheads="1"/>
          </p:cNvSpPr>
          <p:nvPr/>
        </p:nvSpPr>
        <p:spPr bwMode="gray">
          <a:xfrm>
            <a:off x="4467768" y="4048539"/>
            <a:ext cx="583814"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smtClean="0">
                <a:effectLst/>
                <a:latin typeface="Arial" charset="0"/>
              </a:rPr>
              <a:t>IPC2</a:t>
            </a:r>
            <a:endParaRPr lang="en-US" sz="1400" dirty="0">
              <a:effectLst/>
              <a:latin typeface="Arial" charset="0"/>
            </a:endParaRPr>
          </a:p>
        </p:txBody>
      </p:sp>
      <p:sp>
        <p:nvSpPr>
          <p:cNvPr id="86" name="Text Box 15"/>
          <p:cNvSpPr txBox="1">
            <a:spLocks noChangeArrowheads="1"/>
          </p:cNvSpPr>
          <p:nvPr/>
        </p:nvSpPr>
        <p:spPr bwMode="gray">
          <a:xfrm>
            <a:off x="4475254" y="2046356"/>
            <a:ext cx="583814"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smtClean="0">
                <a:effectLst/>
                <a:latin typeface="Arial" charset="0"/>
              </a:rPr>
              <a:t>IPC1</a:t>
            </a:r>
            <a:endParaRPr lang="en-US" sz="1400" dirty="0">
              <a:effectLst/>
              <a:latin typeface="Arial" charset="0"/>
            </a:endParaRPr>
          </a:p>
        </p:txBody>
      </p:sp>
      <p:sp>
        <p:nvSpPr>
          <p:cNvPr id="87" name="Text Box 32"/>
          <p:cNvSpPr txBox="1">
            <a:spLocks noChangeArrowheads="1"/>
          </p:cNvSpPr>
          <p:nvPr/>
        </p:nvSpPr>
        <p:spPr bwMode="auto">
          <a:xfrm>
            <a:off x="6984273" y="1260784"/>
            <a:ext cx="1017523"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smtClean="0">
                <a:effectLst/>
                <a:latin typeface="Arial" charset="0"/>
              </a:rPr>
              <a:t>Sine Table</a:t>
            </a:r>
            <a:endParaRPr lang="en-US" sz="1400" b="0" dirty="0">
              <a:effectLst/>
              <a:latin typeface="Arial" charset="0"/>
            </a:endParaRPr>
          </a:p>
        </p:txBody>
      </p:sp>
      <p:sp>
        <p:nvSpPr>
          <p:cNvPr id="88" name="Text Box 32"/>
          <p:cNvSpPr txBox="1">
            <a:spLocks noChangeArrowheads="1"/>
          </p:cNvSpPr>
          <p:nvPr/>
        </p:nvSpPr>
        <p:spPr bwMode="auto">
          <a:xfrm>
            <a:off x="6919543" y="3263090"/>
            <a:ext cx="1141659"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smtClean="0">
                <a:effectLst/>
                <a:latin typeface="Arial" charset="0"/>
              </a:rPr>
              <a:t>Adc Results</a:t>
            </a:r>
            <a:endParaRPr lang="en-US" sz="1400" b="0" dirty="0">
              <a:effectLst/>
              <a:latin typeface="Arial" charset="0"/>
            </a:endParaRPr>
          </a:p>
        </p:txBody>
      </p:sp>
      <p:sp>
        <p:nvSpPr>
          <p:cNvPr id="91" name="Rectangle 13"/>
          <p:cNvSpPr>
            <a:spLocks noChangeArrowheads="1"/>
          </p:cNvSpPr>
          <p:nvPr/>
        </p:nvSpPr>
        <p:spPr bwMode="gray">
          <a:xfrm>
            <a:off x="1649942" y="3701578"/>
            <a:ext cx="1524000" cy="99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2" name="Rectangle 14"/>
          <p:cNvSpPr>
            <a:spLocks noChangeArrowheads="1"/>
          </p:cNvSpPr>
          <p:nvPr/>
        </p:nvSpPr>
        <p:spPr bwMode="gray">
          <a:xfrm>
            <a:off x="1887976" y="4020659"/>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93" name="Text Box 15"/>
          <p:cNvSpPr txBox="1">
            <a:spLocks noChangeArrowheads="1"/>
          </p:cNvSpPr>
          <p:nvPr/>
        </p:nvSpPr>
        <p:spPr bwMode="gray">
          <a:xfrm>
            <a:off x="1936129" y="4082401"/>
            <a:ext cx="988860"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smtClean="0">
                <a:effectLst/>
                <a:latin typeface="Arial" charset="0"/>
              </a:rPr>
              <a:t>RESULT0</a:t>
            </a:r>
            <a:endParaRPr lang="en-US" sz="1400" dirty="0">
              <a:effectLst/>
              <a:latin typeface="Arial" charset="0"/>
            </a:endParaRPr>
          </a:p>
        </p:txBody>
      </p:sp>
      <p:sp>
        <p:nvSpPr>
          <p:cNvPr id="94" name="Text Box 15"/>
          <p:cNvSpPr txBox="1">
            <a:spLocks noChangeArrowheads="1"/>
          </p:cNvSpPr>
          <p:nvPr/>
        </p:nvSpPr>
        <p:spPr bwMode="gray">
          <a:xfrm>
            <a:off x="1822823" y="3719473"/>
            <a:ext cx="843501"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dirty="0" smtClean="0">
                <a:effectLst/>
                <a:latin typeface="Arial" charset="0"/>
              </a:rPr>
              <a:t>ADC-A</a:t>
            </a:r>
            <a:endParaRPr lang="en-US" sz="1600" dirty="0">
              <a:effectLst/>
              <a:latin typeface="Arial" charset="0"/>
            </a:endParaRPr>
          </a:p>
        </p:txBody>
      </p:sp>
      <p:sp>
        <p:nvSpPr>
          <p:cNvPr id="95" name="Oval 9"/>
          <p:cNvSpPr>
            <a:spLocks noChangeArrowheads="1"/>
          </p:cNvSpPr>
          <p:nvPr/>
        </p:nvSpPr>
        <p:spPr bwMode="auto">
          <a:xfrm>
            <a:off x="1105954" y="4137037"/>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6" name="Line 16"/>
          <p:cNvSpPr>
            <a:spLocks noChangeShapeType="1"/>
          </p:cNvSpPr>
          <p:nvPr/>
        </p:nvSpPr>
        <p:spPr bwMode="auto">
          <a:xfrm>
            <a:off x="1215492" y="4213237"/>
            <a:ext cx="423862"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97" name="Text Box 69"/>
          <p:cNvSpPr txBox="1">
            <a:spLocks noChangeArrowheads="1"/>
          </p:cNvSpPr>
          <p:nvPr/>
        </p:nvSpPr>
        <p:spPr bwMode="auto">
          <a:xfrm>
            <a:off x="745063" y="4402350"/>
            <a:ext cx="772674" cy="156966"/>
          </a:xfrm>
          <a:prstGeom prst="rect">
            <a:avLst/>
          </a:prstGeom>
          <a:noFill/>
          <a:ln w="12700">
            <a:noFill/>
            <a:miter lim="800000"/>
            <a:headEnd type="none" w="sm" len="sm"/>
            <a:tailEnd type="none" w="sm" len="sm"/>
          </a:ln>
          <a:effectLst/>
        </p:spPr>
        <p:txBody>
          <a:bodyPr wrap="square">
            <a:spAutoFit/>
          </a:bodyPr>
          <a:lstStyle/>
          <a:p>
            <a:pPr algn="ctr">
              <a:lnSpc>
                <a:spcPct val="30000"/>
              </a:lnSpc>
            </a:pPr>
            <a:r>
              <a:rPr lang="en-US" sz="1400" smtClean="0">
                <a:effectLst/>
                <a:latin typeface="Arial" charset="0"/>
              </a:rPr>
              <a:t>Pin 11</a:t>
            </a:r>
            <a:endParaRPr lang="en-US" sz="1400" dirty="0">
              <a:effectLst/>
              <a:latin typeface="Arial" charset="0"/>
            </a:endParaRPr>
          </a:p>
        </p:txBody>
      </p:sp>
      <p:sp>
        <p:nvSpPr>
          <p:cNvPr id="100" name="Line 12"/>
          <p:cNvSpPr>
            <a:spLocks noChangeShapeType="1"/>
          </p:cNvSpPr>
          <p:nvPr/>
        </p:nvSpPr>
        <p:spPr bwMode="auto">
          <a:xfrm>
            <a:off x="3170237" y="4197452"/>
            <a:ext cx="1080037"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01" name="Rectangle 13"/>
          <p:cNvSpPr>
            <a:spLocks noChangeArrowheads="1"/>
          </p:cNvSpPr>
          <p:nvPr/>
        </p:nvSpPr>
        <p:spPr bwMode="gray">
          <a:xfrm>
            <a:off x="1641079" y="1704406"/>
            <a:ext cx="1524000" cy="990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2" name="Rectangle 14"/>
          <p:cNvSpPr>
            <a:spLocks noChangeArrowheads="1"/>
          </p:cNvSpPr>
          <p:nvPr/>
        </p:nvSpPr>
        <p:spPr bwMode="gray">
          <a:xfrm>
            <a:off x="1879113" y="2023487"/>
            <a:ext cx="1095375"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104" name="Text Box 15"/>
          <p:cNvSpPr txBox="1">
            <a:spLocks noChangeArrowheads="1"/>
          </p:cNvSpPr>
          <p:nvPr/>
        </p:nvSpPr>
        <p:spPr bwMode="gray">
          <a:xfrm>
            <a:off x="1917106" y="2085229"/>
            <a:ext cx="1040157"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DACVALS</a:t>
            </a:r>
            <a:endParaRPr lang="en-US" sz="1400" dirty="0">
              <a:effectLst/>
              <a:latin typeface="Arial" charset="0"/>
            </a:endParaRPr>
          </a:p>
        </p:txBody>
      </p:sp>
      <p:sp>
        <p:nvSpPr>
          <p:cNvPr id="108" name="Text Box 15"/>
          <p:cNvSpPr txBox="1">
            <a:spLocks noChangeArrowheads="1"/>
          </p:cNvSpPr>
          <p:nvPr/>
        </p:nvSpPr>
        <p:spPr bwMode="gray">
          <a:xfrm>
            <a:off x="1763160" y="1722301"/>
            <a:ext cx="843501"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smtClean="0">
                <a:effectLst/>
                <a:latin typeface="Arial" charset="0"/>
              </a:rPr>
              <a:t>DAC-B</a:t>
            </a:r>
            <a:endParaRPr lang="en-US" sz="1600" dirty="0">
              <a:effectLst/>
              <a:latin typeface="Arial" charset="0"/>
            </a:endParaRPr>
          </a:p>
        </p:txBody>
      </p:sp>
      <p:sp>
        <p:nvSpPr>
          <p:cNvPr id="109" name="Oval 9"/>
          <p:cNvSpPr>
            <a:spLocks noChangeArrowheads="1"/>
          </p:cNvSpPr>
          <p:nvPr/>
        </p:nvSpPr>
        <p:spPr bwMode="auto">
          <a:xfrm>
            <a:off x="1097091" y="2139865"/>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10" name="Line 16"/>
          <p:cNvSpPr>
            <a:spLocks noChangeShapeType="1"/>
          </p:cNvSpPr>
          <p:nvPr/>
        </p:nvSpPr>
        <p:spPr bwMode="auto">
          <a:xfrm>
            <a:off x="1206629" y="2216065"/>
            <a:ext cx="423862"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112" name="Line 12"/>
          <p:cNvSpPr>
            <a:spLocks noChangeShapeType="1"/>
          </p:cNvSpPr>
          <p:nvPr/>
        </p:nvSpPr>
        <p:spPr bwMode="auto">
          <a:xfrm>
            <a:off x="3170237" y="2208712"/>
            <a:ext cx="1080037" cy="0"/>
          </a:xfrm>
          <a:prstGeom prst="line">
            <a:avLst/>
          </a:prstGeom>
          <a:noFill/>
          <a:ln w="12700">
            <a:solidFill>
              <a:schemeClr val="tx1"/>
            </a:solidFill>
            <a:round/>
            <a:headEnd type="triangle" w="med" len="med"/>
            <a:tailEnd type="none" w="med" len="med"/>
          </a:ln>
          <a:effectLst/>
        </p:spPr>
        <p:txBody>
          <a:bodyPr wrap="none" anchor="ctr"/>
          <a:lstStyle/>
          <a:p>
            <a:endParaRPr lang="en-US">
              <a:effectLst/>
            </a:endParaRPr>
          </a:p>
        </p:txBody>
      </p:sp>
      <p:sp>
        <p:nvSpPr>
          <p:cNvPr id="7" name="Freeform 6"/>
          <p:cNvSpPr/>
          <p:nvPr/>
        </p:nvSpPr>
        <p:spPr bwMode="auto">
          <a:xfrm>
            <a:off x="161933" y="2200242"/>
            <a:ext cx="889040" cy="2023876"/>
          </a:xfrm>
          <a:custGeom>
            <a:avLst/>
            <a:gdLst>
              <a:gd name="connsiteX0" fmla="*/ 889040 w 889040"/>
              <a:gd name="connsiteY0" fmla="*/ 24081 h 2183081"/>
              <a:gd name="connsiteX1" fmla="*/ 304840 w 889040"/>
              <a:gd name="connsiteY1" fmla="*/ 125681 h 2183081"/>
              <a:gd name="connsiteX2" fmla="*/ 40 w 889040"/>
              <a:gd name="connsiteY2" fmla="*/ 997747 h 2183081"/>
              <a:gd name="connsiteX3" fmla="*/ 287906 w 889040"/>
              <a:gd name="connsiteY3" fmla="*/ 2013747 h 2183081"/>
              <a:gd name="connsiteX4" fmla="*/ 863640 w 889040"/>
              <a:gd name="connsiteY4" fmla="*/ 2183081 h 218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040" h="2183081">
                <a:moveTo>
                  <a:pt x="889040" y="24081"/>
                </a:moveTo>
                <a:cubicBezTo>
                  <a:pt x="671023" y="-6258"/>
                  <a:pt x="453007" y="-36597"/>
                  <a:pt x="304840" y="125681"/>
                </a:cubicBezTo>
                <a:cubicBezTo>
                  <a:pt x="156673" y="287959"/>
                  <a:pt x="2862" y="683069"/>
                  <a:pt x="40" y="997747"/>
                </a:cubicBezTo>
                <a:cubicBezTo>
                  <a:pt x="-2782" y="1312425"/>
                  <a:pt x="143973" y="1816191"/>
                  <a:pt x="287906" y="2013747"/>
                </a:cubicBezTo>
                <a:cubicBezTo>
                  <a:pt x="431839" y="2211303"/>
                  <a:pt x="797318" y="2126637"/>
                  <a:pt x="863640" y="2183081"/>
                </a:cubicBezTo>
              </a:path>
            </a:pathLst>
          </a:custGeom>
          <a:noFill/>
          <a:ln w="12700" cap="flat" cmpd="sng" algn="ctr">
            <a:solidFill>
              <a:srgbClr val="000000"/>
            </a:solidFill>
            <a:prstDash val="solid"/>
            <a:round/>
            <a:headEnd type="triangle" w="lg" len="med"/>
            <a:tailEnd type="triangle" w="lg"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GB"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115" name="Text Box 88"/>
          <p:cNvSpPr txBox="1">
            <a:spLocks noChangeArrowheads="1"/>
          </p:cNvSpPr>
          <p:nvPr/>
        </p:nvSpPr>
        <p:spPr bwMode="auto">
          <a:xfrm>
            <a:off x="5029435" y="2554292"/>
            <a:ext cx="1824517" cy="1415772"/>
          </a:xfrm>
          <a:prstGeom prst="rect">
            <a:avLst/>
          </a:prstGeom>
          <a:noFill/>
          <a:ln w="12700">
            <a:noFill/>
            <a:miter lim="800000"/>
            <a:headEnd type="none" w="sm" len="sm"/>
            <a:tailEnd type="none" w="sm" len="sm"/>
          </a:ln>
          <a:effectLst/>
        </p:spPr>
        <p:txBody>
          <a:bodyPr wrap="square">
            <a:spAutoFit/>
          </a:bodyPr>
          <a:lstStyle/>
          <a:p>
            <a:pPr>
              <a:lnSpc>
                <a:spcPct val="100000"/>
              </a:lnSpc>
              <a:spcBef>
                <a:spcPct val="0"/>
              </a:spcBef>
            </a:pPr>
            <a:r>
              <a:rPr lang="en-US" sz="1200" u="sng" dirty="0" smtClean="0">
                <a:effectLst/>
                <a:latin typeface="Arial" charset="0"/>
              </a:rPr>
              <a:t>IPC2 receive ISR </a:t>
            </a:r>
          </a:p>
          <a:p>
            <a:pPr marL="228600" indent="-228600">
              <a:lnSpc>
                <a:spcPct val="100000"/>
              </a:lnSpc>
              <a:spcBef>
                <a:spcPct val="0"/>
              </a:spcBef>
              <a:buFont typeface="+mj-lt"/>
              <a:buAutoNum type="arabicPeriod"/>
            </a:pPr>
            <a:r>
              <a:rPr lang="en-US" sz="1200" b="0" dirty="0" smtClean="0">
                <a:effectLst/>
                <a:latin typeface="Arial" charset="0"/>
              </a:rPr>
              <a:t>Reads IPC2 data and stores in circular buffer</a:t>
            </a:r>
          </a:p>
          <a:p>
            <a:pPr marL="228600" indent="-228600">
              <a:lnSpc>
                <a:spcPct val="100000"/>
              </a:lnSpc>
              <a:spcBef>
                <a:spcPct val="0"/>
              </a:spcBef>
              <a:buFont typeface="+mj-lt"/>
              <a:buAutoNum type="arabicPeriod"/>
            </a:pPr>
            <a:r>
              <a:rPr lang="en-US" sz="1200" b="0" dirty="0" smtClean="0">
                <a:effectLst/>
                <a:latin typeface="Arial" charset="0"/>
              </a:rPr>
              <a:t>Writes next sine data to IPC1</a:t>
            </a:r>
          </a:p>
          <a:p>
            <a:pPr>
              <a:lnSpc>
                <a:spcPct val="100000"/>
              </a:lnSpc>
              <a:spcBef>
                <a:spcPct val="0"/>
              </a:spcBef>
            </a:pPr>
            <a:endParaRPr lang="en-US" sz="1200" b="0" dirty="0" smtClean="0">
              <a:effectLst/>
              <a:latin typeface="Arial" charset="0"/>
            </a:endParaRPr>
          </a:p>
        </p:txBody>
      </p:sp>
      <p:sp>
        <p:nvSpPr>
          <p:cNvPr id="120" name="Text Box 33"/>
          <p:cNvSpPr txBox="1">
            <a:spLocks noChangeArrowheads="1"/>
          </p:cNvSpPr>
          <p:nvPr/>
        </p:nvSpPr>
        <p:spPr bwMode="auto">
          <a:xfrm>
            <a:off x="2562272" y="769342"/>
            <a:ext cx="800219" cy="369332"/>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800" smtClean="0">
                <a:solidFill>
                  <a:srgbClr val="0B14C5"/>
                </a:solidFill>
                <a:effectLst/>
                <a:latin typeface="Arial" charset="0"/>
              </a:rPr>
              <a:t>CPU1</a:t>
            </a:r>
            <a:endParaRPr lang="en-US" sz="1800" dirty="0">
              <a:solidFill>
                <a:srgbClr val="0B14C5"/>
              </a:solidFill>
              <a:effectLst/>
              <a:latin typeface="Arial" charset="0"/>
            </a:endParaRPr>
          </a:p>
        </p:txBody>
      </p:sp>
      <p:sp>
        <p:nvSpPr>
          <p:cNvPr id="121" name="Text Box 33"/>
          <p:cNvSpPr txBox="1">
            <a:spLocks noChangeArrowheads="1"/>
          </p:cNvSpPr>
          <p:nvPr/>
        </p:nvSpPr>
        <p:spPr bwMode="auto">
          <a:xfrm>
            <a:off x="6402807" y="750808"/>
            <a:ext cx="800219" cy="369332"/>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800" smtClean="0">
                <a:solidFill>
                  <a:srgbClr val="0B14C5"/>
                </a:solidFill>
                <a:effectLst/>
                <a:latin typeface="Arial" charset="0"/>
              </a:rPr>
              <a:t>CPU2</a:t>
            </a:r>
            <a:endParaRPr lang="en-US" sz="1800" dirty="0">
              <a:solidFill>
                <a:srgbClr val="0B14C5"/>
              </a:solidFill>
              <a:effectLst/>
              <a:latin typeface="Arial" charset="0"/>
            </a:endParaRPr>
          </a:p>
        </p:txBody>
      </p:sp>
      <p:sp>
        <p:nvSpPr>
          <p:cNvPr id="122" name="Text Box 88"/>
          <p:cNvSpPr txBox="1">
            <a:spLocks noChangeArrowheads="1"/>
          </p:cNvSpPr>
          <p:nvPr/>
        </p:nvSpPr>
        <p:spPr bwMode="auto">
          <a:xfrm>
            <a:off x="1543139" y="1177877"/>
            <a:ext cx="3401274" cy="461665"/>
          </a:xfrm>
          <a:prstGeom prst="rect">
            <a:avLst/>
          </a:prstGeom>
          <a:noFill/>
          <a:ln w="12700">
            <a:noFill/>
            <a:miter lim="800000"/>
            <a:headEnd type="none" w="sm" len="sm"/>
            <a:tailEnd type="none" w="sm" len="sm"/>
          </a:ln>
          <a:effectLst/>
        </p:spPr>
        <p:txBody>
          <a:bodyPr wrap="square">
            <a:spAutoFit/>
          </a:bodyPr>
          <a:lstStyle/>
          <a:p>
            <a:pPr>
              <a:lnSpc>
                <a:spcPct val="100000"/>
              </a:lnSpc>
              <a:spcBef>
                <a:spcPct val="0"/>
              </a:spcBef>
            </a:pPr>
            <a:r>
              <a:rPr lang="en-US" sz="1200" u="sng" dirty="0" smtClean="0">
                <a:effectLst/>
                <a:latin typeface="Arial" charset="0"/>
              </a:rPr>
              <a:t>IPC1 receive ISR </a:t>
            </a:r>
          </a:p>
          <a:p>
            <a:pPr>
              <a:lnSpc>
                <a:spcPct val="100000"/>
              </a:lnSpc>
              <a:spcBef>
                <a:spcPct val="0"/>
              </a:spcBef>
            </a:pPr>
            <a:r>
              <a:rPr lang="en-US" sz="1200" b="0" dirty="0" smtClean="0">
                <a:effectLst/>
                <a:latin typeface="Arial" charset="0"/>
              </a:rPr>
              <a:t>Reads IPC1 data and writes into DAC-B</a:t>
            </a:r>
          </a:p>
        </p:txBody>
      </p:sp>
      <p:sp>
        <p:nvSpPr>
          <p:cNvPr id="123" name="Text Box 88"/>
          <p:cNvSpPr txBox="1">
            <a:spLocks noChangeArrowheads="1"/>
          </p:cNvSpPr>
          <p:nvPr/>
        </p:nvSpPr>
        <p:spPr bwMode="auto">
          <a:xfrm>
            <a:off x="1543138" y="3171561"/>
            <a:ext cx="3129769" cy="461665"/>
          </a:xfrm>
          <a:prstGeom prst="rect">
            <a:avLst/>
          </a:prstGeom>
          <a:noFill/>
          <a:ln w="12700">
            <a:noFill/>
            <a:miter lim="800000"/>
            <a:headEnd type="none" w="sm" len="sm"/>
            <a:tailEnd type="none" w="sm" len="sm"/>
          </a:ln>
          <a:effectLst/>
        </p:spPr>
        <p:txBody>
          <a:bodyPr wrap="square">
            <a:spAutoFit/>
          </a:bodyPr>
          <a:lstStyle/>
          <a:p>
            <a:pPr>
              <a:lnSpc>
                <a:spcPct val="100000"/>
              </a:lnSpc>
              <a:spcBef>
                <a:spcPct val="0"/>
              </a:spcBef>
            </a:pPr>
            <a:r>
              <a:rPr lang="en-US" sz="1200" u="sng" smtClean="0">
                <a:effectLst/>
                <a:latin typeface="Arial" charset="0"/>
              </a:rPr>
              <a:t>ADCA EOC ISR </a:t>
            </a:r>
          </a:p>
          <a:p>
            <a:pPr>
              <a:lnSpc>
                <a:spcPct val="100000"/>
              </a:lnSpc>
              <a:spcBef>
                <a:spcPct val="0"/>
              </a:spcBef>
            </a:pPr>
            <a:r>
              <a:rPr lang="en-US" sz="1200" b="0" smtClean="0">
                <a:effectLst/>
                <a:latin typeface="Arial" charset="0"/>
              </a:rPr>
              <a:t>Reads ADC result and writes to IPC2</a:t>
            </a:r>
          </a:p>
        </p:txBody>
      </p:sp>
      <p:sp>
        <p:nvSpPr>
          <p:cNvPr id="124" name="Text Box 69"/>
          <p:cNvSpPr txBox="1">
            <a:spLocks noChangeArrowheads="1"/>
          </p:cNvSpPr>
          <p:nvPr/>
        </p:nvSpPr>
        <p:spPr bwMode="auto">
          <a:xfrm>
            <a:off x="710754" y="2376035"/>
            <a:ext cx="772674" cy="181653"/>
          </a:xfrm>
          <a:prstGeom prst="rect">
            <a:avLst/>
          </a:prstGeom>
          <a:noFill/>
          <a:ln w="12700">
            <a:noFill/>
            <a:miter lim="800000"/>
            <a:headEnd type="none" w="sm" len="sm"/>
            <a:tailEnd type="none" w="sm" len="sm"/>
          </a:ln>
          <a:effectLst/>
        </p:spPr>
        <p:txBody>
          <a:bodyPr wrap="square">
            <a:spAutoFit/>
          </a:bodyPr>
          <a:lstStyle/>
          <a:p>
            <a:pPr algn="ctr">
              <a:lnSpc>
                <a:spcPct val="30000"/>
              </a:lnSpc>
            </a:pPr>
            <a:r>
              <a:rPr lang="en-US" sz="1400" smtClean="0">
                <a:effectLst/>
                <a:latin typeface="Arial" charset="0"/>
              </a:rPr>
              <a:t>Pin 09</a:t>
            </a:r>
            <a:endParaRPr lang="en-US" sz="1400" dirty="0">
              <a:effectLst/>
              <a:latin typeface="Arial" charset="0"/>
            </a:endParaRPr>
          </a:p>
        </p:txBody>
      </p:sp>
      <p:sp>
        <p:nvSpPr>
          <p:cNvPr id="2" name="TextBox 1"/>
          <p:cNvSpPr txBox="1"/>
          <p:nvPr/>
        </p:nvSpPr>
        <p:spPr>
          <a:xfrm>
            <a:off x="3163570" y="1976302"/>
            <a:ext cx="1098762" cy="240066"/>
          </a:xfrm>
          <a:prstGeom prst="rect">
            <a:avLst/>
          </a:prstGeom>
          <a:noFill/>
        </p:spPr>
        <p:txBody>
          <a:bodyPr wrap="none" rtlCol="0" anchor="ctr" anchorCtr="0">
            <a:spAutoFit/>
          </a:bodyPr>
          <a:lstStyle/>
          <a:p>
            <a:pPr algn="ctr"/>
            <a:r>
              <a:rPr lang="en-US" sz="1200" b="0" i="1" dirty="0" smtClean="0">
                <a:solidFill>
                  <a:schemeClr val="dk1"/>
                </a:solidFill>
                <a:effectLst/>
                <a:cs typeface="Arial" panose="020B0604020202020204" pitchFamily="34" charset="0"/>
              </a:rPr>
              <a:t>IPCRECVADDR</a:t>
            </a:r>
          </a:p>
        </p:txBody>
      </p:sp>
      <p:sp>
        <p:nvSpPr>
          <p:cNvPr id="73" name="TextBox 72"/>
          <p:cNvSpPr txBox="1"/>
          <p:nvPr/>
        </p:nvSpPr>
        <p:spPr>
          <a:xfrm>
            <a:off x="3181350" y="3963852"/>
            <a:ext cx="1068690" cy="240066"/>
          </a:xfrm>
          <a:prstGeom prst="rect">
            <a:avLst/>
          </a:prstGeom>
          <a:noFill/>
        </p:spPr>
        <p:txBody>
          <a:bodyPr wrap="none" rtlCol="0" anchor="ctr" anchorCtr="0">
            <a:spAutoFit/>
          </a:bodyPr>
          <a:lstStyle/>
          <a:p>
            <a:pPr algn="ctr"/>
            <a:r>
              <a:rPr lang="en-US" sz="1200" b="0" i="1" dirty="0" smtClean="0">
                <a:solidFill>
                  <a:schemeClr val="dk1"/>
                </a:solidFill>
                <a:effectLst/>
                <a:cs typeface="Arial" panose="020B0604020202020204" pitchFamily="34" charset="0"/>
              </a:rPr>
              <a:t>IPCSENDDATA</a:t>
            </a:r>
          </a:p>
        </p:txBody>
      </p:sp>
      <p:sp>
        <p:nvSpPr>
          <p:cNvPr id="74" name="TextBox 73"/>
          <p:cNvSpPr txBox="1"/>
          <p:nvPr/>
        </p:nvSpPr>
        <p:spPr>
          <a:xfrm>
            <a:off x="5425903" y="1972492"/>
            <a:ext cx="1107997" cy="240066"/>
          </a:xfrm>
          <a:prstGeom prst="rect">
            <a:avLst/>
          </a:prstGeom>
          <a:noFill/>
        </p:spPr>
        <p:txBody>
          <a:bodyPr wrap="none" rtlCol="0" anchor="ctr" anchorCtr="0">
            <a:spAutoFit/>
          </a:bodyPr>
          <a:lstStyle/>
          <a:p>
            <a:pPr algn="ctr"/>
            <a:r>
              <a:rPr lang="en-US" sz="1200" b="0" i="1" dirty="0" smtClean="0">
                <a:solidFill>
                  <a:schemeClr val="dk1"/>
                </a:solidFill>
                <a:effectLst/>
                <a:cs typeface="Arial" panose="020B0604020202020204" pitchFamily="34" charset="0"/>
              </a:rPr>
              <a:t>IPCSENDADDR</a:t>
            </a:r>
          </a:p>
        </p:txBody>
      </p:sp>
      <p:sp>
        <p:nvSpPr>
          <p:cNvPr id="75" name="TextBox 74"/>
          <p:cNvSpPr txBox="1"/>
          <p:nvPr/>
        </p:nvSpPr>
        <p:spPr>
          <a:xfrm>
            <a:off x="5425903" y="3971472"/>
            <a:ext cx="1068690" cy="240066"/>
          </a:xfrm>
          <a:prstGeom prst="rect">
            <a:avLst/>
          </a:prstGeom>
          <a:noFill/>
        </p:spPr>
        <p:txBody>
          <a:bodyPr wrap="none" rtlCol="0" anchor="ctr" anchorCtr="0">
            <a:spAutoFit/>
          </a:bodyPr>
          <a:lstStyle/>
          <a:p>
            <a:pPr algn="ctr"/>
            <a:r>
              <a:rPr lang="en-US" sz="1200" b="0" i="1" dirty="0" smtClean="0">
                <a:solidFill>
                  <a:schemeClr val="dk1"/>
                </a:solidFill>
                <a:effectLst/>
                <a:cs typeface="Arial" panose="020B0604020202020204" pitchFamily="34" charset="0"/>
              </a:rPr>
              <a:t>IPCRECVDATA</a:t>
            </a:r>
          </a:p>
        </p:txBody>
      </p:sp>
    </p:spTree>
    <p:custDataLst>
      <p:tags r:id="rId1"/>
    </p:custDataLst>
    <p:extLst>
      <p:ext uri="{BB962C8B-B14F-4D97-AF65-F5344CB8AC3E}">
        <p14:creationId xmlns:p14="http://schemas.microsoft.com/office/powerpoint/2010/main" val="1836802211"/>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5572432"/>
            <a:ext cx="7906755" cy="51340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035779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4"/>
          <p:cNvSpPr>
            <a:spLocks noGrp="1" noChangeArrowheads="1"/>
          </p:cNvSpPr>
          <p:nvPr>
            <p:ph type="title"/>
          </p:nvPr>
        </p:nvSpPr>
        <p:spPr/>
        <p:txBody>
          <a:bodyPr>
            <a:normAutofit/>
          </a:bodyPr>
          <a:lstStyle/>
          <a:p>
            <a:r>
              <a:rPr lang="en-US" dirty="0" smtClean="0"/>
              <a:t>Direct Memory Access (DMA)</a:t>
            </a:r>
            <a:endParaRPr lang="en-US" dirty="0"/>
          </a:p>
        </p:txBody>
      </p:sp>
      <p:sp>
        <p:nvSpPr>
          <p:cNvPr id="289893" name="Line 101"/>
          <p:cNvSpPr>
            <a:spLocks noChangeShapeType="1"/>
          </p:cNvSpPr>
          <p:nvPr/>
        </p:nvSpPr>
        <p:spPr bwMode="auto">
          <a:xfrm flipV="1">
            <a:off x="4557713" y="3684913"/>
            <a:ext cx="0" cy="40005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89894" name="Rectangle 102"/>
          <p:cNvSpPr>
            <a:spLocks noChangeArrowheads="1"/>
          </p:cNvSpPr>
          <p:nvPr/>
        </p:nvSpPr>
        <p:spPr bwMode="auto">
          <a:xfrm>
            <a:off x="6915150" y="1693394"/>
            <a:ext cx="1106488" cy="46831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800" dirty="0" err="1" smtClean="0">
                <a:effectLst/>
                <a:latin typeface="Arial" charset="0"/>
              </a:rPr>
              <a:t>McBSP</a:t>
            </a:r>
            <a:endParaRPr lang="en-US" sz="1800" dirty="0">
              <a:effectLst/>
              <a:latin typeface="Arial" charset="0"/>
            </a:endParaRPr>
          </a:p>
        </p:txBody>
      </p:sp>
      <p:sp>
        <p:nvSpPr>
          <p:cNvPr id="289897" name="Rectangle 105"/>
          <p:cNvSpPr>
            <a:spLocks noChangeArrowheads="1"/>
          </p:cNvSpPr>
          <p:nvPr/>
        </p:nvSpPr>
        <p:spPr bwMode="auto">
          <a:xfrm>
            <a:off x="3811588" y="1878338"/>
            <a:ext cx="1498600" cy="18081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2000">
                <a:effectLst/>
                <a:latin typeface="Arial" charset="0"/>
              </a:rPr>
              <a:t>DMA</a:t>
            </a:r>
          </a:p>
          <a:p>
            <a:pPr algn="ctr"/>
            <a:r>
              <a:rPr lang="en-US" sz="1800">
                <a:effectLst/>
                <a:latin typeface="Arial" charset="0"/>
              </a:rPr>
              <a:t>6-channels</a:t>
            </a:r>
          </a:p>
        </p:txBody>
      </p:sp>
      <p:sp>
        <p:nvSpPr>
          <p:cNvPr id="289899" name="Rectangle 107"/>
          <p:cNvSpPr>
            <a:spLocks noChangeArrowheads="1"/>
          </p:cNvSpPr>
          <p:nvPr/>
        </p:nvSpPr>
        <p:spPr bwMode="auto">
          <a:xfrm>
            <a:off x="950913" y="1313188"/>
            <a:ext cx="1265237" cy="817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800">
                <a:effectLst/>
                <a:latin typeface="Arial" charset="0"/>
              </a:rPr>
              <a:t>ADC</a:t>
            </a:r>
          </a:p>
          <a:p>
            <a:pPr algn="ctr"/>
            <a:r>
              <a:rPr lang="en-US" sz="1600">
                <a:effectLst/>
                <a:latin typeface="Arial" charset="0"/>
              </a:rPr>
              <a:t>Result 0-15</a:t>
            </a:r>
          </a:p>
        </p:txBody>
      </p:sp>
      <p:sp>
        <p:nvSpPr>
          <p:cNvPr id="289900" name="Text Box 108"/>
          <p:cNvSpPr txBox="1">
            <a:spLocks noChangeArrowheads="1"/>
          </p:cNvSpPr>
          <p:nvPr/>
        </p:nvSpPr>
        <p:spPr bwMode="auto">
          <a:xfrm>
            <a:off x="4070350" y="3386463"/>
            <a:ext cx="928688"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Triggers</a:t>
            </a:r>
          </a:p>
        </p:txBody>
      </p:sp>
      <p:sp>
        <p:nvSpPr>
          <p:cNvPr id="289902" name="Line 110"/>
          <p:cNvSpPr>
            <a:spLocks noChangeShapeType="1"/>
          </p:cNvSpPr>
          <p:nvPr/>
        </p:nvSpPr>
        <p:spPr bwMode="auto">
          <a:xfrm>
            <a:off x="3810000" y="3351538"/>
            <a:ext cx="1500188"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89906" name="Line 114"/>
          <p:cNvSpPr>
            <a:spLocks noChangeShapeType="1"/>
          </p:cNvSpPr>
          <p:nvPr/>
        </p:nvSpPr>
        <p:spPr bwMode="auto">
          <a:xfrm>
            <a:off x="2653506" y="3339615"/>
            <a:ext cx="0" cy="1906711"/>
          </a:xfrm>
          <a:prstGeom prst="line">
            <a:avLst/>
          </a:prstGeom>
          <a:noFill/>
          <a:ln w="57150">
            <a:solidFill>
              <a:schemeClr val="tx1"/>
            </a:solidFill>
            <a:round/>
            <a:headEnd type="none" w="sm" len="sm"/>
            <a:tailEnd type="none" w="sm" len="sm"/>
          </a:ln>
          <a:effectLst/>
        </p:spPr>
        <p:txBody>
          <a:bodyPr/>
          <a:lstStyle/>
          <a:p>
            <a:endParaRPr lang="en-US">
              <a:effectLst/>
            </a:endParaRPr>
          </a:p>
        </p:txBody>
      </p:sp>
      <p:sp>
        <p:nvSpPr>
          <p:cNvPr id="289907" name="Rectangle 115"/>
          <p:cNvSpPr>
            <a:spLocks noChangeArrowheads="1"/>
          </p:cNvSpPr>
          <p:nvPr/>
        </p:nvSpPr>
        <p:spPr bwMode="auto">
          <a:xfrm>
            <a:off x="3959225" y="970288"/>
            <a:ext cx="1190625" cy="542925"/>
          </a:xfrm>
          <a:prstGeom prst="rect">
            <a:avLst/>
          </a:prstGeom>
          <a:solidFill>
            <a:schemeClr val="accent2"/>
          </a:solidFill>
          <a:ln w="12700">
            <a:solidFill>
              <a:schemeClr val="tx1"/>
            </a:solidFill>
            <a:prstDash val="dash"/>
            <a:miter lim="800000"/>
            <a:headEnd type="none" w="sm" len="sm"/>
            <a:tailEnd type="none" w="sm" len="sm"/>
          </a:ln>
          <a:effectLst/>
        </p:spPr>
        <p:txBody>
          <a:bodyPr wrap="none" bIns="0" anchor="ctr"/>
          <a:lstStyle/>
          <a:p>
            <a:pPr algn="ctr"/>
            <a:r>
              <a:rPr lang="en-US" sz="1600" dirty="0">
                <a:effectLst/>
                <a:latin typeface="Arial" charset="0"/>
              </a:rPr>
              <a:t>PIE</a:t>
            </a:r>
          </a:p>
          <a:p>
            <a:pPr algn="ctr"/>
            <a:r>
              <a:rPr lang="en-US" sz="1400" dirty="0">
                <a:effectLst/>
                <a:latin typeface="Arial" charset="0"/>
              </a:rPr>
              <a:t>DINTCH1-6</a:t>
            </a:r>
          </a:p>
        </p:txBody>
      </p:sp>
      <p:sp>
        <p:nvSpPr>
          <p:cNvPr id="289908" name="Line 116"/>
          <p:cNvSpPr>
            <a:spLocks noChangeShapeType="1"/>
          </p:cNvSpPr>
          <p:nvPr/>
        </p:nvSpPr>
        <p:spPr bwMode="auto">
          <a:xfrm flipV="1">
            <a:off x="4554538" y="1514800"/>
            <a:ext cx="0" cy="357188"/>
          </a:xfrm>
          <a:prstGeom prst="line">
            <a:avLst/>
          </a:prstGeom>
          <a:noFill/>
          <a:ln w="28575">
            <a:solidFill>
              <a:schemeClr val="tx1"/>
            </a:solidFill>
            <a:prstDash val="sysDot"/>
            <a:round/>
            <a:headEnd type="none" w="sm" len="sm"/>
            <a:tailEnd type="triangle" w="med" len="med"/>
          </a:ln>
          <a:effectLst/>
        </p:spPr>
        <p:txBody>
          <a:bodyPr/>
          <a:lstStyle/>
          <a:p>
            <a:endParaRPr lang="en-US">
              <a:effectLst/>
            </a:endParaRPr>
          </a:p>
        </p:txBody>
      </p:sp>
      <p:sp>
        <p:nvSpPr>
          <p:cNvPr id="289909" name="Line 117"/>
          <p:cNvSpPr>
            <a:spLocks noChangeShapeType="1"/>
          </p:cNvSpPr>
          <p:nvPr/>
        </p:nvSpPr>
        <p:spPr bwMode="auto">
          <a:xfrm>
            <a:off x="2211388" y="5219099"/>
            <a:ext cx="446087" cy="0"/>
          </a:xfrm>
          <a:prstGeom prst="line">
            <a:avLst/>
          </a:prstGeom>
          <a:noFill/>
          <a:ln w="57150">
            <a:solidFill>
              <a:schemeClr val="tx1"/>
            </a:solidFill>
            <a:round/>
            <a:headEnd type="triangle" w="med" len="med"/>
            <a:tailEnd type="none" w="sm" len="sm"/>
          </a:ln>
          <a:effectLst/>
        </p:spPr>
        <p:txBody>
          <a:bodyPr/>
          <a:lstStyle/>
          <a:p>
            <a:endParaRPr lang="en-US">
              <a:effectLst/>
            </a:endParaRPr>
          </a:p>
        </p:txBody>
      </p:sp>
      <p:sp>
        <p:nvSpPr>
          <p:cNvPr id="289915" name="Line 123"/>
          <p:cNvSpPr>
            <a:spLocks noChangeShapeType="1"/>
          </p:cNvSpPr>
          <p:nvPr/>
        </p:nvSpPr>
        <p:spPr bwMode="auto">
          <a:xfrm>
            <a:off x="8029575" y="1914850"/>
            <a:ext cx="690563" cy="0"/>
          </a:xfrm>
          <a:prstGeom prst="line">
            <a:avLst/>
          </a:prstGeom>
          <a:noFill/>
          <a:ln w="28575">
            <a:solidFill>
              <a:schemeClr val="tx1"/>
            </a:solidFill>
            <a:round/>
            <a:headEnd type="triangle" w="med" len="med"/>
            <a:tailEnd type="triangle" w="med" len="med"/>
          </a:ln>
          <a:effectLst/>
        </p:spPr>
        <p:txBody>
          <a:bodyPr/>
          <a:lstStyle/>
          <a:p>
            <a:endParaRPr lang="en-US">
              <a:effectLst/>
            </a:endParaRPr>
          </a:p>
        </p:txBody>
      </p:sp>
      <p:sp>
        <p:nvSpPr>
          <p:cNvPr id="289917" name="Rectangle 125"/>
          <p:cNvSpPr>
            <a:spLocks noChangeArrowheads="1"/>
          </p:cNvSpPr>
          <p:nvPr/>
        </p:nvSpPr>
        <p:spPr bwMode="auto">
          <a:xfrm>
            <a:off x="6965950" y="3402338"/>
            <a:ext cx="1106488" cy="263525"/>
          </a:xfrm>
          <a:prstGeom prst="rect">
            <a:avLst/>
          </a:prstGeom>
          <a:solidFill>
            <a:schemeClr val="accent1"/>
          </a:solidFill>
          <a:ln w="12700">
            <a:solidFill>
              <a:schemeClr val="tx1"/>
            </a:solidFill>
            <a:miter lim="800000"/>
            <a:headEnd type="none" w="sm" len="sm"/>
            <a:tailEnd type="none" w="sm" len="sm"/>
          </a:ln>
          <a:effectLst/>
        </p:spPr>
        <p:txBody>
          <a:bodyPr wrap="none" bIns="0" anchor="ctr"/>
          <a:lstStyle/>
          <a:p>
            <a:pPr algn="ctr"/>
            <a:r>
              <a:rPr lang="en-US" sz="1800" dirty="0">
                <a:effectLst/>
                <a:latin typeface="Arial" charset="0"/>
              </a:rPr>
              <a:t>PWM1</a:t>
            </a:r>
          </a:p>
        </p:txBody>
      </p:sp>
      <p:sp>
        <p:nvSpPr>
          <p:cNvPr id="289918" name="Rectangle 126"/>
          <p:cNvSpPr>
            <a:spLocks noChangeArrowheads="1"/>
          </p:cNvSpPr>
          <p:nvPr/>
        </p:nvSpPr>
        <p:spPr bwMode="auto">
          <a:xfrm>
            <a:off x="6965950" y="3662688"/>
            <a:ext cx="1106488" cy="263525"/>
          </a:xfrm>
          <a:prstGeom prst="rect">
            <a:avLst/>
          </a:prstGeom>
          <a:solidFill>
            <a:schemeClr val="accent1"/>
          </a:solidFill>
          <a:ln w="12700">
            <a:solidFill>
              <a:schemeClr val="tx1"/>
            </a:solidFill>
            <a:miter lim="800000"/>
            <a:headEnd type="none" w="sm" len="sm"/>
            <a:tailEnd type="none" w="sm" len="sm"/>
          </a:ln>
          <a:effectLst/>
        </p:spPr>
        <p:txBody>
          <a:bodyPr wrap="none" bIns="0" anchor="ctr"/>
          <a:lstStyle/>
          <a:p>
            <a:pPr algn="ctr"/>
            <a:r>
              <a:rPr lang="en-US" sz="1800" dirty="0">
                <a:effectLst/>
                <a:latin typeface="Arial" charset="0"/>
              </a:rPr>
              <a:t>PWM2</a:t>
            </a:r>
          </a:p>
        </p:txBody>
      </p:sp>
      <p:sp>
        <p:nvSpPr>
          <p:cNvPr id="289919" name="Rectangle 127"/>
          <p:cNvSpPr>
            <a:spLocks noChangeArrowheads="1"/>
          </p:cNvSpPr>
          <p:nvPr/>
        </p:nvSpPr>
        <p:spPr bwMode="auto">
          <a:xfrm>
            <a:off x="6965950" y="3923038"/>
            <a:ext cx="1106488" cy="5207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endParaRPr lang="en-US" sz="1800" dirty="0">
              <a:effectLst/>
              <a:latin typeface="Arial" charset="0"/>
            </a:endParaRPr>
          </a:p>
        </p:txBody>
      </p:sp>
      <p:sp>
        <p:nvSpPr>
          <p:cNvPr id="289921" name="Rectangle 129"/>
          <p:cNvSpPr>
            <a:spLocks noChangeArrowheads="1"/>
          </p:cNvSpPr>
          <p:nvPr/>
        </p:nvSpPr>
        <p:spPr bwMode="auto">
          <a:xfrm>
            <a:off x="6965950" y="4443738"/>
            <a:ext cx="1106488" cy="263525"/>
          </a:xfrm>
          <a:prstGeom prst="rect">
            <a:avLst/>
          </a:prstGeom>
          <a:solidFill>
            <a:schemeClr val="accent1"/>
          </a:solidFill>
          <a:ln w="12700">
            <a:solidFill>
              <a:schemeClr val="tx1"/>
            </a:solidFill>
            <a:miter lim="800000"/>
            <a:headEnd type="none" w="sm" len="sm"/>
            <a:tailEnd type="none" w="sm" len="sm"/>
          </a:ln>
          <a:effectLst/>
        </p:spPr>
        <p:txBody>
          <a:bodyPr wrap="none" bIns="0" anchor="ctr"/>
          <a:lstStyle/>
          <a:p>
            <a:pPr algn="ctr"/>
            <a:r>
              <a:rPr lang="en-US" sz="1800" dirty="0" smtClean="0">
                <a:effectLst/>
                <a:latin typeface="Arial" charset="0"/>
              </a:rPr>
              <a:t>PWM11</a:t>
            </a:r>
            <a:endParaRPr lang="en-US" sz="1800" dirty="0">
              <a:effectLst/>
              <a:latin typeface="Arial" charset="0"/>
            </a:endParaRPr>
          </a:p>
        </p:txBody>
      </p:sp>
      <p:sp>
        <p:nvSpPr>
          <p:cNvPr id="289922" name="Rectangle 130"/>
          <p:cNvSpPr>
            <a:spLocks noChangeArrowheads="1"/>
          </p:cNvSpPr>
          <p:nvPr/>
        </p:nvSpPr>
        <p:spPr bwMode="auto">
          <a:xfrm>
            <a:off x="6965950" y="4704088"/>
            <a:ext cx="1106488" cy="263525"/>
          </a:xfrm>
          <a:prstGeom prst="rect">
            <a:avLst/>
          </a:prstGeom>
          <a:solidFill>
            <a:schemeClr val="accent1"/>
          </a:solidFill>
          <a:ln w="12700">
            <a:solidFill>
              <a:schemeClr val="tx1"/>
            </a:solidFill>
            <a:miter lim="800000"/>
            <a:headEnd type="none" w="sm" len="sm"/>
            <a:tailEnd type="none" w="sm" len="sm"/>
          </a:ln>
          <a:effectLst/>
        </p:spPr>
        <p:txBody>
          <a:bodyPr wrap="none" bIns="0" anchor="ctr"/>
          <a:lstStyle/>
          <a:p>
            <a:pPr algn="ctr"/>
            <a:r>
              <a:rPr lang="en-US" sz="1800" dirty="0" smtClean="0">
                <a:effectLst/>
                <a:latin typeface="Arial" charset="0"/>
              </a:rPr>
              <a:t>PWM12</a:t>
            </a:r>
            <a:endParaRPr lang="en-US" sz="1800" dirty="0">
              <a:effectLst/>
              <a:latin typeface="Arial" charset="0"/>
            </a:endParaRPr>
          </a:p>
        </p:txBody>
      </p:sp>
      <p:sp>
        <p:nvSpPr>
          <p:cNvPr id="289923" name="Line 131"/>
          <p:cNvSpPr>
            <a:spLocks noChangeShapeType="1"/>
          </p:cNvSpPr>
          <p:nvPr/>
        </p:nvSpPr>
        <p:spPr bwMode="auto">
          <a:xfrm>
            <a:off x="6483350" y="3534100"/>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4" name="Line 132"/>
          <p:cNvSpPr>
            <a:spLocks noChangeShapeType="1"/>
          </p:cNvSpPr>
          <p:nvPr/>
        </p:nvSpPr>
        <p:spPr bwMode="auto">
          <a:xfrm>
            <a:off x="6483350" y="3786513"/>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5" name="Line 133"/>
          <p:cNvSpPr>
            <a:spLocks noChangeShapeType="1"/>
          </p:cNvSpPr>
          <p:nvPr/>
        </p:nvSpPr>
        <p:spPr bwMode="auto">
          <a:xfrm>
            <a:off x="6483350" y="4038925"/>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6" name="Line 134"/>
          <p:cNvSpPr>
            <a:spLocks noChangeShapeType="1"/>
          </p:cNvSpPr>
          <p:nvPr/>
        </p:nvSpPr>
        <p:spPr bwMode="auto">
          <a:xfrm>
            <a:off x="6483350" y="4291338"/>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7" name="Line 135"/>
          <p:cNvSpPr>
            <a:spLocks noChangeShapeType="1"/>
          </p:cNvSpPr>
          <p:nvPr/>
        </p:nvSpPr>
        <p:spPr bwMode="auto">
          <a:xfrm>
            <a:off x="6483350" y="4543750"/>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8" name="Line 136"/>
          <p:cNvSpPr>
            <a:spLocks noChangeShapeType="1"/>
          </p:cNvSpPr>
          <p:nvPr/>
        </p:nvSpPr>
        <p:spPr bwMode="auto">
          <a:xfrm>
            <a:off x="6483350" y="4796163"/>
            <a:ext cx="477838"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289929" name="Line 137"/>
          <p:cNvSpPr>
            <a:spLocks noChangeShapeType="1"/>
          </p:cNvSpPr>
          <p:nvPr/>
        </p:nvSpPr>
        <p:spPr bwMode="auto">
          <a:xfrm>
            <a:off x="6508750" y="3508700"/>
            <a:ext cx="0" cy="1304925"/>
          </a:xfrm>
          <a:prstGeom prst="line">
            <a:avLst/>
          </a:prstGeom>
          <a:noFill/>
          <a:ln w="57150">
            <a:solidFill>
              <a:schemeClr val="tx1"/>
            </a:solidFill>
            <a:round/>
            <a:headEnd type="none" w="sm" len="sm"/>
            <a:tailEnd type="none" w="sm" len="sm"/>
          </a:ln>
          <a:effectLst/>
        </p:spPr>
        <p:txBody>
          <a:bodyPr/>
          <a:lstStyle/>
          <a:p>
            <a:endParaRPr lang="en-US">
              <a:effectLst/>
            </a:endParaRPr>
          </a:p>
        </p:txBody>
      </p:sp>
      <p:sp>
        <p:nvSpPr>
          <p:cNvPr id="289932" name="Line 140"/>
          <p:cNvSpPr>
            <a:spLocks noChangeShapeType="1"/>
          </p:cNvSpPr>
          <p:nvPr/>
        </p:nvSpPr>
        <p:spPr bwMode="auto">
          <a:xfrm>
            <a:off x="8070850" y="3535688"/>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3" name="Line 141"/>
          <p:cNvSpPr>
            <a:spLocks noChangeShapeType="1"/>
          </p:cNvSpPr>
          <p:nvPr/>
        </p:nvSpPr>
        <p:spPr bwMode="auto">
          <a:xfrm>
            <a:off x="8070850" y="3791275"/>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4" name="Line 142"/>
          <p:cNvSpPr>
            <a:spLocks noChangeShapeType="1"/>
          </p:cNvSpPr>
          <p:nvPr/>
        </p:nvSpPr>
        <p:spPr bwMode="auto">
          <a:xfrm>
            <a:off x="8070850" y="4048450"/>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5" name="Line 143"/>
          <p:cNvSpPr>
            <a:spLocks noChangeShapeType="1"/>
          </p:cNvSpPr>
          <p:nvPr/>
        </p:nvSpPr>
        <p:spPr bwMode="auto">
          <a:xfrm>
            <a:off x="8070850" y="4305625"/>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6" name="Line 144"/>
          <p:cNvSpPr>
            <a:spLocks noChangeShapeType="1"/>
          </p:cNvSpPr>
          <p:nvPr/>
        </p:nvSpPr>
        <p:spPr bwMode="auto">
          <a:xfrm>
            <a:off x="8070850" y="4562800"/>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7" name="Line 145"/>
          <p:cNvSpPr>
            <a:spLocks noChangeShapeType="1"/>
          </p:cNvSpPr>
          <p:nvPr/>
        </p:nvSpPr>
        <p:spPr bwMode="auto">
          <a:xfrm>
            <a:off x="8070850" y="4819975"/>
            <a:ext cx="6477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939" name="Freeform 147"/>
          <p:cNvSpPr>
            <a:spLocks/>
          </p:cNvSpPr>
          <p:nvPr/>
        </p:nvSpPr>
        <p:spPr bwMode="auto">
          <a:xfrm>
            <a:off x="2212974" y="1743400"/>
            <a:ext cx="1598613" cy="631825"/>
          </a:xfrm>
          <a:custGeom>
            <a:avLst/>
            <a:gdLst/>
            <a:ahLst/>
            <a:cxnLst>
              <a:cxn ang="0">
                <a:pos x="0" y="0"/>
              </a:cxn>
              <a:cxn ang="0">
                <a:pos x="271" y="0"/>
              </a:cxn>
              <a:cxn ang="0">
                <a:pos x="271" y="398"/>
              </a:cxn>
              <a:cxn ang="0">
                <a:pos x="996" y="398"/>
              </a:cxn>
            </a:cxnLst>
            <a:rect l="0" t="0" r="r" b="b"/>
            <a:pathLst>
              <a:path w="996" h="398">
                <a:moveTo>
                  <a:pt x="0" y="0"/>
                </a:moveTo>
                <a:lnTo>
                  <a:pt x="271" y="0"/>
                </a:lnTo>
                <a:lnTo>
                  <a:pt x="271" y="398"/>
                </a:lnTo>
                <a:lnTo>
                  <a:pt x="996" y="398"/>
                </a:lnTo>
              </a:path>
            </a:pathLst>
          </a:custGeom>
          <a:noFill/>
          <a:ln w="57150" cap="flat" cmpd="sng">
            <a:solidFill>
              <a:schemeClr val="tx1"/>
            </a:solidFill>
            <a:prstDash val="solid"/>
            <a:round/>
            <a:headEnd type="none" w="sm" len="sm"/>
            <a:tailEnd type="triangle" w="med" len="med"/>
          </a:ln>
          <a:effectLst/>
        </p:spPr>
        <p:txBody>
          <a:bodyPr/>
          <a:lstStyle/>
          <a:p>
            <a:endParaRPr lang="en-US">
              <a:effectLst/>
            </a:endParaRPr>
          </a:p>
        </p:txBody>
      </p:sp>
      <p:sp>
        <p:nvSpPr>
          <p:cNvPr id="289941" name="Freeform 149"/>
          <p:cNvSpPr>
            <a:spLocks/>
          </p:cNvSpPr>
          <p:nvPr/>
        </p:nvSpPr>
        <p:spPr bwMode="auto">
          <a:xfrm flipV="1">
            <a:off x="5313363" y="1943425"/>
            <a:ext cx="1600200" cy="387350"/>
          </a:xfrm>
          <a:custGeom>
            <a:avLst/>
            <a:gdLst/>
            <a:ahLst/>
            <a:cxnLst>
              <a:cxn ang="0">
                <a:pos x="0" y="0"/>
              </a:cxn>
              <a:cxn ang="0">
                <a:pos x="725" y="0"/>
              </a:cxn>
              <a:cxn ang="0">
                <a:pos x="725" y="686"/>
              </a:cxn>
              <a:cxn ang="0">
                <a:pos x="996" y="686"/>
              </a:cxn>
            </a:cxnLst>
            <a:rect l="0" t="0" r="r" b="b"/>
            <a:pathLst>
              <a:path w="996" h="686">
                <a:moveTo>
                  <a:pt x="0" y="0"/>
                </a:moveTo>
                <a:lnTo>
                  <a:pt x="725" y="0"/>
                </a:lnTo>
                <a:lnTo>
                  <a:pt x="725" y="686"/>
                </a:lnTo>
                <a:lnTo>
                  <a:pt x="996" y="686"/>
                </a:lnTo>
              </a:path>
            </a:pathLst>
          </a:custGeom>
          <a:noFill/>
          <a:ln w="57150" cap="flat" cmpd="sng">
            <a:solidFill>
              <a:schemeClr val="tx1"/>
            </a:solidFill>
            <a:prstDash val="solid"/>
            <a:round/>
            <a:headEnd type="triangle" w="med" len="med"/>
            <a:tailEnd type="triangle" w="med" len="med"/>
          </a:ln>
          <a:effectLst/>
        </p:spPr>
        <p:txBody>
          <a:bodyPr/>
          <a:lstStyle/>
          <a:p>
            <a:endParaRPr lang="en-US">
              <a:effectLst/>
            </a:endParaRPr>
          </a:p>
        </p:txBody>
      </p:sp>
      <p:sp>
        <p:nvSpPr>
          <p:cNvPr id="289942" name="Line 150"/>
          <p:cNvSpPr>
            <a:spLocks noChangeShapeType="1"/>
          </p:cNvSpPr>
          <p:nvPr/>
        </p:nvSpPr>
        <p:spPr bwMode="auto">
          <a:xfrm>
            <a:off x="519113" y="1741813"/>
            <a:ext cx="41910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54" name="TextBox 53"/>
          <p:cNvSpPr txBox="1"/>
          <p:nvPr/>
        </p:nvSpPr>
        <p:spPr>
          <a:xfrm>
            <a:off x="381318" y="6044573"/>
            <a:ext cx="8401659" cy="683264"/>
          </a:xfrm>
          <a:prstGeom prst="rect">
            <a:avLst/>
          </a:prstGeom>
          <a:noFill/>
        </p:spPr>
        <p:txBody>
          <a:bodyPr wrap="square" rtlCol="0" anchor="ctr" anchorCtr="0">
            <a:spAutoFit/>
          </a:bodyPr>
          <a:lstStyle/>
          <a:p>
            <a:pPr algn="ctr"/>
            <a:r>
              <a:rPr lang="en-US" sz="2400" dirty="0" smtClean="0">
                <a:effectLst/>
                <a:latin typeface="Arial" pitchFamily="34" charset="0"/>
                <a:cs typeface="Arial" pitchFamily="34" charset="0"/>
              </a:rPr>
              <a:t>Transfers data between peripherals and/or memory </a:t>
            </a:r>
            <a:r>
              <a:rPr lang="en-US" sz="2400" i="1" dirty="0" smtClean="0">
                <a:effectLst/>
                <a:latin typeface="Arial" pitchFamily="34" charset="0"/>
                <a:cs typeface="Arial" pitchFamily="34" charset="0"/>
              </a:rPr>
              <a:t>without intervention from the CPU</a:t>
            </a:r>
            <a:endParaRPr lang="en-US" sz="2400" dirty="0" smtClean="0">
              <a:solidFill>
                <a:schemeClr val="dk1"/>
              </a:solidFill>
              <a:effectLst/>
              <a:latin typeface="Arial" pitchFamily="34" charset="0"/>
              <a:cs typeface="Arial" pitchFamily="34" charset="0"/>
            </a:endParaRPr>
          </a:p>
        </p:txBody>
      </p:sp>
      <p:grpSp>
        <p:nvGrpSpPr>
          <p:cNvPr id="5" name="Group 4"/>
          <p:cNvGrpSpPr/>
          <p:nvPr/>
        </p:nvGrpSpPr>
        <p:grpSpPr>
          <a:xfrm>
            <a:off x="615950" y="2782930"/>
            <a:ext cx="1600200" cy="1139629"/>
            <a:chOff x="615950" y="3087730"/>
            <a:chExt cx="1600200" cy="1139629"/>
          </a:xfrm>
        </p:grpSpPr>
        <p:sp>
          <p:nvSpPr>
            <p:cNvPr id="289898" name="Rectangle 106"/>
            <p:cNvSpPr>
              <a:spLocks noChangeArrowheads="1"/>
            </p:cNvSpPr>
            <p:nvPr/>
          </p:nvSpPr>
          <p:spPr bwMode="auto">
            <a:xfrm>
              <a:off x="615950" y="3087730"/>
              <a:ext cx="1600200" cy="1139629"/>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800" dirty="0" smtClean="0">
                  <a:effectLst/>
                  <a:latin typeface="Arial" charset="0"/>
                </a:rPr>
                <a:t>GS0 RAM</a:t>
              </a:r>
              <a:endParaRPr lang="en-US" sz="1800" dirty="0">
                <a:effectLst/>
                <a:latin typeface="Arial" charset="0"/>
              </a:endParaRPr>
            </a:p>
            <a:p>
              <a:pPr algn="ctr"/>
              <a:endParaRPr lang="en-US" sz="1800" dirty="0">
                <a:effectLst/>
                <a:latin typeface="Arial" charset="0"/>
              </a:endParaRPr>
            </a:p>
            <a:p>
              <a:pPr algn="ctr"/>
              <a:r>
                <a:rPr lang="en-US" sz="1800" dirty="0" smtClean="0">
                  <a:effectLst/>
                  <a:latin typeface="Arial" charset="0"/>
                </a:rPr>
                <a:t>GS15 RAM</a:t>
              </a:r>
              <a:endParaRPr lang="en-US" sz="1800" dirty="0">
                <a:effectLst/>
                <a:latin typeface="Arial" charset="0"/>
              </a:endParaRPr>
            </a:p>
          </p:txBody>
        </p:sp>
        <p:grpSp>
          <p:nvGrpSpPr>
            <p:cNvPr id="50" name="Group 49"/>
            <p:cNvGrpSpPr/>
            <p:nvPr/>
          </p:nvGrpSpPr>
          <p:grpSpPr>
            <a:xfrm>
              <a:off x="1387475" y="3472965"/>
              <a:ext cx="57150" cy="287337"/>
              <a:chOff x="5565459" y="1473518"/>
              <a:chExt cx="57150" cy="287337"/>
            </a:xfrm>
          </p:grpSpPr>
          <p:sp>
            <p:nvSpPr>
              <p:cNvPr id="51" name="Oval 154"/>
              <p:cNvSpPr>
                <a:spLocks noChangeArrowheads="1"/>
              </p:cNvSpPr>
              <p:nvPr/>
            </p:nvSpPr>
            <p:spPr bwMode="auto">
              <a:xfrm>
                <a:off x="5565459" y="14735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52" name="Oval 155"/>
              <p:cNvSpPr>
                <a:spLocks noChangeArrowheads="1"/>
              </p:cNvSpPr>
              <p:nvPr/>
            </p:nvSpPr>
            <p:spPr bwMode="auto">
              <a:xfrm>
                <a:off x="5565459" y="15878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53" name="Oval 156"/>
              <p:cNvSpPr>
                <a:spLocks noChangeArrowheads="1"/>
              </p:cNvSpPr>
              <p:nvPr/>
            </p:nvSpPr>
            <p:spPr bwMode="auto">
              <a:xfrm>
                <a:off x="5565459" y="1703705"/>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grpSp>
      </p:grpSp>
      <p:sp>
        <p:nvSpPr>
          <p:cNvPr id="55" name="Rectangle 106"/>
          <p:cNvSpPr>
            <a:spLocks noChangeArrowheads="1"/>
          </p:cNvSpPr>
          <p:nvPr/>
        </p:nvSpPr>
        <p:spPr bwMode="auto">
          <a:xfrm>
            <a:off x="616428" y="4978401"/>
            <a:ext cx="1600200" cy="483478"/>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800" dirty="0" smtClean="0">
                <a:effectLst/>
                <a:latin typeface="Arial" charset="0"/>
              </a:rPr>
              <a:t>EMIF</a:t>
            </a:r>
            <a:endParaRPr lang="en-US" sz="1800" dirty="0">
              <a:effectLst/>
              <a:latin typeface="Arial" charset="0"/>
            </a:endParaRPr>
          </a:p>
        </p:txBody>
      </p:sp>
      <p:sp>
        <p:nvSpPr>
          <p:cNvPr id="56" name="Freeform 147"/>
          <p:cNvSpPr>
            <a:spLocks/>
          </p:cNvSpPr>
          <p:nvPr/>
        </p:nvSpPr>
        <p:spPr bwMode="auto">
          <a:xfrm flipV="1">
            <a:off x="2219900" y="3028418"/>
            <a:ext cx="1590099" cy="324326"/>
          </a:xfrm>
          <a:custGeom>
            <a:avLst/>
            <a:gdLst/>
            <a:ahLst/>
            <a:cxnLst>
              <a:cxn ang="0">
                <a:pos x="0" y="0"/>
              </a:cxn>
              <a:cxn ang="0">
                <a:pos x="271" y="0"/>
              </a:cxn>
              <a:cxn ang="0">
                <a:pos x="271" y="398"/>
              </a:cxn>
              <a:cxn ang="0">
                <a:pos x="996" y="398"/>
              </a:cxn>
            </a:cxnLst>
            <a:rect l="0" t="0" r="r" b="b"/>
            <a:pathLst>
              <a:path w="996" h="398">
                <a:moveTo>
                  <a:pt x="0" y="0"/>
                </a:moveTo>
                <a:lnTo>
                  <a:pt x="271" y="0"/>
                </a:lnTo>
                <a:lnTo>
                  <a:pt x="271" y="398"/>
                </a:lnTo>
                <a:lnTo>
                  <a:pt x="996" y="398"/>
                </a:lnTo>
              </a:path>
            </a:pathLst>
          </a:custGeom>
          <a:noFill/>
          <a:ln w="57150" cap="flat" cmpd="sng">
            <a:solidFill>
              <a:schemeClr val="tx1"/>
            </a:solidFill>
            <a:prstDash val="solid"/>
            <a:round/>
            <a:headEnd type="triangle" w="med" len="med"/>
            <a:tailEnd type="triangle" w="med" len="med"/>
          </a:ln>
          <a:effectLst/>
        </p:spPr>
        <p:txBody>
          <a:bodyPr/>
          <a:lstStyle/>
          <a:p>
            <a:endParaRPr lang="en-US">
              <a:effectLst/>
            </a:endParaRPr>
          </a:p>
        </p:txBody>
      </p:sp>
      <p:sp>
        <p:nvSpPr>
          <p:cNvPr id="57" name="Rectangle 109"/>
          <p:cNvSpPr>
            <a:spLocks noChangeArrowheads="1"/>
          </p:cNvSpPr>
          <p:nvPr/>
        </p:nvSpPr>
        <p:spPr bwMode="auto">
          <a:xfrm>
            <a:off x="3377094" y="4096652"/>
            <a:ext cx="2397153" cy="1649520"/>
          </a:xfrm>
          <a:prstGeom prst="rect">
            <a:avLst/>
          </a:prstGeom>
          <a:solidFill>
            <a:schemeClr val="accent2"/>
          </a:solidFill>
          <a:ln w="12700">
            <a:solidFill>
              <a:schemeClr val="tx1"/>
            </a:solidFill>
            <a:miter lim="800000"/>
            <a:headEnd type="none" w="sm" len="sm"/>
            <a:tailEnd type="none" w="sm" len="sm"/>
          </a:ln>
          <a:effectLst/>
        </p:spPr>
        <p:txBody>
          <a:bodyPr wrap="none" bIns="0" anchor="ctr"/>
          <a:lstStyle/>
          <a:p>
            <a:pPr algn="ctr">
              <a:spcBef>
                <a:spcPct val="0"/>
              </a:spcBef>
            </a:pPr>
            <a:r>
              <a:rPr lang="en-US" sz="1600" b="0" dirty="0" smtClean="0">
                <a:effectLst/>
                <a:latin typeface="Arial" charset="0"/>
              </a:rPr>
              <a:t>ADCA/B/C/D (1-4, EVT)</a:t>
            </a:r>
            <a:endParaRPr lang="en-US" sz="1600" b="0" dirty="0">
              <a:effectLst/>
              <a:latin typeface="Arial" charset="0"/>
            </a:endParaRPr>
          </a:p>
          <a:p>
            <a:pPr algn="ctr">
              <a:spcBef>
                <a:spcPct val="0"/>
              </a:spcBef>
            </a:pPr>
            <a:r>
              <a:rPr lang="en-US" sz="1600" b="0" dirty="0" smtClean="0">
                <a:effectLst/>
                <a:latin typeface="Arial" charset="0"/>
              </a:rPr>
              <a:t>MXEVTA/B  MREVTA/B</a:t>
            </a:r>
            <a:endParaRPr lang="en-US" sz="1600" b="0" dirty="0">
              <a:effectLst/>
              <a:latin typeface="Arial" charset="0"/>
            </a:endParaRPr>
          </a:p>
          <a:p>
            <a:pPr algn="ctr">
              <a:spcBef>
                <a:spcPct val="0"/>
              </a:spcBef>
            </a:pPr>
            <a:r>
              <a:rPr lang="en-US" sz="1600" b="0" dirty="0" smtClean="0">
                <a:effectLst/>
                <a:latin typeface="Arial" charset="0"/>
              </a:rPr>
              <a:t>XINT1-5  TINT0-2</a:t>
            </a:r>
            <a:endParaRPr lang="en-US" sz="1600" b="0" dirty="0">
              <a:effectLst/>
              <a:latin typeface="Arial" charset="0"/>
            </a:endParaRPr>
          </a:p>
          <a:p>
            <a:pPr algn="ctr">
              <a:spcBef>
                <a:spcPct val="0"/>
              </a:spcBef>
            </a:pPr>
            <a:r>
              <a:rPr lang="en-US" sz="1600" b="0" dirty="0" smtClean="0">
                <a:effectLst/>
                <a:latin typeface="Arial" charset="0"/>
              </a:rPr>
              <a:t>ePWM1-12 </a:t>
            </a:r>
            <a:r>
              <a:rPr lang="en-US" sz="1600" b="0" dirty="0">
                <a:effectLst/>
                <a:latin typeface="Arial" charset="0"/>
              </a:rPr>
              <a:t>(SOCA-B</a:t>
            </a:r>
            <a:r>
              <a:rPr lang="en-US" sz="1600" b="0" dirty="0" smtClean="0">
                <a:effectLst/>
                <a:latin typeface="Arial" charset="0"/>
              </a:rPr>
              <a:t>)</a:t>
            </a:r>
          </a:p>
          <a:p>
            <a:pPr algn="ctr">
              <a:spcBef>
                <a:spcPct val="0"/>
              </a:spcBef>
            </a:pPr>
            <a:r>
              <a:rPr lang="en-US" sz="1600" b="0" dirty="0" smtClean="0">
                <a:effectLst/>
                <a:latin typeface="Arial" charset="0"/>
              </a:rPr>
              <a:t>SD1FLT1-4  SD2FLT1-4</a:t>
            </a:r>
          </a:p>
          <a:p>
            <a:pPr algn="ctr">
              <a:spcBef>
                <a:spcPct val="0"/>
              </a:spcBef>
            </a:pPr>
            <a:r>
              <a:rPr lang="en-US" sz="1600" b="0" dirty="0" smtClean="0">
                <a:effectLst/>
                <a:latin typeface="Arial" charset="0"/>
              </a:rPr>
              <a:t>SPITX/RX (A-C)</a:t>
            </a:r>
            <a:endParaRPr lang="en-US" sz="1600" b="0" dirty="0">
              <a:effectLst/>
              <a:latin typeface="Arial" charset="0"/>
            </a:endParaRPr>
          </a:p>
          <a:p>
            <a:pPr algn="ctr">
              <a:spcBef>
                <a:spcPct val="0"/>
              </a:spcBef>
            </a:pPr>
            <a:r>
              <a:rPr lang="en-US" sz="1600" b="0" dirty="0" err="1" smtClean="0">
                <a:effectLst/>
                <a:latin typeface="Arial" charset="0"/>
              </a:rPr>
              <a:t>USBA_EPx_RX</a:t>
            </a:r>
            <a:r>
              <a:rPr lang="en-US" sz="1600" b="0" dirty="0" smtClean="0">
                <a:effectLst/>
                <a:latin typeface="Arial" charset="0"/>
              </a:rPr>
              <a:t>/TX1-3</a:t>
            </a:r>
            <a:endParaRPr lang="en-US" sz="1600" b="0" dirty="0">
              <a:effectLst/>
              <a:latin typeface="Arial" charset="0"/>
            </a:endParaRPr>
          </a:p>
          <a:p>
            <a:pPr algn="ctr">
              <a:spcBef>
                <a:spcPct val="0"/>
              </a:spcBef>
            </a:pPr>
            <a:r>
              <a:rPr lang="en-US" sz="1600" b="0" dirty="0">
                <a:effectLst/>
                <a:latin typeface="Arial" charset="0"/>
              </a:rPr>
              <a:t>software</a:t>
            </a:r>
          </a:p>
        </p:txBody>
      </p:sp>
      <p:sp>
        <p:nvSpPr>
          <p:cNvPr id="60" name="Freeform 147"/>
          <p:cNvSpPr>
            <a:spLocks/>
          </p:cNvSpPr>
          <p:nvPr/>
        </p:nvSpPr>
        <p:spPr bwMode="auto">
          <a:xfrm flipH="1" flipV="1">
            <a:off x="5310188" y="3066516"/>
            <a:ext cx="1209840" cy="1094645"/>
          </a:xfrm>
          <a:custGeom>
            <a:avLst/>
            <a:gdLst/>
            <a:ahLst/>
            <a:cxnLst>
              <a:cxn ang="0">
                <a:pos x="0" y="0"/>
              </a:cxn>
              <a:cxn ang="0">
                <a:pos x="271" y="0"/>
              </a:cxn>
              <a:cxn ang="0">
                <a:pos x="271" y="398"/>
              </a:cxn>
              <a:cxn ang="0">
                <a:pos x="996" y="398"/>
              </a:cxn>
            </a:cxnLst>
            <a:rect l="0" t="0" r="r" b="b"/>
            <a:pathLst>
              <a:path w="996" h="398">
                <a:moveTo>
                  <a:pt x="0" y="0"/>
                </a:moveTo>
                <a:lnTo>
                  <a:pt x="271" y="0"/>
                </a:lnTo>
                <a:lnTo>
                  <a:pt x="271" y="398"/>
                </a:lnTo>
                <a:lnTo>
                  <a:pt x="996" y="398"/>
                </a:lnTo>
              </a:path>
            </a:pathLst>
          </a:custGeom>
          <a:noFill/>
          <a:ln w="57150" cap="flat" cmpd="sng">
            <a:solidFill>
              <a:schemeClr val="tx1"/>
            </a:solidFill>
            <a:prstDash val="solid"/>
            <a:round/>
            <a:headEnd type="none" w="med" len="med"/>
            <a:tailEnd type="none" w="med" len="med"/>
          </a:ln>
          <a:effectLst/>
        </p:spPr>
        <p:txBody>
          <a:bodyPr/>
          <a:lstStyle/>
          <a:p>
            <a:endParaRPr lang="en-US">
              <a:effectLst/>
            </a:endParaRPr>
          </a:p>
        </p:txBody>
      </p:sp>
      <p:grpSp>
        <p:nvGrpSpPr>
          <p:cNvPr id="62" name="Group 61"/>
          <p:cNvGrpSpPr/>
          <p:nvPr/>
        </p:nvGrpSpPr>
        <p:grpSpPr>
          <a:xfrm>
            <a:off x="7490619" y="4046174"/>
            <a:ext cx="57150" cy="287337"/>
            <a:chOff x="5565459" y="1473518"/>
            <a:chExt cx="57150" cy="287337"/>
          </a:xfrm>
        </p:grpSpPr>
        <p:sp>
          <p:nvSpPr>
            <p:cNvPr id="63" name="Oval 154"/>
            <p:cNvSpPr>
              <a:spLocks noChangeArrowheads="1"/>
            </p:cNvSpPr>
            <p:nvPr/>
          </p:nvSpPr>
          <p:spPr bwMode="auto">
            <a:xfrm>
              <a:off x="5565459" y="14735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64" name="Oval 155"/>
            <p:cNvSpPr>
              <a:spLocks noChangeArrowheads="1"/>
            </p:cNvSpPr>
            <p:nvPr/>
          </p:nvSpPr>
          <p:spPr bwMode="auto">
            <a:xfrm>
              <a:off x="5565459" y="1587818"/>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sp>
          <p:nvSpPr>
            <p:cNvPr id="65" name="Oval 156"/>
            <p:cNvSpPr>
              <a:spLocks noChangeArrowheads="1"/>
            </p:cNvSpPr>
            <p:nvPr/>
          </p:nvSpPr>
          <p:spPr bwMode="auto">
            <a:xfrm>
              <a:off x="5565459" y="1703705"/>
              <a:ext cx="57150" cy="57150"/>
            </a:xfrm>
            <a:prstGeom prst="ellipse">
              <a:avLst/>
            </a:prstGeom>
            <a:solidFill>
              <a:schemeClr val="tx1"/>
            </a:solidFill>
            <a:ln w="9525" algn="ctr">
              <a:solidFill>
                <a:schemeClr val="tx1"/>
              </a:solidFill>
              <a:round/>
              <a:headEnd/>
              <a:tailEnd/>
            </a:ln>
            <a:effectLst/>
          </p:spPr>
          <p:txBody>
            <a:bodyPr wrap="none" anchor="ctr"/>
            <a:lstStyle/>
            <a:p>
              <a:endParaRPr lang="en-US">
                <a:effectLst/>
              </a:endParaRPr>
            </a:p>
          </p:txBody>
        </p:sp>
      </p:grpSp>
      <p:sp>
        <p:nvSpPr>
          <p:cNvPr id="58" name="Rectangle 106"/>
          <p:cNvSpPr>
            <a:spLocks noChangeArrowheads="1"/>
          </p:cNvSpPr>
          <p:nvPr/>
        </p:nvSpPr>
        <p:spPr bwMode="auto">
          <a:xfrm>
            <a:off x="616428" y="4216401"/>
            <a:ext cx="1600200" cy="483478"/>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800" dirty="0" smtClean="0">
                <a:effectLst/>
                <a:latin typeface="Arial" charset="0"/>
              </a:rPr>
              <a:t>IPC RAM</a:t>
            </a:r>
            <a:endParaRPr lang="en-US" sz="1800" dirty="0">
              <a:effectLst/>
              <a:latin typeface="Arial" charset="0"/>
            </a:endParaRPr>
          </a:p>
        </p:txBody>
      </p:sp>
      <p:sp>
        <p:nvSpPr>
          <p:cNvPr id="59" name="Line 117"/>
          <p:cNvSpPr>
            <a:spLocks noChangeShapeType="1"/>
          </p:cNvSpPr>
          <p:nvPr/>
        </p:nvSpPr>
        <p:spPr bwMode="auto">
          <a:xfrm>
            <a:off x="2221115" y="4459764"/>
            <a:ext cx="446087" cy="0"/>
          </a:xfrm>
          <a:prstGeom prst="line">
            <a:avLst/>
          </a:prstGeom>
          <a:noFill/>
          <a:ln w="57150">
            <a:solidFill>
              <a:schemeClr val="tx1"/>
            </a:solidFill>
            <a:round/>
            <a:headEnd type="triangle" w="med" len="med"/>
            <a:tailEnd type="none" w="sm" len="sm"/>
          </a:ln>
          <a:effectLst/>
        </p:spPr>
        <p:txBody>
          <a:bodyPr/>
          <a:lstStyle/>
          <a:p>
            <a:endParaRPr lang="en-US">
              <a:effectLst/>
            </a:endParaRPr>
          </a:p>
        </p:txBody>
      </p:sp>
      <p:sp>
        <p:nvSpPr>
          <p:cNvPr id="61" name="Rectangle 102"/>
          <p:cNvSpPr>
            <a:spLocks noChangeArrowheads="1"/>
          </p:cNvSpPr>
          <p:nvPr/>
        </p:nvSpPr>
        <p:spPr bwMode="auto">
          <a:xfrm>
            <a:off x="6914256" y="2474828"/>
            <a:ext cx="1106488" cy="46831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800" dirty="0" smtClean="0">
                <a:effectLst/>
                <a:latin typeface="Arial" charset="0"/>
              </a:rPr>
              <a:t>SPI</a:t>
            </a:r>
            <a:endParaRPr lang="en-US" sz="1800" dirty="0">
              <a:effectLst/>
              <a:latin typeface="Arial" charset="0"/>
            </a:endParaRPr>
          </a:p>
        </p:txBody>
      </p:sp>
      <p:sp>
        <p:nvSpPr>
          <p:cNvPr id="66" name="Line 123"/>
          <p:cNvSpPr>
            <a:spLocks noChangeShapeType="1"/>
          </p:cNvSpPr>
          <p:nvPr/>
        </p:nvSpPr>
        <p:spPr bwMode="auto">
          <a:xfrm>
            <a:off x="8028681" y="2696284"/>
            <a:ext cx="690563" cy="0"/>
          </a:xfrm>
          <a:prstGeom prst="line">
            <a:avLst/>
          </a:prstGeom>
          <a:noFill/>
          <a:ln w="28575">
            <a:solidFill>
              <a:schemeClr val="tx1"/>
            </a:solidFill>
            <a:round/>
            <a:headEnd type="triangle" w="med" len="med"/>
            <a:tailEnd type="triangle" w="med" len="med"/>
          </a:ln>
          <a:effectLst/>
        </p:spPr>
        <p:txBody>
          <a:bodyPr/>
          <a:lstStyle/>
          <a:p>
            <a:endParaRPr lang="en-US">
              <a:effectLst/>
            </a:endParaRPr>
          </a:p>
        </p:txBody>
      </p:sp>
      <p:cxnSp>
        <p:nvCxnSpPr>
          <p:cNvPr id="3" name="Straight Connector 2"/>
          <p:cNvCxnSpPr>
            <a:stCxn id="61" idx="1"/>
          </p:cNvCxnSpPr>
          <p:nvPr/>
        </p:nvCxnSpPr>
        <p:spPr bwMode="auto">
          <a:xfrm flipH="1">
            <a:off x="5313363" y="2708984"/>
            <a:ext cx="1600893" cy="0"/>
          </a:xfrm>
          <a:prstGeom prst="line">
            <a:avLst/>
          </a:prstGeom>
          <a:solidFill>
            <a:schemeClr val="accent1"/>
          </a:solidFill>
          <a:ln w="57150" cap="flat" cmpd="sng" algn="ctr">
            <a:solidFill>
              <a:schemeClr val="tx1"/>
            </a:solidFill>
            <a:prstDash val="solid"/>
            <a:round/>
            <a:headEnd type="triangle" w="med" len="med"/>
            <a:tailEnd type="triangle" w="med" len="med"/>
          </a:ln>
          <a:effectLst/>
        </p:spPr>
      </p:cxnSp>
    </p:spTree>
    <p:custDataLst>
      <p:tags r:id="rId1"/>
    </p:custDataLst>
    <p:extLst>
      <p:ext uri="{BB962C8B-B14F-4D97-AF65-F5344CB8AC3E}">
        <p14:creationId xmlns:p14="http://schemas.microsoft.com/office/powerpoint/2010/main" val="287160276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ChangeArrowheads="1"/>
          </p:cNvSpPr>
          <p:nvPr/>
        </p:nvSpPr>
        <p:spPr bwMode="auto">
          <a:xfrm>
            <a:off x="4178300" y="1067599"/>
            <a:ext cx="4802188" cy="53892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dirty="0"/>
          </a:p>
        </p:txBody>
      </p:sp>
      <p:sp>
        <p:nvSpPr>
          <p:cNvPr id="386051" name="Rectangle 3"/>
          <p:cNvSpPr>
            <a:spLocks noGrp="1" noChangeArrowheads="1"/>
          </p:cNvSpPr>
          <p:nvPr>
            <p:ph type="title"/>
          </p:nvPr>
        </p:nvSpPr>
        <p:spPr>
          <a:xfrm>
            <a:off x="0" y="36513"/>
            <a:ext cx="9144000" cy="692952"/>
          </a:xfrm>
          <a:noFill/>
          <a:ln/>
        </p:spPr>
        <p:txBody>
          <a:bodyPr anchor="ctr">
            <a:noAutofit/>
          </a:bodyPr>
          <a:lstStyle/>
          <a:p>
            <a:r>
              <a:rPr lang="en-US" dirty="0" smtClean="0"/>
              <a:t>C2000 MCU </a:t>
            </a:r>
            <a:r>
              <a:rPr lang="en-US" dirty="0"/>
              <a:t>Multi-day Training Course</a:t>
            </a:r>
          </a:p>
        </p:txBody>
      </p:sp>
      <p:sp>
        <p:nvSpPr>
          <p:cNvPr id="386052" name="Text Box 4"/>
          <p:cNvSpPr txBox="1">
            <a:spLocks noChangeArrowheads="1"/>
          </p:cNvSpPr>
          <p:nvPr/>
        </p:nvSpPr>
        <p:spPr bwMode="auto">
          <a:xfrm>
            <a:off x="4137025" y="1101562"/>
            <a:ext cx="4878259" cy="5355312"/>
          </a:xfrm>
          <a:prstGeom prst="rect">
            <a:avLst/>
          </a:prstGeom>
          <a:noFill/>
          <a:ln w="12700">
            <a:noFill/>
            <a:miter lim="800000"/>
            <a:headEnd type="none" w="sm" len="sm"/>
            <a:tailEnd type="none" w="sm" len="sm"/>
          </a:ln>
          <a:effectLst/>
        </p:spPr>
        <p:txBody>
          <a:bodyPr wrap="none">
            <a:spAutoFit/>
          </a:bodyPr>
          <a:lstStyle/>
          <a:p>
            <a:pPr marL="457200" indent="-457200" algn="l"/>
            <a:r>
              <a:rPr lang="en-US" sz="1800" u="sng" dirty="0" smtClean="0">
                <a:effectLst/>
                <a:latin typeface="Arial" pitchFamily="34" charset="0"/>
                <a:cs typeface="Arial" pitchFamily="34" charset="0"/>
              </a:rPr>
              <a:t>TMS320F2806x </a:t>
            </a:r>
            <a:r>
              <a:rPr lang="en-US" sz="1800" u="sng" dirty="0">
                <a:effectLst/>
                <a:latin typeface="Arial" pitchFamily="34" charset="0"/>
                <a:cs typeface="Arial" pitchFamily="34" charset="0"/>
              </a:rPr>
              <a:t>Workshop Outline</a:t>
            </a:r>
          </a:p>
          <a:p>
            <a:pPr marL="457200" indent="-457200" algn="l"/>
            <a:r>
              <a:rPr lang="en-US" sz="1800" dirty="0">
                <a:effectLst/>
                <a:latin typeface="Arial" pitchFamily="34" charset="0"/>
                <a:cs typeface="Arial" pitchFamily="34" charset="0"/>
              </a:rPr>
              <a:t> - Architectural Overview</a:t>
            </a:r>
          </a:p>
          <a:p>
            <a:pPr marL="457200" indent="-457200" algn="l"/>
            <a:r>
              <a:rPr lang="en-US" sz="1800" dirty="0">
                <a:effectLst/>
                <a:latin typeface="Arial" pitchFamily="34" charset="0"/>
                <a:cs typeface="Arial" pitchFamily="34" charset="0"/>
              </a:rPr>
              <a:t> - Programming Development Environment</a:t>
            </a:r>
          </a:p>
          <a:p>
            <a:pPr marL="457200" indent="-457200" algn="l"/>
            <a:r>
              <a:rPr lang="en-US" sz="1800" dirty="0">
                <a:effectLst/>
                <a:latin typeface="Arial" pitchFamily="34" charset="0"/>
                <a:cs typeface="Arial" pitchFamily="34" charset="0"/>
              </a:rPr>
              <a:t> - Peripheral Register Header Files</a:t>
            </a:r>
          </a:p>
          <a:p>
            <a:pPr marL="457200" indent="-457200" algn="l"/>
            <a:r>
              <a:rPr lang="en-US" sz="1800" dirty="0">
                <a:effectLst/>
                <a:latin typeface="Arial" pitchFamily="34" charset="0"/>
                <a:cs typeface="Arial" pitchFamily="34" charset="0"/>
              </a:rPr>
              <a:t> - Reset and Interrupts</a:t>
            </a:r>
          </a:p>
          <a:p>
            <a:pPr marL="457200" indent="-457200" algn="l"/>
            <a:r>
              <a:rPr lang="en-US" sz="1800" dirty="0">
                <a:effectLst/>
                <a:latin typeface="Arial" pitchFamily="34" charset="0"/>
                <a:cs typeface="Arial" pitchFamily="34" charset="0"/>
              </a:rPr>
              <a:t> - System Initialization</a:t>
            </a:r>
          </a:p>
          <a:p>
            <a:pPr marL="457200" indent="-457200" algn="l"/>
            <a:r>
              <a:rPr lang="en-US" sz="1800" dirty="0">
                <a:effectLst/>
                <a:latin typeface="Arial" pitchFamily="34" charset="0"/>
                <a:cs typeface="Arial" pitchFamily="34" charset="0"/>
              </a:rPr>
              <a:t> - Analog-to-Digital Converter</a:t>
            </a:r>
          </a:p>
          <a:p>
            <a:pPr marL="457200" indent="-457200" algn="l"/>
            <a:r>
              <a:rPr lang="en-US" sz="1800" dirty="0">
                <a:effectLst/>
                <a:latin typeface="Arial" pitchFamily="34" charset="0"/>
                <a:cs typeface="Arial" pitchFamily="34" charset="0"/>
              </a:rPr>
              <a:t> - Control Peripherals</a:t>
            </a:r>
          </a:p>
          <a:p>
            <a:pPr marL="457200" indent="-457200" algn="l"/>
            <a:r>
              <a:rPr lang="en-US" sz="1800" dirty="0">
                <a:effectLst/>
                <a:latin typeface="Arial" pitchFamily="34" charset="0"/>
                <a:cs typeface="Arial" pitchFamily="34" charset="0"/>
              </a:rPr>
              <a:t> - Numerical </a:t>
            </a:r>
            <a:r>
              <a:rPr lang="en-US" sz="1800" dirty="0" smtClean="0">
                <a:effectLst/>
                <a:latin typeface="Arial" pitchFamily="34" charset="0"/>
                <a:cs typeface="Arial" pitchFamily="34" charset="0"/>
              </a:rPr>
              <a:t>Concepts</a:t>
            </a:r>
          </a:p>
          <a:p>
            <a:pPr marL="457200" indent="-457200" algn="l"/>
            <a:r>
              <a:rPr lang="en-US" sz="1800" dirty="0" smtClean="0">
                <a:effectLst/>
                <a:latin typeface="Arial" pitchFamily="34" charset="0"/>
                <a:cs typeface="Arial" pitchFamily="34" charset="0"/>
              </a:rPr>
              <a:t> - Direct Memory Access (DMA)</a:t>
            </a:r>
            <a:endParaRPr lang="en-US" sz="1800" dirty="0">
              <a:effectLst/>
              <a:latin typeface="Arial" pitchFamily="34" charset="0"/>
              <a:cs typeface="Arial" pitchFamily="34" charset="0"/>
            </a:endParaRPr>
          </a:p>
          <a:p>
            <a:pPr marL="457200" indent="-457200" algn="l"/>
            <a:r>
              <a:rPr lang="en-US" sz="1800" dirty="0">
                <a:effectLst/>
                <a:latin typeface="Arial" pitchFamily="34" charset="0"/>
                <a:cs typeface="Arial" pitchFamily="34" charset="0"/>
              </a:rPr>
              <a:t> - Control Law Accelerator (CLA</a:t>
            </a:r>
            <a:r>
              <a:rPr lang="en-US" sz="1800" dirty="0" smtClean="0">
                <a:effectLst/>
                <a:latin typeface="Arial" pitchFamily="34" charset="0"/>
                <a:cs typeface="Arial" pitchFamily="34" charset="0"/>
              </a:rPr>
              <a:t>)</a:t>
            </a:r>
          </a:p>
          <a:p>
            <a:pPr marL="457200" indent="-457200" algn="l"/>
            <a:r>
              <a:rPr lang="en-US" sz="1800" dirty="0" smtClean="0">
                <a:effectLst/>
                <a:latin typeface="Arial" pitchFamily="34" charset="0"/>
                <a:cs typeface="Arial" pitchFamily="34" charset="0"/>
              </a:rPr>
              <a:t> - Viterbi, Complex Math, CRC Unit (VCU)</a:t>
            </a:r>
            <a:endParaRPr lang="en-US" sz="1800" dirty="0">
              <a:effectLst/>
              <a:latin typeface="Arial" pitchFamily="34" charset="0"/>
              <a:cs typeface="Arial" pitchFamily="34" charset="0"/>
            </a:endParaRPr>
          </a:p>
          <a:p>
            <a:pPr marL="457200" indent="-457200" algn="l"/>
            <a:r>
              <a:rPr lang="en-US" sz="1800" dirty="0">
                <a:effectLst/>
                <a:latin typeface="Arial" pitchFamily="34" charset="0"/>
                <a:cs typeface="Arial" pitchFamily="34" charset="0"/>
              </a:rPr>
              <a:t> - System Design</a:t>
            </a:r>
          </a:p>
          <a:p>
            <a:pPr marL="457200" indent="-457200" algn="l"/>
            <a:r>
              <a:rPr lang="en-US" sz="1800" dirty="0">
                <a:effectLst/>
                <a:latin typeface="Arial" pitchFamily="34" charset="0"/>
                <a:cs typeface="Arial" pitchFamily="34" charset="0"/>
              </a:rPr>
              <a:t> - </a:t>
            </a:r>
            <a:r>
              <a:rPr lang="en-US" sz="1800" dirty="0" smtClean="0">
                <a:effectLst/>
                <a:latin typeface="Arial" pitchFamily="34" charset="0"/>
                <a:cs typeface="Arial" pitchFamily="34" charset="0"/>
              </a:rPr>
              <a:t>Communications</a:t>
            </a:r>
            <a:endParaRPr lang="en-US" sz="1800" dirty="0">
              <a:effectLst/>
              <a:latin typeface="Arial" pitchFamily="34" charset="0"/>
              <a:cs typeface="Arial" pitchFamily="34" charset="0"/>
            </a:endParaRPr>
          </a:p>
          <a:p>
            <a:pPr marL="457200" indent="-457200" algn="l"/>
            <a:r>
              <a:rPr lang="en-US" sz="1800" dirty="0">
                <a:effectLst/>
                <a:latin typeface="Arial" pitchFamily="34" charset="0"/>
                <a:cs typeface="Arial" pitchFamily="34" charset="0"/>
              </a:rPr>
              <a:t> - Support Resources</a:t>
            </a:r>
          </a:p>
        </p:txBody>
      </p:sp>
      <p:sp>
        <p:nvSpPr>
          <p:cNvPr id="386053" name="Text Box 5"/>
          <p:cNvSpPr txBox="1">
            <a:spLocks noChangeArrowheads="1"/>
          </p:cNvSpPr>
          <p:nvPr/>
        </p:nvSpPr>
        <p:spPr bwMode="auto">
          <a:xfrm>
            <a:off x="41275" y="4283075"/>
            <a:ext cx="4122738" cy="1457325"/>
          </a:xfrm>
          <a:prstGeom prst="rect">
            <a:avLst/>
          </a:prstGeom>
          <a:noFill/>
          <a:ln w="12700">
            <a:noFill/>
            <a:miter lim="800000"/>
            <a:headEnd type="none" w="sm" len="sm"/>
            <a:tailEnd type="none" w="sm" len="sm"/>
          </a:ln>
          <a:effectLst/>
        </p:spPr>
        <p:txBody>
          <a:bodyPr>
            <a:spAutoFit/>
          </a:bodyPr>
          <a:lstStyle/>
          <a:p>
            <a:pPr algn="ctr"/>
            <a:r>
              <a:rPr lang="en-US" sz="2800" dirty="0">
                <a:effectLst/>
                <a:latin typeface="Arial" pitchFamily="34" charset="0"/>
                <a:cs typeface="Arial" pitchFamily="34" charset="0"/>
              </a:rPr>
              <a:t>In-depth hands-on </a:t>
            </a:r>
            <a:r>
              <a:rPr lang="en-US" sz="2800" dirty="0" smtClean="0">
                <a:effectLst/>
                <a:latin typeface="Arial" pitchFamily="34" charset="0"/>
                <a:cs typeface="Arial" pitchFamily="34" charset="0"/>
              </a:rPr>
              <a:t>TMS320F28069 </a:t>
            </a:r>
            <a:r>
              <a:rPr lang="en-US" sz="2800" dirty="0">
                <a:effectLst/>
                <a:latin typeface="Arial" pitchFamily="34" charset="0"/>
                <a:cs typeface="Arial" pitchFamily="34" charset="0"/>
              </a:rPr>
              <a:t>Design and Peripheral Training</a:t>
            </a:r>
          </a:p>
        </p:txBody>
      </p:sp>
      <p:pic>
        <p:nvPicPr>
          <p:cNvPr id="386055" name="Picture 7" descr="Cover"/>
          <p:cNvPicPr>
            <a:picLocks noChangeAspect="1" noChangeArrowheads="1"/>
          </p:cNvPicPr>
          <p:nvPr/>
        </p:nvPicPr>
        <p:blipFill>
          <a:blip r:embed="rId4" cstate="print"/>
          <a:srcRect/>
          <a:stretch>
            <a:fillRect/>
          </a:stretch>
        </p:blipFill>
        <p:spPr bwMode="auto">
          <a:xfrm>
            <a:off x="144463" y="1468438"/>
            <a:ext cx="3913187" cy="237966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848213234"/>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normAutofit/>
          </a:bodyPr>
          <a:lstStyle/>
          <a:p>
            <a:r>
              <a:rPr lang="en-US" dirty="0"/>
              <a:t>controlSUITE™</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485" y="571499"/>
            <a:ext cx="8290560" cy="621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16017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0"/>
            <a:ext cx="9144000" cy="990599"/>
          </a:xfrm>
        </p:spPr>
        <p:txBody>
          <a:bodyPr>
            <a:normAutofit fontScale="90000"/>
          </a:bodyPr>
          <a:lstStyle/>
          <a:p>
            <a:r>
              <a:rPr lang="en-US" sz="4000" dirty="0"/>
              <a:t>C2000 Experimenter’s </a:t>
            </a:r>
            <a:r>
              <a:rPr lang="en-US" sz="4000" dirty="0" smtClean="0"/>
              <a:t>Kit</a:t>
            </a:r>
            <a:r>
              <a:rPr lang="en-US" dirty="0"/>
              <a:t/>
            </a:r>
            <a:br>
              <a:rPr lang="en-US" dirty="0"/>
            </a:br>
            <a:r>
              <a:rPr lang="en-US" sz="2000" dirty="0" smtClean="0"/>
              <a:t>F28069, </a:t>
            </a:r>
            <a:r>
              <a:rPr lang="en-US" sz="2000" dirty="0"/>
              <a:t>F28035, </a:t>
            </a:r>
            <a:r>
              <a:rPr lang="en-US" sz="2000" dirty="0" smtClean="0"/>
              <a:t>F28027, F28335, F2808, C28343, C28346, F28M35, F28377D</a:t>
            </a:r>
            <a:endParaRPr lang="en-US" dirty="0"/>
          </a:p>
        </p:txBody>
      </p:sp>
      <p:sp>
        <p:nvSpPr>
          <p:cNvPr id="102403" name="Rectangle 3"/>
          <p:cNvSpPr>
            <a:spLocks noGrp="1" noChangeArrowheads="1"/>
          </p:cNvSpPr>
          <p:nvPr>
            <p:ph type="body" sz="half" idx="4294967295"/>
          </p:nvPr>
        </p:nvSpPr>
        <p:spPr>
          <a:xfrm>
            <a:off x="3959225" y="1203960"/>
            <a:ext cx="5184775" cy="5410200"/>
          </a:xfrm>
        </p:spPr>
        <p:txBody>
          <a:bodyPr>
            <a:normAutofit/>
          </a:bodyPr>
          <a:lstStyle/>
          <a:p>
            <a:r>
              <a:rPr lang="en-US" sz="2400" dirty="0"/>
              <a:t>Experimenter Kits include</a:t>
            </a:r>
          </a:p>
          <a:p>
            <a:pPr lvl="1"/>
            <a:r>
              <a:rPr lang="en-US" sz="2000" dirty="0" err="1" smtClean="0"/>
              <a:t>controlCARD</a:t>
            </a:r>
            <a:endParaRPr lang="en-US" sz="2000" dirty="0"/>
          </a:p>
          <a:p>
            <a:pPr lvl="1"/>
            <a:r>
              <a:rPr lang="en-US" sz="2000" dirty="0"/>
              <a:t>USB docking station</a:t>
            </a:r>
          </a:p>
          <a:p>
            <a:pPr lvl="1"/>
            <a:r>
              <a:rPr lang="en-US" sz="2000" dirty="0"/>
              <a:t>C2000 Applications Software CD with example code and full hardware details</a:t>
            </a:r>
          </a:p>
          <a:p>
            <a:pPr lvl="1"/>
            <a:r>
              <a:rPr lang="en-US" sz="2000" dirty="0"/>
              <a:t>Code Composer </a:t>
            </a:r>
            <a:r>
              <a:rPr lang="en-US" sz="2000" dirty="0" smtClean="0"/>
              <a:t>Studio</a:t>
            </a:r>
            <a:endParaRPr lang="en-US" sz="2000" dirty="0"/>
          </a:p>
          <a:p>
            <a:r>
              <a:rPr lang="en-US" sz="2400" dirty="0"/>
              <a:t>Docking station features</a:t>
            </a:r>
          </a:p>
          <a:p>
            <a:pPr lvl="1"/>
            <a:r>
              <a:rPr lang="en-US" sz="2000" dirty="0"/>
              <a:t>Access to controlCARD signals</a:t>
            </a:r>
          </a:p>
          <a:p>
            <a:pPr lvl="1"/>
            <a:r>
              <a:rPr lang="en-US" sz="2000" dirty="0"/>
              <a:t>Breadboard areas</a:t>
            </a:r>
          </a:p>
          <a:p>
            <a:pPr lvl="1"/>
            <a:r>
              <a:rPr lang="en-US" sz="2000" dirty="0"/>
              <a:t>Onboard USB JTAG Emulation</a:t>
            </a:r>
          </a:p>
          <a:p>
            <a:pPr lvl="2"/>
            <a:r>
              <a:rPr lang="en-US" sz="1600" i="1" dirty="0"/>
              <a:t>JTAG emulator not required</a:t>
            </a:r>
          </a:p>
          <a:p>
            <a:r>
              <a:rPr lang="en-US" sz="2400" dirty="0"/>
              <a:t>Available through TI authorized distributors and the TI eStore</a:t>
            </a:r>
          </a:p>
        </p:txBody>
      </p:sp>
      <p:pic>
        <p:nvPicPr>
          <p:cNvPr id="102407" name="Picture 7" descr="piccolof280352rollover"/>
          <p:cNvPicPr>
            <a:picLocks noChangeAspect="1" noChangeArrowheads="1"/>
          </p:cNvPicPr>
          <p:nvPr/>
        </p:nvPicPr>
        <p:blipFill>
          <a:blip r:embed="rId4" cstate="print"/>
          <a:srcRect/>
          <a:stretch>
            <a:fillRect/>
          </a:stretch>
        </p:blipFill>
        <p:spPr bwMode="auto">
          <a:xfrm>
            <a:off x="371475" y="1105592"/>
            <a:ext cx="3286125" cy="2059305"/>
          </a:xfrm>
          <a:prstGeom prst="rect">
            <a:avLst/>
          </a:prstGeom>
          <a:noFill/>
          <a:ln w="9525">
            <a:noFill/>
            <a:miter lim="800000"/>
            <a:headEnd/>
            <a:tailEnd/>
          </a:ln>
        </p:spPr>
      </p:pic>
      <p:sp>
        <p:nvSpPr>
          <p:cNvPr id="12" name="Rectangle 3"/>
          <p:cNvSpPr txBox="1">
            <a:spLocks noChangeArrowheads="1"/>
          </p:cNvSpPr>
          <p:nvPr/>
        </p:nvSpPr>
        <p:spPr>
          <a:xfrm>
            <a:off x="121920" y="3163801"/>
            <a:ext cx="3799841" cy="2689226"/>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200" b="1" i="0" u="none" strike="noStrike" kern="1200" cap="none" spc="0" normalizeH="0" baseline="0" noProof="0" dirty="0" smtClean="0">
                <a:ln>
                  <a:noFill/>
                </a:ln>
                <a:solidFill>
                  <a:schemeClr val="tx1"/>
                </a:solidFill>
                <a:effectLst/>
                <a:uLnTx/>
                <a:uFillTx/>
                <a:latin typeface="+mn-lt"/>
                <a:ea typeface="+mn-ea"/>
                <a:cs typeface="+mn-cs"/>
              </a:rPr>
              <a:t>Part Number: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1900" b="1" i="0" u="none" strike="noStrike" kern="1200" cap="none" spc="0" normalizeH="0" baseline="0" noProof="0" dirty="0" smtClean="0">
                <a:ln>
                  <a:noFill/>
                </a:ln>
                <a:solidFill>
                  <a:schemeClr val="tx1"/>
                </a:solidFill>
                <a:effectLst/>
                <a:uLnTx/>
                <a:uFillTx/>
                <a:latin typeface="+mn-lt"/>
              </a:rPr>
              <a:t>TMDSDOCK28069</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1900" dirty="0" smtClean="0">
                <a:effectLst/>
                <a:latin typeface="+mn-lt"/>
              </a:rPr>
              <a:t>TMDSDOCK28035</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1900" b="1" i="0" u="none" strike="noStrike" kern="1200" cap="none" spc="0" normalizeH="0" baseline="0" noProof="0" dirty="0" smtClean="0">
                <a:ln>
                  <a:noFill/>
                </a:ln>
                <a:solidFill>
                  <a:schemeClr val="tx1"/>
                </a:solidFill>
                <a:effectLst/>
                <a:uLnTx/>
                <a:uFillTx/>
                <a:latin typeface="+mn-lt"/>
              </a:rPr>
              <a:t>TMDSDOCK28027</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1900" dirty="0" smtClean="0">
                <a:effectLst/>
                <a:latin typeface="+mn-lt"/>
              </a:rPr>
              <a:t>TMDSDOCK28335</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1900" b="1" i="0" u="none" strike="noStrike" kern="1200" cap="none" spc="0" normalizeH="0" baseline="0" noProof="0" dirty="0" smtClean="0">
                <a:ln>
                  <a:noFill/>
                </a:ln>
                <a:solidFill>
                  <a:schemeClr val="tx1"/>
                </a:solidFill>
                <a:effectLst/>
                <a:uLnTx/>
                <a:uFillTx/>
                <a:latin typeface="+mn-lt"/>
              </a:rPr>
              <a:t>TMDSDOCK2808</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1900" b="1" i="0" u="none" strike="noStrike" kern="1200" cap="none" spc="0" normalizeH="0" baseline="0" noProof="0" dirty="0" smtClean="0">
                <a:ln>
                  <a:noFill/>
                </a:ln>
                <a:solidFill>
                  <a:schemeClr val="tx1"/>
                </a:solidFill>
                <a:effectLst/>
                <a:uLnTx/>
                <a:uFillTx/>
                <a:latin typeface="+mn-lt"/>
              </a:rPr>
              <a:t>TMDSDOCKH52C1</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1900" dirty="0" smtClean="0">
                <a:effectLst/>
                <a:latin typeface="+mn-lt"/>
              </a:rPr>
              <a:t>TMDSDOCK28377D</a:t>
            </a:r>
            <a:endParaRPr kumimoji="0" lang="en-US" sz="1900" b="1" i="0" u="none" strike="noStrike" kern="1200" cap="none" spc="0" normalizeH="0" baseline="0" noProof="0" dirty="0">
              <a:ln>
                <a:noFill/>
              </a:ln>
              <a:solidFill>
                <a:schemeClr val="tx1"/>
              </a:solidFill>
              <a:effectLst/>
              <a:uLnTx/>
              <a:uFillTx/>
              <a:latin typeface="+mn-lt"/>
            </a:endParaRPr>
          </a:p>
        </p:txBody>
      </p:sp>
      <p:sp>
        <p:nvSpPr>
          <p:cNvPr id="6" name="Rectangle 3"/>
          <p:cNvSpPr txBox="1">
            <a:spLocks noChangeArrowheads="1"/>
          </p:cNvSpPr>
          <p:nvPr/>
        </p:nvSpPr>
        <p:spPr>
          <a:xfrm>
            <a:off x="122626" y="5602907"/>
            <a:ext cx="4241578" cy="1082374"/>
          </a:xfrm>
          <a:prstGeom prst="rect">
            <a:avLst/>
          </a:prstGeom>
        </p:spPr>
        <p:txBody>
          <a:bodyPr vert="horz" lIns="91440" tIns="45720" rIns="91440" bIns="45720" rtlCol="0">
            <a:normAutofit/>
          </a:bodyPr>
          <a:lstStyle/>
          <a:p>
            <a:pPr marR="0" lvl="1" algn="l" defTabSz="914400" rtl="0" eaLnBrk="1" fontAlgn="auto" latinLnBrk="0" hangingPunct="1">
              <a:lnSpc>
                <a:spcPct val="100000"/>
              </a:lnSpc>
              <a:spcBef>
                <a:spcPct val="20000"/>
              </a:spcBef>
              <a:spcAft>
                <a:spcPts val="0"/>
              </a:spcAft>
              <a:buClr>
                <a:schemeClr val="tx2"/>
              </a:buClr>
              <a:buSzPct val="75000"/>
              <a:tabLst/>
              <a:defRPr/>
            </a:pPr>
            <a:r>
              <a:rPr kumimoji="0" lang="en-US" sz="1800" b="0" i="1" u="none" strike="noStrike" kern="1200" cap="none" spc="0" normalizeH="0" baseline="0" noProof="0" dirty="0" smtClean="0">
                <a:ln>
                  <a:noFill/>
                </a:ln>
                <a:solidFill>
                  <a:schemeClr val="tx1"/>
                </a:solidFill>
                <a:effectLst/>
                <a:uLnTx/>
                <a:uFillTx/>
                <a:latin typeface="+mn-lt"/>
                <a:ea typeface="+mn-ea"/>
                <a:cs typeface="+mn-cs"/>
              </a:rPr>
              <a:t>JTAG emulator required</a:t>
            </a:r>
            <a:r>
              <a:rPr kumimoji="0" lang="en-US" sz="1800" b="0" i="1" u="none" strike="noStrike" kern="1200" cap="none" spc="0" normalizeH="0" noProof="0" dirty="0" smtClean="0">
                <a:ln>
                  <a:noFill/>
                </a:ln>
                <a:solidFill>
                  <a:schemeClr val="tx1"/>
                </a:solidFill>
                <a:effectLst/>
                <a:uLnTx/>
                <a:uFillTx/>
                <a:latin typeface="+mn-lt"/>
                <a:ea typeface="+mn-ea"/>
                <a:cs typeface="+mn-cs"/>
              </a:rPr>
              <a:t> for:</a:t>
            </a:r>
            <a:endParaRPr kumimoji="0" lang="en-US" sz="1800" b="0" i="1"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1800" b="1" i="0" u="none" strike="noStrike" kern="1200" cap="none" spc="0" normalizeH="0" baseline="0" noProof="0" dirty="0" smtClean="0">
                <a:ln>
                  <a:noFill/>
                </a:ln>
                <a:solidFill>
                  <a:schemeClr val="tx1"/>
                </a:solidFill>
                <a:effectLst/>
                <a:uLnTx/>
                <a:uFillTx/>
                <a:latin typeface="+mn-lt"/>
              </a:rPr>
              <a:t>TMDSDOCK28343 </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1800" dirty="0" smtClean="0">
                <a:effectLst/>
                <a:latin typeface="+mn-lt"/>
              </a:rPr>
              <a:t>TMDSDOCK28346-168</a:t>
            </a:r>
            <a:endParaRPr kumimoji="0" lang="en-US" sz="1800" b="1" i="0" u="none" strike="noStrike" kern="1200" cap="none" spc="0" normalizeH="0" baseline="0" noProof="0" dirty="0">
              <a:ln>
                <a:noFill/>
              </a:ln>
              <a:solidFill>
                <a:schemeClr val="tx1"/>
              </a:solidFill>
              <a:effectLst/>
              <a:uLnTx/>
              <a:uFillTx/>
              <a:latin typeface="+mn-lt"/>
            </a:endParaRPr>
          </a:p>
        </p:txBody>
      </p:sp>
    </p:spTree>
    <p:custDataLst>
      <p:tags r:id="rId1"/>
    </p:custDataLst>
    <p:extLst>
      <p:ext uri="{BB962C8B-B14F-4D97-AF65-F5344CB8AC3E}">
        <p14:creationId xmlns:p14="http://schemas.microsoft.com/office/powerpoint/2010/main" val="242353421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r>
              <a:rPr lang="en-US" dirty="0"/>
              <a:t>F28335 Peripheral Explorer Kit</a:t>
            </a:r>
          </a:p>
        </p:txBody>
      </p:sp>
      <p:sp>
        <p:nvSpPr>
          <p:cNvPr id="99331" name="Rectangle 3"/>
          <p:cNvSpPr>
            <a:spLocks noGrp="1" noChangeArrowheads="1"/>
          </p:cNvSpPr>
          <p:nvPr>
            <p:ph type="body" sz="half" idx="4294967295"/>
          </p:nvPr>
        </p:nvSpPr>
        <p:spPr>
          <a:xfrm>
            <a:off x="3429000" y="762000"/>
            <a:ext cx="5715000" cy="5854700"/>
          </a:xfrm>
        </p:spPr>
        <p:txBody>
          <a:bodyPr>
            <a:noAutofit/>
          </a:bodyPr>
          <a:lstStyle/>
          <a:p>
            <a:pPr>
              <a:spcBef>
                <a:spcPts val="300"/>
              </a:spcBef>
            </a:pPr>
            <a:r>
              <a:rPr lang="en-US" sz="2400" dirty="0"/>
              <a:t>Experimenter Kit includes</a:t>
            </a:r>
          </a:p>
          <a:p>
            <a:pPr lvl="1">
              <a:spcBef>
                <a:spcPts val="300"/>
              </a:spcBef>
            </a:pPr>
            <a:r>
              <a:rPr lang="en-US" sz="2000" dirty="0"/>
              <a:t>F28335 controlCARD</a:t>
            </a:r>
          </a:p>
          <a:p>
            <a:pPr lvl="1">
              <a:spcBef>
                <a:spcPts val="300"/>
              </a:spcBef>
            </a:pPr>
            <a:r>
              <a:rPr lang="en-US" sz="2000" dirty="0"/>
              <a:t>Peripheral Explorer baseboard</a:t>
            </a:r>
          </a:p>
          <a:p>
            <a:pPr lvl="1">
              <a:spcBef>
                <a:spcPts val="300"/>
              </a:spcBef>
            </a:pPr>
            <a:r>
              <a:rPr lang="en-US" sz="2000" dirty="0"/>
              <a:t>C2000 Applications Software CD with example code and full hardware details</a:t>
            </a:r>
          </a:p>
          <a:p>
            <a:pPr lvl="1">
              <a:spcBef>
                <a:spcPts val="300"/>
              </a:spcBef>
            </a:pPr>
            <a:r>
              <a:rPr lang="en-US" sz="2000" dirty="0"/>
              <a:t>Code Composer </a:t>
            </a:r>
            <a:r>
              <a:rPr lang="en-US" sz="2000" dirty="0" smtClean="0"/>
              <a:t>Studio</a:t>
            </a:r>
            <a:endParaRPr lang="en-US" sz="2000" dirty="0"/>
          </a:p>
          <a:p>
            <a:pPr>
              <a:spcBef>
                <a:spcPts val="300"/>
              </a:spcBef>
            </a:pPr>
            <a:r>
              <a:rPr lang="en-US" sz="2400" dirty="0"/>
              <a:t>Peripheral Explorer features</a:t>
            </a:r>
          </a:p>
          <a:p>
            <a:pPr lvl="1">
              <a:spcBef>
                <a:spcPts val="300"/>
              </a:spcBef>
            </a:pPr>
            <a:r>
              <a:rPr lang="en-US" sz="2000" dirty="0"/>
              <a:t>ADC input variable resistors</a:t>
            </a:r>
          </a:p>
          <a:p>
            <a:pPr lvl="1">
              <a:spcBef>
                <a:spcPts val="300"/>
              </a:spcBef>
            </a:pPr>
            <a:r>
              <a:rPr lang="en-US" sz="2000" dirty="0"/>
              <a:t>GPIO hex encoder &amp; push buttons</a:t>
            </a:r>
          </a:p>
          <a:p>
            <a:pPr lvl="1">
              <a:spcBef>
                <a:spcPts val="300"/>
              </a:spcBef>
            </a:pPr>
            <a:r>
              <a:rPr lang="en-US" sz="2000" dirty="0"/>
              <a:t>eCAP infrared sensor</a:t>
            </a:r>
          </a:p>
          <a:p>
            <a:pPr lvl="1">
              <a:spcBef>
                <a:spcPts val="300"/>
              </a:spcBef>
            </a:pPr>
            <a:r>
              <a:rPr lang="en-US" sz="2000" dirty="0"/>
              <a:t>GPIO LEDs, I2C &amp; CAN connection</a:t>
            </a:r>
          </a:p>
          <a:p>
            <a:pPr lvl="1">
              <a:spcBef>
                <a:spcPts val="300"/>
              </a:spcBef>
            </a:pPr>
            <a:r>
              <a:rPr lang="en-US" sz="2000" dirty="0"/>
              <a:t>Analog I/O (AIC+McBSP)</a:t>
            </a:r>
          </a:p>
          <a:p>
            <a:pPr marL="342900" lvl="1" indent="-342900">
              <a:spcBef>
                <a:spcPts val="300"/>
              </a:spcBef>
            </a:pPr>
            <a:r>
              <a:rPr lang="en-US" sz="2400" dirty="0" smtClean="0"/>
              <a:t>Onboard USB JTAG Emulation</a:t>
            </a:r>
          </a:p>
          <a:p>
            <a:pPr lvl="1">
              <a:spcBef>
                <a:spcPts val="300"/>
              </a:spcBef>
            </a:pPr>
            <a:r>
              <a:rPr lang="en-US" sz="1800" i="1" dirty="0" smtClean="0"/>
              <a:t>JTAG </a:t>
            </a:r>
            <a:r>
              <a:rPr lang="en-US" sz="1800" i="1" dirty="0"/>
              <a:t>emulator </a:t>
            </a:r>
            <a:r>
              <a:rPr lang="en-US" sz="1800" i="1" dirty="0" smtClean="0"/>
              <a:t>not required </a:t>
            </a:r>
            <a:endParaRPr lang="en-US" sz="1800" dirty="0"/>
          </a:p>
          <a:p>
            <a:pPr>
              <a:spcBef>
                <a:spcPts val="300"/>
              </a:spcBef>
            </a:pPr>
            <a:r>
              <a:rPr lang="en-US" sz="2400" dirty="0"/>
              <a:t>Available through TI authorized distributors and the TI eStore</a:t>
            </a:r>
          </a:p>
        </p:txBody>
      </p:sp>
      <p:sp>
        <p:nvSpPr>
          <p:cNvPr id="99340" name="Rectangle 12"/>
          <p:cNvSpPr>
            <a:spLocks noChangeArrowheads="1"/>
          </p:cNvSpPr>
          <p:nvPr/>
        </p:nvSpPr>
        <p:spPr bwMode="auto">
          <a:xfrm>
            <a:off x="609600" y="6248400"/>
            <a:ext cx="2243137" cy="366713"/>
          </a:xfrm>
          <a:prstGeom prst="rect">
            <a:avLst/>
          </a:prstGeom>
          <a:noFill/>
          <a:ln w="9525">
            <a:noFill/>
            <a:miter lim="800000"/>
            <a:headEnd/>
            <a:tailEnd/>
          </a:ln>
          <a:effectLst/>
        </p:spPr>
        <p:txBody>
          <a:bodyPr>
            <a:spAutoFit/>
          </a:bodyPr>
          <a:lstStyle/>
          <a:p>
            <a:pPr algn="ctr" eaLnBrk="1" hangingPunct="1">
              <a:lnSpc>
                <a:spcPct val="100000"/>
              </a:lnSpc>
              <a:spcBef>
                <a:spcPct val="0"/>
              </a:spcBef>
            </a:pPr>
            <a:r>
              <a:rPr lang="en-US" sz="1800" dirty="0">
                <a:effectLst/>
                <a:latin typeface="Arial" charset="0"/>
              </a:rPr>
              <a:t>TMDSPREX28335</a:t>
            </a:r>
          </a:p>
        </p:txBody>
      </p:sp>
      <p:pic>
        <p:nvPicPr>
          <p:cNvPr id="12" name="Picture 11" descr="PeriphR5_top.jpg"/>
          <p:cNvPicPr>
            <a:picLocks noChangeAspect="1"/>
          </p:cNvPicPr>
          <p:nvPr/>
        </p:nvPicPr>
        <p:blipFill>
          <a:blip r:embed="rId4" cstate="print"/>
          <a:stretch>
            <a:fillRect/>
          </a:stretch>
        </p:blipFill>
        <p:spPr>
          <a:xfrm rot="16200000">
            <a:off x="-897330" y="2211629"/>
            <a:ext cx="5391302" cy="2682240"/>
          </a:xfrm>
          <a:prstGeom prst="rect">
            <a:avLst/>
          </a:prstGeom>
        </p:spPr>
      </p:pic>
    </p:spTree>
    <p:custDataLst>
      <p:tags r:id="rId1"/>
    </p:custDataLst>
    <p:extLst>
      <p:ext uri="{BB962C8B-B14F-4D97-AF65-F5344CB8AC3E}">
        <p14:creationId xmlns:p14="http://schemas.microsoft.com/office/powerpoint/2010/main" val="233041566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0" y="0"/>
            <a:ext cx="9144000" cy="990599"/>
          </a:xfrm>
        </p:spPr>
        <p:txBody>
          <a:bodyPr>
            <a:normAutofit/>
          </a:bodyPr>
          <a:lstStyle/>
          <a:p>
            <a:r>
              <a:rPr lang="en-US" dirty="0"/>
              <a:t>C2000 </a:t>
            </a:r>
            <a:r>
              <a:rPr lang="en-US" dirty="0" smtClean="0"/>
              <a:t>controlSTICK Evaluation Tool</a:t>
            </a:r>
            <a:br>
              <a:rPr lang="en-US" dirty="0" smtClean="0"/>
            </a:br>
            <a:r>
              <a:rPr lang="en-US" sz="2000" dirty="0" smtClean="0"/>
              <a:t>F28069, F28027</a:t>
            </a:r>
            <a:endParaRPr lang="en-US" dirty="0"/>
          </a:p>
        </p:txBody>
      </p:sp>
      <p:sp>
        <p:nvSpPr>
          <p:cNvPr id="102403" name="Rectangle 3"/>
          <p:cNvSpPr>
            <a:spLocks noGrp="1" noChangeArrowheads="1"/>
          </p:cNvSpPr>
          <p:nvPr>
            <p:ph type="body" sz="half" idx="4294967295"/>
          </p:nvPr>
        </p:nvSpPr>
        <p:spPr>
          <a:xfrm>
            <a:off x="3959225" y="1371600"/>
            <a:ext cx="5184775" cy="4876800"/>
          </a:xfrm>
        </p:spPr>
        <p:txBody>
          <a:bodyPr>
            <a:normAutofit/>
          </a:bodyPr>
          <a:lstStyle/>
          <a:p>
            <a:pPr>
              <a:spcBef>
                <a:spcPts val="1200"/>
              </a:spcBef>
            </a:pPr>
            <a:r>
              <a:rPr lang="en-US" sz="2400" dirty="0" smtClean="0"/>
              <a:t>Low-cost USB evaluation tool</a:t>
            </a:r>
          </a:p>
          <a:p>
            <a:pPr>
              <a:spcBef>
                <a:spcPts val="1200"/>
              </a:spcBef>
            </a:pPr>
            <a:r>
              <a:rPr lang="en-US" sz="2400" dirty="0" smtClean="0"/>
              <a:t>Onboard JTAG Emulation</a:t>
            </a:r>
          </a:p>
          <a:p>
            <a:pPr lvl="1">
              <a:spcBef>
                <a:spcPts val="1200"/>
              </a:spcBef>
            </a:pPr>
            <a:r>
              <a:rPr lang="en-US" sz="1800" i="1" dirty="0" smtClean="0"/>
              <a:t>JTAG emulator not required</a:t>
            </a:r>
          </a:p>
          <a:p>
            <a:pPr>
              <a:spcBef>
                <a:spcPts val="1200"/>
              </a:spcBef>
            </a:pPr>
            <a:r>
              <a:rPr lang="en-US" sz="2400" dirty="0" smtClean="0"/>
              <a:t>Access to controlSTICK signals</a:t>
            </a:r>
            <a:endParaRPr lang="en-US" sz="2400" dirty="0"/>
          </a:p>
          <a:p>
            <a:pPr>
              <a:spcBef>
                <a:spcPts val="1200"/>
              </a:spcBef>
            </a:pPr>
            <a:r>
              <a:rPr lang="en-US" sz="2400" dirty="0" smtClean="0"/>
              <a:t>C2000 </a:t>
            </a:r>
            <a:r>
              <a:rPr lang="en-US" sz="2400" dirty="0"/>
              <a:t>Applications Software CD with example code and full hardware details</a:t>
            </a:r>
          </a:p>
          <a:p>
            <a:pPr>
              <a:spcBef>
                <a:spcPts val="1200"/>
              </a:spcBef>
            </a:pPr>
            <a:r>
              <a:rPr lang="en-US" sz="2400" dirty="0"/>
              <a:t>Code Composer </a:t>
            </a:r>
            <a:r>
              <a:rPr lang="en-US" sz="2400" dirty="0" smtClean="0"/>
              <a:t>Studio</a:t>
            </a:r>
          </a:p>
          <a:p>
            <a:pPr>
              <a:spcBef>
                <a:spcPts val="1200"/>
              </a:spcBef>
            </a:pPr>
            <a:r>
              <a:rPr lang="en-US" sz="2400" dirty="0" smtClean="0"/>
              <a:t>Available </a:t>
            </a:r>
            <a:r>
              <a:rPr lang="en-US" sz="2400" dirty="0"/>
              <a:t>through TI authorized distributors and the TI eStore</a:t>
            </a:r>
          </a:p>
        </p:txBody>
      </p:sp>
      <p:sp>
        <p:nvSpPr>
          <p:cNvPr id="12" name="Rectangle 3"/>
          <p:cNvSpPr txBox="1">
            <a:spLocks noChangeArrowheads="1"/>
          </p:cNvSpPr>
          <p:nvPr/>
        </p:nvSpPr>
        <p:spPr>
          <a:xfrm>
            <a:off x="381001" y="3887009"/>
            <a:ext cx="3276599" cy="1370791"/>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Part Number: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TMDX28069USB</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TMDS28027USB</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descr="F2806x_controlSTICK_jpg.jpg"/>
          <p:cNvPicPr>
            <a:picLocks noChangeAspect="1"/>
          </p:cNvPicPr>
          <p:nvPr/>
        </p:nvPicPr>
        <p:blipFill>
          <a:blip r:embed="rId4" cstate="print"/>
          <a:stretch>
            <a:fillRect/>
          </a:stretch>
        </p:blipFill>
        <p:spPr>
          <a:xfrm>
            <a:off x="152400" y="2392680"/>
            <a:ext cx="3657600" cy="1341120"/>
          </a:xfrm>
          <a:prstGeom prst="rect">
            <a:avLst/>
          </a:prstGeom>
        </p:spPr>
      </p:pic>
    </p:spTree>
    <p:custDataLst>
      <p:tags r:id="rId1"/>
    </p:custDataLst>
    <p:extLst>
      <p:ext uri="{BB962C8B-B14F-4D97-AF65-F5344CB8AC3E}">
        <p14:creationId xmlns:p14="http://schemas.microsoft.com/office/powerpoint/2010/main" val="347459193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a:spLocks noGrp="1" noChangeArrowheads="1"/>
          </p:cNvSpPr>
          <p:nvPr>
            <p:ph type="title"/>
          </p:nvPr>
        </p:nvSpPr>
        <p:spPr>
          <a:xfrm>
            <a:off x="0" y="0"/>
            <a:ext cx="9144000" cy="990599"/>
          </a:xfrm>
        </p:spPr>
        <p:txBody>
          <a:bodyPr>
            <a:normAutofit/>
          </a:bodyPr>
          <a:lstStyle/>
          <a:p>
            <a:r>
              <a:rPr lang="en-US" dirty="0"/>
              <a:t>C2000 </a:t>
            </a:r>
            <a:r>
              <a:rPr lang="en-US" dirty="0" err="1" smtClean="0"/>
              <a:t>LaunchPad</a:t>
            </a:r>
            <a:r>
              <a:rPr lang="en-US" dirty="0" smtClean="0"/>
              <a:t> Evaluation Kit</a:t>
            </a:r>
            <a:br>
              <a:rPr lang="en-US" dirty="0" smtClean="0"/>
            </a:br>
            <a:r>
              <a:rPr lang="en-US" sz="2000" dirty="0" smtClean="0"/>
              <a:t>F28027, F28027F, F28069M, F28075</a:t>
            </a:r>
            <a:endParaRPr lang="en-US" dirty="0"/>
          </a:p>
        </p:txBody>
      </p:sp>
      <p:sp>
        <p:nvSpPr>
          <p:cNvPr id="10" name="Rectangle 3"/>
          <p:cNvSpPr txBox="1">
            <a:spLocks noChangeArrowheads="1"/>
          </p:cNvSpPr>
          <p:nvPr/>
        </p:nvSpPr>
        <p:spPr>
          <a:xfrm>
            <a:off x="3733800" y="894080"/>
            <a:ext cx="5410201" cy="59080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lnSpc>
                <a:spcPct val="100000"/>
              </a:lnSpc>
              <a:spcBef>
                <a:spcPts val="600"/>
              </a:spcBef>
              <a:spcAft>
                <a:spcPts val="0"/>
              </a:spcAft>
            </a:pPr>
            <a:r>
              <a:rPr lang="en-US" sz="2400" smtClean="0">
                <a:effectLst/>
              </a:rPr>
              <a:t>Low-cost evaluation kit</a:t>
            </a:r>
          </a:p>
          <a:p>
            <a:pPr lvl="1" fontAlgn="auto">
              <a:lnSpc>
                <a:spcPct val="100000"/>
              </a:lnSpc>
              <a:spcBef>
                <a:spcPts val="600"/>
              </a:spcBef>
              <a:spcAft>
                <a:spcPts val="0"/>
              </a:spcAft>
            </a:pPr>
            <a:r>
              <a:rPr lang="en-US" sz="1800" smtClean="0">
                <a:effectLst/>
              </a:rPr>
              <a:t>F28027 and F28075 standard version</a:t>
            </a:r>
          </a:p>
          <a:p>
            <a:pPr lvl="1" fontAlgn="auto">
              <a:lnSpc>
                <a:spcPct val="100000"/>
              </a:lnSpc>
              <a:spcBef>
                <a:spcPts val="600"/>
              </a:spcBef>
              <a:spcAft>
                <a:spcPts val="0"/>
              </a:spcAft>
            </a:pPr>
            <a:r>
              <a:rPr lang="en-US" sz="1800" smtClean="0">
                <a:effectLst/>
              </a:rPr>
              <a:t>F28027F version with InstaSPIN-FOC</a:t>
            </a:r>
          </a:p>
          <a:p>
            <a:pPr lvl="1" fontAlgn="auto">
              <a:lnSpc>
                <a:spcPct val="100000"/>
              </a:lnSpc>
              <a:spcBef>
                <a:spcPts val="600"/>
              </a:spcBef>
              <a:spcAft>
                <a:spcPts val="0"/>
              </a:spcAft>
            </a:pPr>
            <a:r>
              <a:rPr lang="en-US" sz="1800" smtClean="0">
                <a:effectLst/>
              </a:rPr>
              <a:t>F28069M version with InstaSPIN-MOTION</a:t>
            </a:r>
          </a:p>
          <a:p>
            <a:pPr fontAlgn="auto">
              <a:lnSpc>
                <a:spcPct val="100000"/>
              </a:lnSpc>
              <a:spcBef>
                <a:spcPts val="600"/>
              </a:spcBef>
              <a:spcAft>
                <a:spcPts val="0"/>
              </a:spcAft>
            </a:pPr>
            <a:r>
              <a:rPr lang="en-US" sz="2400" smtClean="0">
                <a:effectLst/>
              </a:rPr>
              <a:t>Various BoosterPacks available</a:t>
            </a:r>
          </a:p>
          <a:p>
            <a:pPr fontAlgn="auto">
              <a:lnSpc>
                <a:spcPct val="100000"/>
              </a:lnSpc>
              <a:spcBef>
                <a:spcPts val="600"/>
              </a:spcBef>
              <a:spcAft>
                <a:spcPts val="0"/>
              </a:spcAft>
            </a:pPr>
            <a:r>
              <a:rPr lang="en-US" sz="2400" smtClean="0">
                <a:effectLst/>
              </a:rPr>
              <a:t>Onboard JTAG Emulation</a:t>
            </a:r>
          </a:p>
          <a:p>
            <a:pPr lvl="1" fontAlgn="auto">
              <a:lnSpc>
                <a:spcPct val="100000"/>
              </a:lnSpc>
              <a:spcBef>
                <a:spcPts val="600"/>
              </a:spcBef>
              <a:spcAft>
                <a:spcPts val="0"/>
              </a:spcAft>
            </a:pPr>
            <a:r>
              <a:rPr lang="en-US" sz="1800" i="1" smtClean="0">
                <a:effectLst/>
              </a:rPr>
              <a:t>JTAG emulator not required</a:t>
            </a:r>
          </a:p>
          <a:p>
            <a:pPr fontAlgn="auto">
              <a:lnSpc>
                <a:spcPct val="100000"/>
              </a:lnSpc>
              <a:spcBef>
                <a:spcPts val="600"/>
              </a:spcBef>
              <a:spcAft>
                <a:spcPts val="0"/>
              </a:spcAft>
            </a:pPr>
            <a:r>
              <a:rPr lang="en-US" sz="2400" smtClean="0">
                <a:effectLst/>
              </a:rPr>
              <a:t>Access to LaunchPad signals</a:t>
            </a:r>
          </a:p>
          <a:p>
            <a:pPr fontAlgn="auto">
              <a:lnSpc>
                <a:spcPct val="100000"/>
              </a:lnSpc>
              <a:spcBef>
                <a:spcPts val="600"/>
              </a:spcBef>
              <a:spcAft>
                <a:spcPts val="0"/>
              </a:spcAft>
            </a:pPr>
            <a:r>
              <a:rPr lang="en-US" sz="2400" smtClean="0">
                <a:effectLst/>
              </a:rPr>
              <a:t>C2000 Applications Software with example code and full hardware details in available in controlSUITE</a:t>
            </a:r>
          </a:p>
          <a:p>
            <a:pPr fontAlgn="auto">
              <a:lnSpc>
                <a:spcPct val="100000"/>
              </a:lnSpc>
              <a:spcBef>
                <a:spcPts val="600"/>
              </a:spcBef>
              <a:spcAft>
                <a:spcPts val="0"/>
              </a:spcAft>
            </a:pPr>
            <a:r>
              <a:rPr lang="en-US" sz="2400" smtClean="0">
                <a:effectLst/>
              </a:rPr>
              <a:t>Code Composer Studio</a:t>
            </a:r>
          </a:p>
          <a:p>
            <a:pPr fontAlgn="auto">
              <a:lnSpc>
                <a:spcPct val="100000"/>
              </a:lnSpc>
              <a:spcBef>
                <a:spcPts val="600"/>
              </a:spcBef>
              <a:spcAft>
                <a:spcPts val="0"/>
              </a:spcAft>
            </a:pPr>
            <a:r>
              <a:rPr lang="en-US" sz="2400" smtClean="0">
                <a:effectLst/>
              </a:rPr>
              <a:t>Available through TI authorized distributors and the TI eStore</a:t>
            </a:r>
            <a:endParaRPr lang="en-US" sz="2400" dirty="0">
              <a:effectLst/>
            </a:endParaRPr>
          </a:p>
        </p:txBody>
      </p:sp>
      <p:sp>
        <p:nvSpPr>
          <p:cNvPr id="11" name="Rectangle 3"/>
          <p:cNvSpPr txBox="1">
            <a:spLocks noChangeArrowheads="1"/>
          </p:cNvSpPr>
          <p:nvPr/>
        </p:nvSpPr>
        <p:spPr>
          <a:xfrm>
            <a:off x="228601" y="4801409"/>
            <a:ext cx="3520439" cy="1980391"/>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400" b="1" i="0" u="none" strike="noStrike" kern="1200" cap="none" spc="0" normalizeH="0" baseline="0" noProof="0" dirty="0" smtClean="0">
                <a:ln>
                  <a:noFill/>
                </a:ln>
                <a:solidFill>
                  <a:schemeClr val="tx1"/>
                </a:solidFill>
                <a:effectLst/>
                <a:uLnTx/>
                <a:uFillTx/>
                <a:latin typeface="+mn-lt"/>
                <a:ea typeface="+mn-ea"/>
                <a:cs typeface="+mn-cs"/>
              </a:rPr>
              <a:t>Part Number:</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LAUNCHXL-F28027</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LAUNCHXL-F28027F</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2000" dirty="0" smtClean="0">
                <a:effectLst/>
                <a:latin typeface="+mn-lt"/>
              </a:rPr>
              <a:t>LAUNCHXL-F28069M</a:t>
            </a:r>
          </a:p>
          <a:p>
            <a:pPr marL="742950" marR="0" lvl="1" indent="-28575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ea typeface="+mn-ea"/>
                <a:cs typeface="+mn-cs"/>
              </a:rPr>
              <a:t>LAUNCHXL-F28075</a:t>
            </a:r>
            <a:endParaRPr kumimoji="0" lang="en-US" sz="2400" b="1"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61188" y="1876552"/>
            <a:ext cx="3255264" cy="2414016"/>
          </a:xfrm>
          <a:prstGeom prst="rect">
            <a:avLst/>
          </a:prstGeom>
        </p:spPr>
      </p:pic>
      <p:sp>
        <p:nvSpPr>
          <p:cNvPr id="14" name="Rectangle 13"/>
          <p:cNvSpPr/>
          <p:nvPr/>
        </p:nvSpPr>
        <p:spPr bwMode="auto">
          <a:xfrm>
            <a:off x="1314450" y="1403350"/>
            <a:ext cx="1993900" cy="133350"/>
          </a:xfrm>
          <a:prstGeom prst="rect">
            <a:avLst/>
          </a:prstGeom>
          <a:solidFill>
            <a:schemeClr val="bg2"/>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5" name="Rectangle 14"/>
          <p:cNvSpPr/>
          <p:nvPr/>
        </p:nvSpPr>
        <p:spPr bwMode="auto">
          <a:xfrm>
            <a:off x="774700" y="1403351"/>
            <a:ext cx="184150" cy="133350"/>
          </a:xfrm>
          <a:prstGeom prst="rect">
            <a:avLst/>
          </a:prstGeom>
          <a:solidFill>
            <a:schemeClr val="bg2"/>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Tree>
    <p:custDataLst>
      <p:tags r:id="rId1"/>
    </p:custDataLst>
    <p:extLst>
      <p:ext uri="{BB962C8B-B14F-4D97-AF65-F5344CB8AC3E}">
        <p14:creationId xmlns:p14="http://schemas.microsoft.com/office/powerpoint/2010/main" val="274911198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normAutofit/>
          </a:bodyPr>
          <a:lstStyle/>
          <a:p>
            <a:r>
              <a:rPr lang="en-US" dirty="0"/>
              <a:t>C2000 controlCARD Application Kits</a:t>
            </a:r>
          </a:p>
        </p:txBody>
      </p:sp>
      <p:pic>
        <p:nvPicPr>
          <p:cNvPr id="104451" name="Picture 3" descr="acdcrollover"/>
          <p:cNvPicPr>
            <a:picLocks noChangeAspect="1" noChangeArrowheads="1"/>
          </p:cNvPicPr>
          <p:nvPr/>
        </p:nvPicPr>
        <p:blipFill>
          <a:blip r:embed="rId3" cstate="print"/>
          <a:srcRect/>
          <a:stretch>
            <a:fillRect/>
          </a:stretch>
        </p:blipFill>
        <p:spPr bwMode="auto">
          <a:xfrm>
            <a:off x="315913" y="4702175"/>
            <a:ext cx="1196975" cy="1016000"/>
          </a:xfrm>
          <a:prstGeom prst="rect">
            <a:avLst/>
          </a:prstGeom>
          <a:noFill/>
          <a:ln w="9525">
            <a:noFill/>
            <a:miter lim="800000"/>
            <a:headEnd/>
            <a:tailEnd/>
          </a:ln>
        </p:spPr>
      </p:pic>
      <p:pic>
        <p:nvPicPr>
          <p:cNvPr id="104452" name="Picture 4" descr="eightchannelrollover"/>
          <p:cNvPicPr>
            <a:picLocks noChangeAspect="1" noChangeArrowheads="1"/>
          </p:cNvPicPr>
          <p:nvPr/>
        </p:nvPicPr>
        <p:blipFill>
          <a:blip r:embed="rId4" cstate="print"/>
          <a:srcRect/>
          <a:stretch>
            <a:fillRect/>
          </a:stretch>
        </p:blipFill>
        <p:spPr bwMode="auto">
          <a:xfrm>
            <a:off x="319088" y="1862138"/>
            <a:ext cx="1189037" cy="1028700"/>
          </a:xfrm>
          <a:prstGeom prst="rect">
            <a:avLst/>
          </a:prstGeom>
          <a:noFill/>
          <a:ln w="9525">
            <a:noFill/>
            <a:miter lim="800000"/>
            <a:headEnd/>
            <a:tailEnd/>
          </a:ln>
        </p:spPr>
      </p:pic>
      <p:pic>
        <p:nvPicPr>
          <p:cNvPr id="104453" name="Picture 5" descr="renewableenergykitrollover"/>
          <p:cNvPicPr>
            <a:picLocks noChangeAspect="1" noChangeArrowheads="1"/>
          </p:cNvPicPr>
          <p:nvPr/>
        </p:nvPicPr>
        <p:blipFill>
          <a:blip r:embed="rId5" cstate="print"/>
          <a:srcRect/>
          <a:stretch>
            <a:fillRect/>
          </a:stretch>
        </p:blipFill>
        <p:spPr bwMode="auto">
          <a:xfrm>
            <a:off x="319088" y="3778250"/>
            <a:ext cx="1189037" cy="871538"/>
          </a:xfrm>
          <a:prstGeom prst="rect">
            <a:avLst/>
          </a:prstGeom>
          <a:noFill/>
          <a:ln w="9525">
            <a:noFill/>
            <a:miter lim="800000"/>
            <a:headEnd/>
            <a:tailEnd/>
          </a:ln>
        </p:spPr>
      </p:pic>
      <p:pic>
        <p:nvPicPr>
          <p:cNvPr id="104454" name="Picture 6" descr="resonantdcdcrollover"/>
          <p:cNvPicPr>
            <a:picLocks noChangeAspect="1" noChangeArrowheads="1"/>
          </p:cNvPicPr>
          <p:nvPr/>
        </p:nvPicPr>
        <p:blipFill>
          <a:blip r:embed="rId6" cstate="print"/>
          <a:srcRect/>
          <a:stretch>
            <a:fillRect/>
          </a:stretch>
        </p:blipFill>
        <p:spPr bwMode="auto">
          <a:xfrm>
            <a:off x="323850" y="2943225"/>
            <a:ext cx="1179513" cy="784225"/>
          </a:xfrm>
          <a:prstGeom prst="rect">
            <a:avLst/>
          </a:prstGeom>
          <a:noFill/>
          <a:ln w="9525">
            <a:noFill/>
            <a:miter lim="800000"/>
            <a:headEnd/>
            <a:tailEnd/>
          </a:ln>
        </p:spPr>
      </p:pic>
      <p:pic>
        <p:nvPicPr>
          <p:cNvPr id="104455" name="Picture 7" descr="twochannelrollover"/>
          <p:cNvPicPr>
            <a:picLocks noChangeAspect="1" noChangeArrowheads="1"/>
          </p:cNvPicPr>
          <p:nvPr/>
        </p:nvPicPr>
        <p:blipFill>
          <a:blip r:embed="rId7" cstate="print"/>
          <a:srcRect/>
          <a:stretch>
            <a:fillRect/>
          </a:stretch>
        </p:blipFill>
        <p:spPr bwMode="auto">
          <a:xfrm>
            <a:off x="315913" y="695325"/>
            <a:ext cx="1196975" cy="1116013"/>
          </a:xfrm>
          <a:prstGeom prst="rect">
            <a:avLst/>
          </a:prstGeom>
          <a:noFill/>
          <a:ln w="9525">
            <a:noFill/>
            <a:miter lim="800000"/>
            <a:headEnd/>
            <a:tailEnd/>
          </a:ln>
        </p:spPr>
      </p:pic>
      <p:sp>
        <p:nvSpPr>
          <p:cNvPr id="104461" name="Rectangle 13"/>
          <p:cNvSpPr>
            <a:spLocks noChangeArrowheads="1"/>
          </p:cNvSpPr>
          <p:nvPr/>
        </p:nvSpPr>
        <p:spPr bwMode="auto">
          <a:xfrm>
            <a:off x="3657600" y="792212"/>
            <a:ext cx="5313273" cy="5976168"/>
          </a:xfrm>
          <a:prstGeom prst="rect">
            <a:avLst/>
          </a:prstGeom>
          <a:noFill/>
          <a:ln w="9525">
            <a:noFill/>
            <a:miter lim="800000"/>
            <a:headEnd/>
            <a:tailEnd/>
          </a:ln>
          <a:effectLst/>
        </p:spPr>
        <p:txBody>
          <a:bodyPr wrap="square" lIns="92075" tIns="46038" rIns="92075" bIns="46038" anchorCtr="1">
            <a:spAutoFit/>
          </a:bodyPr>
          <a:lstStyle/>
          <a:p>
            <a:pPr marL="552450" indent="-552450">
              <a:lnSpc>
                <a:spcPct val="100000"/>
              </a:lnSpc>
              <a:spcBef>
                <a:spcPts val="900"/>
              </a:spcBef>
              <a:buClr>
                <a:schemeClr val="tx2"/>
              </a:buClr>
              <a:buSzPct val="75000"/>
              <a:buFont typeface="Wingdings" pitchFamily="2" charset="2"/>
              <a:buChar char="u"/>
            </a:pPr>
            <a:r>
              <a:rPr lang="en-US" sz="2000" dirty="0" smtClean="0">
                <a:effectLst/>
                <a:latin typeface="Arial" charset="0"/>
              </a:rPr>
              <a:t>Developer’s Kit for – </a:t>
            </a:r>
            <a:r>
              <a:rPr lang="en-US" sz="2000" i="1" dirty="0" smtClean="0">
                <a:effectLst/>
                <a:latin typeface="Arial" charset="0"/>
              </a:rPr>
              <a:t>Motor Control, PFC, High Voltage, Digital Power, Renewable Energy, LED Lighting, etc.</a:t>
            </a:r>
          </a:p>
          <a:p>
            <a:pPr marL="552450" indent="-552450">
              <a:lnSpc>
                <a:spcPct val="70000"/>
              </a:lnSpc>
              <a:spcBef>
                <a:spcPct val="40000"/>
              </a:spcBef>
              <a:buClr>
                <a:schemeClr val="tx2"/>
              </a:buClr>
              <a:buSzPct val="75000"/>
              <a:buFont typeface="Wingdings" pitchFamily="2" charset="2"/>
              <a:buChar char="u"/>
            </a:pPr>
            <a:r>
              <a:rPr lang="en-US" sz="2000" dirty="0" smtClean="0">
                <a:effectLst/>
                <a:latin typeface="Arial" charset="0"/>
              </a:rPr>
              <a:t>Kits </a:t>
            </a:r>
            <a:r>
              <a:rPr lang="en-US" sz="2000" dirty="0">
                <a:effectLst/>
                <a:latin typeface="Arial" charset="0"/>
              </a:rPr>
              <a:t>includes</a:t>
            </a:r>
          </a:p>
          <a:p>
            <a:pPr marL="971550" lvl="1" indent="-304800">
              <a:spcBef>
                <a:spcPct val="40000"/>
              </a:spcBef>
              <a:buClr>
                <a:schemeClr val="tx2"/>
              </a:buClr>
              <a:buSzPct val="75000"/>
              <a:buFont typeface="Wingdings" pitchFamily="2" charset="2"/>
              <a:buChar char="w"/>
            </a:pPr>
            <a:r>
              <a:rPr lang="en-US" sz="1800" dirty="0">
                <a:effectLst/>
                <a:latin typeface="Arial" charset="0"/>
              </a:rPr>
              <a:t>controlCARD and application specific baseboard</a:t>
            </a:r>
          </a:p>
          <a:p>
            <a:pPr marL="971550" lvl="1" indent="-304800">
              <a:spcBef>
                <a:spcPct val="40000"/>
              </a:spcBef>
              <a:buClr>
                <a:schemeClr val="tx2"/>
              </a:buClr>
              <a:buSzPct val="75000"/>
              <a:buFont typeface="Wingdings" pitchFamily="2" charset="2"/>
              <a:buChar char="w"/>
            </a:pPr>
            <a:r>
              <a:rPr lang="en-US" sz="1800" dirty="0" smtClean="0">
                <a:effectLst/>
                <a:latin typeface="Arial" charset="0"/>
              </a:rPr>
              <a:t>Code </a:t>
            </a:r>
            <a:r>
              <a:rPr lang="en-US" sz="1800" dirty="0">
                <a:effectLst/>
                <a:latin typeface="Arial" charset="0"/>
              </a:rPr>
              <a:t>Composer </a:t>
            </a:r>
            <a:r>
              <a:rPr lang="en-US" sz="1800" dirty="0" smtClean="0">
                <a:effectLst/>
                <a:latin typeface="Arial" charset="0"/>
              </a:rPr>
              <a:t>Studio</a:t>
            </a:r>
            <a:endParaRPr lang="en-US" sz="1800" dirty="0">
              <a:effectLst/>
              <a:latin typeface="Arial" charset="0"/>
            </a:endParaRPr>
          </a:p>
          <a:p>
            <a:pPr marL="552450" indent="-552450">
              <a:lnSpc>
                <a:spcPct val="70000"/>
              </a:lnSpc>
              <a:spcBef>
                <a:spcPct val="40000"/>
              </a:spcBef>
              <a:buClr>
                <a:schemeClr val="tx2"/>
              </a:buClr>
              <a:buSzPct val="75000"/>
              <a:buFont typeface="Wingdings" pitchFamily="2" charset="2"/>
              <a:buChar char="u"/>
            </a:pPr>
            <a:r>
              <a:rPr lang="en-US" sz="2000" dirty="0">
                <a:effectLst/>
                <a:latin typeface="Arial" charset="0"/>
              </a:rPr>
              <a:t>Software download includes </a:t>
            </a:r>
          </a:p>
          <a:p>
            <a:pPr marL="971550" lvl="1" indent="-304800">
              <a:spcBef>
                <a:spcPct val="40000"/>
              </a:spcBef>
              <a:buClr>
                <a:schemeClr val="tx2"/>
              </a:buClr>
              <a:buSzPct val="75000"/>
              <a:buFont typeface="Wingdings" pitchFamily="2" charset="2"/>
              <a:buChar char="w"/>
            </a:pPr>
            <a:r>
              <a:rPr lang="en-US" sz="1800" dirty="0">
                <a:effectLst/>
                <a:latin typeface="Arial" charset="0"/>
              </a:rPr>
              <a:t>Complete schematics, BOM, gerber files, and source code for board and all software</a:t>
            </a:r>
          </a:p>
          <a:p>
            <a:pPr marL="971550" lvl="1" indent="-304800">
              <a:spcBef>
                <a:spcPct val="40000"/>
              </a:spcBef>
              <a:buClr>
                <a:schemeClr val="tx2"/>
              </a:buClr>
              <a:buSzPct val="75000"/>
              <a:buFont typeface="Wingdings" pitchFamily="2" charset="2"/>
              <a:buChar char="w"/>
            </a:pPr>
            <a:r>
              <a:rPr lang="en-US" sz="1800" dirty="0" smtClean="0">
                <a:effectLst/>
                <a:latin typeface="Arial" charset="0"/>
              </a:rPr>
              <a:t>Quick-start </a:t>
            </a:r>
            <a:r>
              <a:rPr lang="en-US" sz="1800" dirty="0">
                <a:effectLst/>
                <a:latin typeface="Arial" charset="0"/>
              </a:rPr>
              <a:t>demonstration GUI for quick and easy access to all board features</a:t>
            </a:r>
          </a:p>
          <a:p>
            <a:pPr marL="971550" lvl="1" indent="-304800">
              <a:spcBef>
                <a:spcPct val="40000"/>
              </a:spcBef>
              <a:buClr>
                <a:schemeClr val="tx2"/>
              </a:buClr>
              <a:buSzPct val="75000"/>
              <a:buFont typeface="Wingdings" pitchFamily="2" charset="2"/>
              <a:buChar char="w"/>
            </a:pPr>
            <a:r>
              <a:rPr lang="en-US" sz="1800" dirty="0">
                <a:effectLst/>
                <a:latin typeface="Arial" charset="0"/>
              </a:rPr>
              <a:t>Fully documented software specific to each kit and application</a:t>
            </a:r>
          </a:p>
          <a:p>
            <a:pPr marL="552450" indent="-552450">
              <a:spcBef>
                <a:spcPct val="40000"/>
              </a:spcBef>
              <a:buClr>
                <a:schemeClr val="tx2"/>
              </a:buClr>
              <a:buSzPct val="75000"/>
              <a:buFont typeface="Wingdings" pitchFamily="2" charset="2"/>
              <a:buChar char="u"/>
            </a:pPr>
            <a:r>
              <a:rPr lang="en-US" sz="2000" dirty="0">
                <a:effectLst/>
                <a:latin typeface="Arial" charset="0"/>
              </a:rPr>
              <a:t>See www.ti.com/c2000 </a:t>
            </a:r>
            <a:r>
              <a:rPr lang="en-US" sz="2000" dirty="0" smtClean="0">
                <a:effectLst/>
                <a:latin typeface="Arial" charset="0"/>
              </a:rPr>
              <a:t>for other kits and more </a:t>
            </a:r>
            <a:r>
              <a:rPr lang="en-US" sz="2000" dirty="0">
                <a:effectLst/>
                <a:latin typeface="Arial" charset="0"/>
              </a:rPr>
              <a:t>details</a:t>
            </a:r>
          </a:p>
          <a:p>
            <a:pPr marL="552450" indent="-552450">
              <a:spcBef>
                <a:spcPct val="40000"/>
              </a:spcBef>
              <a:buClr>
                <a:schemeClr val="tx2"/>
              </a:buClr>
              <a:buSzPct val="75000"/>
              <a:buFont typeface="Wingdings" pitchFamily="2" charset="2"/>
              <a:buChar char="u"/>
            </a:pPr>
            <a:r>
              <a:rPr lang="en-US" sz="2000" dirty="0">
                <a:effectLst/>
                <a:latin typeface="Arial" charset="0"/>
              </a:rPr>
              <a:t>Available through TI authorized distributors and the TI eStore</a:t>
            </a:r>
          </a:p>
        </p:txBody>
      </p:sp>
      <p:pic>
        <p:nvPicPr>
          <p:cNvPr id="104462" name="Picture 14" descr="dualmotorcontrolpfckitrollover"/>
          <p:cNvPicPr>
            <a:picLocks noChangeAspect="1" noChangeArrowheads="1"/>
          </p:cNvPicPr>
          <p:nvPr/>
        </p:nvPicPr>
        <p:blipFill>
          <a:blip r:embed="rId8" cstate="print"/>
          <a:srcRect/>
          <a:stretch>
            <a:fillRect/>
          </a:stretch>
        </p:blipFill>
        <p:spPr bwMode="auto">
          <a:xfrm>
            <a:off x="306388" y="5770563"/>
            <a:ext cx="1216025" cy="1035050"/>
          </a:xfrm>
          <a:prstGeom prst="rect">
            <a:avLst/>
          </a:prstGeom>
          <a:noFill/>
          <a:ln w="9525">
            <a:noFill/>
            <a:miter lim="800000"/>
            <a:headEnd/>
            <a:tailEnd/>
          </a:ln>
        </p:spPr>
      </p:pic>
      <p:pic>
        <p:nvPicPr>
          <p:cNvPr id="6146" name="Picture 2" descr="http://focus.ti.com/en/graphics/mcu/mcugen/tmdshvpsfbkitrollover.gif"/>
          <p:cNvPicPr>
            <a:picLocks noChangeAspect="1" noChangeArrowheads="1"/>
          </p:cNvPicPr>
          <p:nvPr/>
        </p:nvPicPr>
        <p:blipFill>
          <a:blip r:embed="rId9" cstate="print"/>
          <a:srcRect/>
          <a:stretch>
            <a:fillRect/>
          </a:stretch>
        </p:blipFill>
        <p:spPr bwMode="auto">
          <a:xfrm>
            <a:off x="1957864" y="685800"/>
            <a:ext cx="1309688" cy="995363"/>
          </a:xfrm>
          <a:prstGeom prst="rect">
            <a:avLst/>
          </a:prstGeom>
          <a:noFill/>
        </p:spPr>
      </p:pic>
      <p:pic>
        <p:nvPicPr>
          <p:cNvPr id="6148" name="Picture 4" descr="http://focus.ti.com/en/graphics/mcu/mcugen/tmdshvblpfckitrollover.gif"/>
          <p:cNvPicPr>
            <a:picLocks noChangeAspect="1" noChangeArrowheads="1"/>
          </p:cNvPicPr>
          <p:nvPr/>
        </p:nvPicPr>
        <p:blipFill>
          <a:blip r:embed="rId10" cstate="print"/>
          <a:srcRect/>
          <a:stretch>
            <a:fillRect/>
          </a:stretch>
        </p:blipFill>
        <p:spPr bwMode="auto">
          <a:xfrm>
            <a:off x="1957864" y="1766412"/>
            <a:ext cx="1309688" cy="853916"/>
          </a:xfrm>
          <a:prstGeom prst="rect">
            <a:avLst/>
          </a:prstGeom>
          <a:noFill/>
        </p:spPr>
      </p:pic>
      <p:pic>
        <p:nvPicPr>
          <p:cNvPr id="6150" name="Picture 6" descr="http://focus.ti.com/en/graphics/mcu/mcugen/tmdshvresllckitrollover.gif"/>
          <p:cNvPicPr>
            <a:picLocks noChangeAspect="1" noChangeArrowheads="1"/>
          </p:cNvPicPr>
          <p:nvPr/>
        </p:nvPicPr>
        <p:blipFill>
          <a:blip r:embed="rId11" cstate="print"/>
          <a:srcRect/>
          <a:stretch>
            <a:fillRect/>
          </a:stretch>
        </p:blipFill>
        <p:spPr bwMode="auto">
          <a:xfrm>
            <a:off x="1957864" y="2705577"/>
            <a:ext cx="1309688" cy="1016318"/>
          </a:xfrm>
          <a:prstGeom prst="rect">
            <a:avLst/>
          </a:prstGeom>
          <a:noFill/>
        </p:spPr>
      </p:pic>
      <p:pic>
        <p:nvPicPr>
          <p:cNvPr id="6152" name="Picture 8" descr="http://focus.ti.com/en/graphics/mcu/mcugen/hvpfckitrollover.gif"/>
          <p:cNvPicPr>
            <a:picLocks noChangeAspect="1" noChangeArrowheads="1"/>
          </p:cNvPicPr>
          <p:nvPr/>
        </p:nvPicPr>
        <p:blipFill>
          <a:blip r:embed="rId12" cstate="print"/>
          <a:srcRect/>
          <a:stretch>
            <a:fillRect/>
          </a:stretch>
        </p:blipFill>
        <p:spPr bwMode="auto">
          <a:xfrm>
            <a:off x="1957866" y="3807144"/>
            <a:ext cx="1291590" cy="853440"/>
          </a:xfrm>
          <a:prstGeom prst="rect">
            <a:avLst/>
          </a:prstGeom>
          <a:noFill/>
        </p:spPr>
      </p:pic>
      <p:pic>
        <p:nvPicPr>
          <p:cNvPr id="6154" name="Picture 10" descr="http://focus.ti.com/en/graphics/mcu/mcugen/tmdsdcdcledkitrollover.gif"/>
          <p:cNvPicPr>
            <a:picLocks noChangeAspect="1" noChangeArrowheads="1"/>
          </p:cNvPicPr>
          <p:nvPr/>
        </p:nvPicPr>
        <p:blipFill>
          <a:blip r:embed="rId13" cstate="print"/>
          <a:srcRect/>
          <a:stretch>
            <a:fillRect/>
          </a:stretch>
        </p:blipFill>
        <p:spPr bwMode="auto">
          <a:xfrm>
            <a:off x="1957865" y="4745833"/>
            <a:ext cx="1296162" cy="960120"/>
          </a:xfrm>
          <a:prstGeom prst="rect">
            <a:avLst/>
          </a:prstGeom>
          <a:noFill/>
        </p:spPr>
      </p:pic>
      <p:pic>
        <p:nvPicPr>
          <p:cNvPr id="6156" name="Picture 12" descr="http://focus.ti.com/en/graphics/mcu/mcugen/drv8412-c2-kitrollover.gif"/>
          <p:cNvPicPr>
            <a:picLocks noChangeAspect="1" noChangeArrowheads="1"/>
          </p:cNvPicPr>
          <p:nvPr/>
        </p:nvPicPr>
        <p:blipFill>
          <a:blip r:embed="rId14" cstate="print"/>
          <a:srcRect/>
          <a:stretch>
            <a:fillRect/>
          </a:stretch>
        </p:blipFill>
        <p:spPr bwMode="auto">
          <a:xfrm>
            <a:off x="1957864" y="5791200"/>
            <a:ext cx="1285875" cy="952500"/>
          </a:xfrm>
          <a:prstGeom prst="rect">
            <a:avLst/>
          </a:prstGeom>
          <a:noFill/>
        </p:spPr>
      </p:pic>
    </p:spTree>
    <p:custDataLst>
      <p:tags r:id="rId1"/>
    </p:custDataLst>
    <p:extLst>
      <p:ext uri="{BB962C8B-B14F-4D97-AF65-F5344CB8AC3E}">
        <p14:creationId xmlns:p14="http://schemas.microsoft.com/office/powerpoint/2010/main" val="158066366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XDS100 / XDS200 Class JTAG Emulators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356" y="990600"/>
            <a:ext cx="2647950" cy="198755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399" y="3296328"/>
            <a:ext cx="3415864" cy="256044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72044">
            <a:off x="5136215" y="3044957"/>
            <a:ext cx="3417154" cy="3074877"/>
          </a:xfrm>
          <a:prstGeom prst="rect">
            <a:avLst/>
          </a:prstGeom>
        </p:spPr>
      </p:pic>
      <p:sp>
        <p:nvSpPr>
          <p:cNvPr id="8" name="Rectangle 3"/>
          <p:cNvSpPr txBox="1">
            <a:spLocks noChangeArrowheads="1"/>
          </p:cNvSpPr>
          <p:nvPr/>
        </p:nvSpPr>
        <p:spPr>
          <a:xfrm>
            <a:off x="986031" y="2707641"/>
            <a:ext cx="2514600" cy="761999"/>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rPr>
              <a:t>Blackhawk</a:t>
            </a:r>
          </a:p>
          <a:p>
            <a:pPr marL="800100" lvl="1" indent="-342900" algn="ctr" eaLnBrk="1" fontAlgn="auto" hangingPunct="1">
              <a:lnSpc>
                <a:spcPct val="100000"/>
              </a:lnSpc>
              <a:spcBef>
                <a:spcPct val="20000"/>
              </a:spcBef>
              <a:spcAft>
                <a:spcPts val="0"/>
              </a:spcAft>
              <a:buClr>
                <a:schemeClr val="tx2"/>
              </a:buClr>
              <a:buSzPct val="75000"/>
              <a:buFont typeface="Wingdings" pitchFamily="2" charset="2"/>
              <a:buChar char=""/>
              <a:defRPr/>
            </a:pPr>
            <a:r>
              <a:rPr lang="en-US" sz="1800" dirty="0" smtClean="0">
                <a:effectLst/>
                <a:latin typeface="+mn-lt"/>
              </a:rPr>
              <a:t>USB100v2</a:t>
            </a:r>
            <a:endParaRPr kumimoji="0" lang="en-US" sz="1800" b="1" i="0" u="none" strike="noStrike" kern="1200" cap="none" spc="0" normalizeH="0" baseline="0" noProof="0" dirty="0">
              <a:ln>
                <a:noFill/>
              </a:ln>
              <a:solidFill>
                <a:schemeClr val="tx1"/>
              </a:solidFill>
              <a:effectLst/>
              <a:uLnTx/>
              <a:uFillTx/>
              <a:latin typeface="+mn-lt"/>
            </a:endParaRPr>
          </a:p>
        </p:txBody>
      </p:sp>
      <p:sp>
        <p:nvSpPr>
          <p:cNvPr id="10" name="Rectangle 3"/>
          <p:cNvSpPr txBox="1">
            <a:spLocks noChangeArrowheads="1"/>
          </p:cNvSpPr>
          <p:nvPr/>
        </p:nvSpPr>
        <p:spPr>
          <a:xfrm>
            <a:off x="1100332" y="5481321"/>
            <a:ext cx="2285999" cy="7619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rPr>
              <a:t>Blackhawk</a:t>
            </a:r>
          </a:p>
          <a:p>
            <a:pPr marL="800100" lvl="1" indent="-342900" eaLnBrk="1" fontAlgn="auto" hangingPunct="1">
              <a:lnSpc>
                <a:spcPct val="100000"/>
              </a:lnSpc>
              <a:spcBef>
                <a:spcPct val="20000"/>
              </a:spcBef>
              <a:spcAft>
                <a:spcPts val="0"/>
              </a:spcAft>
              <a:buClr>
                <a:schemeClr val="tx2"/>
              </a:buClr>
              <a:buSzPct val="75000"/>
              <a:buFont typeface="Wingdings" pitchFamily="2" charset="2"/>
              <a:buChar char=""/>
              <a:defRPr/>
            </a:pPr>
            <a:r>
              <a:rPr lang="en-US" sz="1800" dirty="0" smtClean="0">
                <a:effectLst/>
                <a:latin typeface="+mn-lt"/>
              </a:rPr>
              <a:t>USB200</a:t>
            </a:r>
            <a:endParaRPr kumimoji="0" lang="en-US" sz="1800" b="1" i="0" u="none" strike="noStrike" kern="1200" cap="none" spc="0" normalizeH="0" baseline="0" noProof="0" dirty="0">
              <a:ln>
                <a:noFill/>
              </a:ln>
              <a:solidFill>
                <a:schemeClr val="tx1"/>
              </a:solidFill>
              <a:effectLst/>
              <a:uLnTx/>
              <a:uFillTx/>
              <a:latin typeface="+mn-lt"/>
            </a:endParaRPr>
          </a:p>
        </p:txBody>
      </p:sp>
      <p:sp>
        <p:nvSpPr>
          <p:cNvPr id="11" name="Rectangle 3"/>
          <p:cNvSpPr txBox="1">
            <a:spLocks noChangeArrowheads="1"/>
          </p:cNvSpPr>
          <p:nvPr/>
        </p:nvSpPr>
        <p:spPr>
          <a:xfrm>
            <a:off x="5511293" y="5481321"/>
            <a:ext cx="2666999" cy="7619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rPr>
              <a:t>Spectrum Digital</a:t>
            </a:r>
          </a:p>
          <a:p>
            <a:pPr marL="800100" lvl="1" indent="-342900" eaLnBrk="1" fontAlgn="auto" hangingPunct="1">
              <a:lnSpc>
                <a:spcPct val="100000"/>
              </a:lnSpc>
              <a:spcBef>
                <a:spcPct val="20000"/>
              </a:spcBef>
              <a:spcAft>
                <a:spcPts val="0"/>
              </a:spcAft>
              <a:buClr>
                <a:schemeClr val="tx2"/>
              </a:buClr>
              <a:buSzPct val="75000"/>
              <a:buFont typeface="Wingdings" pitchFamily="2" charset="2"/>
              <a:buChar char=""/>
              <a:defRPr/>
            </a:pPr>
            <a:r>
              <a:rPr lang="en-US" sz="1800" dirty="0" smtClean="0">
                <a:effectLst/>
                <a:latin typeface="+mn-lt"/>
              </a:rPr>
              <a:t>XDS200</a:t>
            </a:r>
            <a:endParaRPr kumimoji="0" lang="en-US" sz="1800" b="1" i="0" u="none" strike="noStrike" kern="1200" cap="none" spc="0" normalizeH="0" baseline="0" noProof="0" dirty="0">
              <a:ln>
                <a:noFill/>
              </a:ln>
              <a:solidFill>
                <a:schemeClr val="tx1"/>
              </a:solidFill>
              <a:effectLst/>
              <a:uLnTx/>
              <a:uFillTx/>
              <a:latin typeface="+mn-lt"/>
            </a:endParaRPr>
          </a:p>
        </p:txBody>
      </p:sp>
      <p:sp>
        <p:nvSpPr>
          <p:cNvPr id="13" name="TextBox 12"/>
          <p:cNvSpPr txBox="1"/>
          <p:nvPr/>
        </p:nvSpPr>
        <p:spPr>
          <a:xfrm>
            <a:off x="717785" y="6385560"/>
            <a:ext cx="3051092" cy="338554"/>
          </a:xfrm>
          <a:prstGeom prst="rect">
            <a:avLst/>
          </a:prstGeom>
          <a:solidFill>
            <a:schemeClr val="accent2"/>
          </a:solidFill>
        </p:spPr>
        <p:txBody>
          <a:bodyPr wrap="none" rtlCol="0" anchor="ctr" anchorCtr="0">
            <a:spAutoFit/>
          </a:bodyPr>
          <a:lstStyle/>
          <a:p>
            <a:pPr algn="ctr"/>
            <a:r>
              <a:rPr lang="en-US" sz="2000" b="0" dirty="0" smtClean="0">
                <a:solidFill>
                  <a:schemeClr val="dk1"/>
                </a:solidFill>
                <a:effectLst/>
                <a:latin typeface="Arial" panose="020B0604020202020204" pitchFamily="34" charset="0"/>
                <a:cs typeface="Arial" panose="020B0604020202020204" pitchFamily="34" charset="0"/>
              </a:rPr>
              <a:t>www.blackhawk-dsp.com</a:t>
            </a:r>
          </a:p>
        </p:txBody>
      </p:sp>
      <p:sp>
        <p:nvSpPr>
          <p:cNvPr id="14" name="TextBox 13"/>
          <p:cNvSpPr txBox="1"/>
          <p:nvPr/>
        </p:nvSpPr>
        <p:spPr>
          <a:xfrm>
            <a:off x="5305621" y="6385560"/>
            <a:ext cx="3078343" cy="338554"/>
          </a:xfrm>
          <a:prstGeom prst="rect">
            <a:avLst/>
          </a:prstGeom>
          <a:solidFill>
            <a:schemeClr val="accent2"/>
          </a:solidFill>
        </p:spPr>
        <p:txBody>
          <a:bodyPr wrap="none" rtlCol="0" anchor="ctr" anchorCtr="0">
            <a:spAutoFit/>
          </a:bodyPr>
          <a:lstStyle/>
          <a:p>
            <a:pPr algn="ctr"/>
            <a:r>
              <a:rPr lang="en-US" sz="2000" b="0" dirty="0" smtClean="0">
                <a:solidFill>
                  <a:schemeClr val="dk1"/>
                </a:solidFill>
                <a:effectLst/>
                <a:latin typeface="Arial" panose="020B0604020202020204" pitchFamily="34" charset="0"/>
                <a:cs typeface="Arial" panose="020B0604020202020204" pitchFamily="34" charset="0"/>
              </a:rPr>
              <a:t>www.spectrumdigital.com</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3845" y="990600"/>
            <a:ext cx="3101894" cy="1851245"/>
          </a:xfrm>
          <a:prstGeom prst="rect">
            <a:avLst/>
          </a:prstGeom>
        </p:spPr>
      </p:pic>
      <p:sp>
        <p:nvSpPr>
          <p:cNvPr id="9" name="Rectangle 3"/>
          <p:cNvSpPr txBox="1">
            <a:spLocks noChangeArrowheads="1"/>
          </p:cNvSpPr>
          <p:nvPr/>
        </p:nvSpPr>
        <p:spPr>
          <a:xfrm>
            <a:off x="5473193" y="2707641"/>
            <a:ext cx="2743198" cy="76199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1" i="0" u="none" strike="noStrike" kern="1200" cap="none" spc="0" normalizeH="0" baseline="0" noProof="0" dirty="0" smtClean="0">
                <a:ln>
                  <a:noFill/>
                </a:ln>
                <a:solidFill>
                  <a:schemeClr val="tx1"/>
                </a:solidFill>
                <a:effectLst/>
                <a:uLnTx/>
                <a:uFillTx/>
                <a:latin typeface="+mn-lt"/>
              </a:rPr>
              <a:t>Spectrum Digital</a:t>
            </a:r>
          </a:p>
          <a:p>
            <a:pPr marL="800100" lvl="1" indent="-342900" eaLnBrk="1" fontAlgn="auto" hangingPunct="1">
              <a:lnSpc>
                <a:spcPct val="100000"/>
              </a:lnSpc>
              <a:spcBef>
                <a:spcPct val="20000"/>
              </a:spcBef>
              <a:spcAft>
                <a:spcPts val="0"/>
              </a:spcAft>
              <a:buClr>
                <a:schemeClr val="tx2"/>
              </a:buClr>
              <a:buSzPct val="75000"/>
              <a:buFont typeface="Wingdings" pitchFamily="2" charset="2"/>
              <a:buChar char=""/>
              <a:defRPr/>
            </a:pPr>
            <a:r>
              <a:rPr lang="en-US" sz="1800" dirty="0" smtClean="0">
                <a:effectLst/>
                <a:latin typeface="+mn-lt"/>
              </a:rPr>
              <a:t>XDS100v2</a:t>
            </a:r>
            <a:endParaRPr kumimoji="0" lang="en-US" sz="1800" b="1" i="0" u="none" strike="noStrike" kern="1200" cap="none" spc="0" normalizeH="0" baseline="0" noProof="0" dirty="0">
              <a:ln>
                <a:noFill/>
              </a:ln>
              <a:solidFill>
                <a:schemeClr val="tx1"/>
              </a:solidFill>
              <a:effectLst/>
              <a:uLnTx/>
              <a:uFillTx/>
              <a:latin typeface="+mn-lt"/>
            </a:endParaRPr>
          </a:p>
        </p:txBody>
      </p:sp>
    </p:spTree>
    <p:extLst>
      <p:ext uri="{BB962C8B-B14F-4D97-AF65-F5344CB8AC3E}">
        <p14:creationId xmlns:p14="http://schemas.microsoft.com/office/powerpoint/2010/main" val="185726468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dirty="0"/>
              <a:t>C2000 Workshop Download Wiki</a:t>
            </a:r>
          </a:p>
        </p:txBody>
      </p:sp>
      <p:sp>
        <p:nvSpPr>
          <p:cNvPr id="7" name="Text Box 11"/>
          <p:cNvSpPr txBox="1">
            <a:spLocks noChangeArrowheads="1"/>
          </p:cNvSpPr>
          <p:nvPr/>
        </p:nvSpPr>
        <p:spPr bwMode="auto">
          <a:xfrm>
            <a:off x="1409869" y="6019800"/>
            <a:ext cx="6320449" cy="523220"/>
          </a:xfrm>
          <a:prstGeom prst="rect">
            <a:avLst/>
          </a:prstGeom>
          <a:solidFill>
            <a:schemeClr val="accent2"/>
          </a:solidFill>
          <a:ln w="12700">
            <a:noFill/>
            <a:miter lim="800000"/>
            <a:headEnd type="none" w="sm" len="sm"/>
            <a:tailEnd type="none" w="sm" len="sm"/>
          </a:ln>
          <a:effectLst/>
        </p:spPr>
        <p:txBody>
          <a:bodyPr wrap="none">
            <a:spAutoFit/>
          </a:bodyPr>
          <a:lstStyle/>
          <a:p>
            <a:pPr algn="ctr">
              <a:lnSpc>
                <a:spcPct val="100000"/>
              </a:lnSpc>
              <a:spcBef>
                <a:spcPts val="0"/>
              </a:spcBef>
            </a:pPr>
            <a:r>
              <a:rPr lang="en-US" dirty="0">
                <a:effectLst/>
                <a:latin typeface="Arial" pitchFamily="34" charset="0"/>
                <a:cs typeface="Arial" pitchFamily="34" charset="0"/>
              </a:rPr>
              <a:t>http</a:t>
            </a:r>
            <a:r>
              <a:rPr lang="en-US" dirty="0" smtClean="0">
                <a:effectLst/>
                <a:latin typeface="Arial" pitchFamily="34" charset="0"/>
                <a:cs typeface="Arial" pitchFamily="34" charset="0"/>
              </a:rPr>
              <a:t>://www.ti.com/hands-on-training</a:t>
            </a:r>
            <a:endParaRPr lang="en-US" dirty="0">
              <a:effectLst/>
              <a:latin typeface="Arial" pitchFamily="34" charset="0"/>
              <a:cs typeface="Arial"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 y="585152"/>
            <a:ext cx="9144000" cy="5362575"/>
          </a:xfrm>
          <a:prstGeom prst="rect">
            <a:avLst/>
          </a:prstGeom>
        </p:spPr>
      </p:pic>
    </p:spTree>
    <p:custDataLst>
      <p:tags r:id="rId1"/>
    </p:custDataLst>
    <p:extLst>
      <p:ext uri="{BB962C8B-B14F-4D97-AF65-F5344CB8AC3E}">
        <p14:creationId xmlns:p14="http://schemas.microsoft.com/office/powerpoint/2010/main" val="334969530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p:cNvSpPr>
            <a:spLocks noGrp="1" noChangeArrowheads="1"/>
          </p:cNvSpPr>
          <p:nvPr>
            <p:ph type="title"/>
          </p:nvPr>
        </p:nvSpPr>
        <p:spPr/>
        <p:txBody>
          <a:bodyPr>
            <a:normAutofit/>
          </a:bodyPr>
          <a:lstStyle/>
          <a:p>
            <a:r>
              <a:rPr lang="en-US" dirty="0"/>
              <a:t>For More Information . . .</a:t>
            </a:r>
          </a:p>
        </p:txBody>
      </p:sp>
      <p:sp>
        <p:nvSpPr>
          <p:cNvPr id="9" name="Content Placeholder 8"/>
          <p:cNvSpPr>
            <a:spLocks noGrp="1"/>
          </p:cNvSpPr>
          <p:nvPr>
            <p:ph idx="1"/>
          </p:nvPr>
        </p:nvSpPr>
        <p:spPr>
          <a:xfrm>
            <a:off x="1097622" y="696074"/>
            <a:ext cx="6934200" cy="6019800"/>
          </a:xfrm>
          <a:solidFill>
            <a:schemeClr val="accent2"/>
          </a:solidFill>
        </p:spPr>
        <p:txBody>
          <a:bodyPr>
            <a:normAutofit fontScale="85000" lnSpcReduction="20000"/>
          </a:bodyPr>
          <a:lstStyle/>
          <a:p>
            <a:pPr>
              <a:lnSpc>
                <a:spcPct val="110000"/>
              </a:lnSpc>
              <a:spcBef>
                <a:spcPts val="1200"/>
              </a:spcBef>
            </a:pPr>
            <a:r>
              <a:rPr lang="en-US" sz="2800" dirty="0" smtClean="0"/>
              <a:t>USA – Product Information Center (PIC)</a:t>
            </a:r>
          </a:p>
          <a:p>
            <a:pPr lvl="1">
              <a:lnSpc>
                <a:spcPct val="110000"/>
              </a:lnSpc>
              <a:spcBef>
                <a:spcPts val="1200"/>
              </a:spcBef>
            </a:pPr>
            <a:r>
              <a:rPr lang="en-US" sz="2400" dirty="0" smtClean="0"/>
              <a:t>Phone: 800-477-8924 or 512-434-1560</a:t>
            </a:r>
          </a:p>
          <a:p>
            <a:pPr lvl="1">
              <a:lnSpc>
                <a:spcPct val="110000"/>
              </a:lnSpc>
              <a:spcBef>
                <a:spcPts val="1200"/>
              </a:spcBef>
            </a:pPr>
            <a:r>
              <a:rPr lang="en-US" sz="2400" dirty="0" smtClean="0"/>
              <a:t>E-mail: </a:t>
            </a:r>
            <a:r>
              <a:rPr lang="en-US" sz="2400" u="sng" dirty="0" smtClean="0"/>
              <a:t>support@ti.com</a:t>
            </a:r>
          </a:p>
          <a:p>
            <a:pPr lvl="0">
              <a:lnSpc>
                <a:spcPct val="110000"/>
              </a:lnSpc>
              <a:spcBef>
                <a:spcPts val="1200"/>
              </a:spcBef>
            </a:pPr>
            <a:r>
              <a:rPr lang="en-US" sz="2800" dirty="0" smtClean="0">
                <a:latin typeface="Arial" pitchFamily="34" charset="0"/>
                <a:cs typeface="Arial" pitchFamily="34" charset="0"/>
              </a:rPr>
              <a:t>TI E2E Community (videos, forums, blogs)</a:t>
            </a:r>
          </a:p>
          <a:p>
            <a:pPr lvl="1">
              <a:lnSpc>
                <a:spcPct val="110000"/>
              </a:lnSpc>
              <a:spcBef>
                <a:spcPts val="1200"/>
              </a:spcBef>
            </a:pPr>
            <a:r>
              <a:rPr lang="en-US" sz="2400" u="sng" dirty="0" smtClean="0">
                <a:latin typeface="Arial" pitchFamily="34" charset="0"/>
                <a:cs typeface="Arial" pitchFamily="34" charset="0"/>
              </a:rPr>
              <a:t>http://e2e.ti.com</a:t>
            </a:r>
          </a:p>
          <a:p>
            <a:pPr>
              <a:lnSpc>
                <a:spcPct val="110000"/>
              </a:lnSpc>
              <a:spcBef>
                <a:spcPts val="1200"/>
              </a:spcBef>
            </a:pPr>
            <a:r>
              <a:rPr lang="en-US" sz="2800" dirty="0" smtClean="0">
                <a:latin typeface="Arial" pitchFamily="34" charset="0"/>
                <a:cs typeface="Arial" pitchFamily="34" charset="0"/>
              </a:rPr>
              <a:t>Embedded Processor Wiki</a:t>
            </a:r>
          </a:p>
          <a:p>
            <a:pPr lvl="1">
              <a:lnSpc>
                <a:spcPct val="110000"/>
              </a:lnSpc>
              <a:spcBef>
                <a:spcPts val="1200"/>
              </a:spcBef>
            </a:pPr>
            <a:r>
              <a:rPr lang="en-US" sz="2400" u="sng" dirty="0" smtClean="0"/>
              <a:t>http://processors.wiki.ti.com</a:t>
            </a:r>
          </a:p>
          <a:p>
            <a:pPr>
              <a:lnSpc>
                <a:spcPct val="110000"/>
              </a:lnSpc>
              <a:spcBef>
                <a:spcPts val="1200"/>
              </a:spcBef>
            </a:pPr>
            <a:r>
              <a:rPr lang="en-US" sz="2800" dirty="0" smtClean="0"/>
              <a:t>TI Training</a:t>
            </a:r>
          </a:p>
          <a:p>
            <a:pPr lvl="1">
              <a:lnSpc>
                <a:spcPct val="110000"/>
              </a:lnSpc>
              <a:spcBef>
                <a:spcPts val="1200"/>
              </a:spcBef>
            </a:pPr>
            <a:r>
              <a:rPr lang="en-US" sz="2400" u="sng" dirty="0" smtClean="0"/>
              <a:t>http://www.ti.com/training</a:t>
            </a:r>
          </a:p>
          <a:p>
            <a:pPr>
              <a:lnSpc>
                <a:spcPct val="110000"/>
              </a:lnSpc>
              <a:spcBef>
                <a:spcPts val="1200"/>
              </a:spcBef>
            </a:pPr>
            <a:r>
              <a:rPr lang="en-US" sz="2800" dirty="0" smtClean="0"/>
              <a:t>TI eStore</a:t>
            </a:r>
          </a:p>
          <a:p>
            <a:pPr lvl="1">
              <a:lnSpc>
                <a:spcPct val="110000"/>
              </a:lnSpc>
              <a:spcBef>
                <a:spcPts val="1200"/>
              </a:spcBef>
            </a:pPr>
            <a:r>
              <a:rPr lang="en-US" sz="2400" u="sng" dirty="0" smtClean="0"/>
              <a:t>http://estore.ti.com</a:t>
            </a:r>
          </a:p>
          <a:p>
            <a:pPr>
              <a:lnSpc>
                <a:spcPct val="110000"/>
              </a:lnSpc>
              <a:spcBef>
                <a:spcPts val="1200"/>
              </a:spcBef>
            </a:pPr>
            <a:r>
              <a:rPr lang="en-US" sz="3000" dirty="0" smtClean="0"/>
              <a:t>TI website</a:t>
            </a:r>
          </a:p>
          <a:p>
            <a:pPr lvl="1">
              <a:lnSpc>
                <a:spcPct val="110000"/>
              </a:lnSpc>
              <a:spcBef>
                <a:spcPts val="1200"/>
              </a:spcBef>
            </a:pPr>
            <a:r>
              <a:rPr lang="en-US" sz="2600" u="sng" dirty="0" smtClean="0"/>
              <a:t>http://www.ti.com</a:t>
            </a:r>
            <a:endParaRPr lang="en-US" dirty="0"/>
          </a:p>
        </p:txBody>
      </p:sp>
    </p:spTree>
    <p:custDataLst>
      <p:tags r:id="rId1"/>
    </p:custDataLst>
    <p:extLst>
      <p:ext uri="{BB962C8B-B14F-4D97-AF65-F5344CB8AC3E}">
        <p14:creationId xmlns:p14="http://schemas.microsoft.com/office/powerpoint/2010/main" val="168289809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normAutofit/>
          </a:bodyPr>
          <a:lstStyle/>
          <a:p>
            <a:r>
              <a:rPr lang="en-US" dirty="0"/>
              <a:t>Control Law Accelerator (CLA)</a:t>
            </a:r>
          </a:p>
        </p:txBody>
      </p:sp>
      <p:grpSp>
        <p:nvGrpSpPr>
          <p:cNvPr id="209" name="Group 30"/>
          <p:cNvGrpSpPr>
            <a:grpSpLocks/>
          </p:cNvGrpSpPr>
          <p:nvPr/>
        </p:nvGrpSpPr>
        <p:grpSpPr bwMode="auto">
          <a:xfrm>
            <a:off x="519113" y="1343028"/>
            <a:ext cx="1770062" cy="360021"/>
            <a:chOff x="4032" y="2736"/>
            <a:chExt cx="1728" cy="289"/>
          </a:xfrm>
        </p:grpSpPr>
        <p:grpSp>
          <p:nvGrpSpPr>
            <p:cNvPr id="210" name="Group 31"/>
            <p:cNvGrpSpPr>
              <a:grpSpLocks/>
            </p:cNvGrpSpPr>
            <p:nvPr/>
          </p:nvGrpSpPr>
          <p:grpSpPr bwMode="auto">
            <a:xfrm>
              <a:off x="4032" y="2736"/>
              <a:ext cx="576" cy="289"/>
              <a:chOff x="1152" y="2734"/>
              <a:chExt cx="4608" cy="1155"/>
            </a:xfrm>
          </p:grpSpPr>
          <p:sp>
            <p:nvSpPr>
              <p:cNvPr id="229" name="Arc 32"/>
              <p:cNvSpPr>
                <a:spLocks/>
              </p:cNvSpPr>
              <p:nvPr/>
            </p:nvSpPr>
            <p:spPr bwMode="auto">
              <a:xfrm>
                <a:off x="1152" y="2734"/>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0" name="Arc 33"/>
              <p:cNvSpPr>
                <a:spLocks/>
              </p:cNvSpPr>
              <p:nvPr/>
            </p:nvSpPr>
            <p:spPr bwMode="auto">
              <a:xfrm flipH="1" flipV="1">
                <a:off x="1728" y="3313"/>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1" name="Arc 34"/>
              <p:cNvSpPr>
                <a:spLocks/>
              </p:cNvSpPr>
              <p:nvPr/>
            </p:nvSpPr>
            <p:spPr bwMode="auto">
              <a:xfrm flipV="1">
                <a:off x="2304"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2" name="Arc 35"/>
              <p:cNvSpPr>
                <a:spLocks/>
              </p:cNvSpPr>
              <p:nvPr/>
            </p:nvSpPr>
            <p:spPr bwMode="auto">
              <a:xfrm flipH="1">
                <a:off x="2880"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3" name="Arc 36"/>
              <p:cNvSpPr>
                <a:spLocks/>
              </p:cNvSpPr>
              <p:nvPr/>
            </p:nvSpPr>
            <p:spPr bwMode="auto">
              <a:xfrm>
                <a:off x="3456"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4" name="Arc 37"/>
              <p:cNvSpPr>
                <a:spLocks/>
              </p:cNvSpPr>
              <p:nvPr/>
            </p:nvSpPr>
            <p:spPr bwMode="auto">
              <a:xfrm flipH="1" flipV="1">
                <a:off x="4032"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5" name="Arc 38"/>
              <p:cNvSpPr>
                <a:spLocks/>
              </p:cNvSpPr>
              <p:nvPr/>
            </p:nvSpPr>
            <p:spPr bwMode="auto">
              <a:xfrm flipV="1">
                <a:off x="4608"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36" name="Arc 39"/>
              <p:cNvSpPr>
                <a:spLocks/>
              </p:cNvSpPr>
              <p:nvPr/>
            </p:nvSpPr>
            <p:spPr bwMode="auto">
              <a:xfrm flipH="1">
                <a:off x="5184"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grpSp>
        <p:grpSp>
          <p:nvGrpSpPr>
            <p:cNvPr id="211" name="Group 40"/>
            <p:cNvGrpSpPr>
              <a:grpSpLocks/>
            </p:cNvGrpSpPr>
            <p:nvPr/>
          </p:nvGrpSpPr>
          <p:grpSpPr bwMode="auto">
            <a:xfrm>
              <a:off x="4608" y="2736"/>
              <a:ext cx="576" cy="289"/>
              <a:chOff x="1152" y="2734"/>
              <a:chExt cx="4608" cy="1155"/>
            </a:xfrm>
          </p:grpSpPr>
          <p:sp>
            <p:nvSpPr>
              <p:cNvPr id="221" name="Arc 41"/>
              <p:cNvSpPr>
                <a:spLocks/>
              </p:cNvSpPr>
              <p:nvPr/>
            </p:nvSpPr>
            <p:spPr bwMode="auto">
              <a:xfrm>
                <a:off x="1152" y="2734"/>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2" name="Arc 42"/>
              <p:cNvSpPr>
                <a:spLocks/>
              </p:cNvSpPr>
              <p:nvPr/>
            </p:nvSpPr>
            <p:spPr bwMode="auto">
              <a:xfrm flipH="1" flipV="1">
                <a:off x="1728" y="3313"/>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3" name="Arc 43"/>
              <p:cNvSpPr>
                <a:spLocks/>
              </p:cNvSpPr>
              <p:nvPr/>
            </p:nvSpPr>
            <p:spPr bwMode="auto">
              <a:xfrm flipV="1">
                <a:off x="2304"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4" name="Arc 44"/>
              <p:cNvSpPr>
                <a:spLocks/>
              </p:cNvSpPr>
              <p:nvPr/>
            </p:nvSpPr>
            <p:spPr bwMode="auto">
              <a:xfrm flipH="1">
                <a:off x="2880"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5" name="Arc 45"/>
              <p:cNvSpPr>
                <a:spLocks/>
              </p:cNvSpPr>
              <p:nvPr/>
            </p:nvSpPr>
            <p:spPr bwMode="auto">
              <a:xfrm>
                <a:off x="3456"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6" name="Arc 46"/>
              <p:cNvSpPr>
                <a:spLocks/>
              </p:cNvSpPr>
              <p:nvPr/>
            </p:nvSpPr>
            <p:spPr bwMode="auto">
              <a:xfrm flipH="1" flipV="1">
                <a:off x="4032"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7" name="Arc 47"/>
              <p:cNvSpPr>
                <a:spLocks/>
              </p:cNvSpPr>
              <p:nvPr/>
            </p:nvSpPr>
            <p:spPr bwMode="auto">
              <a:xfrm flipV="1">
                <a:off x="4608"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8" name="Arc 48"/>
              <p:cNvSpPr>
                <a:spLocks/>
              </p:cNvSpPr>
              <p:nvPr/>
            </p:nvSpPr>
            <p:spPr bwMode="auto">
              <a:xfrm flipH="1">
                <a:off x="5184"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grpSp>
        <p:grpSp>
          <p:nvGrpSpPr>
            <p:cNvPr id="212" name="Group 49"/>
            <p:cNvGrpSpPr>
              <a:grpSpLocks/>
            </p:cNvGrpSpPr>
            <p:nvPr/>
          </p:nvGrpSpPr>
          <p:grpSpPr bwMode="auto">
            <a:xfrm>
              <a:off x="5184" y="2736"/>
              <a:ext cx="576" cy="289"/>
              <a:chOff x="1152" y="2734"/>
              <a:chExt cx="4608" cy="1155"/>
            </a:xfrm>
          </p:grpSpPr>
          <p:sp>
            <p:nvSpPr>
              <p:cNvPr id="213" name="Arc 50"/>
              <p:cNvSpPr>
                <a:spLocks/>
              </p:cNvSpPr>
              <p:nvPr/>
            </p:nvSpPr>
            <p:spPr bwMode="auto">
              <a:xfrm>
                <a:off x="1152" y="2734"/>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4" name="Arc 51"/>
              <p:cNvSpPr>
                <a:spLocks/>
              </p:cNvSpPr>
              <p:nvPr/>
            </p:nvSpPr>
            <p:spPr bwMode="auto">
              <a:xfrm flipH="1" flipV="1">
                <a:off x="1728" y="3313"/>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5" name="Arc 52"/>
              <p:cNvSpPr>
                <a:spLocks/>
              </p:cNvSpPr>
              <p:nvPr/>
            </p:nvSpPr>
            <p:spPr bwMode="auto">
              <a:xfrm flipV="1">
                <a:off x="2304"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6" name="Arc 53"/>
              <p:cNvSpPr>
                <a:spLocks/>
              </p:cNvSpPr>
              <p:nvPr/>
            </p:nvSpPr>
            <p:spPr bwMode="auto">
              <a:xfrm flipH="1">
                <a:off x="2880"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7" name="Arc 54"/>
              <p:cNvSpPr>
                <a:spLocks/>
              </p:cNvSpPr>
              <p:nvPr/>
            </p:nvSpPr>
            <p:spPr bwMode="auto">
              <a:xfrm>
                <a:off x="3456"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8" name="Arc 55"/>
              <p:cNvSpPr>
                <a:spLocks/>
              </p:cNvSpPr>
              <p:nvPr/>
            </p:nvSpPr>
            <p:spPr bwMode="auto">
              <a:xfrm flipH="1" flipV="1">
                <a:off x="4032"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19" name="Arc 56"/>
              <p:cNvSpPr>
                <a:spLocks/>
              </p:cNvSpPr>
              <p:nvPr/>
            </p:nvSpPr>
            <p:spPr bwMode="auto">
              <a:xfrm flipV="1">
                <a:off x="4608" y="3312"/>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sp>
            <p:nvSpPr>
              <p:cNvPr id="220" name="Arc 57"/>
              <p:cNvSpPr>
                <a:spLocks/>
              </p:cNvSpPr>
              <p:nvPr/>
            </p:nvSpPr>
            <p:spPr bwMode="auto">
              <a:xfrm flipH="1">
                <a:off x="5184" y="2736"/>
                <a:ext cx="576"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anchor="ctr">
                <a:spAutoFit/>
              </a:bodyPr>
              <a:lstStyle/>
              <a:p>
                <a:endParaRPr lang="en-US"/>
              </a:p>
            </p:txBody>
          </p:sp>
        </p:grpSp>
      </p:grpSp>
      <p:sp>
        <p:nvSpPr>
          <p:cNvPr id="237" name="Rectangle 58"/>
          <p:cNvSpPr>
            <a:spLocks noChangeArrowheads="1"/>
          </p:cNvSpPr>
          <p:nvPr/>
        </p:nvSpPr>
        <p:spPr bwMode="auto">
          <a:xfrm>
            <a:off x="268288" y="1200150"/>
            <a:ext cx="827087" cy="654050"/>
          </a:xfrm>
          <a:prstGeom prst="rect">
            <a:avLst/>
          </a:prstGeom>
          <a:solidFill>
            <a:schemeClr val="bg1"/>
          </a:solidFill>
          <a:ln w="9525">
            <a:noFill/>
            <a:miter lim="800000"/>
            <a:headEnd/>
            <a:tailEnd/>
          </a:ln>
          <a:effectLst/>
        </p:spPr>
        <p:txBody>
          <a:bodyPr wrap="none" anchor="ctr"/>
          <a:lstStyle/>
          <a:p>
            <a:endParaRPr lang="en-US"/>
          </a:p>
        </p:txBody>
      </p:sp>
      <p:sp>
        <p:nvSpPr>
          <p:cNvPr id="238" name="Rectangle 60"/>
          <p:cNvSpPr>
            <a:spLocks noChangeArrowheads="1"/>
          </p:cNvSpPr>
          <p:nvPr/>
        </p:nvSpPr>
        <p:spPr bwMode="auto">
          <a:xfrm>
            <a:off x="2327275" y="1216025"/>
            <a:ext cx="827088" cy="600075"/>
          </a:xfrm>
          <a:prstGeom prst="rect">
            <a:avLst/>
          </a:prstGeom>
          <a:solidFill>
            <a:schemeClr val="bg1"/>
          </a:solidFill>
          <a:ln w="9525">
            <a:noFill/>
            <a:miter lim="800000"/>
            <a:headEnd/>
            <a:tailEnd/>
          </a:ln>
          <a:effectLst/>
        </p:spPr>
        <p:txBody>
          <a:bodyPr wrap="none" anchor="ctr"/>
          <a:lstStyle/>
          <a:p>
            <a:endParaRPr lang="en-US"/>
          </a:p>
        </p:txBody>
      </p:sp>
      <p:grpSp>
        <p:nvGrpSpPr>
          <p:cNvPr id="239" name="Group 79"/>
          <p:cNvGrpSpPr>
            <a:grpSpLocks/>
          </p:cNvGrpSpPr>
          <p:nvPr/>
        </p:nvGrpSpPr>
        <p:grpSpPr bwMode="auto">
          <a:xfrm>
            <a:off x="6078538" y="1441450"/>
            <a:ext cx="2590800" cy="228600"/>
            <a:chOff x="336" y="3312"/>
            <a:chExt cx="1632" cy="576"/>
          </a:xfrm>
        </p:grpSpPr>
        <p:sp>
          <p:nvSpPr>
            <p:cNvPr id="240" name="Line 80"/>
            <p:cNvSpPr>
              <a:spLocks noChangeShapeType="1"/>
            </p:cNvSpPr>
            <p:nvPr/>
          </p:nvSpPr>
          <p:spPr bwMode="auto">
            <a:xfrm>
              <a:off x="336" y="3312"/>
              <a:ext cx="816" cy="0"/>
            </a:xfrm>
            <a:prstGeom prst="line">
              <a:avLst/>
            </a:prstGeom>
            <a:noFill/>
            <a:ln w="28575">
              <a:solidFill>
                <a:schemeClr val="tx1"/>
              </a:solidFill>
              <a:round/>
              <a:headEnd/>
              <a:tailEnd/>
            </a:ln>
            <a:effectLst/>
          </p:spPr>
          <p:txBody>
            <a:bodyPr>
              <a:spAutoFit/>
            </a:bodyPr>
            <a:lstStyle/>
            <a:p>
              <a:endParaRPr lang="en-US"/>
            </a:p>
          </p:txBody>
        </p:sp>
        <p:sp>
          <p:nvSpPr>
            <p:cNvPr id="241" name="Line 81"/>
            <p:cNvSpPr>
              <a:spLocks noChangeShapeType="1"/>
            </p:cNvSpPr>
            <p:nvPr/>
          </p:nvSpPr>
          <p:spPr bwMode="auto">
            <a:xfrm>
              <a:off x="1152" y="3312"/>
              <a:ext cx="0" cy="576"/>
            </a:xfrm>
            <a:prstGeom prst="line">
              <a:avLst/>
            </a:prstGeom>
            <a:noFill/>
            <a:ln w="28575">
              <a:solidFill>
                <a:schemeClr val="tx1"/>
              </a:solidFill>
              <a:round/>
              <a:headEnd/>
              <a:tailEnd/>
            </a:ln>
            <a:effectLst/>
          </p:spPr>
          <p:txBody>
            <a:bodyPr wrap="none">
              <a:spAutoFit/>
            </a:bodyPr>
            <a:lstStyle/>
            <a:p>
              <a:endParaRPr lang="en-US"/>
            </a:p>
          </p:txBody>
        </p:sp>
        <p:sp>
          <p:nvSpPr>
            <p:cNvPr id="242" name="Line 82"/>
            <p:cNvSpPr>
              <a:spLocks noChangeShapeType="1"/>
            </p:cNvSpPr>
            <p:nvPr/>
          </p:nvSpPr>
          <p:spPr bwMode="auto">
            <a:xfrm>
              <a:off x="1152" y="3888"/>
              <a:ext cx="816" cy="0"/>
            </a:xfrm>
            <a:prstGeom prst="line">
              <a:avLst/>
            </a:prstGeom>
            <a:noFill/>
            <a:ln w="28575">
              <a:solidFill>
                <a:schemeClr val="tx1"/>
              </a:solidFill>
              <a:round/>
              <a:headEnd/>
              <a:tailEnd/>
            </a:ln>
            <a:effectLst/>
          </p:spPr>
          <p:txBody>
            <a:bodyPr>
              <a:spAutoFit/>
            </a:bodyPr>
            <a:lstStyle/>
            <a:p>
              <a:endParaRPr lang="en-US"/>
            </a:p>
          </p:txBody>
        </p:sp>
      </p:grpSp>
      <p:sp>
        <p:nvSpPr>
          <p:cNvPr id="243" name="Line 84"/>
          <p:cNvSpPr>
            <a:spLocks noChangeShapeType="1"/>
          </p:cNvSpPr>
          <p:nvPr/>
        </p:nvSpPr>
        <p:spPr bwMode="auto">
          <a:xfrm flipV="1">
            <a:off x="6688138" y="1441450"/>
            <a:ext cx="0" cy="228600"/>
          </a:xfrm>
          <a:prstGeom prst="line">
            <a:avLst/>
          </a:prstGeom>
          <a:noFill/>
          <a:ln w="28575">
            <a:solidFill>
              <a:schemeClr val="tx1"/>
            </a:solidFill>
            <a:round/>
            <a:headEnd/>
            <a:tailEnd/>
          </a:ln>
          <a:effectLst/>
        </p:spPr>
        <p:txBody>
          <a:bodyPr>
            <a:spAutoFit/>
          </a:bodyPr>
          <a:lstStyle/>
          <a:p>
            <a:endParaRPr lang="en-US"/>
          </a:p>
        </p:txBody>
      </p:sp>
      <p:grpSp>
        <p:nvGrpSpPr>
          <p:cNvPr id="244" name="Group 85"/>
          <p:cNvGrpSpPr>
            <a:grpSpLocks/>
          </p:cNvGrpSpPr>
          <p:nvPr/>
        </p:nvGrpSpPr>
        <p:grpSpPr bwMode="auto">
          <a:xfrm>
            <a:off x="8059738" y="1365250"/>
            <a:ext cx="928687" cy="398463"/>
            <a:chOff x="4944" y="1885"/>
            <a:chExt cx="720" cy="251"/>
          </a:xfrm>
        </p:grpSpPr>
        <p:sp>
          <p:nvSpPr>
            <p:cNvPr id="245" name="Rectangle 86"/>
            <p:cNvSpPr>
              <a:spLocks noChangeArrowheads="1"/>
            </p:cNvSpPr>
            <p:nvPr/>
          </p:nvSpPr>
          <p:spPr bwMode="auto">
            <a:xfrm>
              <a:off x="4944" y="1885"/>
              <a:ext cx="720" cy="251"/>
            </a:xfrm>
            <a:prstGeom prst="rect">
              <a:avLst/>
            </a:prstGeom>
            <a:solidFill>
              <a:schemeClr val="bg1"/>
            </a:solidFill>
            <a:ln w="9525" algn="ctr">
              <a:noFill/>
              <a:miter lim="800000"/>
              <a:headEnd/>
              <a:tailEnd/>
            </a:ln>
            <a:effectLst/>
          </p:spPr>
          <p:txBody>
            <a:bodyPr anchor="ctr">
              <a:spAutoFit/>
            </a:bodyPr>
            <a:lstStyle/>
            <a:p>
              <a:endParaRPr lang="en-US"/>
            </a:p>
          </p:txBody>
        </p:sp>
        <p:sp>
          <p:nvSpPr>
            <p:cNvPr id="246" name="Line 87"/>
            <p:cNvSpPr>
              <a:spLocks noChangeShapeType="1"/>
            </p:cNvSpPr>
            <p:nvPr/>
          </p:nvSpPr>
          <p:spPr bwMode="auto">
            <a:xfrm flipV="1">
              <a:off x="4944" y="1933"/>
              <a:ext cx="0" cy="144"/>
            </a:xfrm>
            <a:prstGeom prst="line">
              <a:avLst/>
            </a:prstGeom>
            <a:noFill/>
            <a:ln w="28575">
              <a:solidFill>
                <a:schemeClr val="tx1"/>
              </a:solidFill>
              <a:round/>
              <a:headEnd/>
              <a:tailEnd/>
            </a:ln>
            <a:effectLst/>
          </p:spPr>
          <p:txBody>
            <a:bodyPr>
              <a:spAutoFit/>
            </a:bodyPr>
            <a:lstStyle/>
            <a:p>
              <a:endParaRPr lang="en-US"/>
            </a:p>
          </p:txBody>
        </p:sp>
        <p:sp>
          <p:nvSpPr>
            <p:cNvPr id="247" name="Line 88"/>
            <p:cNvSpPr>
              <a:spLocks noChangeShapeType="1"/>
            </p:cNvSpPr>
            <p:nvPr/>
          </p:nvSpPr>
          <p:spPr bwMode="auto">
            <a:xfrm>
              <a:off x="4944" y="1933"/>
              <a:ext cx="476" cy="0"/>
            </a:xfrm>
            <a:prstGeom prst="line">
              <a:avLst/>
            </a:prstGeom>
            <a:noFill/>
            <a:ln w="28575">
              <a:solidFill>
                <a:schemeClr val="tx1"/>
              </a:solidFill>
              <a:round/>
              <a:headEnd/>
              <a:tailEnd/>
            </a:ln>
            <a:effectLst/>
          </p:spPr>
          <p:txBody>
            <a:bodyPr>
              <a:spAutoFit/>
            </a:bodyPr>
            <a:lstStyle/>
            <a:p>
              <a:endParaRPr lang="en-US"/>
            </a:p>
          </p:txBody>
        </p:sp>
      </p:grpSp>
      <p:sp>
        <p:nvSpPr>
          <p:cNvPr id="248" name="Rectangle 90"/>
          <p:cNvSpPr>
            <a:spLocks noChangeArrowheads="1"/>
          </p:cNvSpPr>
          <p:nvPr/>
        </p:nvSpPr>
        <p:spPr bwMode="auto">
          <a:xfrm>
            <a:off x="5530850" y="1355725"/>
            <a:ext cx="1143000" cy="398463"/>
          </a:xfrm>
          <a:prstGeom prst="rect">
            <a:avLst/>
          </a:prstGeom>
          <a:solidFill>
            <a:schemeClr val="bg1"/>
          </a:solidFill>
          <a:ln w="9525" algn="ctr">
            <a:noFill/>
            <a:miter lim="800000"/>
            <a:headEnd/>
            <a:tailEnd/>
          </a:ln>
          <a:effectLst/>
        </p:spPr>
        <p:txBody>
          <a:bodyPr anchor="ctr">
            <a:spAutoFit/>
          </a:bodyPr>
          <a:lstStyle/>
          <a:p>
            <a:endParaRPr lang="en-US"/>
          </a:p>
        </p:txBody>
      </p:sp>
      <p:sp>
        <p:nvSpPr>
          <p:cNvPr id="249" name="Line 83"/>
          <p:cNvSpPr>
            <a:spLocks noChangeShapeType="1"/>
          </p:cNvSpPr>
          <p:nvPr/>
        </p:nvSpPr>
        <p:spPr bwMode="auto">
          <a:xfrm>
            <a:off x="6472238" y="1670050"/>
            <a:ext cx="228600" cy="1588"/>
          </a:xfrm>
          <a:prstGeom prst="line">
            <a:avLst/>
          </a:prstGeom>
          <a:noFill/>
          <a:ln w="28575">
            <a:solidFill>
              <a:schemeClr val="tx1"/>
            </a:solidFill>
            <a:round/>
            <a:headEnd/>
            <a:tailEnd/>
          </a:ln>
          <a:effectLst/>
        </p:spPr>
        <p:txBody>
          <a:bodyPr>
            <a:spAutoFit/>
          </a:bodyPr>
          <a:lstStyle/>
          <a:p>
            <a:endParaRPr lang="en-US"/>
          </a:p>
        </p:txBody>
      </p:sp>
      <p:sp>
        <p:nvSpPr>
          <p:cNvPr id="250" name="Rectangle 93"/>
          <p:cNvSpPr>
            <a:spLocks noChangeArrowheads="1"/>
          </p:cNvSpPr>
          <p:nvPr/>
        </p:nvSpPr>
        <p:spPr bwMode="auto">
          <a:xfrm>
            <a:off x="8189913" y="1355725"/>
            <a:ext cx="954087" cy="398463"/>
          </a:xfrm>
          <a:prstGeom prst="rect">
            <a:avLst/>
          </a:prstGeom>
          <a:solidFill>
            <a:schemeClr val="bg1"/>
          </a:solidFill>
          <a:ln w="9525" algn="ctr">
            <a:noFill/>
            <a:miter lim="800000"/>
            <a:headEnd/>
            <a:tailEnd/>
          </a:ln>
          <a:effectLst/>
        </p:spPr>
        <p:txBody>
          <a:bodyPr anchor="ctr">
            <a:spAutoFit/>
          </a:bodyPr>
          <a:lstStyle/>
          <a:p>
            <a:endParaRPr lang="en-US"/>
          </a:p>
        </p:txBody>
      </p:sp>
      <p:grpSp>
        <p:nvGrpSpPr>
          <p:cNvPr id="251" name="Group 59"/>
          <p:cNvGrpSpPr>
            <a:grpSpLocks/>
          </p:cNvGrpSpPr>
          <p:nvPr/>
        </p:nvGrpSpPr>
        <p:grpSpPr bwMode="auto">
          <a:xfrm>
            <a:off x="2435225" y="931863"/>
            <a:ext cx="3940175" cy="1112837"/>
            <a:chOff x="1211" y="733"/>
            <a:chExt cx="2482" cy="701"/>
          </a:xfrm>
        </p:grpSpPr>
        <p:sp>
          <p:nvSpPr>
            <p:cNvPr id="252" name="Rectangle 6"/>
            <p:cNvSpPr>
              <a:spLocks noChangeArrowheads="1"/>
            </p:cNvSpPr>
            <p:nvPr/>
          </p:nvSpPr>
          <p:spPr bwMode="auto">
            <a:xfrm>
              <a:off x="2058" y="733"/>
              <a:ext cx="798" cy="266"/>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pPr algn="ctr"/>
              <a:r>
                <a:rPr lang="en-US" sz="1800" dirty="0">
                  <a:effectLst/>
                  <a:latin typeface="Arial" charset="0"/>
                </a:rPr>
                <a:t>C28x CPU</a:t>
              </a:r>
            </a:p>
          </p:txBody>
        </p:sp>
        <p:sp>
          <p:nvSpPr>
            <p:cNvPr id="253" name="Rectangle 7"/>
            <p:cNvSpPr>
              <a:spLocks noChangeArrowheads="1"/>
            </p:cNvSpPr>
            <p:nvPr/>
          </p:nvSpPr>
          <p:spPr bwMode="auto">
            <a:xfrm>
              <a:off x="2058" y="1168"/>
              <a:ext cx="798" cy="266"/>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pPr algn="ctr"/>
              <a:r>
                <a:rPr lang="en-US" sz="1800" dirty="0">
                  <a:effectLst/>
                  <a:latin typeface="Arial" charset="0"/>
                </a:rPr>
                <a:t>CLA</a:t>
              </a:r>
            </a:p>
          </p:txBody>
        </p:sp>
        <p:sp>
          <p:nvSpPr>
            <p:cNvPr id="254" name="Rectangle 8"/>
            <p:cNvSpPr>
              <a:spLocks noChangeArrowheads="1"/>
            </p:cNvSpPr>
            <p:nvPr/>
          </p:nvSpPr>
          <p:spPr bwMode="auto">
            <a:xfrm>
              <a:off x="3068" y="733"/>
              <a:ext cx="411" cy="701"/>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pPr algn="ctr"/>
              <a:r>
                <a:rPr lang="en-US" sz="1800" dirty="0">
                  <a:effectLst/>
                  <a:latin typeface="Arial" charset="0"/>
                </a:rPr>
                <a:t>PWM</a:t>
              </a:r>
            </a:p>
          </p:txBody>
        </p:sp>
        <p:sp>
          <p:nvSpPr>
            <p:cNvPr id="255" name="Rectangle 10"/>
            <p:cNvSpPr>
              <a:spLocks noChangeArrowheads="1"/>
            </p:cNvSpPr>
            <p:nvPr/>
          </p:nvSpPr>
          <p:spPr bwMode="auto">
            <a:xfrm>
              <a:off x="1428" y="733"/>
              <a:ext cx="411" cy="70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pPr algn="ctr"/>
              <a:r>
                <a:rPr lang="en-US" sz="1800" dirty="0">
                  <a:effectLst/>
                  <a:latin typeface="Arial" charset="0"/>
                </a:rPr>
                <a:t>ADC</a:t>
              </a:r>
            </a:p>
            <a:p>
              <a:pPr algn="ctr"/>
              <a:r>
                <a:rPr lang="en-US" sz="1800" dirty="0">
                  <a:effectLst/>
                  <a:latin typeface="Arial" charset="0"/>
                </a:rPr>
                <a:t>&amp;</a:t>
              </a:r>
            </a:p>
            <a:p>
              <a:pPr algn="ctr"/>
              <a:r>
                <a:rPr lang="en-US" sz="1800" dirty="0">
                  <a:effectLst/>
                  <a:latin typeface="Arial" charset="0"/>
                </a:rPr>
                <a:t>CMP</a:t>
              </a:r>
            </a:p>
          </p:txBody>
        </p:sp>
        <p:sp>
          <p:nvSpPr>
            <p:cNvPr id="256" name="Line 11"/>
            <p:cNvSpPr>
              <a:spLocks noChangeShapeType="1"/>
            </p:cNvSpPr>
            <p:nvPr/>
          </p:nvSpPr>
          <p:spPr bwMode="auto">
            <a:xfrm>
              <a:off x="2457" y="999"/>
              <a:ext cx="0" cy="169"/>
            </a:xfrm>
            <a:prstGeom prst="line">
              <a:avLst/>
            </a:prstGeom>
            <a:noFill/>
            <a:ln w="28575">
              <a:solidFill>
                <a:schemeClr val="tx1"/>
              </a:solidFill>
              <a:round/>
              <a:headEnd type="triangle" w="med" len="med"/>
              <a:tailEnd type="triangle" w="med" len="med"/>
            </a:ln>
            <a:effectLst/>
          </p:spPr>
          <p:txBody>
            <a:bodyPr/>
            <a:lstStyle/>
            <a:p>
              <a:endParaRPr lang="en-US"/>
            </a:p>
          </p:txBody>
        </p:sp>
        <p:sp>
          <p:nvSpPr>
            <p:cNvPr id="257" name="Line 12"/>
            <p:cNvSpPr>
              <a:spLocks noChangeShapeType="1"/>
            </p:cNvSpPr>
            <p:nvPr/>
          </p:nvSpPr>
          <p:spPr bwMode="auto">
            <a:xfrm>
              <a:off x="1840" y="872"/>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58" name="Line 13"/>
            <p:cNvSpPr>
              <a:spLocks noChangeShapeType="1"/>
            </p:cNvSpPr>
            <p:nvPr/>
          </p:nvSpPr>
          <p:spPr bwMode="auto">
            <a:xfrm>
              <a:off x="1840" y="1289"/>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59" name="Line 14"/>
            <p:cNvSpPr>
              <a:spLocks noChangeShapeType="1"/>
            </p:cNvSpPr>
            <p:nvPr/>
          </p:nvSpPr>
          <p:spPr bwMode="auto">
            <a:xfrm>
              <a:off x="2856" y="872"/>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0" name="Line 15"/>
            <p:cNvSpPr>
              <a:spLocks noChangeShapeType="1"/>
            </p:cNvSpPr>
            <p:nvPr/>
          </p:nvSpPr>
          <p:spPr bwMode="auto">
            <a:xfrm>
              <a:off x="2854" y="1289"/>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1" name="Line 16"/>
            <p:cNvSpPr>
              <a:spLocks noChangeShapeType="1"/>
            </p:cNvSpPr>
            <p:nvPr/>
          </p:nvSpPr>
          <p:spPr bwMode="auto">
            <a:xfrm>
              <a:off x="3476" y="829"/>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2" name="Line 17"/>
            <p:cNvSpPr>
              <a:spLocks noChangeShapeType="1"/>
            </p:cNvSpPr>
            <p:nvPr/>
          </p:nvSpPr>
          <p:spPr bwMode="auto">
            <a:xfrm>
              <a:off x="3476" y="1362"/>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3" name="Line 18"/>
            <p:cNvSpPr>
              <a:spLocks noChangeShapeType="1"/>
            </p:cNvSpPr>
            <p:nvPr/>
          </p:nvSpPr>
          <p:spPr bwMode="auto">
            <a:xfrm>
              <a:off x="3476" y="917"/>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4" name="Line 19"/>
            <p:cNvSpPr>
              <a:spLocks noChangeShapeType="1"/>
            </p:cNvSpPr>
            <p:nvPr/>
          </p:nvSpPr>
          <p:spPr bwMode="auto">
            <a:xfrm>
              <a:off x="3476" y="1006"/>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5" name="Line 20"/>
            <p:cNvSpPr>
              <a:spLocks noChangeShapeType="1"/>
            </p:cNvSpPr>
            <p:nvPr/>
          </p:nvSpPr>
          <p:spPr bwMode="auto">
            <a:xfrm>
              <a:off x="3476" y="1095"/>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6" name="Line 21"/>
            <p:cNvSpPr>
              <a:spLocks noChangeShapeType="1"/>
            </p:cNvSpPr>
            <p:nvPr/>
          </p:nvSpPr>
          <p:spPr bwMode="auto">
            <a:xfrm>
              <a:off x="3476" y="1184"/>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7" name="Line 22"/>
            <p:cNvSpPr>
              <a:spLocks noChangeShapeType="1"/>
            </p:cNvSpPr>
            <p:nvPr/>
          </p:nvSpPr>
          <p:spPr bwMode="auto">
            <a:xfrm>
              <a:off x="3476" y="1273"/>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8" name="Line 23"/>
            <p:cNvSpPr>
              <a:spLocks noChangeShapeType="1"/>
            </p:cNvSpPr>
            <p:nvPr/>
          </p:nvSpPr>
          <p:spPr bwMode="auto">
            <a:xfrm>
              <a:off x="1211" y="829"/>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69" name="Line 24"/>
            <p:cNvSpPr>
              <a:spLocks noChangeShapeType="1"/>
            </p:cNvSpPr>
            <p:nvPr/>
          </p:nvSpPr>
          <p:spPr bwMode="auto">
            <a:xfrm>
              <a:off x="1211" y="1362"/>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70" name="Line 25"/>
            <p:cNvSpPr>
              <a:spLocks noChangeShapeType="1"/>
            </p:cNvSpPr>
            <p:nvPr/>
          </p:nvSpPr>
          <p:spPr bwMode="auto">
            <a:xfrm>
              <a:off x="1211" y="917"/>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71" name="Line 26"/>
            <p:cNvSpPr>
              <a:spLocks noChangeShapeType="1"/>
            </p:cNvSpPr>
            <p:nvPr/>
          </p:nvSpPr>
          <p:spPr bwMode="auto">
            <a:xfrm>
              <a:off x="1211" y="1006"/>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72" name="Line 27"/>
            <p:cNvSpPr>
              <a:spLocks noChangeShapeType="1"/>
            </p:cNvSpPr>
            <p:nvPr/>
          </p:nvSpPr>
          <p:spPr bwMode="auto">
            <a:xfrm>
              <a:off x="1211" y="1095"/>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73" name="Line 28"/>
            <p:cNvSpPr>
              <a:spLocks noChangeShapeType="1"/>
            </p:cNvSpPr>
            <p:nvPr/>
          </p:nvSpPr>
          <p:spPr bwMode="auto">
            <a:xfrm>
              <a:off x="1211" y="1184"/>
              <a:ext cx="217" cy="0"/>
            </a:xfrm>
            <a:prstGeom prst="line">
              <a:avLst/>
            </a:prstGeom>
            <a:noFill/>
            <a:ln w="28575">
              <a:solidFill>
                <a:schemeClr val="tx1"/>
              </a:solidFill>
              <a:round/>
              <a:headEnd type="none" w="sm" len="sm"/>
              <a:tailEnd type="triangle" w="med" len="med"/>
            </a:ln>
            <a:effectLst/>
          </p:spPr>
          <p:txBody>
            <a:bodyPr/>
            <a:lstStyle/>
            <a:p>
              <a:endParaRPr lang="en-US"/>
            </a:p>
          </p:txBody>
        </p:sp>
        <p:sp>
          <p:nvSpPr>
            <p:cNvPr id="274" name="Line 29"/>
            <p:cNvSpPr>
              <a:spLocks noChangeShapeType="1"/>
            </p:cNvSpPr>
            <p:nvPr/>
          </p:nvSpPr>
          <p:spPr bwMode="auto">
            <a:xfrm>
              <a:off x="1211" y="1273"/>
              <a:ext cx="217" cy="0"/>
            </a:xfrm>
            <a:prstGeom prst="line">
              <a:avLst/>
            </a:prstGeom>
            <a:noFill/>
            <a:ln w="28575">
              <a:solidFill>
                <a:schemeClr val="tx1"/>
              </a:solidFill>
              <a:round/>
              <a:headEnd type="none" w="sm" len="sm"/>
              <a:tailEnd type="triangle" w="med" len="med"/>
            </a:ln>
            <a:effectLst/>
          </p:spPr>
          <p:txBody>
            <a:bodyPr/>
            <a:lstStyle/>
            <a:p>
              <a:endParaRPr lang="en-US"/>
            </a:p>
          </p:txBody>
        </p:sp>
      </p:grpSp>
      <p:sp>
        <p:nvSpPr>
          <p:cNvPr id="72" name="Rectangle 3"/>
          <p:cNvSpPr>
            <a:spLocks noGrp="1" noChangeArrowheads="1"/>
          </p:cNvSpPr>
          <p:nvPr>
            <p:ph idx="1"/>
          </p:nvPr>
        </p:nvSpPr>
        <p:spPr>
          <a:xfrm>
            <a:off x="78615" y="2353660"/>
            <a:ext cx="8986770" cy="4454980"/>
          </a:xfrm>
        </p:spPr>
        <p:txBody>
          <a:bodyPr>
            <a:normAutofit fontScale="92500"/>
          </a:bodyPr>
          <a:lstStyle/>
          <a:p>
            <a:r>
              <a:rPr lang="en-US" sz="2800" dirty="0" smtClean="0"/>
              <a:t>An </a:t>
            </a:r>
            <a:r>
              <a:rPr lang="en-US" sz="2800" dirty="0"/>
              <a:t>independent 32-bit floating-point math accelerator</a:t>
            </a:r>
          </a:p>
          <a:p>
            <a:r>
              <a:rPr lang="en-US" sz="2800" dirty="0"/>
              <a:t>Executes algorithms independently and in parallel with the main CPU</a:t>
            </a:r>
          </a:p>
          <a:p>
            <a:r>
              <a:rPr lang="en-US" sz="2800" dirty="0"/>
              <a:t>Direct access to </a:t>
            </a:r>
            <a:r>
              <a:rPr lang="en-US" sz="2800" dirty="0" err="1" smtClean="0"/>
              <a:t>ePWM</a:t>
            </a:r>
            <a:r>
              <a:rPr lang="en-US" sz="2800" dirty="0" smtClean="0"/>
              <a:t>, HRPWM, </a:t>
            </a:r>
            <a:r>
              <a:rPr lang="en-US" sz="2800" dirty="0" err="1" smtClean="0"/>
              <a:t>eCAP</a:t>
            </a:r>
            <a:r>
              <a:rPr lang="en-US" sz="2800" dirty="0" smtClean="0"/>
              <a:t>, </a:t>
            </a:r>
            <a:r>
              <a:rPr lang="en-US" sz="2800" dirty="0" err="1" smtClean="0"/>
              <a:t>eQEP</a:t>
            </a:r>
            <a:r>
              <a:rPr lang="en-US" sz="2800" dirty="0" smtClean="0"/>
              <a:t>, </a:t>
            </a:r>
            <a:r>
              <a:rPr lang="en-US" sz="2800" dirty="0"/>
              <a:t>ADC </a:t>
            </a:r>
            <a:r>
              <a:rPr lang="en-US" sz="2800" dirty="0" smtClean="0"/>
              <a:t>result, CMPSS, DAC, SDFM, SPI, </a:t>
            </a:r>
            <a:r>
              <a:rPr lang="en-US" sz="2800" dirty="0" err="1" smtClean="0"/>
              <a:t>McBSP</a:t>
            </a:r>
            <a:r>
              <a:rPr lang="en-US" sz="2800" dirty="0" smtClean="0"/>
              <a:t>, and </a:t>
            </a:r>
            <a:r>
              <a:rPr lang="en-US" sz="2800" dirty="0" err="1" smtClean="0"/>
              <a:t>uPP</a:t>
            </a:r>
            <a:r>
              <a:rPr lang="en-US" sz="2800" dirty="0" smtClean="0"/>
              <a:t> registers</a:t>
            </a:r>
            <a:endParaRPr lang="en-US" sz="2800" dirty="0"/>
          </a:p>
          <a:p>
            <a:r>
              <a:rPr lang="en-US" sz="2800" dirty="0"/>
              <a:t>Responds to peripheral interrupts </a:t>
            </a:r>
            <a:r>
              <a:rPr lang="en-US" sz="2800" dirty="0" smtClean="0"/>
              <a:t>independent of the </a:t>
            </a:r>
            <a:r>
              <a:rPr lang="en-US" sz="2800" dirty="0"/>
              <a:t>CPU</a:t>
            </a:r>
          </a:p>
          <a:p>
            <a:r>
              <a:rPr lang="en-US" sz="2800" dirty="0" smtClean="0"/>
              <a:t>Frees up the </a:t>
            </a:r>
            <a:r>
              <a:rPr lang="en-US" sz="2800" dirty="0"/>
              <a:t>CPU for other tasks (communications and diagnostics)</a:t>
            </a:r>
          </a:p>
        </p:txBody>
      </p:sp>
    </p:spTree>
    <p:extLst>
      <p:ext uri="{BB962C8B-B14F-4D97-AF65-F5344CB8AC3E}">
        <p14:creationId xmlns:p14="http://schemas.microsoft.com/office/powerpoint/2010/main" val="259456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0"/>
                                  </p:stCondLst>
                                  <p:childTnLst>
                                    <p:animMotion origin="layout" path="M -1.11111E-6 -4.81481E-6 L 0.06302 -4.81481E-6 " pathEditMode="relative" rAng="0" ptsTypes="AA">
                                      <p:cBhvr>
                                        <p:cTn id="6" dur="2000" fill="hold"/>
                                        <p:tgtEl>
                                          <p:spTgt spid="209"/>
                                        </p:tgtEl>
                                        <p:attrNameLst>
                                          <p:attrName>ppt_x</p:attrName>
                                          <p:attrName>ppt_y</p:attrName>
                                        </p:attrNameLst>
                                      </p:cBhvr>
                                      <p:rCtr x="31" y="0"/>
                                    </p:animMotion>
                                  </p:childTnLst>
                                </p:cTn>
                              </p:par>
                              <p:par>
                                <p:cTn id="7" presetID="35" presetClass="path" presetSubtype="0" repeatCount="indefinite" autoRev="1" fill="hold" nodeType="withEffect">
                                  <p:stCondLst>
                                    <p:cond delay="0"/>
                                  </p:stCondLst>
                                  <p:childTnLst>
                                    <p:animMotion origin="layout" path="M 0.05 -3.33333E-6 L -0.05 -3.33333E-6 " pathEditMode="relative" rAng="0" ptsTypes="AA">
                                      <p:cBhvr>
                                        <p:cTn id="8" dur="2000" fill="hold"/>
                                        <p:tgtEl>
                                          <p:spTgt spid="239"/>
                                        </p:tgtEl>
                                        <p:attrNameLst>
                                          <p:attrName>ppt_x</p:attrName>
                                          <p:attrName>ppt_y</p:attrName>
                                        </p:attrNameLst>
                                      </p:cBhvr>
                                      <p:rCtr x="-50" y="0"/>
                                    </p:animMotion>
                                  </p:childTnLst>
                                </p:cTn>
                              </p:par>
                              <p:par>
                                <p:cTn id="9" presetID="35" presetClass="path" presetSubtype="0" repeatCount="indefinite" accel="50000" decel="50000" autoRev="1" fill="hold" nodeType="withEffect">
                                  <p:stCondLst>
                                    <p:cond delay="0"/>
                                  </p:stCondLst>
                                  <p:childTnLst>
                                    <p:animMotion origin="layout" path="M -3.61111E-6 1.48148E-6 L -0.04722 1.48148E-6 " pathEditMode="relative" rAng="0" ptsTypes="AA">
                                      <p:cBhvr>
                                        <p:cTn id="10" dur="2000" fill="hold"/>
                                        <p:tgtEl>
                                          <p:spTgt spid="244"/>
                                        </p:tgtEl>
                                        <p:attrNameLst>
                                          <p:attrName>ppt_x</p:attrName>
                                          <p:attrName>ppt_y</p:attrName>
                                        </p:attrNameLst>
                                      </p:cBhvr>
                                      <p:rCtr x="-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76"/>
          <p:cNvSpPr txBox="1">
            <a:spLocks noChangeArrowheads="1"/>
          </p:cNvSpPr>
          <p:nvPr/>
        </p:nvSpPr>
        <p:spPr bwMode="auto">
          <a:xfrm>
            <a:off x="1047115" y="4722178"/>
            <a:ext cx="7212013" cy="437043"/>
          </a:xfrm>
          <a:prstGeom prst="rect">
            <a:avLst/>
          </a:prstGeom>
          <a:noFill/>
          <a:ln w="12700">
            <a:noFill/>
            <a:miter lim="800000"/>
            <a:headEnd type="none" w="sm" len="sm"/>
            <a:tailEnd type="none" w="sm" len="sm"/>
          </a:ln>
          <a:effectLst/>
        </p:spPr>
        <p:txBody>
          <a:bodyPr>
            <a:spAutoFit/>
          </a:bodyPr>
          <a:lstStyle/>
          <a:p>
            <a:pPr algn="ctr"/>
            <a:r>
              <a:rPr lang="en-US" b="0" dirty="0" smtClean="0">
                <a:effectLst/>
                <a:latin typeface="Arial" charset="0"/>
              </a:rPr>
              <a:t>www.ti.com/training</a:t>
            </a:r>
            <a:endParaRPr lang="en-US" b="0" dirty="0">
              <a:effectLst/>
              <a:latin typeface="Arial" charset="0"/>
            </a:endParaRPr>
          </a:p>
        </p:txBody>
      </p:sp>
      <p:grpSp>
        <p:nvGrpSpPr>
          <p:cNvPr id="2" name="Group 7"/>
          <p:cNvGrpSpPr/>
          <p:nvPr/>
        </p:nvGrpSpPr>
        <p:grpSpPr>
          <a:xfrm>
            <a:off x="2742434" y="2255519"/>
            <a:ext cx="3886966" cy="1549723"/>
            <a:chOff x="2894834" y="2255519"/>
            <a:chExt cx="3886966" cy="1549723"/>
          </a:xfrm>
        </p:grpSpPr>
        <p:pic>
          <p:nvPicPr>
            <p:cNvPr id="6" name="Picture 5" descr="ti_stk_4c_pos_cmyk_png.png"/>
            <p:cNvPicPr>
              <a:picLocks noChangeAspect="1"/>
            </p:cNvPicPr>
            <p:nvPr/>
          </p:nvPicPr>
          <p:blipFill>
            <a:blip r:embed="rId2" cstate="print"/>
            <a:stretch>
              <a:fillRect/>
            </a:stretch>
          </p:blipFill>
          <p:spPr>
            <a:xfrm>
              <a:off x="2894834" y="2255519"/>
              <a:ext cx="3506731" cy="822962"/>
            </a:xfrm>
            <a:prstGeom prst="rect">
              <a:avLst/>
            </a:prstGeom>
          </p:spPr>
        </p:pic>
        <p:sp>
          <p:nvSpPr>
            <p:cNvPr id="7" name="Text Box 176"/>
            <p:cNvSpPr txBox="1">
              <a:spLocks noChangeArrowheads="1"/>
            </p:cNvSpPr>
            <p:nvPr/>
          </p:nvSpPr>
          <p:spPr bwMode="auto">
            <a:xfrm>
              <a:off x="3759835" y="3121978"/>
              <a:ext cx="3021965" cy="683264"/>
            </a:xfrm>
            <a:prstGeom prst="rect">
              <a:avLst/>
            </a:prstGeom>
            <a:noFill/>
            <a:ln w="12700">
              <a:noFill/>
              <a:miter lim="800000"/>
              <a:headEnd type="none" w="sm" len="sm"/>
              <a:tailEnd type="none" w="sm" len="sm"/>
            </a:ln>
            <a:effectLst/>
          </p:spPr>
          <p:txBody>
            <a:bodyPr wrap="square">
              <a:spAutoFit/>
            </a:bodyPr>
            <a:lstStyle/>
            <a:p>
              <a:r>
                <a:rPr lang="en-US" sz="2400" dirty="0" smtClean="0">
                  <a:effectLst/>
                  <a:latin typeface="Arial" charset="0"/>
                </a:rPr>
                <a:t>Technical Training</a:t>
              </a:r>
              <a:br>
                <a:rPr lang="en-US" sz="2400" dirty="0" smtClean="0">
                  <a:effectLst/>
                  <a:latin typeface="Arial" charset="0"/>
                </a:rPr>
              </a:br>
              <a:r>
                <a:rPr lang="en-US" sz="2400" dirty="0" smtClean="0">
                  <a:effectLst/>
                  <a:latin typeface="Arial" charset="0"/>
                </a:rPr>
                <a:t>Organization</a:t>
              </a:r>
              <a:endParaRPr lang="en-US" sz="2400" dirty="0">
                <a:effectLst/>
                <a:latin typeface="Arial" charset="0"/>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Viterbi / Complex Math Unit (VCU-II)</a:t>
            </a:r>
            <a:endParaRPr lang="en-US" dirty="0"/>
          </a:p>
        </p:txBody>
      </p:sp>
      <p:sp>
        <p:nvSpPr>
          <p:cNvPr id="3" name="Rectangle 3"/>
          <p:cNvSpPr txBox="1">
            <a:spLocks noChangeArrowheads="1"/>
          </p:cNvSpPr>
          <p:nvPr/>
        </p:nvSpPr>
        <p:spPr>
          <a:xfrm>
            <a:off x="132081" y="701675"/>
            <a:ext cx="4754880" cy="6156325"/>
          </a:xfrm>
          <a:prstGeom prst="rect">
            <a:avLst/>
          </a:prstGeom>
        </p:spPr>
        <p:txBody>
          <a:bodyPr>
            <a:normAutofit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80"/>
              </a:spcBef>
              <a:buFont typeface="Wingdings" pitchFamily="2" charset="2"/>
              <a:buNone/>
            </a:pPr>
            <a:r>
              <a:rPr lang="en-US" sz="2800" i="1" dirty="0" smtClean="0">
                <a:effectLst/>
              </a:rPr>
              <a:t>Extends C28x instruction set to support:</a:t>
            </a:r>
          </a:p>
          <a:p>
            <a:pPr>
              <a:spcBef>
                <a:spcPts val="680"/>
              </a:spcBef>
            </a:pPr>
            <a:r>
              <a:rPr lang="en-US" sz="2400" dirty="0" smtClean="0">
                <a:effectLst/>
              </a:rPr>
              <a:t>Viterbi operations</a:t>
            </a:r>
          </a:p>
          <a:p>
            <a:pPr lvl="1">
              <a:spcBef>
                <a:spcPts val="680"/>
              </a:spcBef>
            </a:pPr>
            <a:r>
              <a:rPr lang="en-US" sz="2000" dirty="0" smtClean="0">
                <a:effectLst/>
              </a:rPr>
              <a:t>Decode for communications</a:t>
            </a:r>
          </a:p>
          <a:p>
            <a:pPr>
              <a:spcBef>
                <a:spcPts val="680"/>
              </a:spcBef>
            </a:pPr>
            <a:r>
              <a:rPr lang="en-US" sz="2400" dirty="0" smtClean="0">
                <a:effectLst/>
              </a:rPr>
              <a:t>Complex math</a:t>
            </a:r>
          </a:p>
          <a:p>
            <a:pPr lvl="1">
              <a:spcBef>
                <a:spcPts val="680"/>
              </a:spcBef>
            </a:pPr>
            <a:r>
              <a:rPr lang="en-US" sz="2000" dirty="0" smtClean="0">
                <a:effectLst/>
              </a:rPr>
              <a:t>16-bit fixed-point complex FFT</a:t>
            </a:r>
            <a:endParaRPr lang="en-US" sz="1600" dirty="0" smtClean="0">
              <a:effectLst/>
            </a:endParaRPr>
          </a:p>
          <a:p>
            <a:pPr lvl="2">
              <a:spcBef>
                <a:spcPts val="680"/>
              </a:spcBef>
            </a:pPr>
            <a:r>
              <a:rPr lang="en-US" sz="1600" b="0" i="1" dirty="0" smtClean="0">
                <a:effectLst/>
              </a:rPr>
              <a:t>used in spread spectrum communications, and many signal processing algorithms</a:t>
            </a:r>
          </a:p>
          <a:p>
            <a:pPr lvl="1">
              <a:spcBef>
                <a:spcPts val="680"/>
              </a:spcBef>
            </a:pPr>
            <a:r>
              <a:rPr lang="en-US" sz="2000" dirty="0" smtClean="0">
                <a:effectLst/>
              </a:rPr>
              <a:t>Complex filters</a:t>
            </a:r>
          </a:p>
          <a:p>
            <a:pPr lvl="2">
              <a:spcBef>
                <a:spcPts val="680"/>
              </a:spcBef>
            </a:pPr>
            <a:r>
              <a:rPr lang="en-US" sz="1600" b="0" i="1" dirty="0" smtClean="0">
                <a:effectLst/>
              </a:rPr>
              <a:t>used to improve data reliability, transmission distance, and power efficiency</a:t>
            </a:r>
            <a:endParaRPr lang="en-US" sz="1800" dirty="0" smtClean="0">
              <a:effectLst/>
            </a:endParaRPr>
          </a:p>
          <a:p>
            <a:pPr lvl="1">
              <a:spcBef>
                <a:spcPts val="680"/>
              </a:spcBef>
            </a:pPr>
            <a:r>
              <a:rPr lang="en-US" sz="2000" dirty="0" smtClean="0">
                <a:effectLst/>
              </a:rPr>
              <a:t>Power Line Communications (PLC) and radar applications</a:t>
            </a:r>
          </a:p>
          <a:p>
            <a:pPr>
              <a:spcBef>
                <a:spcPts val="680"/>
              </a:spcBef>
            </a:pPr>
            <a:r>
              <a:rPr lang="en-US" sz="2400" dirty="0" smtClean="0">
                <a:effectLst/>
              </a:rPr>
              <a:t>Cyclic Redundancy Check (CRC)</a:t>
            </a:r>
          </a:p>
          <a:p>
            <a:pPr lvl="1">
              <a:spcBef>
                <a:spcPts val="680"/>
              </a:spcBef>
            </a:pPr>
            <a:r>
              <a:rPr lang="en-US" sz="2000" dirty="0" smtClean="0">
                <a:effectLst/>
              </a:rPr>
              <a:t>Communications and memory robustness checks</a:t>
            </a:r>
          </a:p>
          <a:p>
            <a:pPr marL="342900" lvl="1" indent="-342900">
              <a:spcBef>
                <a:spcPts val="680"/>
              </a:spcBef>
            </a:pPr>
            <a:r>
              <a:rPr lang="en-US" sz="2400" dirty="0" smtClean="0">
                <a:solidFill>
                  <a:srgbClr val="000000"/>
                </a:solidFill>
                <a:effectLst/>
                <a:cs typeface="Arial" charset="0"/>
              </a:rPr>
              <a:t>Other: OFDM </a:t>
            </a:r>
            <a:r>
              <a:rPr lang="en-US" sz="2400" dirty="0">
                <a:solidFill>
                  <a:srgbClr val="000000"/>
                </a:solidFill>
                <a:effectLst/>
                <a:cs typeface="Arial" charset="0"/>
              </a:rPr>
              <a:t>interleaving &amp; </a:t>
            </a:r>
            <a:r>
              <a:rPr lang="en-US" sz="2400" dirty="0" smtClean="0">
                <a:solidFill>
                  <a:srgbClr val="000000"/>
                </a:solidFill>
                <a:effectLst/>
                <a:cs typeface="Arial" charset="0"/>
              </a:rPr>
              <a:t>de-interleaving, </a:t>
            </a:r>
            <a:r>
              <a:rPr lang="en-US" sz="2400" dirty="0">
                <a:solidFill>
                  <a:srgbClr val="000000"/>
                </a:solidFill>
                <a:effectLst/>
                <a:cs typeface="Arial" charset="0"/>
              </a:rPr>
              <a:t>Galois Field </a:t>
            </a:r>
            <a:r>
              <a:rPr lang="en-US" sz="2400" dirty="0" smtClean="0">
                <a:solidFill>
                  <a:srgbClr val="000000"/>
                </a:solidFill>
                <a:effectLst/>
                <a:cs typeface="Arial" charset="0"/>
              </a:rPr>
              <a:t>arithmetic, </a:t>
            </a:r>
            <a:r>
              <a:rPr lang="en-US" sz="2400" dirty="0">
                <a:effectLst/>
                <a:cs typeface="Arial" charset="0"/>
              </a:rPr>
              <a:t>AES </a:t>
            </a:r>
            <a:r>
              <a:rPr lang="en-US" sz="2400" dirty="0" smtClean="0">
                <a:effectLst/>
                <a:cs typeface="Arial" charset="0"/>
              </a:rPr>
              <a:t>acceleration</a:t>
            </a:r>
            <a:endParaRPr lang="en-US" sz="2400" dirty="0">
              <a:effectLst/>
            </a:endParaRPr>
          </a:p>
        </p:txBody>
      </p:sp>
      <p:sp>
        <p:nvSpPr>
          <p:cNvPr id="6" name="Rectangle 5"/>
          <p:cNvSpPr>
            <a:spLocks noChangeArrowheads="1"/>
          </p:cNvSpPr>
          <p:nvPr/>
        </p:nvSpPr>
        <p:spPr bwMode="gray">
          <a:xfrm>
            <a:off x="4977245" y="1110623"/>
            <a:ext cx="3979718" cy="5191869"/>
          </a:xfrm>
          <a:prstGeom prst="rect">
            <a:avLst/>
          </a:prstGeom>
          <a:solidFill>
            <a:schemeClr val="accent3">
              <a:lumMod val="20000"/>
              <a:lumOff val="80000"/>
            </a:schemeClr>
          </a:solidFill>
          <a:ln w="9525">
            <a:solidFill>
              <a:srgbClr val="A6A6A6"/>
            </a:solidFill>
            <a:miter lim="800000"/>
            <a:headEnd/>
            <a:tailEnd/>
          </a:ln>
          <a:effectLst>
            <a:outerShdw blurRad="63500" dist="20000" dir="5400000" rotWithShape="0">
              <a:srgbClr val="000000">
                <a:alpha val="37999"/>
              </a:srgbClr>
            </a:outerShdw>
          </a:effectLst>
        </p:spPr>
        <p:txBody>
          <a:bodyPr wrap="none" anchor="ctr"/>
          <a:lstStyle/>
          <a:p>
            <a:pPr>
              <a:defRPr/>
            </a:pPr>
            <a:endParaRPr lang="en-US" sz="1400">
              <a:solidFill>
                <a:srgbClr val="000000"/>
              </a:solidFill>
              <a:effectLst/>
              <a:latin typeface="Arial" pitchFamily="34" charset="0"/>
            </a:endParaRPr>
          </a:p>
        </p:txBody>
      </p:sp>
      <p:sp>
        <p:nvSpPr>
          <p:cNvPr id="7" name="Rectangle 6"/>
          <p:cNvSpPr/>
          <p:nvPr/>
        </p:nvSpPr>
        <p:spPr>
          <a:xfrm>
            <a:off x="5067793" y="2020102"/>
            <a:ext cx="1350121" cy="2689652"/>
          </a:xfrm>
          <a:prstGeom prst="rect">
            <a:avLst/>
          </a:prstGeom>
          <a:solidFill>
            <a:schemeClr val="accent2"/>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8" name="Rectangle 7"/>
          <p:cNvSpPr/>
          <p:nvPr/>
        </p:nvSpPr>
        <p:spPr>
          <a:xfrm>
            <a:off x="5067795" y="1527758"/>
            <a:ext cx="1350120" cy="416009"/>
          </a:xfrm>
          <a:prstGeom prst="rect">
            <a:avLst/>
          </a:prstGeom>
          <a:solidFill>
            <a:schemeClr val="accent2"/>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9" name="TextBox 8"/>
          <p:cNvSpPr txBox="1"/>
          <p:nvPr/>
        </p:nvSpPr>
        <p:spPr>
          <a:xfrm>
            <a:off x="5109580" y="1174276"/>
            <a:ext cx="1235034" cy="380104"/>
          </a:xfrm>
          <a:prstGeom prst="rect">
            <a:avLst/>
          </a:prstGeom>
          <a:noFill/>
        </p:spPr>
        <p:txBody>
          <a:bodyPr wrap="square" rtlCol="0">
            <a:spAutoFit/>
          </a:bodyPr>
          <a:lstStyle/>
          <a:p>
            <a:pPr algn="ctr">
              <a:lnSpc>
                <a:spcPct val="85000"/>
              </a:lnSpc>
            </a:pPr>
            <a:r>
              <a:rPr lang="en-US" sz="1050" dirty="0" smtClean="0">
                <a:effectLst/>
              </a:rPr>
              <a:t>VCU execution registers</a:t>
            </a:r>
            <a:endParaRPr lang="en-US" sz="1050" dirty="0">
              <a:effectLst/>
            </a:endParaRPr>
          </a:p>
        </p:txBody>
      </p:sp>
      <p:sp>
        <p:nvSpPr>
          <p:cNvPr id="10" name="Rectangle 9"/>
          <p:cNvSpPr/>
          <p:nvPr/>
        </p:nvSpPr>
        <p:spPr>
          <a:xfrm>
            <a:off x="5138788" y="1622494"/>
            <a:ext cx="1192499" cy="234778"/>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1" name="Rectangle 10"/>
          <p:cNvSpPr/>
          <p:nvPr/>
        </p:nvSpPr>
        <p:spPr>
          <a:xfrm>
            <a:off x="5134404" y="2094241"/>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2" name="Rectangle 11"/>
          <p:cNvSpPr/>
          <p:nvPr/>
        </p:nvSpPr>
        <p:spPr>
          <a:xfrm>
            <a:off x="5134404" y="2370638"/>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3" name="Rectangle 12"/>
          <p:cNvSpPr/>
          <p:nvPr/>
        </p:nvSpPr>
        <p:spPr>
          <a:xfrm>
            <a:off x="5134404" y="2650725"/>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4" name="Rectangle 13"/>
          <p:cNvSpPr/>
          <p:nvPr/>
        </p:nvSpPr>
        <p:spPr>
          <a:xfrm>
            <a:off x="5134404" y="2927122"/>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5" name="Rectangle 14"/>
          <p:cNvSpPr/>
          <p:nvPr/>
        </p:nvSpPr>
        <p:spPr>
          <a:xfrm>
            <a:off x="5134404" y="3210468"/>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6" name="Rectangle 15"/>
          <p:cNvSpPr/>
          <p:nvPr/>
        </p:nvSpPr>
        <p:spPr>
          <a:xfrm>
            <a:off x="5134404" y="3511579"/>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7" name="Rectangle 16"/>
          <p:cNvSpPr/>
          <p:nvPr/>
        </p:nvSpPr>
        <p:spPr>
          <a:xfrm>
            <a:off x="5134404" y="3804023"/>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8" name="Rectangle 17"/>
          <p:cNvSpPr/>
          <p:nvPr/>
        </p:nvSpPr>
        <p:spPr>
          <a:xfrm>
            <a:off x="5134404" y="4080420"/>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19" name="Rectangle 18"/>
          <p:cNvSpPr/>
          <p:nvPr/>
        </p:nvSpPr>
        <p:spPr>
          <a:xfrm>
            <a:off x="5134404" y="4381101"/>
            <a:ext cx="500316" cy="230659"/>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0" name="Rectangle 19"/>
          <p:cNvSpPr/>
          <p:nvPr/>
        </p:nvSpPr>
        <p:spPr>
          <a:xfrm>
            <a:off x="5067795" y="5708461"/>
            <a:ext cx="1350120" cy="416009"/>
          </a:xfrm>
          <a:prstGeom prst="rect">
            <a:avLst/>
          </a:prstGeom>
          <a:solidFill>
            <a:schemeClr val="accent2"/>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1" name="Rectangle 20"/>
          <p:cNvSpPr/>
          <p:nvPr/>
        </p:nvSpPr>
        <p:spPr>
          <a:xfrm>
            <a:off x="5146788" y="5803197"/>
            <a:ext cx="1184029" cy="234778"/>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2" name="Rectangle 21"/>
          <p:cNvSpPr/>
          <p:nvPr/>
        </p:nvSpPr>
        <p:spPr>
          <a:xfrm>
            <a:off x="5067795" y="4821930"/>
            <a:ext cx="1350120" cy="790831"/>
          </a:xfrm>
          <a:prstGeom prst="rect">
            <a:avLst/>
          </a:prstGeom>
          <a:solidFill>
            <a:schemeClr val="accent2"/>
          </a:solidFill>
          <a:ln w="12700">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3" name="Rectangle 22"/>
          <p:cNvSpPr/>
          <p:nvPr/>
        </p:nvSpPr>
        <p:spPr>
          <a:xfrm>
            <a:off x="5146788" y="4929023"/>
            <a:ext cx="1184029" cy="234778"/>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4" name="Rectangle 23"/>
          <p:cNvSpPr/>
          <p:nvPr/>
        </p:nvSpPr>
        <p:spPr>
          <a:xfrm>
            <a:off x="5146788" y="5279131"/>
            <a:ext cx="1184029" cy="234778"/>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5" name="Rectangle 24"/>
          <p:cNvSpPr/>
          <p:nvPr/>
        </p:nvSpPr>
        <p:spPr>
          <a:xfrm>
            <a:off x="5717098" y="2073647"/>
            <a:ext cx="626547" cy="2537253"/>
          </a:xfrm>
          <a:prstGeom prst="rect">
            <a:avLst/>
          </a:prstGeom>
          <a:solidFill>
            <a:schemeClr val="bg2">
              <a:lumMod val="6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8" name="Left-Right Arrow 27"/>
          <p:cNvSpPr/>
          <p:nvPr/>
        </p:nvSpPr>
        <p:spPr>
          <a:xfrm>
            <a:off x="6418269" y="1698560"/>
            <a:ext cx="289530" cy="135924"/>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29" name="Left-Right Arrow 28"/>
          <p:cNvSpPr/>
          <p:nvPr/>
        </p:nvSpPr>
        <p:spPr>
          <a:xfrm>
            <a:off x="6416288" y="3264122"/>
            <a:ext cx="291511" cy="135924"/>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0" name="Left-Right Arrow 29"/>
          <p:cNvSpPr/>
          <p:nvPr/>
        </p:nvSpPr>
        <p:spPr>
          <a:xfrm>
            <a:off x="6428164" y="5152299"/>
            <a:ext cx="279635" cy="135924"/>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1" name="Left-Right Arrow 30"/>
          <p:cNvSpPr/>
          <p:nvPr/>
        </p:nvSpPr>
        <p:spPr>
          <a:xfrm>
            <a:off x="6438060" y="5850965"/>
            <a:ext cx="269739" cy="135924"/>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57" name="Left-Right Arrow 56"/>
          <p:cNvSpPr/>
          <p:nvPr/>
        </p:nvSpPr>
        <p:spPr>
          <a:xfrm>
            <a:off x="6783822" y="2613172"/>
            <a:ext cx="298002" cy="135924"/>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58" name="Left-Right Arrow 57"/>
          <p:cNvSpPr/>
          <p:nvPr/>
        </p:nvSpPr>
        <p:spPr>
          <a:xfrm>
            <a:off x="6780556" y="4749036"/>
            <a:ext cx="555493" cy="129051"/>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3" name="Left-Right Arrow 32"/>
          <p:cNvSpPr/>
          <p:nvPr/>
        </p:nvSpPr>
        <p:spPr>
          <a:xfrm rot="5400000">
            <a:off x="7427284" y="3732022"/>
            <a:ext cx="1097509" cy="433557"/>
          </a:xfrm>
          <a:prstGeom prst="leftRightArrow">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4" name="Rectangle 33"/>
          <p:cNvSpPr/>
          <p:nvPr/>
        </p:nvSpPr>
        <p:spPr>
          <a:xfrm>
            <a:off x="6709359" y="1638861"/>
            <a:ext cx="83127" cy="4548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endParaRPr>
          </a:p>
        </p:txBody>
      </p:sp>
      <p:sp>
        <p:nvSpPr>
          <p:cNvPr id="35" name="TextBox 34"/>
          <p:cNvSpPr txBox="1"/>
          <p:nvPr/>
        </p:nvSpPr>
        <p:spPr>
          <a:xfrm>
            <a:off x="7375300" y="1233121"/>
            <a:ext cx="1213905" cy="437043"/>
          </a:xfrm>
          <a:prstGeom prst="rect">
            <a:avLst/>
          </a:prstGeom>
          <a:noFill/>
        </p:spPr>
        <p:txBody>
          <a:bodyPr wrap="square" rtlCol="0">
            <a:spAutoFit/>
          </a:bodyPr>
          <a:lstStyle/>
          <a:p>
            <a:r>
              <a:rPr lang="en-US" b="1" dirty="0" smtClean="0">
                <a:effectLst/>
              </a:rPr>
              <a:t>VCU-II</a:t>
            </a:r>
            <a:endParaRPr lang="en-US" b="1" dirty="0">
              <a:effectLst/>
            </a:endParaRPr>
          </a:p>
        </p:txBody>
      </p:sp>
      <p:cxnSp>
        <p:nvCxnSpPr>
          <p:cNvPr id="36" name="Straight Connector 35"/>
          <p:cNvCxnSpPr/>
          <p:nvPr/>
        </p:nvCxnSpPr>
        <p:spPr>
          <a:xfrm flipV="1">
            <a:off x="5079418" y="1294477"/>
            <a:ext cx="0" cy="190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417915" y="1292498"/>
            <a:ext cx="0" cy="19000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121032" y="1377122"/>
            <a:ext cx="296883"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086917" y="1375147"/>
            <a:ext cx="29688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34732" y="1626986"/>
            <a:ext cx="757708" cy="240066"/>
          </a:xfrm>
          <a:prstGeom prst="rect">
            <a:avLst/>
          </a:prstGeom>
          <a:noFill/>
        </p:spPr>
        <p:txBody>
          <a:bodyPr wrap="none" rtlCol="0">
            <a:spAutoFit/>
          </a:bodyPr>
          <a:lstStyle/>
          <a:p>
            <a:r>
              <a:rPr lang="en-US" sz="1200" dirty="0" smtClean="0">
                <a:effectLst/>
              </a:rPr>
              <a:t>VSTATUS</a:t>
            </a:r>
            <a:endParaRPr lang="en-US" sz="1200" dirty="0">
              <a:effectLst/>
            </a:endParaRPr>
          </a:p>
        </p:txBody>
      </p:sp>
      <p:sp>
        <p:nvSpPr>
          <p:cNvPr id="41" name="TextBox 40"/>
          <p:cNvSpPr txBox="1"/>
          <p:nvPr/>
        </p:nvSpPr>
        <p:spPr>
          <a:xfrm>
            <a:off x="5138788" y="2082207"/>
            <a:ext cx="431528" cy="240066"/>
          </a:xfrm>
          <a:prstGeom prst="rect">
            <a:avLst/>
          </a:prstGeom>
          <a:noFill/>
        </p:spPr>
        <p:txBody>
          <a:bodyPr wrap="none" rtlCol="0">
            <a:spAutoFit/>
          </a:bodyPr>
          <a:lstStyle/>
          <a:p>
            <a:r>
              <a:rPr lang="en-US" sz="1200" dirty="0" smtClean="0">
                <a:effectLst/>
              </a:rPr>
              <a:t>VR0</a:t>
            </a:r>
            <a:endParaRPr lang="en-US" sz="1200" dirty="0">
              <a:effectLst/>
            </a:endParaRPr>
          </a:p>
        </p:txBody>
      </p:sp>
      <p:sp>
        <p:nvSpPr>
          <p:cNvPr id="42" name="TextBox 41"/>
          <p:cNvSpPr txBox="1"/>
          <p:nvPr/>
        </p:nvSpPr>
        <p:spPr>
          <a:xfrm>
            <a:off x="5146788" y="2365862"/>
            <a:ext cx="431528" cy="240066"/>
          </a:xfrm>
          <a:prstGeom prst="rect">
            <a:avLst/>
          </a:prstGeom>
          <a:noFill/>
        </p:spPr>
        <p:txBody>
          <a:bodyPr wrap="none" rtlCol="0">
            <a:spAutoFit/>
          </a:bodyPr>
          <a:lstStyle/>
          <a:p>
            <a:r>
              <a:rPr lang="en-US" sz="1200" dirty="0" smtClean="0">
                <a:effectLst/>
              </a:rPr>
              <a:t>VR1</a:t>
            </a:r>
            <a:endParaRPr lang="en-US" sz="1200" dirty="0">
              <a:effectLst/>
            </a:endParaRPr>
          </a:p>
        </p:txBody>
      </p:sp>
      <p:sp>
        <p:nvSpPr>
          <p:cNvPr id="43" name="TextBox 42"/>
          <p:cNvSpPr txBox="1"/>
          <p:nvPr/>
        </p:nvSpPr>
        <p:spPr>
          <a:xfrm>
            <a:off x="5146788" y="2654736"/>
            <a:ext cx="431528" cy="240066"/>
          </a:xfrm>
          <a:prstGeom prst="rect">
            <a:avLst/>
          </a:prstGeom>
          <a:noFill/>
        </p:spPr>
        <p:txBody>
          <a:bodyPr wrap="none" rtlCol="0">
            <a:spAutoFit/>
          </a:bodyPr>
          <a:lstStyle/>
          <a:p>
            <a:r>
              <a:rPr lang="en-US" sz="1200" dirty="0" smtClean="0">
                <a:effectLst/>
              </a:rPr>
              <a:t>VR2</a:t>
            </a:r>
            <a:endParaRPr lang="en-US" sz="1200" dirty="0">
              <a:effectLst/>
            </a:endParaRPr>
          </a:p>
        </p:txBody>
      </p:sp>
      <p:sp>
        <p:nvSpPr>
          <p:cNvPr id="44" name="TextBox 43"/>
          <p:cNvSpPr txBox="1"/>
          <p:nvPr/>
        </p:nvSpPr>
        <p:spPr>
          <a:xfrm>
            <a:off x="5138788" y="2935250"/>
            <a:ext cx="431528" cy="240066"/>
          </a:xfrm>
          <a:prstGeom prst="rect">
            <a:avLst/>
          </a:prstGeom>
          <a:noFill/>
        </p:spPr>
        <p:txBody>
          <a:bodyPr wrap="none" rtlCol="0">
            <a:spAutoFit/>
          </a:bodyPr>
          <a:lstStyle/>
          <a:p>
            <a:r>
              <a:rPr lang="en-US" sz="1200" dirty="0" smtClean="0">
                <a:effectLst/>
              </a:rPr>
              <a:t>VR3</a:t>
            </a:r>
            <a:endParaRPr lang="en-US" sz="1200" dirty="0">
              <a:effectLst/>
            </a:endParaRPr>
          </a:p>
        </p:txBody>
      </p:sp>
      <p:sp>
        <p:nvSpPr>
          <p:cNvPr id="45" name="TextBox 44"/>
          <p:cNvSpPr txBox="1"/>
          <p:nvPr/>
        </p:nvSpPr>
        <p:spPr>
          <a:xfrm>
            <a:off x="5146788" y="3218905"/>
            <a:ext cx="431528" cy="240066"/>
          </a:xfrm>
          <a:prstGeom prst="rect">
            <a:avLst/>
          </a:prstGeom>
          <a:noFill/>
        </p:spPr>
        <p:txBody>
          <a:bodyPr wrap="none" rtlCol="0">
            <a:spAutoFit/>
          </a:bodyPr>
          <a:lstStyle/>
          <a:p>
            <a:r>
              <a:rPr lang="en-US" sz="1200" dirty="0" smtClean="0">
                <a:effectLst/>
              </a:rPr>
              <a:t>VR4</a:t>
            </a:r>
            <a:endParaRPr lang="en-US" sz="1200" dirty="0">
              <a:effectLst/>
            </a:endParaRPr>
          </a:p>
        </p:txBody>
      </p:sp>
      <p:sp>
        <p:nvSpPr>
          <p:cNvPr id="46" name="TextBox 45"/>
          <p:cNvSpPr txBox="1"/>
          <p:nvPr/>
        </p:nvSpPr>
        <p:spPr>
          <a:xfrm>
            <a:off x="5146788" y="3507779"/>
            <a:ext cx="431528" cy="240066"/>
          </a:xfrm>
          <a:prstGeom prst="rect">
            <a:avLst/>
          </a:prstGeom>
          <a:noFill/>
        </p:spPr>
        <p:txBody>
          <a:bodyPr wrap="none" rtlCol="0">
            <a:spAutoFit/>
          </a:bodyPr>
          <a:lstStyle/>
          <a:p>
            <a:r>
              <a:rPr lang="en-US" sz="1200" dirty="0" smtClean="0">
                <a:effectLst/>
              </a:rPr>
              <a:t>VR5</a:t>
            </a:r>
            <a:endParaRPr lang="en-US" sz="1200" dirty="0">
              <a:effectLst/>
            </a:endParaRPr>
          </a:p>
        </p:txBody>
      </p:sp>
      <p:sp>
        <p:nvSpPr>
          <p:cNvPr id="47" name="TextBox 46"/>
          <p:cNvSpPr txBox="1"/>
          <p:nvPr/>
        </p:nvSpPr>
        <p:spPr>
          <a:xfrm>
            <a:off x="5138788" y="3800169"/>
            <a:ext cx="431528" cy="240066"/>
          </a:xfrm>
          <a:prstGeom prst="rect">
            <a:avLst/>
          </a:prstGeom>
          <a:noFill/>
        </p:spPr>
        <p:txBody>
          <a:bodyPr wrap="none" rtlCol="0">
            <a:spAutoFit/>
          </a:bodyPr>
          <a:lstStyle/>
          <a:p>
            <a:r>
              <a:rPr lang="en-US" sz="1200" dirty="0" smtClean="0">
                <a:effectLst/>
              </a:rPr>
              <a:t>VR6</a:t>
            </a:r>
            <a:endParaRPr lang="en-US" sz="1200" dirty="0">
              <a:effectLst/>
            </a:endParaRPr>
          </a:p>
        </p:txBody>
      </p:sp>
      <p:sp>
        <p:nvSpPr>
          <p:cNvPr id="48" name="TextBox 47"/>
          <p:cNvSpPr txBox="1"/>
          <p:nvPr/>
        </p:nvSpPr>
        <p:spPr>
          <a:xfrm>
            <a:off x="5146788" y="4083824"/>
            <a:ext cx="431528" cy="240066"/>
          </a:xfrm>
          <a:prstGeom prst="rect">
            <a:avLst/>
          </a:prstGeom>
          <a:noFill/>
        </p:spPr>
        <p:txBody>
          <a:bodyPr wrap="none" rtlCol="0">
            <a:spAutoFit/>
          </a:bodyPr>
          <a:lstStyle/>
          <a:p>
            <a:r>
              <a:rPr lang="en-US" sz="1200" dirty="0" smtClean="0">
                <a:effectLst/>
              </a:rPr>
              <a:t>VR7</a:t>
            </a:r>
            <a:endParaRPr lang="en-US" sz="1200" dirty="0">
              <a:effectLst/>
            </a:endParaRPr>
          </a:p>
        </p:txBody>
      </p:sp>
      <p:sp>
        <p:nvSpPr>
          <p:cNvPr id="49" name="TextBox 48"/>
          <p:cNvSpPr txBox="1"/>
          <p:nvPr/>
        </p:nvSpPr>
        <p:spPr>
          <a:xfrm>
            <a:off x="5146788" y="4372698"/>
            <a:ext cx="431528" cy="240066"/>
          </a:xfrm>
          <a:prstGeom prst="rect">
            <a:avLst/>
          </a:prstGeom>
          <a:noFill/>
        </p:spPr>
        <p:txBody>
          <a:bodyPr wrap="none" rtlCol="0">
            <a:spAutoFit/>
          </a:bodyPr>
          <a:lstStyle/>
          <a:p>
            <a:r>
              <a:rPr lang="en-US" sz="1200" dirty="0" smtClean="0">
                <a:effectLst/>
              </a:rPr>
              <a:t>VR8</a:t>
            </a:r>
            <a:endParaRPr lang="en-US" sz="1200" dirty="0">
              <a:effectLst/>
            </a:endParaRPr>
          </a:p>
        </p:txBody>
      </p:sp>
      <p:sp>
        <p:nvSpPr>
          <p:cNvPr id="50" name="TextBox 49"/>
          <p:cNvSpPr txBox="1"/>
          <p:nvPr/>
        </p:nvSpPr>
        <p:spPr>
          <a:xfrm>
            <a:off x="5512946" y="4911045"/>
            <a:ext cx="417102" cy="240066"/>
          </a:xfrm>
          <a:prstGeom prst="rect">
            <a:avLst/>
          </a:prstGeom>
          <a:noFill/>
        </p:spPr>
        <p:txBody>
          <a:bodyPr wrap="none" rtlCol="0">
            <a:spAutoFit/>
          </a:bodyPr>
          <a:lstStyle/>
          <a:p>
            <a:r>
              <a:rPr lang="en-US" sz="1200" dirty="0" smtClean="0">
                <a:effectLst/>
              </a:rPr>
              <a:t>VT0</a:t>
            </a:r>
            <a:endParaRPr lang="en-US" sz="1200" dirty="0">
              <a:effectLst/>
            </a:endParaRPr>
          </a:p>
        </p:txBody>
      </p:sp>
      <p:sp>
        <p:nvSpPr>
          <p:cNvPr id="51" name="TextBox 50"/>
          <p:cNvSpPr txBox="1"/>
          <p:nvPr/>
        </p:nvSpPr>
        <p:spPr>
          <a:xfrm>
            <a:off x="5522843" y="5265325"/>
            <a:ext cx="417102" cy="240066"/>
          </a:xfrm>
          <a:prstGeom prst="rect">
            <a:avLst/>
          </a:prstGeom>
          <a:noFill/>
        </p:spPr>
        <p:txBody>
          <a:bodyPr wrap="none" rtlCol="0">
            <a:spAutoFit/>
          </a:bodyPr>
          <a:lstStyle/>
          <a:p>
            <a:r>
              <a:rPr lang="en-US" sz="1200" dirty="0" smtClean="0">
                <a:effectLst/>
              </a:rPr>
              <a:t>VT1</a:t>
            </a:r>
            <a:endParaRPr lang="en-US" sz="1200" dirty="0">
              <a:effectLst/>
            </a:endParaRPr>
          </a:p>
        </p:txBody>
      </p:sp>
      <p:sp>
        <p:nvSpPr>
          <p:cNvPr id="52" name="TextBox 51"/>
          <p:cNvSpPr txBox="1"/>
          <p:nvPr/>
        </p:nvSpPr>
        <p:spPr>
          <a:xfrm>
            <a:off x="5497116" y="5785860"/>
            <a:ext cx="543739" cy="240066"/>
          </a:xfrm>
          <a:prstGeom prst="rect">
            <a:avLst/>
          </a:prstGeom>
          <a:noFill/>
        </p:spPr>
        <p:txBody>
          <a:bodyPr wrap="none" rtlCol="0">
            <a:spAutoFit/>
          </a:bodyPr>
          <a:lstStyle/>
          <a:p>
            <a:r>
              <a:rPr lang="en-US" sz="1200" dirty="0" smtClean="0">
                <a:effectLst/>
              </a:rPr>
              <a:t>VCRC</a:t>
            </a:r>
            <a:endParaRPr lang="en-US" sz="1200" dirty="0">
              <a:effectLst/>
            </a:endParaRPr>
          </a:p>
        </p:txBody>
      </p:sp>
      <p:sp>
        <p:nvSpPr>
          <p:cNvPr id="56" name="TextBox 55"/>
          <p:cNvSpPr txBox="1"/>
          <p:nvPr/>
        </p:nvSpPr>
        <p:spPr>
          <a:xfrm>
            <a:off x="5614596" y="3022013"/>
            <a:ext cx="843148" cy="535531"/>
          </a:xfrm>
          <a:prstGeom prst="rect">
            <a:avLst/>
          </a:prstGeom>
          <a:noFill/>
        </p:spPr>
        <p:txBody>
          <a:bodyPr wrap="square" rtlCol="0">
            <a:spAutoFit/>
          </a:bodyPr>
          <a:lstStyle/>
          <a:p>
            <a:pPr algn="ctr"/>
            <a:r>
              <a:rPr lang="en-US" sz="1200" dirty="0" smtClean="0">
                <a:effectLst/>
              </a:rPr>
              <a:t>SMO </a:t>
            </a:r>
            <a:br>
              <a:rPr lang="en-US" sz="1200" dirty="0" smtClean="0">
                <a:effectLst/>
              </a:rPr>
            </a:br>
            <a:r>
              <a:rPr lang="en-US" sz="1200" dirty="0" smtClean="0">
                <a:effectLst/>
              </a:rPr>
              <a:t>to </a:t>
            </a:r>
            <a:br>
              <a:rPr lang="en-US" sz="1200" dirty="0" smtClean="0">
                <a:effectLst/>
              </a:rPr>
            </a:br>
            <a:r>
              <a:rPr lang="en-US" sz="1200" dirty="0" smtClean="0">
                <a:effectLst/>
              </a:rPr>
              <a:t>SM63</a:t>
            </a:r>
            <a:endParaRPr lang="en-US" sz="1200" dirty="0">
              <a:effectLst/>
            </a:endParaRPr>
          </a:p>
        </p:txBody>
      </p:sp>
      <p:sp>
        <p:nvSpPr>
          <p:cNvPr id="59" name="TextBox 58"/>
          <p:cNvSpPr txBox="1"/>
          <p:nvPr/>
        </p:nvSpPr>
        <p:spPr>
          <a:xfrm>
            <a:off x="7088733" y="1945506"/>
            <a:ext cx="1795494" cy="1463478"/>
          </a:xfrm>
          <a:prstGeom prst="rect">
            <a:avLst/>
          </a:prstGeom>
          <a:solidFill>
            <a:schemeClr val="accent4">
              <a:lumMod val="40000"/>
              <a:lumOff val="60000"/>
            </a:schemeClr>
          </a:solidFill>
        </p:spPr>
        <p:txBody>
          <a:bodyPr wrap="square" rtlCol="0" anchor="ctr" anchorCtr="0">
            <a:spAutoFit/>
          </a:bodyPr>
          <a:lstStyle/>
          <a:p>
            <a:pPr algn="ctr"/>
            <a:r>
              <a:rPr lang="en-US" sz="1100" dirty="0">
                <a:effectLst/>
              </a:rPr>
              <a:t>Data path logic for VCU-II </a:t>
            </a:r>
            <a:r>
              <a:rPr lang="en-US" sz="1100" dirty="0" smtClean="0">
                <a:effectLst/>
              </a:rPr>
              <a:t>Instruction</a:t>
            </a:r>
          </a:p>
          <a:p>
            <a:pPr marL="173038" indent="-173038">
              <a:buFont typeface="+mj-lt"/>
              <a:buAutoNum type="arabicPeriod"/>
            </a:pPr>
            <a:r>
              <a:rPr lang="en-US" sz="1100" dirty="0">
                <a:effectLst/>
              </a:rPr>
              <a:t>General instructions</a:t>
            </a:r>
          </a:p>
          <a:p>
            <a:pPr marL="173038" indent="-173038">
              <a:buFont typeface="+mj-lt"/>
              <a:buAutoNum type="arabicPeriod"/>
            </a:pPr>
            <a:r>
              <a:rPr lang="en-US" sz="1100" dirty="0">
                <a:effectLst/>
              </a:rPr>
              <a:t>CRC instructions</a:t>
            </a:r>
          </a:p>
          <a:p>
            <a:pPr marL="173038" indent="-173038">
              <a:buFont typeface="+mj-lt"/>
              <a:buAutoNum type="arabicPeriod"/>
            </a:pPr>
            <a:r>
              <a:rPr lang="en-US" sz="1100" dirty="0">
                <a:effectLst/>
              </a:rPr>
              <a:t>Arithmetic instructions</a:t>
            </a:r>
          </a:p>
          <a:p>
            <a:pPr marL="173038" indent="-173038">
              <a:buFont typeface="+mj-lt"/>
              <a:buAutoNum type="arabicPeriod"/>
            </a:pPr>
            <a:r>
              <a:rPr lang="en-US" sz="1100" dirty="0">
                <a:effectLst/>
              </a:rPr>
              <a:t>Galois Field instructions</a:t>
            </a:r>
          </a:p>
          <a:p>
            <a:pPr marL="173038" indent="-173038">
              <a:buFont typeface="+mj-lt"/>
              <a:buAutoNum type="arabicPeriod"/>
            </a:pPr>
            <a:r>
              <a:rPr lang="en-US" sz="1100" dirty="0">
                <a:effectLst/>
              </a:rPr>
              <a:t>Complex FFT </a:t>
            </a:r>
            <a:r>
              <a:rPr lang="en-US" sz="1100" dirty="0" smtClean="0">
                <a:effectLst/>
              </a:rPr>
              <a:t>instructions</a:t>
            </a:r>
            <a:endParaRPr lang="en-US" sz="1100" dirty="0">
              <a:effectLst/>
            </a:endParaRPr>
          </a:p>
        </p:txBody>
      </p:sp>
      <p:sp>
        <p:nvSpPr>
          <p:cNvPr id="61" name="TextBox 60"/>
          <p:cNvSpPr txBox="1"/>
          <p:nvPr/>
        </p:nvSpPr>
        <p:spPr>
          <a:xfrm>
            <a:off x="7255992" y="4494399"/>
            <a:ext cx="1460977" cy="578620"/>
          </a:xfrm>
          <a:prstGeom prst="rect">
            <a:avLst/>
          </a:prstGeom>
          <a:solidFill>
            <a:schemeClr val="accent4">
              <a:lumMod val="40000"/>
              <a:lumOff val="60000"/>
            </a:schemeClr>
          </a:solidFill>
        </p:spPr>
        <p:txBody>
          <a:bodyPr wrap="none" lIns="182880" tIns="91440" rIns="182880" bIns="91440" rtlCol="0" anchor="ctr" anchorCtr="0">
            <a:spAutoFit/>
          </a:bodyPr>
          <a:lstStyle/>
          <a:p>
            <a:pPr algn="ctr"/>
            <a:r>
              <a:rPr lang="en-US" sz="1600" dirty="0">
                <a:effectLst/>
              </a:rPr>
              <a:t>VCU II </a:t>
            </a:r>
            <a:br>
              <a:rPr lang="en-US" sz="1600" dirty="0">
                <a:effectLst/>
              </a:rPr>
            </a:br>
            <a:r>
              <a:rPr lang="en-US" sz="1600" dirty="0">
                <a:effectLst/>
              </a:rPr>
              <a:t>Control </a:t>
            </a:r>
            <a:r>
              <a:rPr lang="en-US" sz="1600" dirty="0" smtClean="0">
                <a:effectLst/>
              </a:rPr>
              <a:t>Logic</a:t>
            </a:r>
            <a:endParaRPr lang="en-US" sz="1600" dirty="0">
              <a:effectLst/>
            </a:endParaRPr>
          </a:p>
        </p:txBody>
      </p:sp>
      <p:sp>
        <p:nvSpPr>
          <p:cNvPr id="4" name="文字方塊 3"/>
          <p:cNvSpPr txBox="1"/>
          <p:nvPr/>
        </p:nvSpPr>
        <p:spPr>
          <a:xfrm>
            <a:off x="3255751" y="1444625"/>
            <a:ext cx="1082348" cy="264688"/>
          </a:xfrm>
          <a:prstGeom prst="rect">
            <a:avLst/>
          </a:prstGeom>
          <a:noFill/>
        </p:spPr>
        <p:txBody>
          <a:bodyPr wrap="none" rtlCol="0" anchor="ctr" anchorCtr="0">
            <a:spAutoFit/>
          </a:bodyPr>
          <a:lstStyle/>
          <a:p>
            <a:r>
              <a:rPr lang="zh-TW" altLang="en-US" sz="1400" dirty="0" smtClean="0">
                <a:solidFill>
                  <a:srgbClr val="6666FF"/>
                </a:solidFill>
                <a:effectLst/>
                <a:latin typeface="標楷體" panose="03000509000000000000" pitchFamily="65" charset="-120"/>
                <a:ea typeface="標楷體" panose="03000509000000000000" pitchFamily="65" charset="-120"/>
              </a:rPr>
              <a:t>動態演算法</a:t>
            </a:r>
          </a:p>
        </p:txBody>
      </p:sp>
      <p:sp>
        <p:nvSpPr>
          <p:cNvPr id="54" name="文字方塊 53"/>
          <p:cNvSpPr txBox="1"/>
          <p:nvPr/>
        </p:nvSpPr>
        <p:spPr>
          <a:xfrm>
            <a:off x="1597164" y="4954169"/>
            <a:ext cx="1620957" cy="264688"/>
          </a:xfrm>
          <a:prstGeom prst="rect">
            <a:avLst/>
          </a:prstGeom>
          <a:noFill/>
        </p:spPr>
        <p:txBody>
          <a:bodyPr wrap="none" rtlCol="0" anchor="ctr" anchorCtr="0">
            <a:spAutoFit/>
          </a:bodyPr>
          <a:lstStyle/>
          <a:p>
            <a:r>
              <a:rPr lang="zh-TW" altLang="en-US" sz="1400" dirty="0" smtClean="0">
                <a:solidFill>
                  <a:srgbClr val="6666FF"/>
                </a:solidFill>
                <a:effectLst/>
                <a:latin typeface="標楷體" panose="03000509000000000000" pitchFamily="65" charset="-120"/>
                <a:ea typeface="標楷體" panose="03000509000000000000" pitchFamily="65" charset="-120"/>
              </a:rPr>
              <a:t>資料傳遞之可靠度</a:t>
            </a:r>
          </a:p>
        </p:txBody>
      </p:sp>
    </p:spTree>
    <p:extLst>
      <p:ext uri="{BB962C8B-B14F-4D97-AF65-F5344CB8AC3E}">
        <p14:creationId xmlns:p14="http://schemas.microsoft.com/office/powerpoint/2010/main" val="723549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Trigonometric Math Unit (TMU)</a:t>
            </a:r>
            <a:endParaRPr lang="en-US" dirty="0"/>
          </a:p>
        </p:txBody>
      </p:sp>
      <p:sp>
        <p:nvSpPr>
          <p:cNvPr id="29" name="Content Placeholder 28"/>
          <p:cNvSpPr>
            <a:spLocks noGrp="1"/>
          </p:cNvSpPr>
          <p:nvPr>
            <p:ph idx="1"/>
          </p:nvPr>
        </p:nvSpPr>
        <p:spPr>
          <a:xfrm>
            <a:off x="231270" y="5080000"/>
            <a:ext cx="8654762" cy="1686560"/>
          </a:xfrm>
        </p:spPr>
        <p:txBody>
          <a:bodyPr>
            <a:normAutofit fontScale="92500"/>
          </a:bodyPr>
          <a:lstStyle/>
          <a:p>
            <a:r>
              <a:rPr lang="en-US" sz="2600" dirty="0" smtClean="0"/>
              <a:t>Supported </a:t>
            </a:r>
            <a:r>
              <a:rPr lang="en-US" sz="2600" dirty="0"/>
              <a:t>by natural C and </a:t>
            </a:r>
            <a:r>
              <a:rPr lang="en-US" sz="2600" dirty="0" smtClean="0"/>
              <a:t>C-</a:t>
            </a:r>
            <a:r>
              <a:rPr lang="en-US" sz="2600" dirty="0" err="1" smtClean="0"/>
              <a:t>intrinsics</a:t>
            </a:r>
            <a:endParaRPr lang="en-US" sz="2600" dirty="0" smtClean="0"/>
          </a:p>
          <a:p>
            <a:r>
              <a:rPr lang="en-US" sz="2600" dirty="0" smtClean="0"/>
              <a:t>Significant </a:t>
            </a:r>
            <a:r>
              <a:rPr lang="en-US" sz="2600" dirty="0"/>
              <a:t>performance impact on algorithms such as:</a:t>
            </a:r>
          </a:p>
          <a:p>
            <a:pPr indent="0">
              <a:buNone/>
            </a:pPr>
            <a:r>
              <a:rPr lang="en-US" sz="2000" dirty="0">
                <a:solidFill>
                  <a:srgbClr val="000000"/>
                </a:solidFill>
              </a:rPr>
              <a:t>• </a:t>
            </a:r>
            <a:r>
              <a:rPr lang="en-US" sz="1900" dirty="0" smtClean="0">
                <a:solidFill>
                  <a:srgbClr val="000000"/>
                </a:solidFill>
              </a:rPr>
              <a:t>Park</a:t>
            </a:r>
            <a:r>
              <a:rPr lang="en-US" sz="1900" dirty="0">
                <a:solidFill>
                  <a:srgbClr val="000000"/>
                </a:solidFill>
              </a:rPr>
              <a:t>/ Inverse </a:t>
            </a:r>
            <a:r>
              <a:rPr lang="en-US" sz="1900" dirty="0" smtClean="0">
                <a:solidFill>
                  <a:srgbClr val="000000"/>
                </a:solidFill>
              </a:rPr>
              <a:t>Park		• DQ0 </a:t>
            </a:r>
            <a:r>
              <a:rPr lang="en-US" sz="1900" dirty="0">
                <a:solidFill>
                  <a:srgbClr val="000000"/>
                </a:solidFill>
              </a:rPr>
              <a:t>Transform &amp; Inverse DQ0</a:t>
            </a:r>
          </a:p>
          <a:p>
            <a:pPr indent="0">
              <a:buNone/>
            </a:pPr>
            <a:r>
              <a:rPr lang="en-US" sz="1900" dirty="0">
                <a:solidFill>
                  <a:srgbClr val="000000"/>
                </a:solidFill>
              </a:rPr>
              <a:t>• </a:t>
            </a:r>
            <a:r>
              <a:rPr lang="en-US" sz="1900" dirty="0" smtClean="0">
                <a:solidFill>
                  <a:srgbClr val="000000"/>
                </a:solidFill>
              </a:rPr>
              <a:t>Space </a:t>
            </a:r>
            <a:r>
              <a:rPr lang="en-US" sz="1900" dirty="0">
                <a:solidFill>
                  <a:srgbClr val="000000"/>
                </a:solidFill>
              </a:rPr>
              <a:t>Vector </a:t>
            </a:r>
            <a:r>
              <a:rPr lang="en-US" sz="1900" dirty="0" smtClean="0">
                <a:solidFill>
                  <a:srgbClr val="000000"/>
                </a:solidFill>
              </a:rPr>
              <a:t>GEN		• FFT </a:t>
            </a:r>
            <a:r>
              <a:rPr lang="en-US" sz="1900" dirty="0">
                <a:solidFill>
                  <a:srgbClr val="000000"/>
                </a:solidFill>
              </a:rPr>
              <a:t>Magnitude &amp; Phase </a:t>
            </a:r>
            <a:r>
              <a:rPr lang="en-US" sz="1900" dirty="0" smtClean="0">
                <a:solidFill>
                  <a:srgbClr val="000000"/>
                </a:solidFill>
              </a:rPr>
              <a:t>Calculations</a:t>
            </a:r>
            <a:endParaRPr lang="en-US" sz="1900" dirty="0">
              <a:solidFill>
                <a:srgbClr val="000000"/>
              </a:solidFill>
            </a:endParaRPr>
          </a:p>
        </p:txBody>
      </p:sp>
      <p:sp>
        <p:nvSpPr>
          <p:cNvPr id="3" name="TextBox 1"/>
          <p:cNvSpPr txBox="1">
            <a:spLocks noChangeArrowheads="1"/>
          </p:cNvSpPr>
          <p:nvPr/>
        </p:nvSpPr>
        <p:spPr bwMode="auto">
          <a:xfrm>
            <a:off x="1503680" y="802532"/>
            <a:ext cx="5896293" cy="1126462"/>
          </a:xfrm>
          <a:prstGeom prst="rect">
            <a:avLst/>
          </a:prstGeom>
          <a:noFill/>
          <a:ln w="9525">
            <a:noFill/>
            <a:miter lim="800000"/>
            <a:headEnd/>
            <a:tailEnd/>
          </a:ln>
        </p:spPr>
        <p:txBody>
          <a:bodyPr wrap="square">
            <a:spAutoFit/>
          </a:bodyPr>
          <a:lstStyle/>
          <a:p>
            <a:pPr algn="ctr"/>
            <a:r>
              <a:rPr lang="en-US" b="1" i="1" dirty="0" smtClean="0">
                <a:effectLst/>
                <a:latin typeface="Arial" pitchFamily="34" charset="0"/>
                <a:cs typeface="Arial" pitchFamily="34" charset="0"/>
              </a:rPr>
              <a:t>Adds instructions to </a:t>
            </a:r>
            <a:r>
              <a:rPr lang="en-US" b="1" i="1" dirty="0">
                <a:effectLst/>
                <a:latin typeface="Arial" pitchFamily="34" charset="0"/>
                <a:cs typeface="Arial" pitchFamily="34" charset="0"/>
              </a:rPr>
              <a:t>FPU </a:t>
            </a:r>
            <a:r>
              <a:rPr lang="en-US" b="1" i="1" dirty="0" smtClean="0">
                <a:effectLst/>
                <a:latin typeface="Arial" pitchFamily="34" charset="0"/>
                <a:cs typeface="Arial" pitchFamily="34" charset="0"/>
              </a:rPr>
              <a:t>for calculating common Trigonometric operations</a:t>
            </a:r>
            <a:endParaRPr lang="en-US" b="1" i="1" dirty="0">
              <a:effectLst/>
              <a:latin typeface="Arial" pitchFamily="34" charset="0"/>
              <a:cs typeface="Arial" pitchFamily="34" charset="0"/>
            </a:endParaRPr>
          </a:p>
        </p:txBody>
      </p:sp>
      <p:grpSp>
        <p:nvGrpSpPr>
          <p:cNvPr id="4" name="Group 3"/>
          <p:cNvGrpSpPr/>
          <p:nvPr/>
        </p:nvGrpSpPr>
        <p:grpSpPr>
          <a:xfrm>
            <a:off x="210950" y="827475"/>
            <a:ext cx="1371600" cy="1295400"/>
            <a:chOff x="210950" y="827475"/>
            <a:chExt cx="1371600" cy="1295400"/>
          </a:xfrm>
        </p:grpSpPr>
        <p:sp>
          <p:nvSpPr>
            <p:cNvPr id="5" name="Oval 66"/>
            <p:cNvSpPr>
              <a:spLocks noChangeArrowheads="1"/>
            </p:cNvSpPr>
            <p:nvPr/>
          </p:nvSpPr>
          <p:spPr bwMode="auto">
            <a:xfrm>
              <a:off x="210950" y="827475"/>
              <a:ext cx="1371600" cy="1295400"/>
            </a:xfrm>
            <a:prstGeom prst="ellipse">
              <a:avLst/>
            </a:prstGeom>
            <a:solidFill>
              <a:schemeClr val="bg1">
                <a:lumMod val="85000"/>
              </a:schemeClr>
            </a:solidFill>
            <a:ln w="6350" algn="ctr">
              <a:solidFill>
                <a:schemeClr val="tx1"/>
              </a:solidFill>
              <a:round/>
              <a:headEnd/>
              <a:tailEnd/>
            </a:ln>
            <a:effectLst/>
          </p:spPr>
          <p:txBody>
            <a:bodyPr wrap="none" anchor="ctr"/>
            <a:lstStyle/>
            <a:p>
              <a:endParaRPr lang="en-US" sz="1600">
                <a:solidFill>
                  <a:srgbClr val="000000"/>
                </a:solidFill>
                <a:effectLst/>
              </a:endParaRPr>
            </a:p>
          </p:txBody>
        </p:sp>
        <p:sp>
          <p:nvSpPr>
            <p:cNvPr id="6" name="Line 67"/>
            <p:cNvSpPr>
              <a:spLocks noChangeShapeType="1"/>
            </p:cNvSpPr>
            <p:nvPr/>
          </p:nvSpPr>
          <p:spPr bwMode="auto">
            <a:xfrm flipV="1">
              <a:off x="896330" y="979529"/>
              <a:ext cx="342690" cy="495646"/>
            </a:xfrm>
            <a:prstGeom prst="line">
              <a:avLst/>
            </a:prstGeom>
            <a:noFill/>
            <a:ln w="28575">
              <a:solidFill>
                <a:schemeClr val="tx1"/>
              </a:solidFill>
              <a:round/>
              <a:headEnd/>
              <a:tailEnd type="triangle" w="med" len="med"/>
            </a:ln>
            <a:effectLst/>
          </p:spPr>
          <p:txBody>
            <a:bodyPr wrap="none" anchor="ctr"/>
            <a:lstStyle/>
            <a:p>
              <a:endParaRPr lang="en-US">
                <a:solidFill>
                  <a:srgbClr val="000000"/>
                </a:solidFill>
                <a:effectLst/>
              </a:endParaRPr>
            </a:p>
          </p:txBody>
        </p:sp>
        <p:sp>
          <p:nvSpPr>
            <p:cNvPr id="7" name="Line 68"/>
            <p:cNvSpPr>
              <a:spLocks noChangeShapeType="1"/>
            </p:cNvSpPr>
            <p:nvPr/>
          </p:nvSpPr>
          <p:spPr bwMode="auto">
            <a:xfrm>
              <a:off x="896330" y="1475175"/>
              <a:ext cx="267097" cy="457002"/>
            </a:xfrm>
            <a:prstGeom prst="line">
              <a:avLst/>
            </a:prstGeom>
            <a:noFill/>
            <a:ln w="28575">
              <a:solidFill>
                <a:schemeClr val="tx1"/>
              </a:solidFill>
              <a:round/>
              <a:headEnd/>
              <a:tailEnd type="triangle" w="med" len="med"/>
            </a:ln>
            <a:effectLst/>
          </p:spPr>
          <p:txBody>
            <a:bodyPr wrap="none" anchor="ctr"/>
            <a:lstStyle/>
            <a:p>
              <a:endParaRPr lang="en-US">
                <a:solidFill>
                  <a:srgbClr val="000000"/>
                </a:solidFill>
                <a:effectLst/>
              </a:endParaRPr>
            </a:p>
          </p:txBody>
        </p:sp>
        <p:sp>
          <p:nvSpPr>
            <p:cNvPr id="8" name="Line 69"/>
            <p:cNvSpPr>
              <a:spLocks noChangeShapeType="1"/>
            </p:cNvSpPr>
            <p:nvPr/>
          </p:nvSpPr>
          <p:spPr bwMode="auto">
            <a:xfrm flipH="1" flipV="1">
              <a:off x="439410" y="1360924"/>
              <a:ext cx="456920" cy="114251"/>
            </a:xfrm>
            <a:prstGeom prst="line">
              <a:avLst/>
            </a:prstGeom>
            <a:noFill/>
            <a:ln w="28575">
              <a:solidFill>
                <a:schemeClr val="tx1"/>
              </a:solidFill>
              <a:round/>
              <a:headEnd/>
              <a:tailEnd type="triangle" w="med" len="med"/>
            </a:ln>
            <a:effectLst/>
          </p:spPr>
          <p:txBody>
            <a:bodyPr wrap="none" anchor="ctr"/>
            <a:lstStyle/>
            <a:p>
              <a:endParaRPr lang="en-US">
                <a:solidFill>
                  <a:srgbClr val="000000"/>
                </a:solidFill>
                <a:effectLst/>
              </a:endParaRPr>
            </a:p>
          </p:txBody>
        </p:sp>
        <p:sp>
          <p:nvSpPr>
            <p:cNvPr id="9" name="Line 70"/>
            <p:cNvSpPr>
              <a:spLocks noChangeShapeType="1"/>
            </p:cNvSpPr>
            <p:nvPr/>
          </p:nvSpPr>
          <p:spPr bwMode="auto">
            <a:xfrm>
              <a:off x="210950" y="1475175"/>
              <a:ext cx="1371600" cy="0"/>
            </a:xfrm>
            <a:prstGeom prst="line">
              <a:avLst/>
            </a:prstGeom>
            <a:noFill/>
            <a:ln w="19050">
              <a:solidFill>
                <a:schemeClr val="tx1"/>
              </a:solidFill>
              <a:prstDash val="sysDot"/>
              <a:round/>
              <a:headEnd/>
              <a:tailEnd/>
            </a:ln>
            <a:effectLst/>
          </p:spPr>
          <p:txBody>
            <a:bodyPr wrap="none" anchor="ctr"/>
            <a:lstStyle/>
            <a:p>
              <a:endParaRPr lang="en-US">
                <a:solidFill>
                  <a:srgbClr val="000000"/>
                </a:solidFill>
                <a:effectLst/>
              </a:endParaRPr>
            </a:p>
          </p:txBody>
        </p:sp>
        <p:sp>
          <p:nvSpPr>
            <p:cNvPr id="10" name="Line 71"/>
            <p:cNvSpPr>
              <a:spLocks noChangeShapeType="1"/>
            </p:cNvSpPr>
            <p:nvPr/>
          </p:nvSpPr>
          <p:spPr bwMode="auto">
            <a:xfrm flipV="1">
              <a:off x="896330" y="827475"/>
              <a:ext cx="0" cy="1295400"/>
            </a:xfrm>
            <a:prstGeom prst="line">
              <a:avLst/>
            </a:prstGeom>
            <a:noFill/>
            <a:ln w="19050">
              <a:solidFill>
                <a:schemeClr val="tx1"/>
              </a:solidFill>
              <a:prstDash val="sysDot"/>
              <a:round/>
              <a:headEnd/>
              <a:tailEnd/>
            </a:ln>
            <a:effectLst/>
          </p:spPr>
          <p:txBody>
            <a:bodyPr wrap="none" anchor="ctr"/>
            <a:lstStyle/>
            <a:p>
              <a:endParaRPr lang="en-US">
                <a:solidFill>
                  <a:srgbClr val="000000"/>
                </a:solidFill>
                <a:effectLst/>
              </a:endParaRPr>
            </a:p>
          </p:txBody>
        </p:sp>
        <p:sp>
          <p:nvSpPr>
            <p:cNvPr id="11" name="Line 72"/>
            <p:cNvSpPr>
              <a:spLocks noChangeShapeType="1"/>
            </p:cNvSpPr>
            <p:nvPr/>
          </p:nvSpPr>
          <p:spPr bwMode="auto">
            <a:xfrm>
              <a:off x="1239020" y="979529"/>
              <a:ext cx="0" cy="494806"/>
            </a:xfrm>
            <a:prstGeom prst="line">
              <a:avLst/>
            </a:prstGeom>
            <a:noFill/>
            <a:ln w="6350">
              <a:solidFill>
                <a:schemeClr val="tx1"/>
              </a:solidFill>
              <a:round/>
              <a:headEnd/>
              <a:tailEnd/>
            </a:ln>
            <a:effectLst/>
          </p:spPr>
          <p:txBody>
            <a:bodyPr wrap="none" anchor="ctr"/>
            <a:lstStyle/>
            <a:p>
              <a:endParaRPr lang="en-US">
                <a:solidFill>
                  <a:srgbClr val="000000"/>
                </a:solidFill>
                <a:effectLst/>
              </a:endParaRPr>
            </a:p>
          </p:txBody>
        </p:sp>
        <p:sp>
          <p:nvSpPr>
            <p:cNvPr id="12" name="Line 73"/>
            <p:cNvSpPr>
              <a:spLocks noChangeShapeType="1"/>
            </p:cNvSpPr>
            <p:nvPr/>
          </p:nvSpPr>
          <p:spPr bwMode="auto">
            <a:xfrm flipH="1">
              <a:off x="896330" y="979529"/>
              <a:ext cx="342690" cy="0"/>
            </a:xfrm>
            <a:prstGeom prst="line">
              <a:avLst/>
            </a:prstGeom>
            <a:noFill/>
            <a:ln w="6350">
              <a:solidFill>
                <a:schemeClr val="tx1"/>
              </a:solidFill>
              <a:round/>
              <a:headEnd/>
              <a:tailEnd/>
            </a:ln>
            <a:effectLst/>
          </p:spPr>
          <p:txBody>
            <a:bodyPr wrap="none" anchor="ctr"/>
            <a:lstStyle/>
            <a:p>
              <a:endParaRPr lang="en-US">
                <a:solidFill>
                  <a:srgbClr val="000000"/>
                </a:solidFill>
                <a:effectLst/>
              </a:endParaRPr>
            </a:p>
          </p:txBody>
        </p:sp>
        <p:sp>
          <p:nvSpPr>
            <p:cNvPr id="13" name="Text Box 74"/>
            <p:cNvSpPr txBox="1">
              <a:spLocks noChangeArrowheads="1"/>
            </p:cNvSpPr>
            <p:nvPr/>
          </p:nvSpPr>
          <p:spPr bwMode="auto">
            <a:xfrm>
              <a:off x="1149988" y="1437371"/>
              <a:ext cx="165466" cy="240066"/>
            </a:xfrm>
            <a:prstGeom prst="rect">
              <a:avLst/>
            </a:prstGeom>
            <a:noFill/>
            <a:ln w="28575" algn="ctr">
              <a:noFill/>
              <a:miter lim="800000"/>
              <a:headEnd/>
              <a:tailEnd/>
            </a:ln>
            <a:effectLst/>
          </p:spPr>
          <p:txBody>
            <a:bodyPr>
              <a:spAutoFit/>
            </a:bodyPr>
            <a:lstStyle/>
            <a:p>
              <a:r>
                <a:rPr lang="en-US" sz="1200">
                  <a:solidFill>
                    <a:srgbClr val="000000"/>
                  </a:solidFill>
                  <a:effectLst/>
                  <a:latin typeface="Times New Roman" pitchFamily="18" charset="0"/>
                </a:rPr>
                <a:t>x</a:t>
              </a:r>
            </a:p>
          </p:txBody>
        </p:sp>
        <p:sp>
          <p:nvSpPr>
            <p:cNvPr id="14" name="Text Box 75"/>
            <p:cNvSpPr txBox="1">
              <a:spLocks noChangeArrowheads="1"/>
            </p:cNvSpPr>
            <p:nvPr/>
          </p:nvSpPr>
          <p:spPr bwMode="auto">
            <a:xfrm>
              <a:off x="766981" y="903922"/>
              <a:ext cx="165466" cy="240066"/>
            </a:xfrm>
            <a:prstGeom prst="rect">
              <a:avLst/>
            </a:prstGeom>
            <a:noFill/>
            <a:ln w="28575" algn="ctr">
              <a:noFill/>
              <a:miter lim="800000"/>
              <a:headEnd/>
              <a:tailEnd/>
            </a:ln>
            <a:effectLst/>
          </p:spPr>
          <p:txBody>
            <a:bodyPr>
              <a:spAutoFit/>
            </a:bodyPr>
            <a:lstStyle/>
            <a:p>
              <a:r>
                <a:rPr lang="en-US" sz="1200">
                  <a:solidFill>
                    <a:srgbClr val="000000"/>
                  </a:solidFill>
                  <a:effectLst/>
                  <a:latin typeface="Times New Roman" pitchFamily="18" charset="0"/>
                </a:rPr>
                <a:t>y</a:t>
              </a:r>
            </a:p>
          </p:txBody>
        </p:sp>
        <p:sp>
          <p:nvSpPr>
            <p:cNvPr id="15" name="Text Box 76"/>
            <p:cNvSpPr txBox="1">
              <a:spLocks noChangeArrowheads="1"/>
            </p:cNvSpPr>
            <p:nvPr/>
          </p:nvSpPr>
          <p:spPr bwMode="auto">
            <a:xfrm>
              <a:off x="919848" y="1134103"/>
              <a:ext cx="165466" cy="240066"/>
            </a:xfrm>
            <a:prstGeom prst="rect">
              <a:avLst/>
            </a:prstGeom>
            <a:noFill/>
            <a:ln w="28575" algn="ctr">
              <a:noFill/>
              <a:miter lim="800000"/>
              <a:headEnd/>
              <a:tailEnd/>
            </a:ln>
            <a:effectLst/>
          </p:spPr>
          <p:txBody>
            <a:bodyPr>
              <a:spAutoFit/>
            </a:bodyPr>
            <a:lstStyle/>
            <a:p>
              <a:r>
                <a:rPr lang="en-US" sz="1200">
                  <a:solidFill>
                    <a:srgbClr val="000000"/>
                  </a:solidFill>
                  <a:effectLst/>
                  <a:latin typeface="Times New Roman" pitchFamily="18" charset="0"/>
                </a:rPr>
                <a:t>r</a:t>
              </a:r>
            </a:p>
          </p:txBody>
        </p:sp>
        <p:sp>
          <p:nvSpPr>
            <p:cNvPr id="16" name="Arc 77"/>
            <p:cNvSpPr>
              <a:spLocks/>
            </p:cNvSpPr>
            <p:nvPr/>
          </p:nvSpPr>
          <p:spPr bwMode="auto">
            <a:xfrm>
              <a:off x="972763" y="1360924"/>
              <a:ext cx="38637" cy="123491"/>
            </a:xfrm>
            <a:custGeom>
              <a:avLst/>
              <a:gdLst>
                <a:gd name="T0" fmla="*/ 0 w 21600"/>
                <a:gd name="T1" fmla="*/ 0 h 24458"/>
                <a:gd name="T2" fmla="*/ 0 w 21600"/>
                <a:gd name="T3" fmla="*/ 0 h 24458"/>
                <a:gd name="T4" fmla="*/ 0 w 21600"/>
                <a:gd name="T5" fmla="*/ 0 h 24458"/>
                <a:gd name="T6" fmla="*/ 0 60000 65536"/>
                <a:gd name="T7" fmla="*/ 0 60000 65536"/>
                <a:gd name="T8" fmla="*/ 0 60000 65536"/>
              </a:gdLst>
              <a:ahLst/>
              <a:cxnLst>
                <a:cxn ang="T6">
                  <a:pos x="T0" y="T1"/>
                </a:cxn>
                <a:cxn ang="T7">
                  <a:pos x="T2" y="T3"/>
                </a:cxn>
                <a:cxn ang="T8">
                  <a:pos x="T4" y="T5"/>
                </a:cxn>
              </a:cxnLst>
              <a:rect l="0" t="0" r="r" b="b"/>
              <a:pathLst>
                <a:path w="21600" h="24458" fill="none" extrusionOk="0">
                  <a:moveTo>
                    <a:pt x="-1" y="0"/>
                  </a:moveTo>
                  <a:cubicBezTo>
                    <a:pt x="11929" y="0"/>
                    <a:pt x="21600" y="9670"/>
                    <a:pt x="21600" y="21600"/>
                  </a:cubicBezTo>
                  <a:cubicBezTo>
                    <a:pt x="21600" y="22555"/>
                    <a:pt x="21536" y="23510"/>
                    <a:pt x="21410" y="24458"/>
                  </a:cubicBezTo>
                </a:path>
                <a:path w="21600" h="24458" stroke="0" extrusionOk="0">
                  <a:moveTo>
                    <a:pt x="-1" y="0"/>
                  </a:moveTo>
                  <a:cubicBezTo>
                    <a:pt x="11929" y="0"/>
                    <a:pt x="21600" y="9670"/>
                    <a:pt x="21600" y="21600"/>
                  </a:cubicBezTo>
                  <a:cubicBezTo>
                    <a:pt x="21600" y="22555"/>
                    <a:pt x="21536" y="23510"/>
                    <a:pt x="21410" y="24458"/>
                  </a:cubicBezTo>
                  <a:lnTo>
                    <a:pt x="0" y="21600"/>
                  </a:lnTo>
                  <a:lnTo>
                    <a:pt x="-1" y="0"/>
                  </a:lnTo>
                  <a:close/>
                </a:path>
              </a:pathLst>
            </a:custGeom>
            <a:noFill/>
            <a:ln w="6350">
              <a:solidFill>
                <a:schemeClr val="tx1"/>
              </a:solidFill>
              <a:round/>
              <a:headEnd/>
              <a:tailEnd/>
            </a:ln>
            <a:effectLst/>
          </p:spPr>
          <p:txBody>
            <a:bodyPr wrap="none" anchor="ctr"/>
            <a:lstStyle/>
            <a:p>
              <a:endParaRPr lang="en-US">
                <a:solidFill>
                  <a:srgbClr val="000000"/>
                </a:solidFill>
                <a:effectLst/>
              </a:endParaRPr>
            </a:p>
          </p:txBody>
        </p:sp>
      </p:grpSp>
      <p:grpSp>
        <p:nvGrpSpPr>
          <p:cNvPr id="17" name="Group 16"/>
          <p:cNvGrpSpPr/>
          <p:nvPr/>
        </p:nvGrpSpPr>
        <p:grpSpPr>
          <a:xfrm>
            <a:off x="6911975" y="778561"/>
            <a:ext cx="2004801" cy="1369290"/>
            <a:chOff x="6911975" y="695436"/>
            <a:chExt cx="2004801" cy="1369290"/>
          </a:xfrm>
        </p:grpSpPr>
        <p:sp>
          <p:nvSpPr>
            <p:cNvPr id="18" name="Isosceles Triangle 17"/>
            <p:cNvSpPr/>
            <p:nvPr/>
          </p:nvSpPr>
          <p:spPr>
            <a:xfrm rot="16200000">
              <a:off x="7226135" y="439387"/>
              <a:ext cx="1098468" cy="1715984"/>
            </a:xfrm>
            <a:prstGeom prst="triangle">
              <a:avLst>
                <a:gd name="adj" fmla="val 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endParaRPr>
            </a:p>
          </p:txBody>
        </p:sp>
        <p:sp>
          <p:nvSpPr>
            <p:cNvPr id="19" name="Line 78"/>
            <p:cNvSpPr>
              <a:spLocks noChangeShapeType="1"/>
            </p:cNvSpPr>
            <p:nvPr/>
          </p:nvSpPr>
          <p:spPr bwMode="auto">
            <a:xfrm flipV="1">
              <a:off x="6911975" y="734826"/>
              <a:ext cx="1738313" cy="1103313"/>
            </a:xfrm>
            <a:prstGeom prst="line">
              <a:avLst/>
            </a:prstGeom>
            <a:noFill/>
            <a:ln w="38100">
              <a:solidFill>
                <a:schemeClr val="tx1"/>
              </a:solidFill>
              <a:round/>
              <a:headEnd/>
              <a:tailEnd type="triangle" w="med" len="med"/>
            </a:ln>
            <a:effectLst/>
          </p:spPr>
          <p:txBody>
            <a:bodyPr wrap="none" anchor="ctr"/>
            <a:lstStyle/>
            <a:p>
              <a:endParaRPr lang="en-US">
                <a:solidFill>
                  <a:srgbClr val="000000"/>
                </a:solidFill>
                <a:effectLst/>
              </a:endParaRPr>
            </a:p>
          </p:txBody>
        </p:sp>
        <p:sp>
          <p:nvSpPr>
            <p:cNvPr id="20" name="Line 79"/>
            <p:cNvSpPr>
              <a:spLocks noChangeShapeType="1"/>
            </p:cNvSpPr>
            <p:nvPr/>
          </p:nvSpPr>
          <p:spPr bwMode="auto">
            <a:xfrm>
              <a:off x="8650288" y="734826"/>
              <a:ext cx="0" cy="1103313"/>
            </a:xfrm>
            <a:prstGeom prst="line">
              <a:avLst/>
            </a:prstGeom>
            <a:noFill/>
            <a:ln w="19050">
              <a:solidFill>
                <a:schemeClr val="tx1"/>
              </a:solidFill>
              <a:round/>
              <a:headEnd/>
              <a:tailEnd/>
            </a:ln>
            <a:effectLst/>
          </p:spPr>
          <p:txBody>
            <a:bodyPr wrap="none" anchor="ctr"/>
            <a:lstStyle/>
            <a:p>
              <a:endParaRPr lang="en-US">
                <a:solidFill>
                  <a:srgbClr val="000000"/>
                </a:solidFill>
                <a:effectLst/>
              </a:endParaRPr>
            </a:p>
          </p:txBody>
        </p:sp>
        <p:sp>
          <p:nvSpPr>
            <p:cNvPr id="21" name="Line 80"/>
            <p:cNvSpPr>
              <a:spLocks noChangeShapeType="1"/>
            </p:cNvSpPr>
            <p:nvPr/>
          </p:nvSpPr>
          <p:spPr bwMode="auto">
            <a:xfrm>
              <a:off x="6911975" y="1838138"/>
              <a:ext cx="1738313" cy="0"/>
            </a:xfrm>
            <a:prstGeom prst="line">
              <a:avLst/>
            </a:prstGeom>
            <a:noFill/>
            <a:ln w="19050">
              <a:solidFill>
                <a:schemeClr val="tx1"/>
              </a:solidFill>
              <a:round/>
              <a:headEnd/>
              <a:tailEnd/>
            </a:ln>
            <a:effectLst/>
          </p:spPr>
          <p:txBody>
            <a:bodyPr wrap="none" anchor="ctr"/>
            <a:lstStyle/>
            <a:p>
              <a:endParaRPr lang="en-US">
                <a:solidFill>
                  <a:srgbClr val="000000"/>
                </a:solidFill>
                <a:effectLst/>
              </a:endParaRPr>
            </a:p>
          </p:txBody>
        </p:sp>
        <p:sp>
          <p:nvSpPr>
            <p:cNvPr id="22" name="Rectangle 81"/>
            <p:cNvSpPr>
              <a:spLocks noChangeArrowheads="1"/>
            </p:cNvSpPr>
            <p:nvPr/>
          </p:nvSpPr>
          <p:spPr bwMode="auto">
            <a:xfrm>
              <a:off x="8497125" y="1693676"/>
              <a:ext cx="142875" cy="144463"/>
            </a:xfrm>
            <a:prstGeom prst="rect">
              <a:avLst/>
            </a:prstGeom>
            <a:noFill/>
            <a:ln w="19050" algn="ctr">
              <a:solidFill>
                <a:schemeClr val="tx1"/>
              </a:solidFill>
              <a:miter lim="800000"/>
              <a:headEnd/>
              <a:tailEnd/>
            </a:ln>
            <a:effectLst/>
          </p:spPr>
          <p:txBody>
            <a:bodyPr wrap="none" anchor="ctr"/>
            <a:lstStyle/>
            <a:p>
              <a:endParaRPr lang="en-US" sz="1600">
                <a:solidFill>
                  <a:srgbClr val="000000"/>
                </a:solidFill>
                <a:effectLst/>
              </a:endParaRPr>
            </a:p>
          </p:txBody>
        </p:sp>
        <p:sp>
          <p:nvSpPr>
            <p:cNvPr id="23" name="Text Box 82"/>
            <p:cNvSpPr txBox="1">
              <a:spLocks noChangeArrowheads="1"/>
            </p:cNvSpPr>
            <p:nvPr/>
          </p:nvSpPr>
          <p:spPr bwMode="auto">
            <a:xfrm rot="16200000">
              <a:off x="8175130" y="1172394"/>
              <a:ext cx="1218603" cy="264688"/>
            </a:xfrm>
            <a:prstGeom prst="rect">
              <a:avLst/>
            </a:prstGeom>
            <a:noFill/>
            <a:ln w="28575" algn="ctr">
              <a:noFill/>
              <a:miter lim="800000"/>
              <a:headEnd/>
              <a:tailEnd/>
            </a:ln>
            <a:effectLst/>
          </p:spPr>
          <p:txBody>
            <a:bodyPr wrap="none">
              <a:spAutoFit/>
            </a:bodyPr>
            <a:lstStyle/>
            <a:p>
              <a:r>
                <a:rPr lang="en-US" sz="1400">
                  <a:solidFill>
                    <a:srgbClr val="000000"/>
                  </a:solidFill>
                  <a:effectLst/>
                </a:rPr>
                <a:t>y = r * sin(rad) </a:t>
              </a:r>
            </a:p>
          </p:txBody>
        </p:sp>
        <p:sp>
          <p:nvSpPr>
            <p:cNvPr id="24" name="Text Box 83"/>
            <p:cNvSpPr txBox="1">
              <a:spLocks noChangeArrowheads="1"/>
            </p:cNvSpPr>
            <p:nvPr/>
          </p:nvSpPr>
          <p:spPr bwMode="auto">
            <a:xfrm>
              <a:off x="7081838" y="1800038"/>
              <a:ext cx="1258678" cy="264688"/>
            </a:xfrm>
            <a:prstGeom prst="rect">
              <a:avLst/>
            </a:prstGeom>
            <a:noFill/>
            <a:ln w="28575" algn="ctr">
              <a:noFill/>
              <a:miter lim="800000"/>
              <a:headEnd/>
              <a:tailEnd/>
            </a:ln>
            <a:effectLst/>
          </p:spPr>
          <p:txBody>
            <a:bodyPr wrap="none">
              <a:spAutoFit/>
            </a:bodyPr>
            <a:lstStyle/>
            <a:p>
              <a:r>
                <a:rPr lang="en-US" sz="1400">
                  <a:solidFill>
                    <a:srgbClr val="000000"/>
                  </a:solidFill>
                  <a:effectLst/>
                </a:rPr>
                <a:t>x = r * cos(rad) </a:t>
              </a:r>
            </a:p>
          </p:txBody>
        </p:sp>
        <p:sp>
          <p:nvSpPr>
            <p:cNvPr id="25" name="Text Box 84"/>
            <p:cNvSpPr txBox="1">
              <a:spLocks noChangeArrowheads="1"/>
            </p:cNvSpPr>
            <p:nvPr/>
          </p:nvSpPr>
          <p:spPr bwMode="auto">
            <a:xfrm rot="19669421">
              <a:off x="7132866" y="994594"/>
              <a:ext cx="1233030" cy="264688"/>
            </a:xfrm>
            <a:prstGeom prst="rect">
              <a:avLst/>
            </a:prstGeom>
            <a:noFill/>
            <a:ln w="28575" algn="ctr">
              <a:noFill/>
              <a:miter lim="800000"/>
              <a:headEnd/>
              <a:tailEnd/>
            </a:ln>
            <a:effectLst/>
          </p:spPr>
          <p:txBody>
            <a:bodyPr wrap="none">
              <a:spAutoFit/>
            </a:bodyPr>
            <a:lstStyle/>
            <a:p>
              <a:r>
                <a:rPr lang="en-US" sz="1400" dirty="0">
                  <a:solidFill>
                    <a:srgbClr val="000000"/>
                  </a:solidFill>
                  <a:effectLst/>
                </a:rPr>
                <a:t>r = </a:t>
              </a:r>
              <a:r>
                <a:rPr lang="en-US" sz="1400" dirty="0" err="1">
                  <a:solidFill>
                    <a:srgbClr val="000000"/>
                  </a:solidFill>
                  <a:effectLst/>
                </a:rPr>
                <a:t>sqrt</a:t>
              </a:r>
              <a:r>
                <a:rPr lang="en-US" sz="1400" dirty="0">
                  <a:solidFill>
                    <a:srgbClr val="000000"/>
                  </a:solidFill>
                  <a:effectLst/>
                </a:rPr>
                <a:t>(x</a:t>
              </a:r>
              <a:r>
                <a:rPr lang="en-US" sz="1400" baseline="30000" dirty="0">
                  <a:solidFill>
                    <a:srgbClr val="000000"/>
                  </a:solidFill>
                  <a:effectLst/>
                </a:rPr>
                <a:t>2</a:t>
              </a:r>
              <a:r>
                <a:rPr lang="en-US" sz="1400" dirty="0">
                  <a:solidFill>
                    <a:srgbClr val="000000"/>
                  </a:solidFill>
                  <a:effectLst/>
                </a:rPr>
                <a:t> + y</a:t>
              </a:r>
              <a:r>
                <a:rPr lang="en-US" sz="1400" baseline="30000" dirty="0">
                  <a:solidFill>
                    <a:srgbClr val="000000"/>
                  </a:solidFill>
                  <a:effectLst/>
                </a:rPr>
                <a:t>2</a:t>
              </a:r>
              <a:r>
                <a:rPr lang="en-US" sz="1400" dirty="0">
                  <a:solidFill>
                    <a:srgbClr val="000000"/>
                  </a:solidFill>
                  <a:effectLst/>
                </a:rPr>
                <a:t>)</a:t>
              </a:r>
            </a:p>
          </p:txBody>
        </p:sp>
        <p:sp>
          <p:nvSpPr>
            <p:cNvPr id="26" name="Arc 85"/>
            <p:cNvSpPr>
              <a:spLocks/>
            </p:cNvSpPr>
            <p:nvPr/>
          </p:nvSpPr>
          <p:spPr bwMode="auto">
            <a:xfrm>
              <a:off x="7194550" y="1646051"/>
              <a:ext cx="93663" cy="1920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ffectLst/>
          </p:spPr>
          <p:txBody>
            <a:bodyPr wrap="none" anchor="ctr"/>
            <a:lstStyle/>
            <a:p>
              <a:endParaRPr lang="en-US">
                <a:solidFill>
                  <a:srgbClr val="000000"/>
                </a:solidFill>
                <a:effectLst/>
              </a:endParaRPr>
            </a:p>
          </p:txBody>
        </p:sp>
        <p:sp>
          <p:nvSpPr>
            <p:cNvPr id="27" name="Text Box 86"/>
            <p:cNvSpPr txBox="1">
              <a:spLocks noChangeArrowheads="1"/>
            </p:cNvSpPr>
            <p:nvPr/>
          </p:nvSpPr>
          <p:spPr bwMode="auto">
            <a:xfrm rot="19635163">
              <a:off x="7287647" y="1299394"/>
              <a:ext cx="1233030" cy="264688"/>
            </a:xfrm>
            <a:prstGeom prst="rect">
              <a:avLst/>
            </a:prstGeom>
            <a:noFill/>
            <a:ln w="28575" algn="ctr">
              <a:noFill/>
              <a:miter lim="800000"/>
              <a:headEnd/>
              <a:tailEnd/>
            </a:ln>
            <a:effectLst/>
          </p:spPr>
          <p:txBody>
            <a:bodyPr wrap="none">
              <a:spAutoFit/>
            </a:bodyPr>
            <a:lstStyle/>
            <a:p>
              <a:r>
                <a:rPr lang="en-US" sz="1400" dirty="0">
                  <a:solidFill>
                    <a:srgbClr val="000000"/>
                  </a:solidFill>
                  <a:effectLst/>
                </a:rPr>
                <a:t>rad = </a:t>
              </a:r>
              <a:r>
                <a:rPr lang="en-US" sz="1400" dirty="0" err="1">
                  <a:solidFill>
                    <a:srgbClr val="000000"/>
                  </a:solidFill>
                  <a:effectLst/>
                </a:rPr>
                <a:t>atan</a:t>
              </a:r>
              <a:r>
                <a:rPr lang="en-US" sz="1400" dirty="0">
                  <a:solidFill>
                    <a:srgbClr val="000000"/>
                  </a:solidFill>
                  <a:effectLst/>
                </a:rPr>
                <a:t>(y/x) </a:t>
              </a:r>
            </a:p>
          </p:txBody>
        </p:sp>
      </p:grpSp>
      <p:graphicFrame>
        <p:nvGraphicFramePr>
          <p:cNvPr id="28" name="Group 422"/>
          <p:cNvGraphicFramePr>
            <a:graphicFrameLocks noGrp="1"/>
          </p:cNvGraphicFramePr>
          <p:nvPr>
            <p:extLst>
              <p:ext uri="{D42A27DB-BD31-4B8C-83A1-F6EECF244321}">
                <p14:modId xmlns:p14="http://schemas.microsoft.com/office/powerpoint/2010/main" val="2170345990"/>
              </p:ext>
            </p:extLst>
          </p:nvPr>
        </p:nvGraphicFramePr>
        <p:xfrm>
          <a:off x="175458" y="2428500"/>
          <a:ext cx="8826302" cy="2532807"/>
        </p:xfrm>
        <a:graphic>
          <a:graphicData uri="http://schemas.openxmlformats.org/drawingml/2006/table">
            <a:tbl>
              <a:tblPr/>
              <a:tblGrid>
                <a:gridCol w="1444918">
                  <a:extLst>
                    <a:ext uri="{9D8B030D-6E8A-4147-A177-3AD203B41FA5}">
                      <a16:colId xmlns:a16="http://schemas.microsoft.com/office/drawing/2014/main" val="20000"/>
                    </a:ext>
                  </a:extLst>
                </a:gridCol>
                <a:gridCol w="2784976">
                  <a:extLst>
                    <a:ext uri="{9D8B030D-6E8A-4147-A177-3AD203B41FA5}">
                      <a16:colId xmlns:a16="http://schemas.microsoft.com/office/drawing/2014/main" val="20001"/>
                    </a:ext>
                  </a:extLst>
                </a:gridCol>
                <a:gridCol w="1173042">
                  <a:extLst>
                    <a:ext uri="{9D8B030D-6E8A-4147-A177-3AD203B41FA5}">
                      <a16:colId xmlns:a16="http://schemas.microsoft.com/office/drawing/2014/main" val="20002"/>
                    </a:ext>
                  </a:extLst>
                </a:gridCol>
                <a:gridCol w="1484256">
                  <a:extLst>
                    <a:ext uri="{9D8B030D-6E8A-4147-A177-3AD203B41FA5}">
                      <a16:colId xmlns:a16="http://schemas.microsoft.com/office/drawing/2014/main" val="20003"/>
                    </a:ext>
                  </a:extLst>
                </a:gridCol>
                <a:gridCol w="1939110">
                  <a:extLst>
                    <a:ext uri="{9D8B030D-6E8A-4147-A177-3AD203B41FA5}">
                      <a16:colId xmlns:a16="http://schemas.microsoft.com/office/drawing/2014/main" val="20004"/>
                    </a:ext>
                  </a:extLst>
                </a:gridCol>
              </a:tblGrid>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Operation</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Instruction</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Exe</a:t>
                      </a:r>
                      <a:r>
                        <a:rPr kumimoji="0" lang="en-US" sz="1400" b="1" i="0" u="none" strike="noStrike" cap="none" normalizeH="0" baseline="0" dirty="0" smtClean="0">
                          <a:ln>
                            <a:noFill/>
                          </a:ln>
                          <a:solidFill>
                            <a:schemeClr val="bg1"/>
                          </a:solidFill>
                          <a:effectLst/>
                          <a:latin typeface="Arial" pitchFamily="34" charset="0"/>
                        </a:rPr>
                        <a:t> </a:t>
                      </a:r>
                      <a:r>
                        <a:rPr kumimoji="0" lang="en-US" sz="1400" b="1" i="0" u="none" strike="noStrike" cap="none" normalizeH="0" baseline="0" dirty="0" smtClean="0">
                          <a:ln>
                            <a:noFill/>
                          </a:ln>
                          <a:solidFill>
                            <a:schemeClr val="tx1"/>
                          </a:solidFill>
                          <a:effectLst/>
                          <a:latin typeface="Arial" pitchFamily="34" charset="0"/>
                        </a:rPr>
                        <a:t>Cycles</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Result</a:t>
                      </a:r>
                      <a:r>
                        <a:rPr kumimoji="0" lang="en-US" sz="1400" b="1" i="0" u="none" strike="noStrike" cap="none" normalizeH="0" baseline="0" dirty="0" smtClean="0">
                          <a:ln>
                            <a:noFill/>
                          </a:ln>
                          <a:solidFill>
                            <a:schemeClr val="bg1"/>
                          </a:solidFill>
                          <a:effectLst/>
                          <a:latin typeface="Arial" pitchFamily="34" charset="0"/>
                        </a:rPr>
                        <a:t> </a:t>
                      </a:r>
                      <a:r>
                        <a:rPr kumimoji="0" lang="en-US" sz="1400" b="1" i="0" u="none" strike="noStrike" cap="none" normalizeH="0" baseline="0" dirty="0" smtClean="0">
                          <a:ln>
                            <a:noFill/>
                          </a:ln>
                          <a:solidFill>
                            <a:schemeClr val="tx1"/>
                          </a:solidFill>
                          <a:effectLst/>
                          <a:latin typeface="Arial" pitchFamily="34" charset="0"/>
                        </a:rPr>
                        <a:t>Latency</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pitchFamily="34" charset="0"/>
                        </a:rPr>
                        <a:t>FPU</a:t>
                      </a:r>
                      <a:r>
                        <a:rPr kumimoji="0" lang="en-US" sz="1400" b="1" i="0" u="none" strike="noStrike" cap="none" normalizeH="0" baseline="0" dirty="0" smtClean="0">
                          <a:ln>
                            <a:noFill/>
                          </a:ln>
                          <a:solidFill>
                            <a:schemeClr val="bg1"/>
                          </a:solidFill>
                          <a:effectLst/>
                          <a:latin typeface="Arial" pitchFamily="34" charset="0"/>
                        </a:rPr>
                        <a:t> </a:t>
                      </a:r>
                      <a:r>
                        <a:rPr kumimoji="0" lang="en-US" sz="1400" b="1" i="0" u="none" strike="noStrike" cap="none" normalizeH="0" baseline="0" dirty="0" smtClean="0">
                          <a:ln>
                            <a:noFill/>
                          </a:ln>
                          <a:solidFill>
                            <a:schemeClr val="tx1"/>
                          </a:solidFill>
                          <a:effectLst/>
                          <a:latin typeface="Arial" pitchFamily="34" charset="0"/>
                        </a:rPr>
                        <a:t>Cycles</a:t>
                      </a:r>
                      <a:r>
                        <a:rPr kumimoji="0" lang="en-US" sz="1400" b="1" i="0" u="none" strike="noStrike" cap="none" normalizeH="0" baseline="0" dirty="0" smtClean="0">
                          <a:ln>
                            <a:noFill/>
                          </a:ln>
                          <a:solidFill>
                            <a:schemeClr val="bg1"/>
                          </a:solidFill>
                          <a:effectLst/>
                          <a:latin typeface="Arial" pitchFamily="34" charset="0"/>
                        </a:rPr>
                        <a:t> </a:t>
                      </a:r>
                      <a:r>
                        <a:rPr kumimoji="0" lang="en-US" sz="1400" b="1" i="0" u="none" strike="noStrike" cap="none" normalizeH="0" baseline="0" dirty="0" smtClean="0">
                          <a:ln>
                            <a:noFill/>
                          </a:ln>
                          <a:solidFill>
                            <a:schemeClr val="tx1"/>
                          </a:solidFill>
                          <a:effectLst/>
                          <a:latin typeface="Arial" pitchFamily="34" charset="0"/>
                        </a:rPr>
                        <a:t>w/o</a:t>
                      </a:r>
                      <a:r>
                        <a:rPr kumimoji="0" lang="en-US" sz="1400" b="1" i="0" u="none" strike="noStrike" cap="none" normalizeH="0" baseline="0" dirty="0" smtClean="0">
                          <a:ln>
                            <a:noFill/>
                          </a:ln>
                          <a:solidFill>
                            <a:schemeClr val="bg1"/>
                          </a:solidFill>
                          <a:effectLst/>
                          <a:latin typeface="Arial" pitchFamily="34" charset="0"/>
                        </a:rPr>
                        <a:t> </a:t>
                      </a:r>
                      <a:r>
                        <a:rPr kumimoji="0" lang="en-US" sz="1400" b="1" i="0" u="none" strike="noStrike" cap="none" normalizeH="0" baseline="0" dirty="0" smtClean="0">
                          <a:ln>
                            <a:noFill/>
                          </a:ln>
                          <a:solidFill>
                            <a:schemeClr val="tx1"/>
                          </a:solidFill>
                          <a:effectLst/>
                          <a:latin typeface="Arial" pitchFamily="34" charset="0"/>
                        </a:rPr>
                        <a:t>TMU</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4">
                        <a:lumMod val="40000"/>
                        <a:lumOff val="60000"/>
                      </a:schemeClr>
                    </a:solidFill>
                  </a:tcPr>
                </a:tc>
                <a:extLst>
                  <a:ext uri="{0D108BD9-81ED-4DB2-BD59-A6C34878D82A}">
                    <a16:rowId xmlns:a16="http://schemas.microsoft.com/office/drawing/2014/main" val="10000"/>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Z = Y/X</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DIVF32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Rz,Ry,Rx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5</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~24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a:t>
                      </a:r>
                      <a:r>
                        <a:rPr kumimoji="0" lang="en-US" sz="1400" b="0" i="0" u="none" strike="noStrike" cap="none" normalizeH="0" baseline="0" dirty="0" err="1" smtClean="0">
                          <a:ln>
                            <a:noFill/>
                          </a:ln>
                          <a:solidFill>
                            <a:schemeClr val="tx1"/>
                          </a:solidFill>
                          <a:effectLst/>
                          <a:latin typeface="Arial" pitchFamily="34" charset="0"/>
                        </a:rPr>
                        <a:t>sqrt</a:t>
                      </a:r>
                      <a:r>
                        <a:rPr kumimoji="0" lang="en-US" sz="1400" b="0" i="0" u="none" strike="noStrike" cap="none" normalizeH="0" baseline="0" dirty="0" smtClean="0">
                          <a:ln>
                            <a:noFill/>
                          </a:ln>
                          <a:solidFill>
                            <a:schemeClr val="tx1"/>
                          </a:solidFill>
                          <a:effectLst/>
                          <a:latin typeface="Arial" pitchFamily="34" charset="0"/>
                        </a:rPr>
                        <a:t>(X)</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SQRTF32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5</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~26</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2"/>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sin(X/2pi)</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PUSINF32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~33</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a:t>
                      </a:r>
                      <a:r>
                        <a:rPr kumimoji="0" lang="en-US" sz="1400" b="0" i="0" u="none" strike="noStrike" cap="none" normalizeH="0" baseline="0" dirty="0" err="1" smtClean="0">
                          <a:ln>
                            <a:noFill/>
                          </a:ln>
                          <a:solidFill>
                            <a:schemeClr val="tx1"/>
                          </a:solidFill>
                          <a:effectLst/>
                          <a:latin typeface="Arial" pitchFamily="34" charset="0"/>
                        </a:rPr>
                        <a:t>cos</a:t>
                      </a:r>
                      <a:r>
                        <a:rPr kumimoji="0" lang="en-US" sz="1400" b="0" i="0" u="none" strike="noStrike" cap="none" normalizeH="0" baseline="0" dirty="0" smtClean="0">
                          <a:ln>
                            <a:noFill/>
                          </a:ln>
                          <a:solidFill>
                            <a:schemeClr val="tx1"/>
                          </a:solidFill>
                          <a:effectLst/>
                          <a:latin typeface="Arial" pitchFamily="34" charset="0"/>
                        </a:rPr>
                        <a:t>(X/2pi)</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PUCOSF32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~33</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4"/>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a:t>
                      </a:r>
                      <a:r>
                        <a:rPr kumimoji="0" lang="en-US" sz="1400" b="0" i="0" u="none" strike="noStrike" cap="none" normalizeH="0" baseline="0" dirty="0" err="1" smtClean="0">
                          <a:ln>
                            <a:noFill/>
                          </a:ln>
                          <a:solidFill>
                            <a:schemeClr val="tx1"/>
                          </a:solidFill>
                          <a:effectLst/>
                          <a:latin typeface="Arial" pitchFamily="34" charset="0"/>
                        </a:rPr>
                        <a:t>atan</a:t>
                      </a:r>
                      <a:r>
                        <a:rPr kumimoji="0" lang="en-US" sz="1400" b="0" i="0" u="none" strike="noStrike" cap="none" normalizeH="0" baseline="0" dirty="0" smtClean="0">
                          <a:ln>
                            <a:noFill/>
                          </a:ln>
                          <a:solidFill>
                            <a:schemeClr val="tx1"/>
                          </a:solidFill>
                          <a:effectLst/>
                          <a:latin typeface="Arial" pitchFamily="34" charset="0"/>
                        </a:rPr>
                        <a:t>(X)/2pi</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PUATANF32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~53</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5"/>
                  </a:ext>
                </a:extLst>
              </a:tr>
              <a:tr h="82515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Instruction To</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Support ATAN2</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Calculation</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QUADF32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Rw,Rz,Ry,Rx</a:t>
                      </a:r>
                      <a:endParaRPr kumimoji="0" lang="en-US" sz="1400" b="0"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urier New" pitchFamily="49" charset="0"/>
                          <a:cs typeface="Courier New" pitchFamily="49" charset="0"/>
                        </a:rPr>
                        <a:t>ATANPUF32    </a:t>
                      </a:r>
                      <a:r>
                        <a:rPr kumimoji="0" lang="en-US" sz="1400" b="0" i="0" u="none" strike="noStrike" cap="none" normalizeH="0" baseline="0" dirty="0" err="1" smtClean="0">
                          <a:ln>
                            <a:noFill/>
                          </a:ln>
                          <a:solidFill>
                            <a:schemeClr val="tx1"/>
                          </a:solidFill>
                          <a:effectLst/>
                          <a:latin typeface="Courier New" pitchFamily="49" charset="0"/>
                          <a:cs typeface="Courier New" pitchFamily="49" charset="0"/>
                        </a:rPr>
                        <a:t>Ra,</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Rz</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Courier New" pitchFamily="49" charset="0"/>
                          <a:cs typeface="Courier New" pitchFamily="49" charset="0"/>
                        </a:rPr>
                        <a:t>ADDF32       </a:t>
                      </a:r>
                      <a:r>
                        <a:rPr kumimoji="0" lang="en-US" sz="1400" b="0" i="0" u="none" strike="noStrike" cap="none" normalizeH="0" baseline="0" dirty="0" err="1" smtClean="0">
                          <a:ln>
                            <a:noFill/>
                          </a:ln>
                          <a:solidFill>
                            <a:schemeClr val="tx1"/>
                          </a:solidFill>
                          <a:effectLst/>
                          <a:latin typeface="Courier New" pitchFamily="49" charset="0"/>
                          <a:cs typeface="Courier New" pitchFamily="49" charset="0"/>
                        </a:rPr>
                        <a:t>Rb,Ra,</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Rw</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3</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~90</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6"/>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X * 2pi</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MPY2PIF32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2</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7"/>
                  </a:ext>
                </a:extLst>
              </a:tr>
              <a:tr h="21345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Y = X * 1/2pi</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Courier New" pitchFamily="49" charset="0"/>
                          <a:cs typeface="Courier New" pitchFamily="49" charset="0"/>
                        </a:rPr>
                        <a:t>DIV2PIF32    </a:t>
                      </a:r>
                      <a:r>
                        <a:rPr kumimoji="0" lang="en-US" sz="1400" b="1" i="0" u="none" strike="noStrike" cap="none" normalizeH="0" baseline="0" dirty="0" err="1" smtClean="0">
                          <a:ln>
                            <a:noFill/>
                          </a:ln>
                          <a:solidFill>
                            <a:schemeClr val="tx1"/>
                          </a:solidFill>
                          <a:effectLst/>
                          <a:latin typeface="Courier New" pitchFamily="49" charset="0"/>
                          <a:cs typeface="Courier New" pitchFamily="49" charset="0"/>
                        </a:rPr>
                        <a:t>Ry,Rx</a:t>
                      </a:r>
                      <a:endParaRPr kumimoji="0" lang="en-US" sz="1400" b="1" i="0" u="none" strike="noStrike" cap="none" normalizeH="0" baseline="0" dirty="0" smtClean="0">
                        <a:ln>
                          <a:noFill/>
                        </a:ln>
                        <a:solidFill>
                          <a:schemeClr val="tx1"/>
                        </a:solidFill>
                        <a:effectLst/>
                        <a:latin typeface="Courier New" pitchFamily="49" charset="0"/>
                        <a:cs typeface="Courier New" pitchFamily="49" charset="0"/>
                      </a:endParaRP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1</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2</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itchFamily="34" charset="0"/>
                        </a:rPr>
                        <a:t>~4</a:t>
                      </a:r>
                    </a:p>
                  </a:txBody>
                  <a:tcPr marL="91432" marR="91432" marT="0" marB="0"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8"/>
                  </a:ext>
                </a:extLst>
              </a:tr>
            </a:tbl>
          </a:graphicData>
        </a:graphic>
      </p:graphicFrame>
      <p:sp>
        <p:nvSpPr>
          <p:cNvPr id="30" name="向下箭號 29"/>
          <p:cNvSpPr/>
          <p:nvPr/>
        </p:nvSpPr>
        <p:spPr bwMode="auto">
          <a:xfrm>
            <a:off x="7825839" y="2147851"/>
            <a:ext cx="368135" cy="280649"/>
          </a:xfrm>
          <a:prstGeom prst="downArrow">
            <a:avLst/>
          </a:prstGeom>
          <a:solidFill>
            <a:srgbClr val="FF0000"/>
          </a:solidFill>
          <a:ln w="12700" cap="flat" cmpd="sng" algn="ctr">
            <a:solidFill>
              <a:schemeClr val="bg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zh-TW" altLang="en-US" sz="2800" b="1" i="0" u="none" strike="noStrike" cap="none" normalizeH="0" baseline="0" dirty="0" smtClean="0">
              <a:ln>
                <a:noFill/>
              </a:ln>
              <a:solidFill>
                <a:schemeClr val="dk1"/>
              </a:solidFill>
              <a:effectLst/>
              <a:latin typeface="Arial Narrow" pitchFamily="34" charset="0"/>
            </a:endParaRPr>
          </a:p>
        </p:txBody>
      </p:sp>
    </p:spTree>
    <p:extLst>
      <p:ext uri="{BB962C8B-B14F-4D97-AF65-F5344CB8AC3E}">
        <p14:creationId xmlns:p14="http://schemas.microsoft.com/office/powerpoint/2010/main" val="17100366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Memory Interface (EMIF)</a:t>
            </a:r>
            <a:endParaRPr lang="en-US" dirty="0"/>
          </a:p>
        </p:txBody>
      </p:sp>
      <p:sp>
        <p:nvSpPr>
          <p:cNvPr id="3" name="Content Placeholder 2"/>
          <p:cNvSpPr>
            <a:spLocks noGrp="1"/>
          </p:cNvSpPr>
          <p:nvPr>
            <p:ph idx="1"/>
          </p:nvPr>
        </p:nvSpPr>
        <p:spPr>
          <a:xfrm>
            <a:off x="71169" y="944878"/>
            <a:ext cx="8981342" cy="2667000"/>
          </a:xfrm>
        </p:spPr>
        <p:txBody>
          <a:bodyPr>
            <a:normAutofit lnSpcReduction="10000"/>
          </a:bodyPr>
          <a:lstStyle/>
          <a:p>
            <a:r>
              <a:rPr lang="en-US" sz="2400" dirty="0" smtClean="0"/>
              <a:t>Provides a means for the CPU, DMA, and CLA to connect to various memory devices</a:t>
            </a:r>
          </a:p>
          <a:p>
            <a:r>
              <a:rPr lang="en-US" sz="2400" dirty="0" smtClean="0"/>
              <a:t>Support for synchronous (SDRAM) and asynchronous (SRAM, NOR Flash) memories </a:t>
            </a:r>
            <a:endParaRPr lang="en-US" sz="2000" dirty="0" smtClean="0"/>
          </a:p>
          <a:p>
            <a:r>
              <a:rPr lang="en-US" sz="2400" dirty="0" smtClean="0"/>
              <a:t>F2837xD includes two EMIFs</a:t>
            </a:r>
          </a:p>
          <a:p>
            <a:pPr lvl="1"/>
            <a:r>
              <a:rPr lang="en-US" sz="2000" dirty="0" smtClean="0">
                <a:solidFill>
                  <a:srgbClr val="6666FF"/>
                </a:solidFill>
              </a:rPr>
              <a:t>EMIF1 – 16/32-bit interface shared between CPU1 and CPU2</a:t>
            </a:r>
          </a:p>
          <a:p>
            <a:pPr lvl="1"/>
            <a:r>
              <a:rPr lang="en-US" sz="2000" dirty="0" smtClean="0">
                <a:solidFill>
                  <a:srgbClr val="6666FF"/>
                </a:solidFill>
              </a:rPr>
              <a:t>EMIF2 – 16-bit interface dedicated to CPU1</a:t>
            </a:r>
            <a:endParaRPr lang="en-US" sz="2000" dirty="0">
              <a:solidFill>
                <a:srgbClr val="6666FF"/>
              </a:solidFill>
            </a:endParaRPr>
          </a:p>
        </p:txBody>
      </p:sp>
      <p:grpSp>
        <p:nvGrpSpPr>
          <p:cNvPr id="52" name="Group 51"/>
          <p:cNvGrpSpPr/>
          <p:nvPr/>
        </p:nvGrpSpPr>
        <p:grpSpPr>
          <a:xfrm>
            <a:off x="431154" y="3748975"/>
            <a:ext cx="4078473" cy="2216818"/>
            <a:chOff x="365806" y="3863913"/>
            <a:chExt cx="4078473" cy="2216818"/>
          </a:xfrm>
        </p:grpSpPr>
        <p:sp>
          <p:nvSpPr>
            <p:cNvPr id="5" name="Rectangle 4"/>
            <p:cNvSpPr/>
            <p:nvPr/>
          </p:nvSpPr>
          <p:spPr bwMode="auto">
            <a:xfrm>
              <a:off x="1656418" y="3886195"/>
              <a:ext cx="897354" cy="2194536"/>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nvSpPr>
          <p:spPr>
            <a:xfrm>
              <a:off x="1597583" y="4518721"/>
              <a:ext cx="1015022" cy="929485"/>
            </a:xfrm>
            <a:prstGeom prst="rect">
              <a:avLst/>
            </a:prstGeom>
            <a:noFill/>
          </p:spPr>
          <p:txBody>
            <a:bodyPr wrap="none" rtlCol="0" anchor="ctr" anchorCtr="0">
              <a:spAutoFit/>
            </a:bodyPr>
            <a:lstStyle/>
            <a:p>
              <a:pPr algn="ctr"/>
              <a:r>
                <a:rPr lang="en-US" sz="1600" dirty="0" smtClean="0">
                  <a:solidFill>
                    <a:schemeClr val="dk1"/>
                  </a:solidFill>
                  <a:effectLst/>
                </a:rPr>
                <a:t>Arbiter/</a:t>
              </a:r>
            </a:p>
            <a:p>
              <a:pPr algn="ctr"/>
              <a:r>
                <a:rPr lang="en-US" sz="1600" dirty="0" smtClean="0">
                  <a:solidFill>
                    <a:schemeClr val="dk1"/>
                  </a:solidFill>
                  <a:effectLst/>
                </a:rPr>
                <a:t>Memory</a:t>
              </a:r>
            </a:p>
            <a:p>
              <a:pPr algn="ctr"/>
              <a:r>
                <a:rPr lang="en-US" sz="1600" dirty="0" smtClean="0">
                  <a:solidFill>
                    <a:schemeClr val="dk1"/>
                  </a:solidFill>
                  <a:effectLst/>
                </a:rPr>
                <a:t>Protection</a:t>
              </a:r>
            </a:p>
          </p:txBody>
        </p:sp>
        <p:sp>
          <p:nvSpPr>
            <p:cNvPr id="8" name="Rectangle 7"/>
            <p:cNvSpPr/>
            <p:nvPr/>
          </p:nvSpPr>
          <p:spPr bwMode="auto">
            <a:xfrm>
              <a:off x="2980681" y="3886195"/>
              <a:ext cx="566238" cy="2194536"/>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9" name="TextBox 8"/>
            <p:cNvSpPr txBox="1"/>
            <p:nvPr/>
          </p:nvSpPr>
          <p:spPr>
            <a:xfrm>
              <a:off x="2924604" y="4838808"/>
              <a:ext cx="678392" cy="289310"/>
            </a:xfrm>
            <a:prstGeom prst="rect">
              <a:avLst/>
            </a:prstGeom>
            <a:noFill/>
          </p:spPr>
          <p:txBody>
            <a:bodyPr wrap="none" rtlCol="0" anchor="ctr" anchorCtr="0">
              <a:spAutoFit/>
            </a:bodyPr>
            <a:lstStyle/>
            <a:p>
              <a:pPr algn="ctr"/>
              <a:r>
                <a:rPr lang="en-US" sz="1600" dirty="0" smtClean="0">
                  <a:solidFill>
                    <a:schemeClr val="dk1"/>
                  </a:solidFill>
                  <a:effectLst/>
                </a:rPr>
                <a:t>EMIF1</a:t>
              </a:r>
            </a:p>
          </p:txBody>
        </p:sp>
        <p:sp>
          <p:nvSpPr>
            <p:cNvPr id="10" name="Left-Right Arrow 9"/>
            <p:cNvSpPr/>
            <p:nvPr/>
          </p:nvSpPr>
          <p:spPr bwMode="auto">
            <a:xfrm>
              <a:off x="2559619" y="4842494"/>
              <a:ext cx="409866"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1" name="Left-Right Arrow 10"/>
            <p:cNvSpPr/>
            <p:nvPr/>
          </p:nvSpPr>
          <p:spPr bwMode="auto">
            <a:xfrm>
              <a:off x="3551037" y="4844450"/>
              <a:ext cx="893242"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a:off x="3560704" y="4400540"/>
              <a:ext cx="883575" cy="486287"/>
            </a:xfrm>
            <a:prstGeom prst="rect">
              <a:avLst/>
            </a:prstGeom>
            <a:noFill/>
          </p:spPr>
          <p:txBody>
            <a:bodyPr wrap="none" rtlCol="0" anchor="ctr" anchorCtr="0">
              <a:spAutoFit/>
            </a:bodyPr>
            <a:lstStyle/>
            <a:p>
              <a:pPr algn="ctr">
                <a:spcBef>
                  <a:spcPts val="0"/>
                </a:spcBef>
              </a:pPr>
              <a:r>
                <a:rPr lang="en-US" sz="1600" dirty="0" smtClean="0">
                  <a:solidFill>
                    <a:schemeClr val="dk1"/>
                  </a:solidFill>
                  <a:effectLst/>
                </a:rPr>
                <a:t>16/32-Bit</a:t>
              </a:r>
            </a:p>
            <a:p>
              <a:pPr algn="ctr">
                <a:spcBef>
                  <a:spcPts val="0"/>
                </a:spcBef>
              </a:pPr>
              <a:r>
                <a:rPr lang="en-US" sz="1600" dirty="0" smtClean="0">
                  <a:solidFill>
                    <a:schemeClr val="dk1"/>
                  </a:solidFill>
                  <a:effectLst/>
                </a:rPr>
                <a:t>Interface</a:t>
              </a:r>
            </a:p>
          </p:txBody>
        </p:sp>
        <p:grpSp>
          <p:nvGrpSpPr>
            <p:cNvPr id="48" name="Group 47"/>
            <p:cNvGrpSpPr/>
            <p:nvPr/>
          </p:nvGrpSpPr>
          <p:grpSpPr>
            <a:xfrm>
              <a:off x="365806" y="3863913"/>
              <a:ext cx="1281749" cy="445817"/>
              <a:chOff x="365806" y="3863913"/>
              <a:chExt cx="1281749" cy="445817"/>
            </a:xfrm>
          </p:grpSpPr>
          <p:sp>
            <p:nvSpPr>
              <p:cNvPr id="13" name="Left-Right Arrow 12"/>
              <p:cNvSpPr/>
              <p:nvPr/>
            </p:nvSpPr>
            <p:spPr bwMode="auto">
              <a:xfrm>
                <a:off x="365806" y="4035413"/>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 name="TextBox 13"/>
              <p:cNvSpPr txBox="1"/>
              <p:nvPr/>
            </p:nvSpPr>
            <p:spPr>
              <a:xfrm>
                <a:off x="689926" y="3863913"/>
                <a:ext cx="633508" cy="289310"/>
              </a:xfrm>
              <a:prstGeom prst="rect">
                <a:avLst/>
              </a:prstGeom>
              <a:noFill/>
            </p:spPr>
            <p:txBody>
              <a:bodyPr wrap="none" rtlCol="0" anchor="ctr" anchorCtr="0">
                <a:spAutoFit/>
              </a:bodyPr>
              <a:lstStyle/>
              <a:p>
                <a:pPr algn="r"/>
                <a:r>
                  <a:rPr lang="en-US" sz="1600" dirty="0" smtClean="0">
                    <a:solidFill>
                      <a:schemeClr val="dk1"/>
                    </a:solidFill>
                    <a:effectLst/>
                  </a:rPr>
                  <a:t>CPU1</a:t>
                </a:r>
              </a:p>
            </p:txBody>
          </p:sp>
        </p:grpSp>
        <p:grpSp>
          <p:nvGrpSpPr>
            <p:cNvPr id="49" name="Group 48"/>
            <p:cNvGrpSpPr/>
            <p:nvPr/>
          </p:nvGrpSpPr>
          <p:grpSpPr>
            <a:xfrm>
              <a:off x="365806" y="4410012"/>
              <a:ext cx="1281749" cy="451585"/>
              <a:chOff x="365806" y="4410012"/>
              <a:chExt cx="1281749" cy="451585"/>
            </a:xfrm>
          </p:grpSpPr>
          <p:sp>
            <p:nvSpPr>
              <p:cNvPr id="16" name="TextBox 15"/>
              <p:cNvSpPr txBox="1"/>
              <p:nvPr/>
            </p:nvSpPr>
            <p:spPr>
              <a:xfrm>
                <a:off x="428637" y="4410012"/>
                <a:ext cx="1156086" cy="289310"/>
              </a:xfrm>
              <a:prstGeom prst="rect">
                <a:avLst/>
              </a:prstGeom>
              <a:noFill/>
            </p:spPr>
            <p:txBody>
              <a:bodyPr wrap="none" rtlCol="0" anchor="ctr" anchorCtr="0">
                <a:spAutoFit/>
              </a:bodyPr>
              <a:lstStyle/>
              <a:p>
                <a:pPr algn="ctr"/>
                <a:r>
                  <a:rPr lang="en-US" sz="1600" dirty="0" smtClean="0">
                    <a:solidFill>
                      <a:schemeClr val="dk1"/>
                    </a:solidFill>
                    <a:effectLst/>
                  </a:rPr>
                  <a:t>CPU1.DMA1</a:t>
                </a:r>
              </a:p>
            </p:txBody>
          </p:sp>
          <p:sp>
            <p:nvSpPr>
              <p:cNvPr id="18" name="Left-Right Arrow 17"/>
              <p:cNvSpPr/>
              <p:nvPr/>
            </p:nvSpPr>
            <p:spPr bwMode="auto">
              <a:xfrm>
                <a:off x="365806" y="4587280"/>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grpSp>
          <p:nvGrpSpPr>
            <p:cNvPr id="50" name="Group 49"/>
            <p:cNvGrpSpPr/>
            <p:nvPr/>
          </p:nvGrpSpPr>
          <p:grpSpPr>
            <a:xfrm>
              <a:off x="365806" y="4961879"/>
              <a:ext cx="1281749" cy="445817"/>
              <a:chOff x="365806" y="4961879"/>
              <a:chExt cx="1281749" cy="445817"/>
            </a:xfrm>
          </p:grpSpPr>
          <p:sp>
            <p:nvSpPr>
              <p:cNvPr id="22" name="Left-Right Arrow 21"/>
              <p:cNvSpPr/>
              <p:nvPr/>
            </p:nvSpPr>
            <p:spPr bwMode="auto">
              <a:xfrm>
                <a:off x="365806" y="5133379"/>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3" name="TextBox 22"/>
              <p:cNvSpPr txBox="1"/>
              <p:nvPr/>
            </p:nvSpPr>
            <p:spPr>
              <a:xfrm>
                <a:off x="689926" y="4961879"/>
                <a:ext cx="633508" cy="289310"/>
              </a:xfrm>
              <a:prstGeom prst="rect">
                <a:avLst/>
              </a:prstGeom>
              <a:noFill/>
            </p:spPr>
            <p:txBody>
              <a:bodyPr wrap="none" rtlCol="0" anchor="ctr" anchorCtr="0">
                <a:spAutoFit/>
              </a:bodyPr>
              <a:lstStyle/>
              <a:p>
                <a:pPr algn="r"/>
                <a:r>
                  <a:rPr lang="en-US" sz="1600" dirty="0" smtClean="0">
                    <a:solidFill>
                      <a:schemeClr val="dk1"/>
                    </a:solidFill>
                    <a:effectLst/>
                  </a:rPr>
                  <a:t>CPU2</a:t>
                </a:r>
              </a:p>
            </p:txBody>
          </p:sp>
        </p:grpSp>
        <p:grpSp>
          <p:nvGrpSpPr>
            <p:cNvPr id="51" name="Group 50"/>
            <p:cNvGrpSpPr/>
            <p:nvPr/>
          </p:nvGrpSpPr>
          <p:grpSpPr>
            <a:xfrm>
              <a:off x="365806" y="5507978"/>
              <a:ext cx="1281749" cy="451585"/>
              <a:chOff x="365806" y="5507978"/>
              <a:chExt cx="1281749" cy="451585"/>
            </a:xfrm>
          </p:grpSpPr>
          <p:sp>
            <p:nvSpPr>
              <p:cNvPr id="25" name="TextBox 24"/>
              <p:cNvSpPr txBox="1"/>
              <p:nvPr/>
            </p:nvSpPr>
            <p:spPr>
              <a:xfrm>
                <a:off x="428637" y="5507978"/>
                <a:ext cx="1156086" cy="289310"/>
              </a:xfrm>
              <a:prstGeom prst="rect">
                <a:avLst/>
              </a:prstGeom>
              <a:noFill/>
            </p:spPr>
            <p:txBody>
              <a:bodyPr wrap="none" rtlCol="0" anchor="ctr" anchorCtr="0">
                <a:spAutoFit/>
              </a:bodyPr>
              <a:lstStyle/>
              <a:p>
                <a:pPr algn="ctr"/>
                <a:r>
                  <a:rPr lang="en-US" sz="1600" dirty="0" smtClean="0">
                    <a:solidFill>
                      <a:schemeClr val="dk1"/>
                    </a:solidFill>
                    <a:effectLst/>
                  </a:rPr>
                  <a:t>CPU2.DMA1</a:t>
                </a:r>
              </a:p>
            </p:txBody>
          </p:sp>
          <p:sp>
            <p:nvSpPr>
              <p:cNvPr id="26" name="Left-Right Arrow 25"/>
              <p:cNvSpPr/>
              <p:nvPr/>
            </p:nvSpPr>
            <p:spPr bwMode="auto">
              <a:xfrm>
                <a:off x="365806" y="5685246"/>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grpSp>
      <p:grpSp>
        <p:nvGrpSpPr>
          <p:cNvPr id="73" name="Group 72"/>
          <p:cNvGrpSpPr/>
          <p:nvPr/>
        </p:nvGrpSpPr>
        <p:grpSpPr>
          <a:xfrm>
            <a:off x="4740360" y="3772474"/>
            <a:ext cx="4078473" cy="2194536"/>
            <a:chOff x="4791160" y="3886195"/>
            <a:chExt cx="4078473" cy="2194536"/>
          </a:xfrm>
        </p:grpSpPr>
        <p:sp>
          <p:nvSpPr>
            <p:cNvPr id="54" name="Rectangle 53"/>
            <p:cNvSpPr/>
            <p:nvPr/>
          </p:nvSpPr>
          <p:spPr bwMode="auto">
            <a:xfrm>
              <a:off x="6081772" y="3886195"/>
              <a:ext cx="897354" cy="2194536"/>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5" name="TextBox 54"/>
            <p:cNvSpPr txBox="1"/>
            <p:nvPr/>
          </p:nvSpPr>
          <p:spPr>
            <a:xfrm>
              <a:off x="6022937" y="4518721"/>
              <a:ext cx="1015022" cy="929485"/>
            </a:xfrm>
            <a:prstGeom prst="rect">
              <a:avLst/>
            </a:prstGeom>
            <a:noFill/>
          </p:spPr>
          <p:txBody>
            <a:bodyPr wrap="none" rtlCol="0" anchor="ctr" anchorCtr="0">
              <a:spAutoFit/>
            </a:bodyPr>
            <a:lstStyle/>
            <a:p>
              <a:pPr algn="ctr"/>
              <a:r>
                <a:rPr lang="en-US" sz="1600" dirty="0" smtClean="0">
                  <a:solidFill>
                    <a:schemeClr val="dk1"/>
                  </a:solidFill>
                  <a:effectLst/>
                </a:rPr>
                <a:t>Arbiter/</a:t>
              </a:r>
            </a:p>
            <a:p>
              <a:pPr algn="ctr"/>
              <a:r>
                <a:rPr lang="en-US" sz="1600" dirty="0" smtClean="0">
                  <a:solidFill>
                    <a:schemeClr val="dk1"/>
                  </a:solidFill>
                  <a:effectLst/>
                </a:rPr>
                <a:t>Memory</a:t>
              </a:r>
            </a:p>
            <a:p>
              <a:pPr algn="ctr"/>
              <a:r>
                <a:rPr lang="en-US" sz="1600" dirty="0" smtClean="0">
                  <a:solidFill>
                    <a:schemeClr val="dk1"/>
                  </a:solidFill>
                  <a:effectLst/>
                </a:rPr>
                <a:t>Protection</a:t>
              </a:r>
            </a:p>
          </p:txBody>
        </p:sp>
        <p:sp>
          <p:nvSpPr>
            <p:cNvPr id="56" name="Rectangle 55"/>
            <p:cNvSpPr/>
            <p:nvPr/>
          </p:nvSpPr>
          <p:spPr bwMode="auto">
            <a:xfrm>
              <a:off x="7406035" y="3886195"/>
              <a:ext cx="566238" cy="2194536"/>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7" name="TextBox 56"/>
            <p:cNvSpPr txBox="1"/>
            <p:nvPr/>
          </p:nvSpPr>
          <p:spPr>
            <a:xfrm>
              <a:off x="7349958" y="4838808"/>
              <a:ext cx="678392" cy="289310"/>
            </a:xfrm>
            <a:prstGeom prst="rect">
              <a:avLst/>
            </a:prstGeom>
            <a:noFill/>
          </p:spPr>
          <p:txBody>
            <a:bodyPr wrap="none" rtlCol="0" anchor="ctr" anchorCtr="0">
              <a:spAutoFit/>
            </a:bodyPr>
            <a:lstStyle/>
            <a:p>
              <a:pPr algn="ctr"/>
              <a:r>
                <a:rPr lang="en-US" sz="1600" dirty="0" smtClean="0">
                  <a:solidFill>
                    <a:schemeClr val="dk1"/>
                  </a:solidFill>
                  <a:effectLst/>
                </a:rPr>
                <a:t>EMIF2</a:t>
              </a:r>
            </a:p>
          </p:txBody>
        </p:sp>
        <p:sp>
          <p:nvSpPr>
            <p:cNvPr id="58" name="Left-Right Arrow 57"/>
            <p:cNvSpPr/>
            <p:nvPr/>
          </p:nvSpPr>
          <p:spPr bwMode="auto">
            <a:xfrm>
              <a:off x="6984973" y="4842494"/>
              <a:ext cx="409866"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9" name="Left-Right Arrow 58"/>
            <p:cNvSpPr/>
            <p:nvPr/>
          </p:nvSpPr>
          <p:spPr bwMode="auto">
            <a:xfrm>
              <a:off x="7976391" y="4844450"/>
              <a:ext cx="893242"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0" name="TextBox 59"/>
            <p:cNvSpPr txBox="1"/>
            <p:nvPr/>
          </p:nvSpPr>
          <p:spPr>
            <a:xfrm>
              <a:off x="7986058" y="4400540"/>
              <a:ext cx="883575" cy="486287"/>
            </a:xfrm>
            <a:prstGeom prst="rect">
              <a:avLst/>
            </a:prstGeom>
            <a:noFill/>
          </p:spPr>
          <p:txBody>
            <a:bodyPr wrap="none" rtlCol="0" anchor="ctr" anchorCtr="0">
              <a:spAutoFit/>
            </a:bodyPr>
            <a:lstStyle/>
            <a:p>
              <a:pPr algn="ctr">
                <a:spcBef>
                  <a:spcPts val="0"/>
                </a:spcBef>
              </a:pPr>
              <a:r>
                <a:rPr lang="en-US" sz="1600" dirty="0" smtClean="0">
                  <a:solidFill>
                    <a:schemeClr val="dk1"/>
                  </a:solidFill>
                  <a:effectLst/>
                </a:rPr>
                <a:t>16-Bit</a:t>
              </a:r>
            </a:p>
            <a:p>
              <a:pPr algn="ctr">
                <a:spcBef>
                  <a:spcPts val="0"/>
                </a:spcBef>
              </a:pPr>
              <a:r>
                <a:rPr lang="en-US" sz="1600" dirty="0" smtClean="0">
                  <a:solidFill>
                    <a:schemeClr val="dk1"/>
                  </a:solidFill>
                  <a:effectLst/>
                </a:rPr>
                <a:t>Interface</a:t>
              </a:r>
            </a:p>
          </p:txBody>
        </p:sp>
        <p:grpSp>
          <p:nvGrpSpPr>
            <p:cNvPr id="61" name="Group 60"/>
            <p:cNvGrpSpPr/>
            <p:nvPr/>
          </p:nvGrpSpPr>
          <p:grpSpPr>
            <a:xfrm>
              <a:off x="4791160" y="4260096"/>
              <a:ext cx="1281749" cy="445817"/>
              <a:chOff x="365806" y="3863913"/>
              <a:chExt cx="1281749" cy="445817"/>
            </a:xfrm>
          </p:grpSpPr>
          <p:sp>
            <p:nvSpPr>
              <p:cNvPr id="71" name="Left-Right Arrow 70"/>
              <p:cNvSpPr/>
              <p:nvPr/>
            </p:nvSpPr>
            <p:spPr bwMode="auto">
              <a:xfrm>
                <a:off x="365806" y="4035413"/>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2" name="TextBox 71"/>
              <p:cNvSpPr txBox="1"/>
              <p:nvPr/>
            </p:nvSpPr>
            <p:spPr>
              <a:xfrm>
                <a:off x="689926" y="3863913"/>
                <a:ext cx="633508" cy="289310"/>
              </a:xfrm>
              <a:prstGeom prst="rect">
                <a:avLst/>
              </a:prstGeom>
              <a:noFill/>
            </p:spPr>
            <p:txBody>
              <a:bodyPr wrap="none" rtlCol="0" anchor="ctr" anchorCtr="0">
                <a:spAutoFit/>
              </a:bodyPr>
              <a:lstStyle/>
              <a:p>
                <a:pPr algn="r"/>
                <a:r>
                  <a:rPr lang="en-US" sz="1600" dirty="0" smtClean="0">
                    <a:solidFill>
                      <a:schemeClr val="dk1"/>
                    </a:solidFill>
                    <a:effectLst/>
                  </a:rPr>
                  <a:t>CPU1</a:t>
                </a:r>
              </a:p>
            </p:txBody>
          </p:sp>
        </p:grpSp>
        <p:grpSp>
          <p:nvGrpSpPr>
            <p:cNvPr id="62" name="Group 61"/>
            <p:cNvGrpSpPr/>
            <p:nvPr/>
          </p:nvGrpSpPr>
          <p:grpSpPr>
            <a:xfrm>
              <a:off x="4791160" y="5171951"/>
              <a:ext cx="1281749" cy="451585"/>
              <a:chOff x="365806" y="4410012"/>
              <a:chExt cx="1281749" cy="451585"/>
            </a:xfrm>
          </p:grpSpPr>
          <p:sp>
            <p:nvSpPr>
              <p:cNvPr id="69" name="TextBox 68"/>
              <p:cNvSpPr txBox="1"/>
              <p:nvPr/>
            </p:nvSpPr>
            <p:spPr>
              <a:xfrm>
                <a:off x="447072" y="4410012"/>
                <a:ext cx="1119217" cy="289310"/>
              </a:xfrm>
              <a:prstGeom prst="rect">
                <a:avLst/>
              </a:prstGeom>
              <a:noFill/>
            </p:spPr>
            <p:txBody>
              <a:bodyPr wrap="none" rtlCol="0" anchor="ctr" anchorCtr="0">
                <a:spAutoFit/>
              </a:bodyPr>
              <a:lstStyle/>
              <a:p>
                <a:pPr algn="ctr"/>
                <a:r>
                  <a:rPr lang="en-US" sz="1600" dirty="0" smtClean="0">
                    <a:solidFill>
                      <a:schemeClr val="dk1"/>
                    </a:solidFill>
                    <a:effectLst/>
                  </a:rPr>
                  <a:t>CPU1.CLA1</a:t>
                </a:r>
              </a:p>
            </p:txBody>
          </p:sp>
          <p:sp>
            <p:nvSpPr>
              <p:cNvPr id="70" name="Left-Right Arrow 69"/>
              <p:cNvSpPr/>
              <p:nvPr/>
            </p:nvSpPr>
            <p:spPr bwMode="auto">
              <a:xfrm>
                <a:off x="365806" y="4587280"/>
                <a:ext cx="1281749" cy="274317"/>
              </a:xfrm>
              <a:prstGeom prst="lef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grpSp>
      <p:sp>
        <p:nvSpPr>
          <p:cNvPr id="74" name="TextBox 73"/>
          <p:cNvSpPr txBox="1"/>
          <p:nvPr/>
        </p:nvSpPr>
        <p:spPr>
          <a:xfrm>
            <a:off x="228016" y="6294088"/>
            <a:ext cx="4262705" cy="313932"/>
          </a:xfrm>
          <a:prstGeom prst="rect">
            <a:avLst/>
          </a:prstGeom>
          <a:noFill/>
        </p:spPr>
        <p:txBody>
          <a:bodyPr wrap="none" rtlCol="0" anchor="ctr" anchorCtr="0">
            <a:spAutoFit/>
          </a:bodyPr>
          <a:lstStyle/>
          <a:p>
            <a:pPr algn="ctr"/>
            <a:r>
              <a:rPr lang="en-US" sz="1800" dirty="0" smtClean="0">
                <a:solidFill>
                  <a:srgbClr val="FF0000"/>
                </a:solidFill>
                <a:effectLst/>
                <a:latin typeface="Arial" panose="020B0604020202020204" pitchFamily="34" charset="0"/>
                <a:cs typeface="Arial" panose="020B0604020202020204" pitchFamily="34" charset="0"/>
              </a:rPr>
              <a:t>EMIF1 shared between CPU1 &amp; CPU2</a:t>
            </a:r>
          </a:p>
        </p:txBody>
      </p:sp>
      <p:sp>
        <p:nvSpPr>
          <p:cNvPr id="75" name="TextBox 74"/>
          <p:cNvSpPr txBox="1"/>
          <p:nvPr/>
        </p:nvSpPr>
        <p:spPr>
          <a:xfrm>
            <a:off x="5293352" y="6294088"/>
            <a:ext cx="2967479" cy="313932"/>
          </a:xfrm>
          <a:prstGeom prst="rect">
            <a:avLst/>
          </a:prstGeom>
          <a:noFill/>
        </p:spPr>
        <p:txBody>
          <a:bodyPr wrap="none" rtlCol="0" anchor="ctr" anchorCtr="0">
            <a:spAutoFit/>
          </a:bodyPr>
          <a:lstStyle/>
          <a:p>
            <a:r>
              <a:rPr lang="en-US" sz="1800" dirty="0" smtClean="0">
                <a:solidFill>
                  <a:srgbClr val="FF0000"/>
                </a:solidFill>
                <a:effectLst/>
                <a:latin typeface="Arial" panose="020B0604020202020204" pitchFamily="34" charset="0"/>
                <a:cs typeface="Arial" panose="020B0604020202020204" pitchFamily="34" charset="0"/>
              </a:rPr>
              <a:t>EMIF2 dedicated to CPU1</a:t>
            </a:r>
          </a:p>
        </p:txBody>
      </p:sp>
    </p:spTree>
    <p:extLst>
      <p:ext uri="{BB962C8B-B14F-4D97-AF65-F5344CB8AC3E}">
        <p14:creationId xmlns:p14="http://schemas.microsoft.com/office/powerpoint/2010/main" val="35955597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Peripherals</a:t>
            </a:r>
            <a:endParaRPr lang="en-US" dirty="0"/>
          </a:p>
        </p:txBody>
      </p:sp>
      <p:sp>
        <p:nvSpPr>
          <p:cNvPr id="3" name="Content Placeholder 2"/>
          <p:cNvSpPr>
            <a:spLocks noGrp="1"/>
          </p:cNvSpPr>
          <p:nvPr>
            <p:ph idx="1"/>
          </p:nvPr>
        </p:nvSpPr>
        <p:spPr>
          <a:xfrm>
            <a:off x="477520" y="660400"/>
            <a:ext cx="8188960" cy="6004560"/>
          </a:xfrm>
        </p:spPr>
        <p:txBody>
          <a:bodyPr>
            <a:noAutofit/>
          </a:bodyPr>
          <a:lstStyle/>
          <a:p>
            <a:pPr>
              <a:spcBef>
                <a:spcPts val="1200"/>
              </a:spcBef>
            </a:pPr>
            <a:r>
              <a:rPr lang="en-US" sz="2800" dirty="0" smtClean="0"/>
              <a:t>Four Serial Communication Interfaces (SCI) with 16-level deep TX/RX FIFOs</a:t>
            </a:r>
          </a:p>
          <a:p>
            <a:pPr>
              <a:spcBef>
                <a:spcPts val="1200"/>
              </a:spcBef>
            </a:pPr>
            <a:r>
              <a:rPr lang="en-US" sz="2800" dirty="0" smtClean="0"/>
              <a:t>Three Serial Peripheral Interfaces (SPI) with 16-level deep TX/RX FIFOs</a:t>
            </a:r>
          </a:p>
          <a:p>
            <a:pPr>
              <a:spcBef>
                <a:spcPts val="1200"/>
              </a:spcBef>
            </a:pPr>
            <a:r>
              <a:rPr lang="en-US" sz="2800" dirty="0" smtClean="0"/>
              <a:t>Two Inter-Integrated Circuit Interfaces (I2C) with 16-level deep TX/RX FIFOs</a:t>
            </a:r>
          </a:p>
          <a:p>
            <a:pPr>
              <a:spcBef>
                <a:spcPts val="1200"/>
              </a:spcBef>
            </a:pPr>
            <a:r>
              <a:rPr lang="en-US" sz="2800" dirty="0" smtClean="0"/>
              <a:t>Two Multi-channel Buffered Serial Ports (</a:t>
            </a:r>
            <a:r>
              <a:rPr lang="en-US" sz="2800" dirty="0" err="1" smtClean="0"/>
              <a:t>McBSP</a:t>
            </a:r>
            <a:r>
              <a:rPr lang="en-US" sz="2800" dirty="0" smtClean="0"/>
              <a:t>) with double-buffered TX and triple-buffered RX</a:t>
            </a:r>
          </a:p>
          <a:p>
            <a:pPr>
              <a:spcBef>
                <a:spcPts val="1200"/>
              </a:spcBef>
            </a:pPr>
            <a:r>
              <a:rPr lang="en-US" sz="2800" dirty="0" smtClean="0"/>
              <a:t>Two Controller Area Network Ports (CAN) with 32 mailboxes each</a:t>
            </a:r>
          </a:p>
          <a:p>
            <a:pPr>
              <a:spcBef>
                <a:spcPts val="1200"/>
              </a:spcBef>
            </a:pPr>
            <a:r>
              <a:rPr lang="en-US" sz="2800" dirty="0" smtClean="0"/>
              <a:t>One USB + PHY port</a:t>
            </a:r>
          </a:p>
        </p:txBody>
      </p:sp>
    </p:spTree>
    <p:extLst>
      <p:ext uri="{BB962C8B-B14F-4D97-AF65-F5344CB8AC3E}">
        <p14:creationId xmlns:p14="http://schemas.microsoft.com/office/powerpoint/2010/main" val="2515492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965307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On-Chip Safety Features</a:t>
            </a:r>
            <a:endParaRPr lang="en-US" dirty="0"/>
          </a:p>
        </p:txBody>
      </p:sp>
      <p:sp>
        <p:nvSpPr>
          <p:cNvPr id="3" name="Content Placeholder 2"/>
          <p:cNvSpPr>
            <a:spLocks noGrp="1"/>
          </p:cNvSpPr>
          <p:nvPr>
            <p:ph idx="1"/>
          </p:nvPr>
        </p:nvSpPr>
        <p:spPr>
          <a:xfrm>
            <a:off x="457200" y="680720"/>
            <a:ext cx="8229600" cy="6014720"/>
          </a:xfrm>
        </p:spPr>
        <p:txBody>
          <a:bodyPr>
            <a:noAutofit/>
          </a:bodyPr>
          <a:lstStyle/>
          <a:p>
            <a:pPr>
              <a:spcBef>
                <a:spcPts val="300"/>
              </a:spcBef>
              <a:spcAft>
                <a:spcPts val="600"/>
              </a:spcAft>
            </a:pPr>
            <a:r>
              <a:rPr lang="en-US" sz="2400" dirty="0"/>
              <a:t>Memory </a:t>
            </a:r>
            <a:r>
              <a:rPr lang="en-US" sz="2400" dirty="0" smtClean="0"/>
              <a:t>Protection</a:t>
            </a:r>
            <a:endParaRPr lang="en-US" sz="2400" dirty="0"/>
          </a:p>
          <a:p>
            <a:pPr lvl="1">
              <a:spcBef>
                <a:spcPts val="300"/>
              </a:spcBef>
              <a:spcAft>
                <a:spcPts val="600"/>
              </a:spcAft>
            </a:pPr>
            <a:r>
              <a:rPr lang="en-US" sz="2000" dirty="0"/>
              <a:t>ECC and </a:t>
            </a:r>
            <a:r>
              <a:rPr lang="en-US" sz="2000" dirty="0" smtClean="0"/>
              <a:t>parity enabled </a:t>
            </a:r>
            <a:r>
              <a:rPr lang="en-US" sz="2000" dirty="0"/>
              <a:t>RAMs, </a:t>
            </a:r>
            <a:r>
              <a:rPr lang="en-US" sz="2000" dirty="0" smtClean="0"/>
              <a:t>shared </a:t>
            </a:r>
            <a:r>
              <a:rPr lang="en-US" sz="2000" dirty="0"/>
              <a:t>RAMs </a:t>
            </a:r>
            <a:r>
              <a:rPr lang="en-US" sz="2000" dirty="0" smtClean="0"/>
              <a:t>protection</a:t>
            </a:r>
            <a:endParaRPr lang="en-US" sz="2000" dirty="0"/>
          </a:p>
          <a:p>
            <a:pPr lvl="1">
              <a:spcBef>
                <a:spcPts val="300"/>
              </a:spcBef>
              <a:spcAft>
                <a:spcPts val="600"/>
              </a:spcAft>
            </a:pPr>
            <a:r>
              <a:rPr lang="en-GB" sz="2000" dirty="0"/>
              <a:t>ECC </a:t>
            </a:r>
            <a:r>
              <a:rPr lang="en-GB" sz="2000" dirty="0" smtClean="0"/>
              <a:t>enabled flash memory</a:t>
            </a:r>
            <a:endParaRPr lang="en-GB" sz="2000" dirty="0"/>
          </a:p>
          <a:p>
            <a:pPr>
              <a:spcBef>
                <a:spcPts val="300"/>
              </a:spcBef>
              <a:spcAft>
                <a:spcPts val="600"/>
              </a:spcAft>
            </a:pPr>
            <a:r>
              <a:rPr lang="en-GB" sz="2400" dirty="0"/>
              <a:t>Clock Checks</a:t>
            </a:r>
          </a:p>
          <a:p>
            <a:pPr lvl="1">
              <a:spcBef>
                <a:spcPts val="300"/>
              </a:spcBef>
              <a:spcAft>
                <a:spcPts val="600"/>
              </a:spcAft>
            </a:pPr>
            <a:r>
              <a:rPr lang="en-GB" sz="2000" dirty="0"/>
              <a:t>Missing </a:t>
            </a:r>
            <a:r>
              <a:rPr lang="en-GB" sz="2000" dirty="0" smtClean="0"/>
              <a:t>clock detection logic</a:t>
            </a:r>
            <a:endParaRPr lang="en-GB" sz="2000" dirty="0"/>
          </a:p>
          <a:p>
            <a:pPr lvl="1">
              <a:spcBef>
                <a:spcPts val="300"/>
              </a:spcBef>
              <a:spcAft>
                <a:spcPts val="600"/>
              </a:spcAft>
            </a:pPr>
            <a:r>
              <a:rPr lang="en-GB" sz="2000" dirty="0"/>
              <a:t>PLLSLIP </a:t>
            </a:r>
            <a:r>
              <a:rPr lang="en-GB" sz="2000" dirty="0" smtClean="0"/>
              <a:t>detection</a:t>
            </a:r>
            <a:endParaRPr lang="en-GB" sz="2000" dirty="0"/>
          </a:p>
          <a:p>
            <a:pPr lvl="1">
              <a:spcBef>
                <a:spcPts val="300"/>
              </a:spcBef>
              <a:spcAft>
                <a:spcPts val="600"/>
              </a:spcAft>
            </a:pPr>
            <a:r>
              <a:rPr lang="en-GB" sz="2000" dirty="0"/>
              <a:t>NMIWDs</a:t>
            </a:r>
          </a:p>
          <a:p>
            <a:pPr lvl="1">
              <a:spcBef>
                <a:spcPts val="300"/>
              </a:spcBef>
              <a:spcAft>
                <a:spcPts val="600"/>
              </a:spcAft>
            </a:pPr>
            <a:r>
              <a:rPr lang="en-US" sz="2000" dirty="0"/>
              <a:t>Windowed </a:t>
            </a:r>
            <a:r>
              <a:rPr lang="en-US" sz="2000" dirty="0" smtClean="0"/>
              <a:t>watchdog</a:t>
            </a:r>
            <a:endParaRPr lang="en-GB" sz="2400" dirty="0"/>
          </a:p>
          <a:p>
            <a:pPr>
              <a:spcBef>
                <a:spcPts val="300"/>
              </a:spcBef>
              <a:spcAft>
                <a:spcPts val="600"/>
              </a:spcAft>
            </a:pPr>
            <a:r>
              <a:rPr lang="en-GB" sz="2400" dirty="0"/>
              <a:t>Write Register </a:t>
            </a:r>
            <a:r>
              <a:rPr lang="en-GB" sz="2400" dirty="0" smtClean="0"/>
              <a:t>Protection</a:t>
            </a:r>
            <a:endParaRPr lang="en-GB" sz="2400" dirty="0"/>
          </a:p>
          <a:p>
            <a:pPr lvl="1">
              <a:spcBef>
                <a:spcPts val="300"/>
              </a:spcBef>
              <a:spcAft>
                <a:spcPts val="600"/>
              </a:spcAft>
            </a:pPr>
            <a:r>
              <a:rPr lang="en-US" sz="2000" dirty="0"/>
              <a:t>LOCK </a:t>
            </a:r>
            <a:r>
              <a:rPr lang="en-US" sz="2000" dirty="0" smtClean="0"/>
              <a:t>protection </a:t>
            </a:r>
            <a:r>
              <a:rPr lang="en-US" sz="2000" dirty="0"/>
              <a:t>on </a:t>
            </a:r>
            <a:r>
              <a:rPr lang="en-US" sz="2000" dirty="0" smtClean="0"/>
              <a:t>system configuration registers</a:t>
            </a:r>
            <a:endParaRPr lang="en-GB" sz="2000" dirty="0"/>
          </a:p>
          <a:p>
            <a:pPr lvl="1">
              <a:spcBef>
                <a:spcPts val="300"/>
              </a:spcBef>
              <a:spcAft>
                <a:spcPts val="600"/>
              </a:spcAft>
            </a:pPr>
            <a:r>
              <a:rPr lang="en-GB" sz="2000" dirty="0"/>
              <a:t>EALLOW </a:t>
            </a:r>
            <a:r>
              <a:rPr lang="en-GB" sz="2000" dirty="0" smtClean="0"/>
              <a:t>protection</a:t>
            </a:r>
            <a:endParaRPr lang="en-GB" sz="2000" dirty="0"/>
          </a:p>
          <a:p>
            <a:pPr lvl="1">
              <a:spcBef>
                <a:spcPts val="300"/>
              </a:spcBef>
              <a:spcAft>
                <a:spcPts val="600"/>
              </a:spcAft>
            </a:pPr>
            <a:r>
              <a:rPr lang="en-US" sz="1800" dirty="0"/>
              <a:t>CPU1 and CPU2 PIE </a:t>
            </a:r>
            <a:r>
              <a:rPr lang="en-US" sz="1800" dirty="0" smtClean="0"/>
              <a:t>vector address validity check</a:t>
            </a:r>
            <a:endParaRPr lang="en-US" sz="1800" dirty="0"/>
          </a:p>
          <a:p>
            <a:pPr>
              <a:spcBef>
                <a:spcPts val="300"/>
              </a:spcBef>
              <a:spcAft>
                <a:spcPts val="600"/>
              </a:spcAft>
            </a:pPr>
            <a:r>
              <a:rPr lang="en-GB" sz="2400" dirty="0"/>
              <a:t>Annunciation</a:t>
            </a:r>
          </a:p>
          <a:p>
            <a:pPr lvl="1">
              <a:spcBef>
                <a:spcPts val="300"/>
              </a:spcBef>
              <a:spcAft>
                <a:spcPts val="600"/>
              </a:spcAft>
            </a:pPr>
            <a:r>
              <a:rPr lang="en-GB" sz="1800" dirty="0"/>
              <a:t>Single </a:t>
            </a:r>
            <a:r>
              <a:rPr lang="en-GB" sz="1800" dirty="0" smtClean="0"/>
              <a:t>error pin </a:t>
            </a:r>
            <a:r>
              <a:rPr lang="en-GB" sz="1800" dirty="0"/>
              <a:t>for external </a:t>
            </a:r>
            <a:r>
              <a:rPr lang="en-GB" sz="1800" dirty="0" smtClean="0"/>
              <a:t>signalling </a:t>
            </a:r>
            <a:r>
              <a:rPr lang="en-GB" sz="1800" dirty="0"/>
              <a:t>of </a:t>
            </a:r>
            <a:r>
              <a:rPr lang="en-GB" sz="1800" dirty="0" smtClean="0"/>
              <a:t>error</a:t>
            </a:r>
            <a:endParaRPr lang="en-GB" sz="1800" dirty="0"/>
          </a:p>
        </p:txBody>
      </p:sp>
      <p:sp>
        <p:nvSpPr>
          <p:cNvPr id="4" name="矩形 3"/>
          <p:cNvSpPr/>
          <p:nvPr/>
        </p:nvSpPr>
        <p:spPr>
          <a:xfrm>
            <a:off x="1227663" y="1423670"/>
            <a:ext cx="2363147" cy="289310"/>
          </a:xfrm>
          <a:prstGeom prst="rect">
            <a:avLst/>
          </a:prstGeom>
        </p:spPr>
        <p:txBody>
          <a:bodyPr wrap="none">
            <a:spAutoFit/>
          </a:bodyPr>
          <a:lstStyle/>
          <a:p>
            <a:r>
              <a:rPr lang="en-US" altLang="zh-TW" sz="1600" dirty="0">
                <a:solidFill>
                  <a:srgbClr val="6666FF"/>
                </a:solidFill>
                <a:effectLst/>
                <a:latin typeface="Tahoma" panose="020B0604030504040204" pitchFamily="34" charset="0"/>
                <a:ea typeface="Tahoma" panose="020B0604030504040204" pitchFamily="34" charset="0"/>
                <a:cs typeface="Tahoma" panose="020B0604030504040204" pitchFamily="34" charset="0"/>
              </a:rPr>
              <a:t>error correction code</a:t>
            </a:r>
            <a:endParaRPr lang="zh-TW" altLang="en-US" sz="1600" dirty="0">
              <a:solidFill>
                <a:srgbClr val="6666FF"/>
              </a:solidFill>
              <a:effectLst/>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79417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1752272"/>
            <a:ext cx="7906755" cy="85884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20290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noAutofit/>
          </a:bodyPr>
          <a:lstStyle/>
          <a:p>
            <a:r>
              <a:rPr lang="en-US" dirty="0" smtClean="0"/>
              <a:t>Programming Model: Header Files &amp; API </a:t>
            </a:r>
            <a:endParaRPr lang="en-US" dirty="0"/>
          </a:p>
        </p:txBody>
      </p:sp>
      <p:sp>
        <p:nvSpPr>
          <p:cNvPr id="12371" name="Content Placeholder 12370"/>
          <p:cNvSpPr>
            <a:spLocks noGrp="1"/>
          </p:cNvSpPr>
          <p:nvPr>
            <p:ph idx="1"/>
          </p:nvPr>
        </p:nvSpPr>
        <p:spPr>
          <a:xfrm>
            <a:off x="5013715" y="1797050"/>
            <a:ext cx="4037682" cy="4803354"/>
          </a:xfrm>
        </p:spPr>
        <p:txBody>
          <a:bodyPr>
            <a:normAutofit fontScale="92500" lnSpcReduction="10000"/>
          </a:bodyPr>
          <a:lstStyle/>
          <a:p>
            <a:r>
              <a:rPr lang="en-US" sz="2200" dirty="0" smtClean="0"/>
              <a:t>API Drivers</a:t>
            </a:r>
          </a:p>
          <a:p>
            <a:pPr lvl="1"/>
            <a:r>
              <a:rPr lang="en-US" sz="1700" dirty="0" smtClean="0"/>
              <a:t>C functions automatically set register bit fields</a:t>
            </a:r>
          </a:p>
          <a:p>
            <a:pPr lvl="1"/>
            <a:r>
              <a:rPr lang="en-US" sz="1700" dirty="0" smtClean="0"/>
              <a:t>Common tasks and peripheral modes supported</a:t>
            </a:r>
          </a:p>
          <a:p>
            <a:pPr lvl="1"/>
            <a:r>
              <a:rPr lang="en-US" sz="1700" dirty="0" smtClean="0"/>
              <a:t>Reduces learning curve and simplifies programming</a:t>
            </a:r>
          </a:p>
          <a:p>
            <a:r>
              <a:rPr lang="en-US" sz="2200" dirty="0" smtClean="0"/>
              <a:t>Bit Fields</a:t>
            </a:r>
          </a:p>
          <a:p>
            <a:pPr lvl="1"/>
            <a:r>
              <a:rPr lang="en-US" sz="1700" dirty="0" smtClean="0"/>
              <a:t>C structures – Peripheral Register Header Files</a:t>
            </a:r>
          </a:p>
          <a:p>
            <a:pPr lvl="1"/>
            <a:r>
              <a:rPr lang="en-US" sz="1700" dirty="0" smtClean="0"/>
              <a:t>Register access whole or by bits and bit fields are manipulated without masking</a:t>
            </a:r>
          </a:p>
          <a:p>
            <a:pPr lvl="1"/>
            <a:r>
              <a:rPr lang="en-US" sz="1700" dirty="0" smtClean="0"/>
              <a:t>Ease-of-use with CCS IDE</a:t>
            </a:r>
            <a:endParaRPr lang="en-US" sz="1800" dirty="0" smtClean="0"/>
          </a:p>
          <a:p>
            <a:r>
              <a:rPr lang="en-US" sz="2200" dirty="0" smtClean="0"/>
              <a:t>Registers and Addresses</a:t>
            </a:r>
          </a:p>
          <a:p>
            <a:pPr lvl="1"/>
            <a:r>
              <a:rPr lang="en-US" sz="1700" dirty="0" smtClean="0"/>
              <a:t>Assembly language used to program hardware registers and access addresses</a:t>
            </a:r>
            <a:endParaRPr lang="en-US" sz="1700" dirty="0"/>
          </a:p>
        </p:txBody>
      </p:sp>
      <p:sp>
        <p:nvSpPr>
          <p:cNvPr id="5" name="Rounded Rectangle 4"/>
          <p:cNvSpPr/>
          <p:nvPr/>
        </p:nvSpPr>
        <p:spPr bwMode="auto">
          <a:xfrm>
            <a:off x="770181" y="5843749"/>
            <a:ext cx="3843848" cy="421566"/>
          </a:xfrm>
          <a:prstGeom prst="round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2000" dirty="0" smtClean="0">
                <a:effectLst/>
                <a:latin typeface="+mn-lt"/>
              </a:rPr>
              <a:t>Hardware</a:t>
            </a:r>
            <a:endParaRPr kumimoji="0" lang="en-US" sz="2000" b="1" i="0" u="none" strike="noStrike" cap="none" normalizeH="0" baseline="0" dirty="0" smtClean="0">
              <a:ln>
                <a:noFill/>
              </a:ln>
              <a:effectLst/>
              <a:latin typeface="+mn-lt"/>
            </a:endParaRPr>
          </a:p>
        </p:txBody>
      </p:sp>
      <p:sp>
        <p:nvSpPr>
          <p:cNvPr id="28" name="Rounded Rectangle 27"/>
          <p:cNvSpPr/>
          <p:nvPr/>
        </p:nvSpPr>
        <p:spPr bwMode="auto">
          <a:xfrm>
            <a:off x="770181" y="1864774"/>
            <a:ext cx="3843848" cy="421566"/>
          </a:xfrm>
          <a:prstGeom prst="round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2000" dirty="0" smtClean="0">
                <a:effectLst/>
                <a:latin typeface="+mn-lt"/>
              </a:rPr>
              <a:t>Software</a:t>
            </a:r>
            <a:endParaRPr kumimoji="0" lang="en-US" sz="2000" b="1" i="0" u="none" strike="noStrike" cap="none" normalizeH="0" baseline="0" dirty="0" smtClean="0">
              <a:ln>
                <a:noFill/>
              </a:ln>
              <a:effectLst/>
              <a:latin typeface="+mn-lt"/>
            </a:endParaRPr>
          </a:p>
        </p:txBody>
      </p:sp>
      <p:sp>
        <p:nvSpPr>
          <p:cNvPr id="29" name="Rounded Rectangle 28"/>
          <p:cNvSpPr/>
          <p:nvPr/>
        </p:nvSpPr>
        <p:spPr bwMode="auto">
          <a:xfrm>
            <a:off x="770181" y="4849006"/>
            <a:ext cx="384384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2000" dirty="0" smtClean="0">
                <a:effectLst/>
                <a:latin typeface="+mn-lt"/>
              </a:rPr>
              <a:t>Registers and Addresses</a:t>
            </a:r>
            <a:endParaRPr kumimoji="0" lang="en-US" sz="2000" b="1" i="0" u="none" strike="noStrike" cap="none" normalizeH="0" baseline="0" dirty="0" smtClean="0">
              <a:ln>
                <a:noFill/>
              </a:ln>
              <a:effectLst/>
              <a:latin typeface="+mn-lt"/>
            </a:endParaRPr>
          </a:p>
        </p:txBody>
      </p:sp>
      <p:sp>
        <p:nvSpPr>
          <p:cNvPr id="30" name="Rounded Rectangle 29"/>
          <p:cNvSpPr/>
          <p:nvPr/>
        </p:nvSpPr>
        <p:spPr bwMode="auto">
          <a:xfrm>
            <a:off x="1889760" y="3854262"/>
            <a:ext cx="272426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2000" dirty="0" smtClean="0">
                <a:effectLst/>
                <a:latin typeface="+mn-lt"/>
              </a:rPr>
              <a:t>Bit Fields</a:t>
            </a:r>
            <a:endParaRPr kumimoji="0" lang="en-US" sz="2000" b="1" i="0" u="none" strike="noStrike" cap="none" normalizeH="0" baseline="0" dirty="0" smtClean="0">
              <a:ln>
                <a:noFill/>
              </a:ln>
              <a:effectLst/>
              <a:latin typeface="+mn-lt"/>
            </a:endParaRPr>
          </a:p>
        </p:txBody>
      </p:sp>
      <p:sp>
        <p:nvSpPr>
          <p:cNvPr id="31" name="Rounded Rectangle 30"/>
          <p:cNvSpPr/>
          <p:nvPr/>
        </p:nvSpPr>
        <p:spPr bwMode="auto">
          <a:xfrm>
            <a:off x="2798531" y="2859518"/>
            <a:ext cx="181549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2000" dirty="0" smtClean="0">
                <a:effectLst/>
                <a:latin typeface="+mn-lt"/>
              </a:rPr>
              <a:t>API Drivers</a:t>
            </a:r>
            <a:endParaRPr kumimoji="0" lang="en-US" sz="2000" b="1" i="0" u="none" strike="noStrike" cap="none" normalizeH="0" baseline="0" dirty="0" smtClean="0">
              <a:ln>
                <a:noFill/>
              </a:ln>
              <a:effectLst/>
              <a:latin typeface="+mn-lt"/>
            </a:endParaRPr>
          </a:p>
        </p:txBody>
      </p:sp>
      <p:cxnSp>
        <p:nvCxnSpPr>
          <p:cNvPr id="12352" name="Straight Arrow Connector 12351"/>
          <p:cNvCxnSpPr>
            <a:stCxn id="29" idx="2"/>
            <a:endCxn id="5" idx="0"/>
          </p:cNvCxnSpPr>
          <p:nvPr/>
        </p:nvCxnSpPr>
        <p:spPr bwMode="auto">
          <a:xfrm>
            <a:off x="2692105" y="5270572"/>
            <a:ext cx="0" cy="573177"/>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cxnSp>
        <p:nvCxnSpPr>
          <p:cNvPr id="12356" name="Straight Arrow Connector 12355"/>
          <p:cNvCxnSpPr>
            <a:endCxn id="31" idx="0"/>
          </p:cNvCxnSpPr>
          <p:nvPr/>
        </p:nvCxnSpPr>
        <p:spPr bwMode="auto">
          <a:xfrm>
            <a:off x="3706280" y="2286340"/>
            <a:ext cx="0" cy="573178"/>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cxnSp>
        <p:nvCxnSpPr>
          <p:cNvPr id="12362" name="Straight Arrow Connector 12361"/>
          <p:cNvCxnSpPr/>
          <p:nvPr/>
        </p:nvCxnSpPr>
        <p:spPr bwMode="auto">
          <a:xfrm>
            <a:off x="2526140" y="2286340"/>
            <a:ext cx="0" cy="1567922"/>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sp>
        <p:nvSpPr>
          <p:cNvPr id="12363" name="TextBox 12362"/>
          <p:cNvSpPr txBox="1"/>
          <p:nvPr/>
        </p:nvSpPr>
        <p:spPr>
          <a:xfrm>
            <a:off x="1663397" y="2615229"/>
            <a:ext cx="903386" cy="880241"/>
          </a:xfrm>
          <a:prstGeom prst="rect">
            <a:avLst/>
          </a:prstGeom>
          <a:noFill/>
        </p:spPr>
        <p:txBody>
          <a:bodyPr wrap="square" rtlCol="0" anchor="ctr" anchorCtr="0">
            <a:spAutoFit/>
          </a:bodyPr>
          <a:lstStyle/>
          <a:p>
            <a:pPr algn="ctr"/>
            <a:r>
              <a:rPr lang="en-US" sz="1600" dirty="0" smtClean="0">
                <a:solidFill>
                  <a:schemeClr val="dk1"/>
                </a:solidFill>
                <a:effectLst/>
                <a:latin typeface="+mn-lt"/>
              </a:rPr>
              <a:t>Direct use of header files</a:t>
            </a:r>
          </a:p>
        </p:txBody>
      </p:sp>
      <p:cxnSp>
        <p:nvCxnSpPr>
          <p:cNvPr id="12368" name="Straight Connector 12367"/>
          <p:cNvCxnSpPr/>
          <p:nvPr/>
        </p:nvCxnSpPr>
        <p:spPr bwMode="auto">
          <a:xfrm>
            <a:off x="770181" y="5608584"/>
            <a:ext cx="3843848" cy="0"/>
          </a:xfrm>
          <a:prstGeom prst="line">
            <a:avLst/>
          </a:prstGeom>
          <a:solidFill>
            <a:schemeClr val="accent1"/>
          </a:solidFill>
          <a:ln w="12700" cap="flat" cmpd="sng" algn="ctr">
            <a:solidFill>
              <a:schemeClr val="tx1"/>
            </a:solidFill>
            <a:prstDash val="dash"/>
            <a:round/>
            <a:headEnd type="none" w="sm" len="sm"/>
            <a:tailEnd type="none" w="sm" len="sm"/>
          </a:ln>
          <a:effectLst/>
        </p:spPr>
      </p:cxnSp>
      <p:cxnSp>
        <p:nvCxnSpPr>
          <p:cNvPr id="49" name="Straight Arrow Connector 48"/>
          <p:cNvCxnSpPr/>
          <p:nvPr/>
        </p:nvCxnSpPr>
        <p:spPr bwMode="auto">
          <a:xfrm>
            <a:off x="3716762" y="3274158"/>
            <a:ext cx="0" cy="573178"/>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sp>
        <p:nvSpPr>
          <p:cNvPr id="12369" name="Left Brace 12368"/>
          <p:cNvSpPr/>
          <p:nvPr/>
        </p:nvSpPr>
        <p:spPr bwMode="auto">
          <a:xfrm>
            <a:off x="393764" y="2286340"/>
            <a:ext cx="376417" cy="3322244"/>
          </a:xfrm>
          <a:prstGeom prst="leftBrace">
            <a:avLst/>
          </a:prstGeom>
          <a:solidFill>
            <a:schemeClr val="bg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12370" name="TextBox 12369"/>
          <p:cNvSpPr txBox="1"/>
          <p:nvPr/>
        </p:nvSpPr>
        <p:spPr>
          <a:xfrm rot="16200000">
            <a:off x="-758197" y="3812990"/>
            <a:ext cx="2145011" cy="289310"/>
          </a:xfrm>
          <a:prstGeom prst="rect">
            <a:avLst/>
          </a:prstGeom>
          <a:noFill/>
        </p:spPr>
        <p:txBody>
          <a:bodyPr wrap="none" rtlCol="0" anchor="ctr" anchorCtr="0">
            <a:spAutoFit/>
          </a:bodyPr>
          <a:lstStyle/>
          <a:p>
            <a:r>
              <a:rPr lang="en-US" sz="1600" b="0" dirty="0" smtClean="0">
                <a:solidFill>
                  <a:schemeClr val="dk1"/>
                </a:solidFill>
                <a:effectLst/>
                <a:latin typeface="+mn-lt"/>
              </a:rPr>
              <a:t>Hardware Abstraction</a:t>
            </a:r>
          </a:p>
        </p:txBody>
      </p:sp>
      <p:sp>
        <p:nvSpPr>
          <p:cNvPr id="53" name="Content Placeholder 12370"/>
          <p:cNvSpPr txBox="1">
            <a:spLocks/>
          </p:cNvSpPr>
          <p:nvPr/>
        </p:nvSpPr>
        <p:spPr>
          <a:xfrm>
            <a:off x="1642826" y="709998"/>
            <a:ext cx="5834934" cy="763111"/>
          </a:xfrm>
          <a:prstGeom prst="rect">
            <a:avLst/>
          </a:prstGeom>
          <a:solidFill>
            <a:schemeClr val="accent2"/>
          </a:solidFill>
        </p:spPr>
        <p:txBody>
          <a:bodyPr vert="horz" lIns="91440" tIns="9144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effectLst/>
              </a:rPr>
              <a:t>CPU and Peripherals </a:t>
            </a:r>
            <a:r>
              <a:rPr lang="en-US" sz="2400" dirty="0" smtClean="0">
                <a:effectLst/>
                <a:sym typeface="Wingdings" pitchFamily="2" charset="2"/>
              </a:rPr>
              <a:t> Header Files</a:t>
            </a:r>
            <a:endParaRPr lang="en-US" sz="2400" dirty="0" smtClean="0">
              <a:effectLst/>
            </a:endParaRPr>
          </a:p>
          <a:p>
            <a:r>
              <a:rPr lang="en-US" sz="2400" dirty="0" smtClean="0">
                <a:effectLst/>
              </a:rPr>
              <a:t>USB &amp; CAN </a:t>
            </a:r>
            <a:r>
              <a:rPr lang="en-US" sz="2400" dirty="0" smtClean="0">
                <a:effectLst/>
                <a:sym typeface="Wingdings" pitchFamily="2" charset="2"/>
              </a:rPr>
              <a:t> API Drivers</a:t>
            </a:r>
            <a:endParaRPr lang="en-US" sz="2400" dirty="0" smtClean="0">
              <a:effectLst/>
            </a:endParaRPr>
          </a:p>
        </p:txBody>
      </p:sp>
      <p:cxnSp>
        <p:nvCxnSpPr>
          <p:cNvPr id="21" name="Straight Arrow Connector 20"/>
          <p:cNvCxnSpPr/>
          <p:nvPr/>
        </p:nvCxnSpPr>
        <p:spPr bwMode="auto">
          <a:xfrm>
            <a:off x="1378060" y="2286340"/>
            <a:ext cx="0" cy="2562666"/>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cxnSp>
        <p:nvCxnSpPr>
          <p:cNvPr id="23" name="Straight Arrow Connector 22"/>
          <p:cNvCxnSpPr/>
          <p:nvPr/>
        </p:nvCxnSpPr>
        <p:spPr bwMode="auto">
          <a:xfrm>
            <a:off x="3239242" y="4269838"/>
            <a:ext cx="0" cy="573178"/>
          </a:xfrm>
          <a:prstGeom prst="straightConnector1">
            <a:avLst/>
          </a:prstGeom>
          <a:solidFill>
            <a:schemeClr val="accent1"/>
          </a:solidFill>
          <a:ln w="50800" cap="flat" cmpd="sng" algn="ctr">
            <a:solidFill>
              <a:schemeClr val="tx1"/>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19906960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Programming Model: Comparison </a:t>
            </a:r>
            <a:endParaRPr lang="en-US" dirty="0"/>
          </a:p>
        </p:txBody>
      </p:sp>
      <p:sp>
        <p:nvSpPr>
          <p:cNvPr id="2" name="Content Placeholder 1"/>
          <p:cNvSpPr>
            <a:spLocks noGrp="1"/>
          </p:cNvSpPr>
          <p:nvPr>
            <p:ph idx="1"/>
          </p:nvPr>
        </p:nvSpPr>
        <p:spPr>
          <a:xfrm>
            <a:off x="446443" y="4630164"/>
            <a:ext cx="8224226" cy="1873497"/>
          </a:xfrm>
          <a:solidFill>
            <a:schemeClr val="accent2"/>
          </a:solidFill>
        </p:spPr>
        <p:txBody>
          <a:bodyPr>
            <a:normAutofit/>
          </a:bodyPr>
          <a:lstStyle/>
          <a:p>
            <a:r>
              <a:rPr lang="en-US" sz="1800" dirty="0" smtClean="0"/>
              <a:t>Device support package includes documentation and examples showing how to use the Bit Field Header Files or API Driver Library</a:t>
            </a:r>
          </a:p>
          <a:p>
            <a:r>
              <a:rPr lang="en-US" sz="1800" dirty="0" smtClean="0"/>
              <a:t>Device support packages located at: </a:t>
            </a:r>
            <a:r>
              <a:rPr lang="en-US" sz="1800" dirty="0" smtClean="0">
                <a:latin typeface="Courier New" pitchFamily="49" charset="0"/>
                <a:cs typeface="Courier New" pitchFamily="49" charset="0"/>
              </a:rPr>
              <a:t>C:\TI\controlSUITE\device_support\</a:t>
            </a:r>
          </a:p>
          <a:p>
            <a:r>
              <a:rPr lang="en-US" sz="1800" dirty="0" smtClean="0"/>
              <a:t>controlSUITE located at http://www.ti.com and enter “controlSUITE” in the keyword search box</a:t>
            </a:r>
            <a:endParaRPr lang="en-US" sz="1800" dirty="0"/>
          </a:p>
        </p:txBody>
      </p:sp>
      <p:sp>
        <p:nvSpPr>
          <p:cNvPr id="9" name="Rectangle 33"/>
          <p:cNvSpPr>
            <a:spLocks noChangeArrowheads="1"/>
          </p:cNvSpPr>
          <p:nvPr/>
        </p:nvSpPr>
        <p:spPr bwMode="auto">
          <a:xfrm>
            <a:off x="3044124" y="1323283"/>
            <a:ext cx="3075013" cy="179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ts val="0"/>
              </a:spcBef>
            </a:pPr>
            <a:r>
              <a:rPr lang="en-US" sz="1200" dirty="0">
                <a:solidFill>
                  <a:srgbClr val="000000"/>
                </a:solidFill>
                <a:effectLst/>
                <a:latin typeface="Courier New" pitchFamily="49" charset="0"/>
                <a:cs typeface="Courier New" pitchFamily="49" charset="0"/>
              </a:rPr>
              <a:t>interrupt </a:t>
            </a:r>
            <a:r>
              <a:rPr lang="en-US" sz="1200" dirty="0">
                <a:solidFill>
                  <a:srgbClr val="0000FF"/>
                </a:solidFill>
                <a:effectLst/>
                <a:latin typeface="Courier New" pitchFamily="49" charset="0"/>
                <a:cs typeface="Courier New" pitchFamily="49" charset="0"/>
              </a:rPr>
              <a:t>void </a:t>
            </a:r>
            <a:r>
              <a:rPr lang="en-US" sz="1200" dirty="0" smtClean="0">
                <a:solidFill>
                  <a:srgbClr val="000000"/>
                </a:solidFill>
                <a:effectLst/>
                <a:latin typeface="Courier New" pitchFamily="49" charset="0"/>
                <a:cs typeface="Courier New" pitchFamily="49" charset="0"/>
              </a:rPr>
              <a:t>IsrAdc(</a:t>
            </a:r>
            <a:r>
              <a:rPr lang="en-US" sz="1200" dirty="0" smtClean="0">
                <a:solidFill>
                  <a:srgbClr val="0000FF"/>
                </a:solidFill>
                <a:effectLst/>
                <a:latin typeface="Courier New" pitchFamily="49" charset="0"/>
                <a:cs typeface="Courier New" pitchFamily="49" charset="0"/>
              </a:rPr>
              <a:t>void</a:t>
            </a:r>
            <a:r>
              <a:rPr lang="en-US" sz="1200" dirty="0" smtClean="0">
                <a:solidFill>
                  <a:srgbClr val="000000"/>
                </a:solidFill>
                <a:effectLst/>
                <a:latin typeface="Courier New" pitchFamily="49" charset="0"/>
                <a:cs typeface="Courier New" pitchFamily="49" charset="0"/>
              </a:rPr>
              <a:t>)</a:t>
            </a:r>
            <a:endParaRPr lang="en-US" sz="1200" dirty="0">
              <a:solidFill>
                <a:srgbClr val="000000"/>
              </a:solidFill>
              <a:effectLst/>
              <a:latin typeface="Courier New" pitchFamily="49" charset="0"/>
              <a:cs typeface="Courier New" pitchFamily="49" charset="0"/>
            </a:endParaRPr>
          </a:p>
          <a:p>
            <a:pPr>
              <a:lnSpc>
                <a:spcPct val="100000"/>
              </a:lnSpc>
              <a:spcBef>
                <a:spcPts val="0"/>
              </a:spcBef>
            </a:pPr>
            <a:r>
              <a:rPr lang="en-US" sz="1200" dirty="0">
                <a:solidFill>
                  <a:srgbClr val="000000"/>
                </a:solidFill>
                <a:effectLst/>
                <a:latin typeface="Courier New" pitchFamily="49" charset="0"/>
                <a:cs typeface="Courier New" pitchFamily="49" charset="0"/>
              </a:rPr>
              <a:t>{</a:t>
            </a:r>
          </a:p>
          <a:p>
            <a:pPr marL="166688" indent="-166688">
              <a:lnSpc>
                <a:spcPct val="100000"/>
              </a:lnSpc>
              <a:spcBef>
                <a:spcPts val="0"/>
              </a:spcBef>
            </a:pPr>
            <a:r>
              <a:rPr lang="en-US" sz="1200" dirty="0">
                <a:solidFill>
                  <a:srgbClr val="3F7D5F"/>
                </a:solidFill>
                <a:effectLst/>
                <a:latin typeface="Courier New" pitchFamily="49" charset="0"/>
              </a:rPr>
              <a:t>  </a:t>
            </a:r>
            <a:r>
              <a:rPr lang="en-US" sz="1200" dirty="0" smtClean="0">
                <a:solidFill>
                  <a:srgbClr val="008000"/>
                </a:solidFill>
                <a:effectLst/>
                <a:latin typeface="Courier New" pitchFamily="49" charset="0"/>
              </a:rPr>
              <a:t>//Period </a:t>
            </a:r>
            <a:r>
              <a:rPr lang="en-US" sz="1200" dirty="0">
                <a:solidFill>
                  <a:srgbClr val="008000"/>
                </a:solidFill>
                <a:effectLst/>
                <a:latin typeface="Courier New" pitchFamily="49" charset="0"/>
              </a:rPr>
              <a:t>of ePWM1 is set in </a:t>
            </a:r>
            <a:r>
              <a:rPr lang="en-US" sz="1200" dirty="0" smtClean="0">
                <a:solidFill>
                  <a:srgbClr val="008000"/>
                </a:solidFill>
                <a:effectLst/>
                <a:latin typeface="Courier New" pitchFamily="49" charset="0"/>
              </a:rPr>
              <a:t>   //init; Multiply </a:t>
            </a:r>
            <a:r>
              <a:rPr lang="en-US" sz="1200" dirty="0">
                <a:solidFill>
                  <a:srgbClr val="008000"/>
                </a:solidFill>
                <a:effectLst/>
                <a:latin typeface="Courier New" pitchFamily="49" charset="0"/>
              </a:rPr>
              <a:t>period by </a:t>
            </a:r>
            <a:r>
              <a:rPr lang="en-US" sz="1200" dirty="0" smtClean="0">
                <a:solidFill>
                  <a:srgbClr val="008000"/>
                </a:solidFill>
                <a:effectLst/>
                <a:latin typeface="Courier New" pitchFamily="49" charset="0"/>
              </a:rPr>
              <a:t>//desired duty to </a:t>
            </a:r>
            <a:r>
              <a:rPr lang="en-US" sz="1200" dirty="0">
                <a:solidFill>
                  <a:srgbClr val="008000"/>
                </a:solidFill>
                <a:effectLst/>
                <a:latin typeface="Courier New" pitchFamily="49" charset="0"/>
              </a:rPr>
              <a:t>get CMPA </a:t>
            </a:r>
            <a:r>
              <a:rPr lang="en-US" sz="1200" dirty="0" smtClean="0">
                <a:solidFill>
                  <a:srgbClr val="008000"/>
                </a:solidFill>
                <a:effectLst/>
                <a:latin typeface="Courier New" pitchFamily="49" charset="0"/>
              </a:rPr>
              <a:t>//value</a:t>
            </a:r>
            <a:r>
              <a:rPr lang="en-US" sz="1200" dirty="0">
                <a:solidFill>
                  <a:srgbClr val="008000"/>
                </a:solidFill>
                <a:effectLst/>
                <a:latin typeface="Courier New" pitchFamily="49" charset="0"/>
              </a:rPr>
              <a:t>;</a:t>
            </a:r>
          </a:p>
          <a:p>
            <a:pPr>
              <a:lnSpc>
                <a:spcPct val="100000"/>
              </a:lnSpc>
              <a:spcBef>
                <a:spcPts val="0"/>
              </a:spcBef>
            </a:pPr>
            <a:r>
              <a:rPr lang="en-US" sz="1200" dirty="0">
                <a:solidFill>
                  <a:srgbClr val="000000"/>
                </a:solidFill>
                <a:effectLst/>
                <a:latin typeface="Courier New" pitchFamily="49" charset="0"/>
              </a:rPr>
              <a:t>   </a:t>
            </a:r>
            <a:r>
              <a:rPr lang="en-US" sz="1200" dirty="0">
                <a:effectLst/>
                <a:latin typeface="Courier New" pitchFamily="49" charset="0"/>
                <a:cs typeface="Courier New" pitchFamily="49" charset="0"/>
              </a:rPr>
              <a:t> EPwm1Regs.CMPA.half.CMPA =</a:t>
            </a:r>
            <a:br>
              <a:rPr lang="en-US" sz="1200" dirty="0">
                <a:effectLst/>
                <a:latin typeface="Courier New" pitchFamily="49" charset="0"/>
                <a:cs typeface="Courier New" pitchFamily="49" charset="0"/>
              </a:rPr>
            </a:br>
            <a:r>
              <a:rPr lang="en-US" sz="1200" dirty="0">
                <a:effectLst/>
                <a:latin typeface="Courier New" pitchFamily="49" charset="0"/>
                <a:cs typeface="Courier New" pitchFamily="49" charset="0"/>
              </a:rPr>
              <a:t>     EPwm1Regs.TBPRD * duty</a:t>
            </a:r>
            <a:r>
              <a:rPr lang="en-US" sz="1200" dirty="0" smtClean="0">
                <a:effectLst/>
                <a:latin typeface="Courier New" pitchFamily="49" charset="0"/>
                <a:cs typeface="Courier New" pitchFamily="49" charset="0"/>
              </a:rPr>
              <a:t>;</a:t>
            </a:r>
            <a:endParaRPr lang="en-US" sz="1200" dirty="0">
              <a:solidFill>
                <a:srgbClr val="000000"/>
              </a:solidFill>
              <a:effectLst/>
              <a:latin typeface="Courier New" pitchFamily="49" charset="0"/>
            </a:endParaRPr>
          </a:p>
          <a:p>
            <a:pPr>
              <a:lnSpc>
                <a:spcPct val="100000"/>
              </a:lnSpc>
              <a:spcBef>
                <a:spcPts val="0"/>
              </a:spcBef>
            </a:pPr>
            <a:r>
              <a:rPr lang="en-US" sz="1200" dirty="0">
                <a:solidFill>
                  <a:srgbClr val="000000"/>
                </a:solidFill>
                <a:effectLst/>
                <a:latin typeface="Courier New" pitchFamily="49" charset="0"/>
                <a:cs typeface="Courier New" pitchFamily="49" charset="0"/>
              </a:rPr>
              <a:t>}</a:t>
            </a:r>
            <a:endParaRPr lang="en-US" sz="1200" dirty="0">
              <a:effectLst/>
              <a:latin typeface="Courier New" pitchFamily="49" charset="0"/>
              <a:cs typeface="Courier New" pitchFamily="49" charset="0"/>
            </a:endParaRPr>
          </a:p>
        </p:txBody>
      </p:sp>
      <p:sp>
        <p:nvSpPr>
          <p:cNvPr id="10" name="Rectangle 34"/>
          <p:cNvSpPr>
            <a:spLocks noChangeArrowheads="1"/>
          </p:cNvSpPr>
          <p:nvPr/>
        </p:nvSpPr>
        <p:spPr bwMode="auto">
          <a:xfrm>
            <a:off x="287145" y="1323283"/>
            <a:ext cx="2530961"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spcBef>
                <a:spcPts val="0"/>
              </a:spcBef>
            </a:pPr>
            <a:r>
              <a:rPr lang="en-US" sz="1200" dirty="0">
                <a:solidFill>
                  <a:srgbClr val="008000"/>
                </a:solidFill>
                <a:effectLst/>
                <a:latin typeface="Courier New" pitchFamily="49" charset="0"/>
                <a:cs typeface="Courier New" pitchFamily="49" charset="0"/>
              </a:rPr>
              <a:t>//Interrupts set up elsewhere</a:t>
            </a:r>
          </a:p>
          <a:p>
            <a:pPr>
              <a:lnSpc>
                <a:spcPct val="100000"/>
              </a:lnSpc>
              <a:spcBef>
                <a:spcPts val="0"/>
              </a:spcBef>
            </a:pPr>
            <a:endParaRPr lang="en-US" sz="1200" dirty="0">
              <a:solidFill>
                <a:srgbClr val="008000"/>
              </a:solidFill>
              <a:effectLst/>
              <a:latin typeface="Courier New" pitchFamily="49" charset="0"/>
              <a:cs typeface="Courier New" pitchFamily="49" charset="0"/>
            </a:endParaRPr>
          </a:p>
          <a:p>
            <a:pPr>
              <a:lnSpc>
                <a:spcPct val="100000"/>
              </a:lnSpc>
              <a:spcBef>
                <a:spcPts val="0"/>
              </a:spcBef>
            </a:pPr>
            <a:r>
              <a:rPr lang="en-US" sz="1200" dirty="0">
                <a:solidFill>
                  <a:srgbClr val="008000"/>
                </a:solidFill>
                <a:effectLst/>
                <a:latin typeface="Courier New" pitchFamily="49" charset="0"/>
                <a:cs typeface="Courier New" pitchFamily="49" charset="0"/>
              </a:rPr>
              <a:t>//Set duty cycle</a:t>
            </a:r>
          </a:p>
          <a:p>
            <a:pPr>
              <a:lnSpc>
                <a:spcPct val="100000"/>
              </a:lnSpc>
              <a:spcBef>
                <a:spcPts val="0"/>
              </a:spcBef>
            </a:pPr>
            <a:r>
              <a:rPr lang="en-US" sz="1200" dirty="0">
                <a:solidFill>
                  <a:srgbClr val="000000"/>
                </a:solidFill>
                <a:effectLst/>
                <a:latin typeface="Courier New" pitchFamily="49" charset="0"/>
                <a:cs typeface="Courier New" pitchFamily="49" charset="0"/>
              </a:rPr>
              <a:t>MOVB       @9,#0x0F,UNC</a:t>
            </a:r>
          </a:p>
          <a:p>
            <a:pPr>
              <a:lnSpc>
                <a:spcPct val="100000"/>
              </a:lnSpc>
              <a:spcBef>
                <a:spcPts val="0"/>
              </a:spcBef>
            </a:pPr>
            <a:endParaRPr lang="en-US" sz="1200" dirty="0">
              <a:solidFill>
                <a:srgbClr val="000000"/>
              </a:solidFill>
              <a:effectLst/>
              <a:latin typeface="Courier New" pitchFamily="49" charset="0"/>
              <a:cs typeface="Courier New" pitchFamily="49" charset="0"/>
            </a:endParaRPr>
          </a:p>
          <a:p>
            <a:pPr>
              <a:lnSpc>
                <a:spcPct val="100000"/>
              </a:lnSpc>
              <a:spcBef>
                <a:spcPts val="0"/>
              </a:spcBef>
            </a:pPr>
            <a:r>
              <a:rPr lang="en-US" sz="1200" dirty="0">
                <a:solidFill>
                  <a:srgbClr val="008000"/>
                </a:solidFill>
                <a:effectLst/>
                <a:latin typeface="Courier New" pitchFamily="49" charset="0"/>
                <a:cs typeface="Courier New" pitchFamily="49" charset="0"/>
              </a:rPr>
              <a:t>//Set PWM1A on Zero Event</a:t>
            </a:r>
          </a:p>
          <a:p>
            <a:pPr>
              <a:lnSpc>
                <a:spcPct val="100000"/>
              </a:lnSpc>
              <a:spcBef>
                <a:spcPts val="0"/>
              </a:spcBef>
            </a:pPr>
            <a:r>
              <a:rPr lang="en-US" sz="1200" dirty="0">
                <a:solidFill>
                  <a:srgbClr val="000000"/>
                </a:solidFill>
                <a:effectLst/>
                <a:latin typeface="Courier New" pitchFamily="49" charset="0"/>
                <a:cs typeface="Courier New" pitchFamily="49" charset="0"/>
              </a:rPr>
              <a:t>AND        AL,@11,#0xFFFC</a:t>
            </a:r>
          </a:p>
          <a:p>
            <a:pPr>
              <a:lnSpc>
                <a:spcPct val="100000"/>
              </a:lnSpc>
              <a:spcBef>
                <a:spcPts val="0"/>
              </a:spcBef>
            </a:pPr>
            <a:r>
              <a:rPr lang="en-US" sz="1200" dirty="0">
                <a:solidFill>
                  <a:srgbClr val="000000"/>
                </a:solidFill>
                <a:effectLst/>
                <a:latin typeface="Courier New" pitchFamily="49" charset="0"/>
                <a:cs typeface="Courier New" pitchFamily="49" charset="0"/>
              </a:rPr>
              <a:t>ORB        AL,#0x02</a:t>
            </a:r>
          </a:p>
          <a:p>
            <a:pPr>
              <a:lnSpc>
                <a:spcPct val="100000"/>
              </a:lnSpc>
              <a:spcBef>
                <a:spcPts val="0"/>
              </a:spcBef>
            </a:pPr>
            <a:r>
              <a:rPr lang="en-US" sz="1200" dirty="0">
                <a:solidFill>
                  <a:srgbClr val="000000"/>
                </a:solidFill>
                <a:effectLst/>
                <a:latin typeface="Courier New" pitchFamily="49" charset="0"/>
                <a:cs typeface="Courier New" pitchFamily="49" charset="0"/>
              </a:rPr>
              <a:t>MOV        @11,AL</a:t>
            </a:r>
          </a:p>
          <a:p>
            <a:pPr>
              <a:lnSpc>
                <a:spcPct val="100000"/>
              </a:lnSpc>
              <a:spcBef>
                <a:spcPts val="0"/>
              </a:spcBef>
            </a:pPr>
            <a:endParaRPr lang="en-US" sz="1200" dirty="0">
              <a:solidFill>
                <a:srgbClr val="000000"/>
              </a:solidFill>
              <a:effectLst/>
              <a:latin typeface="Courier New" pitchFamily="49" charset="0"/>
              <a:cs typeface="Courier New" pitchFamily="49" charset="0"/>
            </a:endParaRPr>
          </a:p>
          <a:p>
            <a:pPr>
              <a:lnSpc>
                <a:spcPct val="100000"/>
              </a:lnSpc>
              <a:spcBef>
                <a:spcPts val="0"/>
              </a:spcBef>
            </a:pPr>
            <a:r>
              <a:rPr lang="en-US" sz="1200" dirty="0">
                <a:solidFill>
                  <a:srgbClr val="008000"/>
                </a:solidFill>
                <a:effectLst/>
                <a:latin typeface="Courier New" pitchFamily="49" charset="0"/>
                <a:cs typeface="Courier New" pitchFamily="49" charset="0"/>
              </a:rPr>
              <a:t>//Clear PWM1A on Up-count //CompareA event</a:t>
            </a:r>
          </a:p>
          <a:p>
            <a:pPr>
              <a:lnSpc>
                <a:spcPct val="100000"/>
              </a:lnSpc>
              <a:spcBef>
                <a:spcPts val="0"/>
              </a:spcBef>
            </a:pPr>
            <a:r>
              <a:rPr lang="en-US" sz="1200" dirty="0">
                <a:solidFill>
                  <a:srgbClr val="000000"/>
                </a:solidFill>
                <a:effectLst/>
                <a:latin typeface="Courier New" pitchFamily="49" charset="0"/>
                <a:cs typeface="Courier New" pitchFamily="49" charset="0"/>
              </a:rPr>
              <a:t>AND        AL,@11,#0xFFCF</a:t>
            </a:r>
          </a:p>
          <a:p>
            <a:pPr>
              <a:lnSpc>
                <a:spcPct val="100000"/>
              </a:lnSpc>
              <a:spcBef>
                <a:spcPts val="0"/>
              </a:spcBef>
            </a:pPr>
            <a:r>
              <a:rPr lang="en-US" sz="1200" dirty="0">
                <a:solidFill>
                  <a:srgbClr val="000000"/>
                </a:solidFill>
                <a:effectLst/>
                <a:latin typeface="Courier New" pitchFamily="49" charset="0"/>
                <a:cs typeface="Courier New" pitchFamily="49" charset="0"/>
              </a:rPr>
              <a:t>ORB        AL,#0x10</a:t>
            </a:r>
          </a:p>
          <a:p>
            <a:pPr>
              <a:lnSpc>
                <a:spcPct val="100000"/>
              </a:lnSpc>
              <a:spcBef>
                <a:spcPts val="0"/>
              </a:spcBef>
            </a:pPr>
            <a:r>
              <a:rPr lang="en-US" sz="1200" dirty="0">
                <a:solidFill>
                  <a:srgbClr val="000000"/>
                </a:solidFill>
                <a:effectLst/>
                <a:latin typeface="Courier New" pitchFamily="49" charset="0"/>
                <a:cs typeface="Courier New" pitchFamily="49" charset="0"/>
              </a:rPr>
              <a:t>MOV        @11,AL</a:t>
            </a:r>
            <a:endParaRPr lang="en-US" sz="1200" dirty="0">
              <a:effectLst/>
              <a:latin typeface="Courier New" pitchFamily="49" charset="0"/>
              <a:cs typeface="Courier New" pitchFamily="49" charset="0"/>
            </a:endParaRPr>
          </a:p>
        </p:txBody>
      </p:sp>
      <p:sp>
        <p:nvSpPr>
          <p:cNvPr id="11" name="Rectangle 10"/>
          <p:cNvSpPr/>
          <p:nvPr/>
        </p:nvSpPr>
        <p:spPr>
          <a:xfrm>
            <a:off x="6152590" y="1323283"/>
            <a:ext cx="2969108" cy="1384995"/>
          </a:xfrm>
          <a:prstGeom prst="rect">
            <a:avLst/>
          </a:prstGeom>
        </p:spPr>
        <p:txBody>
          <a:bodyPr wrap="square">
            <a:spAutoFit/>
          </a:bodyPr>
          <a:lstStyle/>
          <a:p>
            <a:pPr fontAlgn="auto">
              <a:lnSpc>
                <a:spcPct val="100000"/>
              </a:lnSpc>
              <a:spcBef>
                <a:spcPts val="0"/>
              </a:spcBef>
              <a:spcAft>
                <a:spcPts val="0"/>
              </a:spcAft>
              <a:defRPr/>
            </a:pPr>
            <a:r>
              <a:rPr lang="en-US" sz="1200" dirty="0">
                <a:solidFill>
                  <a:srgbClr val="000000"/>
                </a:solidFill>
                <a:effectLst/>
                <a:latin typeface="Courier New" pitchFamily="49" charset="0"/>
                <a:cs typeface="Courier New" pitchFamily="49" charset="0"/>
              </a:rPr>
              <a:t>interrupt </a:t>
            </a:r>
            <a:r>
              <a:rPr lang="en-US" sz="1200" dirty="0">
                <a:solidFill>
                  <a:srgbClr val="0000FF"/>
                </a:solidFill>
                <a:effectLst/>
                <a:latin typeface="Courier New" pitchFamily="49" charset="0"/>
                <a:cs typeface="Courier New" pitchFamily="49" charset="0"/>
              </a:rPr>
              <a:t>void </a:t>
            </a:r>
            <a:r>
              <a:rPr lang="en-US" sz="1200" dirty="0" smtClean="0">
                <a:solidFill>
                  <a:srgbClr val="000000"/>
                </a:solidFill>
                <a:effectLst/>
                <a:latin typeface="Courier New" pitchFamily="49" charset="0"/>
                <a:cs typeface="Courier New" pitchFamily="49" charset="0"/>
              </a:rPr>
              <a:t>IsrAdc(</a:t>
            </a:r>
            <a:r>
              <a:rPr lang="en-US" sz="1200" dirty="0" smtClean="0">
                <a:solidFill>
                  <a:srgbClr val="0000FF"/>
                </a:solidFill>
                <a:effectLst/>
                <a:latin typeface="Courier New" pitchFamily="49" charset="0"/>
                <a:cs typeface="Courier New" pitchFamily="49" charset="0"/>
              </a:rPr>
              <a:t>void</a:t>
            </a:r>
            <a:r>
              <a:rPr lang="en-US" sz="1200" dirty="0" smtClean="0">
                <a:solidFill>
                  <a:srgbClr val="000000"/>
                </a:solidFill>
                <a:effectLst/>
                <a:latin typeface="Courier New" pitchFamily="49" charset="0"/>
                <a:cs typeface="Courier New" pitchFamily="49" charset="0"/>
              </a:rPr>
              <a:t>)</a:t>
            </a:r>
            <a:endParaRPr lang="en-US" sz="1200" dirty="0">
              <a:solidFill>
                <a:srgbClr val="000000"/>
              </a:solidFill>
              <a:effectLst/>
              <a:latin typeface="Courier New" pitchFamily="49" charset="0"/>
              <a:cs typeface="Courier New" pitchFamily="49" charset="0"/>
            </a:endParaRPr>
          </a:p>
          <a:p>
            <a:pPr fontAlgn="auto">
              <a:lnSpc>
                <a:spcPct val="100000"/>
              </a:lnSpc>
              <a:spcBef>
                <a:spcPts val="0"/>
              </a:spcBef>
              <a:spcAft>
                <a:spcPts val="0"/>
              </a:spcAft>
              <a:defRPr/>
            </a:pPr>
            <a:r>
              <a:rPr lang="en-US" sz="1200" dirty="0">
                <a:solidFill>
                  <a:srgbClr val="000000"/>
                </a:solidFill>
                <a:effectLst/>
                <a:latin typeface="Courier New" pitchFamily="49" charset="0"/>
                <a:cs typeface="Courier New" pitchFamily="49" charset="0"/>
              </a:rPr>
              <a:t>{</a:t>
            </a:r>
          </a:p>
          <a:p>
            <a:pPr marL="228600" fontAlgn="auto">
              <a:lnSpc>
                <a:spcPct val="100000"/>
              </a:lnSpc>
              <a:spcBef>
                <a:spcPts val="0"/>
              </a:spcBef>
              <a:spcAft>
                <a:spcPts val="0"/>
              </a:spcAft>
              <a:defRPr/>
            </a:pPr>
            <a:endParaRPr lang="en-US" sz="1200" dirty="0">
              <a:solidFill>
                <a:srgbClr val="000000"/>
              </a:solidFill>
              <a:effectLst/>
              <a:latin typeface="Courier New" pitchFamily="49" charset="0"/>
              <a:cs typeface="Courier New" pitchFamily="49" charset="0"/>
            </a:endParaRPr>
          </a:p>
          <a:p>
            <a:pPr marL="228600" fontAlgn="auto">
              <a:lnSpc>
                <a:spcPct val="100000"/>
              </a:lnSpc>
              <a:spcBef>
                <a:spcPts val="0"/>
              </a:spcBef>
              <a:spcAft>
                <a:spcPts val="0"/>
              </a:spcAft>
              <a:defRPr/>
            </a:pPr>
            <a:r>
              <a:rPr lang="en-US" sz="1200" dirty="0">
                <a:solidFill>
                  <a:srgbClr val="008100"/>
                </a:solidFill>
                <a:effectLst/>
                <a:latin typeface="Courier New" pitchFamily="49" charset="0"/>
                <a:cs typeface="Courier New" pitchFamily="49" charset="0"/>
              </a:rPr>
              <a:t>/* </a:t>
            </a:r>
            <a:r>
              <a:rPr lang="en-US" sz="1200" dirty="0">
                <a:solidFill>
                  <a:srgbClr val="008000"/>
                </a:solidFill>
                <a:effectLst/>
                <a:latin typeface="Courier New" pitchFamily="49" charset="0"/>
                <a:cs typeface="Courier New" pitchFamily="49" charset="0"/>
              </a:rPr>
              <a:t>set a new pwm value </a:t>
            </a:r>
            <a:r>
              <a:rPr lang="en-US" sz="1200" dirty="0">
                <a:solidFill>
                  <a:srgbClr val="008100"/>
                </a:solidFill>
                <a:effectLst/>
                <a:latin typeface="Courier New" pitchFamily="49" charset="0"/>
                <a:cs typeface="Courier New" pitchFamily="49" charset="0"/>
              </a:rPr>
              <a:t>*/</a:t>
            </a:r>
          </a:p>
          <a:p>
            <a:pPr marL="228600" fontAlgn="auto">
              <a:lnSpc>
                <a:spcPct val="100000"/>
              </a:lnSpc>
              <a:spcBef>
                <a:spcPts val="0"/>
              </a:spcBef>
              <a:spcAft>
                <a:spcPts val="0"/>
              </a:spcAft>
              <a:defRPr/>
            </a:pPr>
            <a:r>
              <a:rPr lang="en-US" sz="1200" dirty="0">
                <a:solidFill>
                  <a:srgbClr val="0000FF"/>
                </a:solidFill>
                <a:effectLst/>
                <a:latin typeface="Courier New" pitchFamily="49" charset="0"/>
                <a:cs typeface="Courier New" pitchFamily="49" charset="0"/>
              </a:rPr>
              <a:t>PWM_setDutyA</a:t>
            </a:r>
            <a:r>
              <a:rPr lang="en-US" sz="1200" dirty="0">
                <a:solidFill>
                  <a:srgbClr val="000000"/>
                </a:solidFill>
                <a:effectLst/>
                <a:latin typeface="Courier New" pitchFamily="49" charset="0"/>
                <a:cs typeface="Courier New" pitchFamily="49" charset="0"/>
              </a:rPr>
              <a:t>(PWM_MODULE_2, </a:t>
            </a:r>
            <a:r>
              <a:rPr lang="en-US" sz="1200" dirty="0" smtClean="0">
                <a:solidFill>
                  <a:srgbClr val="000000"/>
                </a:solidFill>
                <a:effectLst/>
                <a:latin typeface="Courier New" pitchFamily="49" charset="0"/>
                <a:cs typeface="Courier New" pitchFamily="49" charset="0"/>
              </a:rPr>
              <a:t>		      duty);</a:t>
            </a:r>
            <a:endParaRPr lang="en-US" sz="1200" dirty="0">
              <a:solidFill>
                <a:srgbClr val="000000"/>
              </a:solidFill>
              <a:effectLst/>
              <a:latin typeface="Courier New" pitchFamily="49" charset="0"/>
              <a:cs typeface="Courier New" pitchFamily="49" charset="0"/>
            </a:endParaRPr>
          </a:p>
          <a:p>
            <a:pPr fontAlgn="auto">
              <a:lnSpc>
                <a:spcPct val="100000"/>
              </a:lnSpc>
              <a:spcBef>
                <a:spcPts val="0"/>
              </a:spcBef>
              <a:spcAft>
                <a:spcPts val="0"/>
              </a:spcAft>
              <a:defRPr/>
            </a:pPr>
            <a:r>
              <a:rPr lang="en-US" sz="1200" dirty="0">
                <a:solidFill>
                  <a:srgbClr val="000000"/>
                </a:solidFill>
                <a:effectLst/>
                <a:latin typeface="Courier New" pitchFamily="49" charset="0"/>
                <a:cs typeface="Courier New" pitchFamily="49" charset="0"/>
              </a:rPr>
              <a:t>}</a:t>
            </a:r>
            <a:endParaRPr lang="en-US" sz="1200" dirty="0">
              <a:effectLst/>
              <a:latin typeface="Courier New" pitchFamily="49" charset="0"/>
              <a:cs typeface="Courier New" pitchFamily="49" charset="0"/>
            </a:endParaRPr>
          </a:p>
        </p:txBody>
      </p:sp>
      <p:sp>
        <p:nvSpPr>
          <p:cNvPr id="13" name="Rounded Rectangle 12"/>
          <p:cNvSpPr/>
          <p:nvPr/>
        </p:nvSpPr>
        <p:spPr bwMode="auto">
          <a:xfrm>
            <a:off x="167734" y="833128"/>
            <a:ext cx="274758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800" dirty="0" smtClean="0">
                <a:effectLst/>
                <a:latin typeface="+mn-lt"/>
              </a:rPr>
              <a:t>Direct Register Access</a:t>
            </a:r>
            <a:endParaRPr kumimoji="0" lang="en-US" sz="1800" b="1" i="0" u="none" strike="noStrike" cap="none" normalizeH="0" baseline="0" dirty="0" smtClean="0">
              <a:ln>
                <a:noFill/>
              </a:ln>
              <a:effectLst/>
              <a:latin typeface="+mn-lt"/>
            </a:endParaRPr>
          </a:p>
        </p:txBody>
      </p:sp>
      <p:sp>
        <p:nvSpPr>
          <p:cNvPr id="14" name="Rounded Rectangle 13"/>
          <p:cNvSpPr/>
          <p:nvPr/>
        </p:nvSpPr>
        <p:spPr bwMode="auto">
          <a:xfrm>
            <a:off x="3208657" y="833128"/>
            <a:ext cx="274758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800" dirty="0" smtClean="0">
                <a:effectLst/>
                <a:latin typeface="+mn-lt"/>
              </a:rPr>
              <a:t>Bit Field Header Files</a:t>
            </a:r>
            <a:endParaRPr kumimoji="0" lang="en-US" sz="1800" b="1" i="0" u="none" strike="noStrike" cap="none" normalizeH="0" baseline="0" dirty="0" smtClean="0">
              <a:ln>
                <a:noFill/>
              </a:ln>
              <a:effectLst/>
              <a:latin typeface="+mn-lt"/>
            </a:endParaRPr>
          </a:p>
        </p:txBody>
      </p:sp>
      <p:sp>
        <p:nvSpPr>
          <p:cNvPr id="15" name="Rounded Rectangle 14"/>
          <p:cNvSpPr/>
          <p:nvPr/>
        </p:nvSpPr>
        <p:spPr bwMode="auto">
          <a:xfrm>
            <a:off x="6249580" y="833128"/>
            <a:ext cx="2747588" cy="421566"/>
          </a:xfrm>
          <a:prstGeom prst="round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800" dirty="0" smtClean="0">
                <a:effectLst/>
                <a:latin typeface="+mn-lt"/>
              </a:rPr>
              <a:t>API Driver</a:t>
            </a:r>
            <a:endParaRPr kumimoji="0" lang="en-US" sz="1800" b="1" i="0" u="none" strike="noStrike" cap="none" normalizeH="0" baseline="0" dirty="0" smtClean="0">
              <a:ln>
                <a:noFill/>
              </a:ln>
              <a:effectLst/>
              <a:latin typeface="+mn-lt"/>
            </a:endParaRPr>
          </a:p>
        </p:txBody>
      </p:sp>
    </p:spTree>
    <p:custDataLst>
      <p:tags r:id="rId1"/>
    </p:custDataLst>
    <p:extLst>
      <p:ext uri="{BB962C8B-B14F-4D97-AF65-F5344CB8AC3E}">
        <p14:creationId xmlns:p14="http://schemas.microsoft.com/office/powerpoint/2010/main" val="2059833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904600"/>
            <a:ext cx="7802880" cy="5227320"/>
          </a:xfrm>
          <a:prstGeom prst="rect">
            <a:avLst/>
          </a:prstGeom>
        </p:spPr>
      </p:pic>
      <p:sp>
        <p:nvSpPr>
          <p:cNvPr id="4" name="Title 3"/>
          <p:cNvSpPr>
            <a:spLocks noGrp="1"/>
          </p:cNvSpPr>
          <p:nvPr>
            <p:ph type="title"/>
          </p:nvPr>
        </p:nvSpPr>
        <p:spPr/>
        <p:txBody>
          <a:bodyPr/>
          <a:lstStyle/>
          <a:p>
            <a:r>
              <a:rPr lang="en-US" dirty="0" smtClean="0"/>
              <a:t>Code Composer Studio: IDE</a:t>
            </a:r>
            <a:endParaRPr lang="en-US" dirty="0"/>
          </a:p>
        </p:txBody>
      </p:sp>
      <p:sp>
        <p:nvSpPr>
          <p:cNvPr id="6" name="Rectangle 9"/>
          <p:cNvSpPr txBox="1">
            <a:spLocks noChangeArrowheads="1"/>
          </p:cNvSpPr>
          <p:nvPr/>
        </p:nvSpPr>
        <p:spPr>
          <a:xfrm>
            <a:off x="3069308" y="1473200"/>
            <a:ext cx="5676900" cy="5175252"/>
          </a:xfrm>
          <a:prstGeom prst="rect">
            <a:avLst/>
          </a:prstGeom>
          <a:solidFill>
            <a:schemeClr val="bg1"/>
          </a:solidFill>
        </p:spPr>
        <p:txBody>
          <a:bodyPr tIns="182880"/>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600"/>
              </a:spcBef>
              <a:spcAft>
                <a:spcPts val="600"/>
              </a:spcAft>
            </a:pPr>
            <a:r>
              <a:rPr lang="en-US" sz="2400" u="sng" dirty="0" smtClean="0">
                <a:effectLst/>
              </a:rPr>
              <a:t>Integrates</a:t>
            </a:r>
            <a:r>
              <a:rPr lang="en-US" sz="2400" dirty="0" smtClean="0">
                <a:effectLst/>
              </a:rPr>
              <a:t>: edit, code generation, and debug</a:t>
            </a:r>
          </a:p>
          <a:p>
            <a:pPr>
              <a:lnSpc>
                <a:spcPct val="150000"/>
              </a:lnSpc>
              <a:spcBef>
                <a:spcPts val="600"/>
              </a:spcBef>
              <a:spcAft>
                <a:spcPts val="600"/>
              </a:spcAft>
            </a:pPr>
            <a:r>
              <a:rPr lang="en-US" sz="2400" u="sng" dirty="0" smtClean="0">
                <a:effectLst/>
              </a:rPr>
              <a:t>Single-click access</a:t>
            </a:r>
            <a:r>
              <a:rPr lang="en-US" sz="2400" dirty="0" smtClean="0">
                <a:effectLst/>
              </a:rPr>
              <a:t> using buttons</a:t>
            </a:r>
          </a:p>
          <a:p>
            <a:pPr>
              <a:lnSpc>
                <a:spcPct val="150000"/>
              </a:lnSpc>
              <a:spcBef>
                <a:spcPts val="600"/>
              </a:spcBef>
              <a:spcAft>
                <a:spcPts val="600"/>
              </a:spcAft>
            </a:pPr>
            <a:r>
              <a:rPr lang="en-US" sz="2400" dirty="0" smtClean="0">
                <a:effectLst/>
              </a:rPr>
              <a:t>Powerful </a:t>
            </a:r>
            <a:r>
              <a:rPr lang="en-US" sz="2400" u="sng" dirty="0" smtClean="0">
                <a:effectLst/>
              </a:rPr>
              <a:t>graphing/profiling</a:t>
            </a:r>
            <a:r>
              <a:rPr lang="en-US" sz="2400" dirty="0" smtClean="0">
                <a:effectLst/>
              </a:rPr>
              <a:t> tools</a:t>
            </a:r>
          </a:p>
          <a:p>
            <a:pPr>
              <a:lnSpc>
                <a:spcPct val="150000"/>
              </a:lnSpc>
              <a:spcBef>
                <a:spcPts val="600"/>
              </a:spcBef>
              <a:spcAft>
                <a:spcPts val="600"/>
              </a:spcAft>
            </a:pPr>
            <a:r>
              <a:rPr lang="en-US" sz="2400" dirty="0" smtClean="0">
                <a:effectLst/>
              </a:rPr>
              <a:t>Automated tasks using </a:t>
            </a:r>
            <a:r>
              <a:rPr lang="en-US" sz="2400" u="sng" dirty="0" smtClean="0">
                <a:effectLst/>
              </a:rPr>
              <a:t>Scripts</a:t>
            </a:r>
          </a:p>
          <a:p>
            <a:pPr>
              <a:lnSpc>
                <a:spcPct val="150000"/>
              </a:lnSpc>
              <a:spcBef>
                <a:spcPts val="600"/>
              </a:spcBef>
              <a:spcAft>
                <a:spcPts val="600"/>
              </a:spcAft>
            </a:pPr>
            <a:r>
              <a:rPr lang="en-US" sz="2400" dirty="0" smtClean="0">
                <a:effectLst/>
              </a:rPr>
              <a:t>Based on the </a:t>
            </a:r>
            <a:r>
              <a:rPr lang="en-US" sz="2400" u="sng" dirty="0" smtClean="0">
                <a:effectLst/>
              </a:rPr>
              <a:t>Eclipse</a:t>
            </a:r>
            <a:r>
              <a:rPr lang="en-US" sz="2400" dirty="0" smtClean="0">
                <a:effectLst/>
              </a:rPr>
              <a:t> open source software framework </a:t>
            </a:r>
            <a:endParaRPr lang="en-US" sz="2400" dirty="0">
              <a:effectLst/>
            </a:endParaRPr>
          </a:p>
        </p:txBody>
      </p:sp>
    </p:spTree>
    <p:extLst>
      <p:ext uri="{BB962C8B-B14F-4D97-AF65-F5344CB8AC3E}">
        <p14:creationId xmlns:p14="http://schemas.microsoft.com/office/powerpoint/2010/main" val="6147729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30" name="Rectangle 1114"/>
          <p:cNvSpPr>
            <a:spLocks noGrp="1" noChangeArrowheads="1"/>
          </p:cNvSpPr>
          <p:nvPr>
            <p:ph type="title"/>
          </p:nvPr>
        </p:nvSpPr>
        <p:spPr/>
        <p:txBody>
          <a:bodyPr>
            <a:normAutofit/>
          </a:bodyPr>
          <a:lstStyle/>
          <a:p>
            <a:r>
              <a:rPr lang="en-US" dirty="0" smtClean="0"/>
              <a:t>CCS – Software Development</a:t>
            </a:r>
            <a:endParaRPr lang="en-US" dirty="0"/>
          </a:p>
        </p:txBody>
      </p:sp>
      <p:sp>
        <p:nvSpPr>
          <p:cNvPr id="215131" name="Rectangle 1115"/>
          <p:cNvSpPr>
            <a:spLocks noGrp="1" noChangeArrowheads="1"/>
          </p:cNvSpPr>
          <p:nvPr>
            <p:ph idx="1"/>
          </p:nvPr>
        </p:nvSpPr>
        <p:spPr>
          <a:xfrm>
            <a:off x="609600" y="4800600"/>
            <a:ext cx="6248400" cy="1828800"/>
          </a:xfrm>
        </p:spPr>
        <p:txBody>
          <a:bodyPr>
            <a:noAutofit/>
          </a:bodyPr>
          <a:lstStyle/>
          <a:p>
            <a:r>
              <a:rPr lang="en-US" sz="2800" dirty="0"/>
              <a:t>Code Composer Studio includes:</a:t>
            </a:r>
          </a:p>
          <a:p>
            <a:pPr lvl="1"/>
            <a:r>
              <a:rPr lang="en-US" sz="2400" dirty="0"/>
              <a:t>Integrated Edit/Debug GUI</a:t>
            </a:r>
          </a:p>
          <a:p>
            <a:pPr lvl="1"/>
            <a:r>
              <a:rPr lang="en-US" sz="2400" dirty="0"/>
              <a:t>Code Generation Tools</a:t>
            </a:r>
          </a:p>
          <a:p>
            <a:pPr lvl="1"/>
            <a:r>
              <a:rPr lang="en-US" sz="2400" dirty="0" smtClean="0"/>
              <a:t>TI-RTOS</a:t>
            </a:r>
            <a:endParaRPr lang="en-US" sz="2400" dirty="0"/>
          </a:p>
        </p:txBody>
      </p:sp>
      <p:sp>
        <p:nvSpPr>
          <p:cNvPr id="215043" name="Rectangle 1027"/>
          <p:cNvSpPr>
            <a:spLocks noChangeArrowheads="1"/>
          </p:cNvSpPr>
          <p:nvPr/>
        </p:nvSpPr>
        <p:spPr bwMode="auto">
          <a:xfrm>
            <a:off x="685800" y="923925"/>
            <a:ext cx="5715000" cy="3724275"/>
          </a:xfrm>
          <a:prstGeom prst="rect">
            <a:avLst/>
          </a:prstGeom>
          <a:solidFill>
            <a:schemeClr val="accent2"/>
          </a:solidFill>
          <a:ln w="28575">
            <a:solidFill>
              <a:schemeClr val="tx1"/>
            </a:solidFill>
            <a:miter lim="800000"/>
            <a:headEnd/>
            <a:tailEnd/>
          </a:ln>
          <a:effectLst/>
        </p:spPr>
        <p:txBody>
          <a:bodyPr wrap="none" lIns="92075" tIns="46038" rIns="92075" bIns="46038" anchor="ctr"/>
          <a:lstStyle/>
          <a:p>
            <a:endParaRPr lang="en-US" dirty="0">
              <a:effectLst/>
            </a:endParaRPr>
          </a:p>
        </p:txBody>
      </p:sp>
      <p:sp>
        <p:nvSpPr>
          <p:cNvPr id="215050" name="Rectangle 1034"/>
          <p:cNvSpPr>
            <a:spLocks noChangeArrowheads="1"/>
          </p:cNvSpPr>
          <p:nvPr/>
        </p:nvSpPr>
        <p:spPr bwMode="auto">
          <a:xfrm>
            <a:off x="2362200" y="2362200"/>
            <a:ext cx="1066800" cy="76200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smtClean="0">
                <a:effectLst/>
                <a:latin typeface="Arial" charset="0"/>
              </a:rPr>
              <a:t>Asm</a:t>
            </a:r>
            <a:endParaRPr lang="en-US" sz="2000" b="0" dirty="0">
              <a:effectLst/>
              <a:latin typeface="Arial" charset="0"/>
            </a:endParaRPr>
          </a:p>
        </p:txBody>
      </p:sp>
      <p:sp>
        <p:nvSpPr>
          <p:cNvPr id="215051" name="Rectangle 1035"/>
          <p:cNvSpPr>
            <a:spLocks noChangeArrowheads="1"/>
          </p:cNvSpPr>
          <p:nvPr/>
        </p:nvSpPr>
        <p:spPr bwMode="auto">
          <a:xfrm>
            <a:off x="3657600" y="2371725"/>
            <a:ext cx="1066800" cy="76200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Link</a:t>
            </a:r>
          </a:p>
        </p:txBody>
      </p:sp>
      <p:sp>
        <p:nvSpPr>
          <p:cNvPr id="215052" name="Rectangle 1036"/>
          <p:cNvSpPr>
            <a:spLocks noChangeArrowheads="1"/>
          </p:cNvSpPr>
          <p:nvPr/>
        </p:nvSpPr>
        <p:spPr bwMode="auto">
          <a:xfrm>
            <a:off x="1066800" y="3438525"/>
            <a:ext cx="1066800" cy="762000"/>
          </a:xfrm>
          <a:prstGeom prst="rect">
            <a:avLst/>
          </a:prstGeom>
          <a:solidFill>
            <a:schemeClr val="accent4">
              <a:lumMod val="40000"/>
              <a:lumOff val="60000"/>
            </a:schemeClr>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Editor</a:t>
            </a:r>
          </a:p>
        </p:txBody>
      </p:sp>
      <p:sp>
        <p:nvSpPr>
          <p:cNvPr id="215053" name="Rectangle 1037"/>
          <p:cNvSpPr>
            <a:spLocks noChangeArrowheads="1"/>
          </p:cNvSpPr>
          <p:nvPr/>
        </p:nvSpPr>
        <p:spPr bwMode="auto">
          <a:xfrm>
            <a:off x="4953000" y="2371725"/>
            <a:ext cx="1066800" cy="76200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Debug</a:t>
            </a:r>
          </a:p>
        </p:txBody>
      </p:sp>
      <p:sp>
        <p:nvSpPr>
          <p:cNvPr id="215057" name="Rectangle 1041"/>
          <p:cNvSpPr>
            <a:spLocks noChangeArrowheads="1"/>
          </p:cNvSpPr>
          <p:nvPr/>
        </p:nvSpPr>
        <p:spPr bwMode="auto">
          <a:xfrm>
            <a:off x="1066800" y="1304925"/>
            <a:ext cx="1066800" cy="76200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Compile</a:t>
            </a:r>
          </a:p>
        </p:txBody>
      </p:sp>
      <p:sp>
        <p:nvSpPr>
          <p:cNvPr id="215059" name="Line 1043"/>
          <p:cNvSpPr>
            <a:spLocks noChangeShapeType="1"/>
          </p:cNvSpPr>
          <p:nvPr/>
        </p:nvSpPr>
        <p:spPr bwMode="auto">
          <a:xfrm>
            <a:off x="2133600" y="1685925"/>
            <a:ext cx="762000" cy="0"/>
          </a:xfrm>
          <a:prstGeom prst="line">
            <a:avLst/>
          </a:prstGeom>
          <a:noFill/>
          <a:ln w="28575">
            <a:solidFill>
              <a:schemeClr val="tx1"/>
            </a:solidFill>
            <a:round/>
            <a:headEnd/>
            <a:tailEnd/>
          </a:ln>
          <a:effectLst/>
        </p:spPr>
        <p:txBody>
          <a:bodyPr wrap="none" lIns="92075" tIns="46038" rIns="92075" bIns="46038" anchor="ctr"/>
          <a:lstStyle/>
          <a:p>
            <a:endParaRPr lang="en-US" dirty="0">
              <a:effectLst/>
            </a:endParaRPr>
          </a:p>
        </p:txBody>
      </p:sp>
      <p:sp>
        <p:nvSpPr>
          <p:cNvPr id="215064" name="Rectangle 1048"/>
          <p:cNvSpPr>
            <a:spLocks noChangeArrowheads="1"/>
          </p:cNvSpPr>
          <p:nvPr/>
        </p:nvSpPr>
        <p:spPr bwMode="auto">
          <a:xfrm>
            <a:off x="4914900" y="3514725"/>
            <a:ext cx="1143000" cy="904875"/>
          </a:xfrm>
          <a:prstGeom prst="rect">
            <a:avLst/>
          </a:prstGeom>
          <a:solidFill>
            <a:schemeClr val="accent4">
              <a:lumMod val="40000"/>
              <a:lumOff val="60000"/>
            </a:schemeClr>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1800" b="0" dirty="0">
                <a:effectLst/>
                <a:latin typeface="Arial" charset="0"/>
              </a:rPr>
              <a:t>Graphs,</a:t>
            </a:r>
          </a:p>
          <a:p>
            <a:pPr algn="ctr">
              <a:lnSpc>
                <a:spcPct val="100000"/>
              </a:lnSpc>
              <a:spcBef>
                <a:spcPct val="0"/>
              </a:spcBef>
            </a:pPr>
            <a:r>
              <a:rPr lang="en-US" sz="1800" b="0" dirty="0">
                <a:effectLst/>
                <a:latin typeface="Arial" charset="0"/>
              </a:rPr>
              <a:t>Profiling</a:t>
            </a:r>
          </a:p>
        </p:txBody>
      </p:sp>
      <p:sp>
        <p:nvSpPr>
          <p:cNvPr id="215076" name="Line 1060"/>
          <p:cNvSpPr>
            <a:spLocks noChangeShapeType="1"/>
          </p:cNvSpPr>
          <p:nvPr/>
        </p:nvSpPr>
        <p:spPr bwMode="auto">
          <a:xfrm>
            <a:off x="6019800" y="2752725"/>
            <a:ext cx="685800" cy="0"/>
          </a:xfrm>
          <a:prstGeom prst="line">
            <a:avLst/>
          </a:prstGeom>
          <a:noFill/>
          <a:ln w="28575">
            <a:solidFill>
              <a:schemeClr val="tx1"/>
            </a:solidFill>
            <a:round/>
            <a:headEnd type="triangle" w="med" len="med"/>
            <a:tailEnd type="triangle" w="med" len="med"/>
          </a:ln>
          <a:effectLst/>
        </p:spPr>
        <p:txBody>
          <a:bodyPr wrap="none" lIns="92075" tIns="46038" rIns="92075" bIns="46038" anchor="ctr"/>
          <a:lstStyle/>
          <a:p>
            <a:endParaRPr lang="en-US" dirty="0">
              <a:effectLst/>
            </a:endParaRPr>
          </a:p>
        </p:txBody>
      </p:sp>
      <p:sp>
        <p:nvSpPr>
          <p:cNvPr id="215078" name="Line 1062"/>
          <p:cNvSpPr>
            <a:spLocks noChangeShapeType="1"/>
          </p:cNvSpPr>
          <p:nvPr/>
        </p:nvSpPr>
        <p:spPr bwMode="auto">
          <a:xfrm>
            <a:off x="6705600" y="1357313"/>
            <a:ext cx="0" cy="2300287"/>
          </a:xfrm>
          <a:prstGeom prst="line">
            <a:avLst/>
          </a:prstGeom>
          <a:noFill/>
          <a:ln w="28575">
            <a:solidFill>
              <a:schemeClr val="tx1"/>
            </a:solidFill>
            <a:round/>
            <a:headEnd/>
            <a:tailEnd/>
          </a:ln>
          <a:effectLst/>
        </p:spPr>
        <p:txBody>
          <a:bodyPr wrap="none" lIns="92075" tIns="46038" rIns="92075" bIns="46038" anchor="ctr"/>
          <a:lstStyle/>
          <a:p>
            <a:endParaRPr lang="en-US" dirty="0">
              <a:effectLst/>
            </a:endParaRPr>
          </a:p>
        </p:txBody>
      </p:sp>
      <p:sp>
        <p:nvSpPr>
          <p:cNvPr id="215079" name="Rectangle 1063"/>
          <p:cNvSpPr>
            <a:spLocks noChangeArrowheads="1"/>
          </p:cNvSpPr>
          <p:nvPr/>
        </p:nvSpPr>
        <p:spPr bwMode="auto">
          <a:xfrm>
            <a:off x="7119938" y="1079500"/>
            <a:ext cx="1262062" cy="628650"/>
          </a:xfrm>
          <a:prstGeom prst="rect">
            <a:avLst/>
          </a:prstGeom>
          <a:solidFill>
            <a:schemeClr val="accent2"/>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Code</a:t>
            </a:r>
          </a:p>
          <a:p>
            <a:pPr algn="ctr">
              <a:lnSpc>
                <a:spcPct val="100000"/>
              </a:lnSpc>
              <a:spcBef>
                <a:spcPct val="0"/>
              </a:spcBef>
            </a:pPr>
            <a:r>
              <a:rPr lang="en-US" sz="2000" b="0" dirty="0">
                <a:effectLst/>
                <a:latin typeface="Arial" charset="0"/>
              </a:rPr>
              <a:t>Simulator</a:t>
            </a:r>
          </a:p>
        </p:txBody>
      </p:sp>
      <p:sp>
        <p:nvSpPr>
          <p:cNvPr id="215080" name="Rectangle 1064"/>
          <p:cNvSpPr>
            <a:spLocks noChangeArrowheads="1"/>
          </p:cNvSpPr>
          <p:nvPr/>
        </p:nvSpPr>
        <p:spPr bwMode="auto">
          <a:xfrm>
            <a:off x="7119938" y="2133600"/>
            <a:ext cx="1643062" cy="630238"/>
          </a:xfrm>
          <a:prstGeom prst="rect">
            <a:avLst/>
          </a:prstGeom>
          <a:solidFill>
            <a:schemeClr val="accent2"/>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Development</a:t>
            </a:r>
          </a:p>
          <a:p>
            <a:pPr algn="ctr">
              <a:lnSpc>
                <a:spcPct val="100000"/>
              </a:lnSpc>
              <a:spcBef>
                <a:spcPct val="0"/>
              </a:spcBef>
            </a:pPr>
            <a:r>
              <a:rPr lang="en-US" sz="2000" b="0" dirty="0">
                <a:effectLst/>
                <a:latin typeface="Arial" charset="0"/>
              </a:rPr>
              <a:t>Tool</a:t>
            </a:r>
          </a:p>
        </p:txBody>
      </p:sp>
      <p:sp>
        <p:nvSpPr>
          <p:cNvPr id="215083" name="Rectangle 1067"/>
          <p:cNvSpPr>
            <a:spLocks noChangeArrowheads="1"/>
          </p:cNvSpPr>
          <p:nvPr/>
        </p:nvSpPr>
        <p:spPr bwMode="auto">
          <a:xfrm>
            <a:off x="7119938" y="3303588"/>
            <a:ext cx="1262062" cy="62865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External</a:t>
            </a:r>
          </a:p>
          <a:p>
            <a:pPr algn="ctr">
              <a:lnSpc>
                <a:spcPct val="100000"/>
              </a:lnSpc>
              <a:spcBef>
                <a:spcPct val="0"/>
              </a:spcBef>
            </a:pPr>
            <a:r>
              <a:rPr lang="en-US" sz="2000" b="0" dirty="0">
                <a:effectLst/>
                <a:latin typeface="Arial" charset="0"/>
              </a:rPr>
              <a:t>Emulator</a:t>
            </a:r>
          </a:p>
        </p:txBody>
      </p:sp>
      <p:sp>
        <p:nvSpPr>
          <p:cNvPr id="215084" name="Rectangle 1068"/>
          <p:cNvSpPr>
            <a:spLocks noChangeArrowheads="1"/>
          </p:cNvSpPr>
          <p:nvPr/>
        </p:nvSpPr>
        <p:spPr bwMode="auto">
          <a:xfrm>
            <a:off x="7239000" y="4183063"/>
            <a:ext cx="1143000" cy="628650"/>
          </a:xfrm>
          <a:prstGeom prst="rect">
            <a:avLst/>
          </a:prstGeom>
          <a:solidFill>
            <a:schemeClr val="accent2"/>
          </a:solidFill>
          <a:ln w="28575">
            <a:solidFill>
              <a:schemeClr val="tx1"/>
            </a:solidFill>
            <a:miter lim="800000"/>
            <a:headEnd/>
            <a:tailEnd/>
          </a:ln>
          <a:effectLst/>
        </p:spPr>
        <p:txBody>
          <a:bodyPr wrap="none" lIns="92075" tIns="46038" rIns="92075" bIns="46038" anchor="ctr"/>
          <a:lstStyle/>
          <a:p>
            <a:pPr algn="ctr">
              <a:lnSpc>
                <a:spcPct val="90000"/>
              </a:lnSpc>
              <a:spcBef>
                <a:spcPct val="0"/>
              </a:spcBef>
            </a:pPr>
            <a:r>
              <a:rPr lang="en-US" sz="2000" b="0" dirty="0">
                <a:effectLst/>
                <a:latin typeface="Arial" charset="0"/>
              </a:rPr>
              <a:t>MCU</a:t>
            </a:r>
          </a:p>
          <a:p>
            <a:pPr algn="ctr">
              <a:lnSpc>
                <a:spcPct val="90000"/>
              </a:lnSpc>
              <a:spcBef>
                <a:spcPct val="0"/>
              </a:spcBef>
            </a:pPr>
            <a:r>
              <a:rPr lang="en-US" sz="2000" b="0" dirty="0">
                <a:effectLst/>
                <a:latin typeface="Arial" charset="0"/>
              </a:rPr>
              <a:t>Board</a:t>
            </a:r>
          </a:p>
        </p:txBody>
      </p:sp>
      <p:sp>
        <p:nvSpPr>
          <p:cNvPr id="215089" name="Line 1073"/>
          <p:cNvSpPr>
            <a:spLocks noChangeShapeType="1"/>
          </p:cNvSpPr>
          <p:nvPr/>
        </p:nvSpPr>
        <p:spPr bwMode="auto">
          <a:xfrm>
            <a:off x="7781925" y="3921125"/>
            <a:ext cx="0" cy="249238"/>
          </a:xfrm>
          <a:prstGeom prst="line">
            <a:avLst/>
          </a:prstGeom>
          <a:noFill/>
          <a:ln w="28575">
            <a:solidFill>
              <a:schemeClr val="tx1"/>
            </a:solidFill>
            <a:round/>
            <a:headEnd type="triangle" w="med" len="med"/>
            <a:tailEnd type="triangle" w="med" len="med"/>
          </a:ln>
          <a:effectLst/>
        </p:spPr>
        <p:txBody>
          <a:bodyPr wrap="none" lIns="92075" tIns="46038" rIns="92075" bIns="46038" anchor="ctr"/>
          <a:lstStyle/>
          <a:p>
            <a:endParaRPr lang="en-US" dirty="0">
              <a:effectLst/>
            </a:endParaRPr>
          </a:p>
        </p:txBody>
      </p:sp>
      <p:sp>
        <p:nvSpPr>
          <p:cNvPr id="215091" name="Rectangle 1075"/>
          <p:cNvSpPr>
            <a:spLocks noChangeArrowheads="1"/>
          </p:cNvSpPr>
          <p:nvPr/>
        </p:nvSpPr>
        <p:spPr bwMode="auto">
          <a:xfrm>
            <a:off x="3619500" y="3514725"/>
            <a:ext cx="1143000" cy="676275"/>
          </a:xfrm>
          <a:prstGeom prst="rect">
            <a:avLst/>
          </a:prstGeom>
          <a:solidFill>
            <a:schemeClr val="accent4">
              <a:lumMod val="40000"/>
              <a:lumOff val="60000"/>
            </a:schemeClr>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1800" b="0" dirty="0">
                <a:effectLst/>
                <a:latin typeface="Arial" charset="0"/>
              </a:rPr>
              <a:t>Libraries</a:t>
            </a:r>
          </a:p>
        </p:txBody>
      </p:sp>
      <p:sp>
        <p:nvSpPr>
          <p:cNvPr id="215105" name="Rectangle 1089"/>
          <p:cNvSpPr>
            <a:spLocks noChangeArrowheads="1"/>
          </p:cNvSpPr>
          <p:nvPr/>
        </p:nvSpPr>
        <p:spPr bwMode="auto">
          <a:xfrm>
            <a:off x="3657600" y="1279525"/>
            <a:ext cx="1066800" cy="762000"/>
          </a:xfrm>
          <a:prstGeom prst="rect">
            <a:avLst/>
          </a:prstGeom>
          <a:solidFill>
            <a:schemeClr val="accent1"/>
          </a:solidFill>
          <a:ln w="28575">
            <a:solidFill>
              <a:schemeClr val="tx1"/>
            </a:solidFill>
            <a:miter lim="800000"/>
            <a:headEnd/>
            <a:tailEnd/>
          </a:ln>
          <a:effectLst/>
        </p:spPr>
        <p:txBody>
          <a:bodyPr wrap="none" lIns="92075" tIns="46038" rIns="92075" bIns="46038" anchor="ctr"/>
          <a:lstStyle/>
          <a:p>
            <a:pPr algn="ctr">
              <a:lnSpc>
                <a:spcPct val="100000"/>
              </a:lnSpc>
              <a:spcBef>
                <a:spcPct val="0"/>
              </a:spcBef>
            </a:pPr>
            <a:r>
              <a:rPr lang="en-US" sz="2000" b="0" dirty="0">
                <a:effectLst/>
                <a:latin typeface="Arial" charset="0"/>
              </a:rPr>
              <a:t>lnk.cmd</a:t>
            </a:r>
          </a:p>
        </p:txBody>
      </p:sp>
      <p:sp>
        <p:nvSpPr>
          <p:cNvPr id="215109" name="Rectangle 1093"/>
          <p:cNvSpPr>
            <a:spLocks noChangeArrowheads="1"/>
          </p:cNvSpPr>
          <p:nvPr/>
        </p:nvSpPr>
        <p:spPr bwMode="auto">
          <a:xfrm>
            <a:off x="914400" y="1152524"/>
            <a:ext cx="3886200" cy="2151063"/>
          </a:xfrm>
          <a:prstGeom prst="rect">
            <a:avLst/>
          </a:prstGeom>
          <a:noFill/>
          <a:ln w="19050">
            <a:solidFill>
              <a:schemeClr val="tx2"/>
            </a:solidFill>
            <a:prstDash val="dash"/>
            <a:miter lim="800000"/>
            <a:headEnd type="none" w="sm" len="sm"/>
            <a:tailEnd type="none" w="sm" len="sm"/>
          </a:ln>
          <a:effectLst/>
        </p:spPr>
        <p:txBody>
          <a:bodyPr wrap="none" anchor="ctr"/>
          <a:lstStyle/>
          <a:p>
            <a:endParaRPr lang="en-US" dirty="0">
              <a:effectLst/>
            </a:endParaRPr>
          </a:p>
        </p:txBody>
      </p:sp>
      <p:sp>
        <p:nvSpPr>
          <p:cNvPr id="215110" name="Rectangle 1094"/>
          <p:cNvSpPr>
            <a:spLocks noChangeArrowheads="1"/>
          </p:cNvSpPr>
          <p:nvPr/>
        </p:nvSpPr>
        <p:spPr bwMode="auto">
          <a:xfrm>
            <a:off x="2517822" y="1144418"/>
            <a:ext cx="750887" cy="336550"/>
          </a:xfrm>
          <a:prstGeom prst="rect">
            <a:avLst/>
          </a:prstGeom>
          <a:noFill/>
          <a:ln w="12700">
            <a:noFill/>
            <a:miter lim="800000"/>
            <a:headEnd type="none" w="sm" len="sm"/>
            <a:tailEnd type="none" w="sm" len="sm"/>
          </a:ln>
          <a:effectLst/>
        </p:spPr>
        <p:txBody>
          <a:bodyPr wrap="none">
            <a:spAutoFit/>
          </a:bodyPr>
          <a:lstStyle/>
          <a:p>
            <a:r>
              <a:rPr lang="en-US" sz="2000" b="0" dirty="0">
                <a:solidFill>
                  <a:schemeClr val="tx2"/>
                </a:solidFill>
                <a:effectLst/>
                <a:latin typeface="Arial" charset="0"/>
              </a:rPr>
              <a:t>Build</a:t>
            </a:r>
          </a:p>
        </p:txBody>
      </p:sp>
      <p:sp>
        <p:nvSpPr>
          <p:cNvPr id="215113" name="Line 1097"/>
          <p:cNvSpPr>
            <a:spLocks noChangeShapeType="1"/>
          </p:cNvSpPr>
          <p:nvPr/>
        </p:nvSpPr>
        <p:spPr bwMode="auto">
          <a:xfrm>
            <a:off x="6705600" y="3648075"/>
            <a:ext cx="409575"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4" name="Line 1098"/>
          <p:cNvSpPr>
            <a:spLocks noChangeShapeType="1"/>
          </p:cNvSpPr>
          <p:nvPr/>
        </p:nvSpPr>
        <p:spPr bwMode="auto">
          <a:xfrm>
            <a:off x="6705600" y="2459038"/>
            <a:ext cx="409575"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5" name="Line 1099"/>
          <p:cNvSpPr>
            <a:spLocks noChangeShapeType="1"/>
          </p:cNvSpPr>
          <p:nvPr/>
        </p:nvSpPr>
        <p:spPr bwMode="auto">
          <a:xfrm>
            <a:off x="6705600" y="1371600"/>
            <a:ext cx="409575"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6" name="Line 1100"/>
          <p:cNvSpPr>
            <a:spLocks noChangeShapeType="1"/>
          </p:cNvSpPr>
          <p:nvPr/>
        </p:nvSpPr>
        <p:spPr bwMode="auto">
          <a:xfrm>
            <a:off x="1600200" y="2743200"/>
            <a:ext cx="762000"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7" name="Line 1101"/>
          <p:cNvSpPr>
            <a:spLocks noChangeShapeType="1"/>
          </p:cNvSpPr>
          <p:nvPr/>
        </p:nvSpPr>
        <p:spPr bwMode="auto">
          <a:xfrm>
            <a:off x="3429000" y="2743200"/>
            <a:ext cx="228600"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8" name="Line 1102"/>
          <p:cNvSpPr>
            <a:spLocks noChangeShapeType="1"/>
          </p:cNvSpPr>
          <p:nvPr/>
        </p:nvSpPr>
        <p:spPr bwMode="auto">
          <a:xfrm>
            <a:off x="4724400" y="2743200"/>
            <a:ext cx="228600"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19" name="Line 1103"/>
          <p:cNvSpPr>
            <a:spLocks noChangeShapeType="1"/>
          </p:cNvSpPr>
          <p:nvPr/>
        </p:nvSpPr>
        <p:spPr bwMode="auto">
          <a:xfrm rot="5400000">
            <a:off x="5312568" y="3326607"/>
            <a:ext cx="347663"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23" name="Line 1107"/>
          <p:cNvSpPr>
            <a:spLocks noChangeShapeType="1"/>
          </p:cNvSpPr>
          <p:nvPr/>
        </p:nvSpPr>
        <p:spPr bwMode="auto">
          <a:xfrm rot="5400000">
            <a:off x="4064794" y="2197894"/>
            <a:ext cx="328612"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24" name="Line 1108"/>
          <p:cNvSpPr>
            <a:spLocks noChangeShapeType="1"/>
          </p:cNvSpPr>
          <p:nvPr/>
        </p:nvSpPr>
        <p:spPr bwMode="auto">
          <a:xfrm rot="5400000">
            <a:off x="2531268" y="2031207"/>
            <a:ext cx="690563"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25" name="Line 1109"/>
          <p:cNvSpPr>
            <a:spLocks noChangeShapeType="1"/>
          </p:cNvSpPr>
          <p:nvPr/>
        </p:nvSpPr>
        <p:spPr bwMode="auto">
          <a:xfrm rot="16200000" flipV="1">
            <a:off x="912019" y="2750344"/>
            <a:ext cx="1376362" cy="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
        <p:nvSpPr>
          <p:cNvPr id="215127" name="Line 1111"/>
          <p:cNvSpPr>
            <a:spLocks noChangeShapeType="1"/>
          </p:cNvSpPr>
          <p:nvPr/>
        </p:nvSpPr>
        <p:spPr bwMode="auto">
          <a:xfrm flipV="1">
            <a:off x="4191000" y="3124200"/>
            <a:ext cx="0" cy="381000"/>
          </a:xfrm>
          <a:prstGeom prst="line">
            <a:avLst/>
          </a:prstGeom>
          <a:noFill/>
          <a:ln w="28575">
            <a:solidFill>
              <a:schemeClr val="tx1"/>
            </a:solidFill>
            <a:round/>
            <a:headEnd type="none" w="sm" len="sm"/>
            <a:tailEnd type="triangle" w="med" len="med"/>
          </a:ln>
          <a:effectLst/>
        </p:spPr>
        <p:txBody>
          <a:bodyPr/>
          <a:lstStyle/>
          <a:p>
            <a:endParaRPr lang="en-US" dirty="0">
              <a:effectLst/>
            </a:endParaRPr>
          </a:p>
        </p:txBody>
      </p:sp>
    </p:spTree>
    <p:custDataLst>
      <p:tags r:id="rId1"/>
    </p:custDataLst>
    <p:extLst>
      <p:ext uri="{BB962C8B-B14F-4D97-AF65-F5344CB8AC3E}">
        <p14:creationId xmlns:p14="http://schemas.microsoft.com/office/powerpoint/2010/main" val="348186680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 and Debug Perspective</a:t>
            </a:r>
            <a:endParaRPr lang="en-US" dirty="0"/>
          </a:p>
        </p:txBody>
      </p:sp>
      <p:sp>
        <p:nvSpPr>
          <p:cNvPr id="3" name="Rectangle 3"/>
          <p:cNvSpPr txBox="1">
            <a:spLocks noChangeArrowheads="1"/>
          </p:cNvSpPr>
          <p:nvPr/>
        </p:nvSpPr>
        <p:spPr>
          <a:xfrm>
            <a:off x="488950" y="828586"/>
            <a:ext cx="8153400" cy="676275"/>
          </a:xfrm>
          <a:prstGeom prst="rect">
            <a:avLst/>
          </a:prstGeom>
        </p:spPr>
        <p:txBody>
          <a:bodyPr>
            <a:normAutofit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r>
              <a:rPr lang="en-US" sz="2400" dirty="0" smtClean="0">
                <a:effectLst/>
              </a:rPr>
              <a:t>Each perspective provides a set of functionality aimed at accomplishing a specific task</a:t>
            </a:r>
            <a:endParaRPr lang="en-US" sz="2400" dirty="0">
              <a:effectLst/>
            </a:endParaRPr>
          </a:p>
        </p:txBody>
      </p:sp>
      <p:sp>
        <p:nvSpPr>
          <p:cNvPr id="4" name="Rectangle 6"/>
          <p:cNvSpPr>
            <a:spLocks noChangeArrowheads="1"/>
          </p:cNvSpPr>
          <p:nvPr/>
        </p:nvSpPr>
        <p:spPr bwMode="auto">
          <a:xfrm>
            <a:off x="249238" y="4806592"/>
            <a:ext cx="4213225" cy="1323975"/>
          </a:xfrm>
          <a:prstGeom prst="rect">
            <a:avLst/>
          </a:prstGeom>
          <a:noFill/>
          <a:ln w="9525">
            <a:noFill/>
            <a:miter lim="800000"/>
            <a:headEnd/>
            <a:tailEnd/>
          </a:ln>
          <a:effectLst/>
        </p:spPr>
        <p:txBody>
          <a:bodyPr lIns="92075" tIns="46038" rIns="92075" bIns="46038" anchorCtr="1">
            <a:spAutoFit/>
          </a:bodyPr>
          <a:lstStyle/>
          <a:p>
            <a:pPr marL="347663" indent="-347663">
              <a:spcBef>
                <a:spcPct val="40000"/>
              </a:spcBef>
              <a:buClr>
                <a:schemeClr val="tx2"/>
              </a:buClr>
              <a:buSzPct val="75000"/>
              <a:buFont typeface="Wingdings" pitchFamily="2" charset="2"/>
              <a:buChar char="u"/>
            </a:pPr>
            <a:r>
              <a:rPr lang="en-US" sz="2400" dirty="0" smtClean="0">
                <a:effectLst/>
                <a:latin typeface="Arial" charset="0"/>
              </a:rPr>
              <a:t>Edit </a:t>
            </a:r>
            <a:r>
              <a:rPr lang="en-US" sz="2400" dirty="0">
                <a:effectLst/>
                <a:latin typeface="Arial" charset="0"/>
              </a:rPr>
              <a:t>Perspective</a:t>
            </a:r>
          </a:p>
          <a:p>
            <a:pPr marL="739775" lvl="1" indent="-277813">
              <a:spcBef>
                <a:spcPct val="40000"/>
              </a:spcBef>
              <a:buClr>
                <a:schemeClr val="tx2"/>
              </a:buClr>
              <a:buSzPct val="75000"/>
              <a:buFont typeface="Wingdings" pitchFamily="2" charset="2"/>
              <a:buChar char="w"/>
            </a:pPr>
            <a:r>
              <a:rPr lang="en-US" sz="2000" dirty="0">
                <a:effectLst/>
                <a:latin typeface="Arial" charset="0"/>
              </a:rPr>
              <a:t>Displays views used during code development</a:t>
            </a:r>
          </a:p>
          <a:p>
            <a:pPr marL="1143000" lvl="2" indent="-282575">
              <a:spcBef>
                <a:spcPct val="40000"/>
              </a:spcBef>
              <a:buClr>
                <a:schemeClr val="tx2"/>
              </a:buClr>
              <a:buSzPct val="75000"/>
              <a:buFont typeface="Wingdings" pitchFamily="2" charset="2"/>
              <a:buChar char="w"/>
            </a:pPr>
            <a:r>
              <a:rPr lang="en-US" sz="1800" dirty="0">
                <a:effectLst/>
                <a:latin typeface="Arial" charset="0"/>
              </a:rPr>
              <a:t>C/C++ project, editor, etc.</a:t>
            </a:r>
          </a:p>
        </p:txBody>
      </p:sp>
      <p:sp>
        <p:nvSpPr>
          <p:cNvPr id="5" name="Rectangle 7"/>
          <p:cNvSpPr>
            <a:spLocks noChangeArrowheads="1"/>
          </p:cNvSpPr>
          <p:nvPr/>
        </p:nvSpPr>
        <p:spPr bwMode="auto">
          <a:xfrm>
            <a:off x="4659313" y="4806592"/>
            <a:ext cx="4375150" cy="2001190"/>
          </a:xfrm>
          <a:prstGeom prst="rect">
            <a:avLst/>
          </a:prstGeom>
          <a:noFill/>
          <a:ln w="9525">
            <a:noFill/>
            <a:miter lim="800000"/>
            <a:headEnd/>
            <a:tailEnd/>
          </a:ln>
          <a:effectLst/>
        </p:spPr>
        <p:txBody>
          <a:bodyPr lIns="92075" tIns="46038" rIns="92075" bIns="46038" anchorCtr="1">
            <a:spAutoFit/>
          </a:bodyPr>
          <a:lstStyle/>
          <a:p>
            <a:pPr marL="347663" indent="-347663">
              <a:spcBef>
                <a:spcPct val="40000"/>
              </a:spcBef>
              <a:buClr>
                <a:schemeClr val="tx2"/>
              </a:buClr>
              <a:buSzPct val="75000"/>
              <a:buFont typeface="Wingdings" pitchFamily="2" charset="2"/>
              <a:buChar char="u"/>
            </a:pPr>
            <a:r>
              <a:rPr lang="en-US" sz="2400" dirty="0">
                <a:effectLst/>
                <a:latin typeface="Arial" charset="0"/>
              </a:rPr>
              <a:t>Debug Perspective</a:t>
            </a:r>
          </a:p>
          <a:p>
            <a:pPr marL="739775" lvl="1" indent="-277813">
              <a:spcBef>
                <a:spcPct val="40000"/>
              </a:spcBef>
              <a:buClr>
                <a:schemeClr val="tx2"/>
              </a:buClr>
              <a:buSzPct val="75000"/>
              <a:buFont typeface="Wingdings" pitchFamily="2" charset="2"/>
              <a:buChar char="w"/>
            </a:pPr>
            <a:r>
              <a:rPr lang="en-US" sz="2000" dirty="0">
                <a:effectLst/>
                <a:latin typeface="Arial" charset="0"/>
              </a:rPr>
              <a:t>Displays views used for debugging</a:t>
            </a:r>
          </a:p>
          <a:p>
            <a:pPr marL="1143000" lvl="2" indent="-282575">
              <a:spcBef>
                <a:spcPct val="40000"/>
              </a:spcBef>
              <a:buClr>
                <a:schemeClr val="tx2"/>
              </a:buClr>
              <a:buSzPct val="75000"/>
              <a:buFont typeface="Wingdings" pitchFamily="2" charset="2"/>
              <a:buChar char="w"/>
            </a:pPr>
            <a:r>
              <a:rPr lang="en-US" sz="1800" dirty="0">
                <a:effectLst/>
                <a:latin typeface="Arial" charset="0"/>
              </a:rPr>
              <a:t>Menus and toolbars associated with debugging, watch and memory windows, graphs, etc.</a:t>
            </a:r>
          </a:p>
        </p:txBody>
      </p:sp>
      <p:pic>
        <p:nvPicPr>
          <p:cNvPr id="276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7047" y="1455912"/>
            <a:ext cx="4251429" cy="324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3139" y="1455912"/>
            <a:ext cx="4251429" cy="324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7089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66" name="Rectangle 78"/>
          <p:cNvSpPr>
            <a:spLocks noGrp="1" noChangeArrowheads="1"/>
          </p:cNvSpPr>
          <p:nvPr>
            <p:ph type="title"/>
          </p:nvPr>
        </p:nvSpPr>
        <p:spPr/>
        <p:txBody>
          <a:bodyPr/>
          <a:lstStyle/>
          <a:p>
            <a:r>
              <a:rPr lang="en-US" dirty="0" smtClean="0"/>
              <a:t>Creating a Target Configuration</a:t>
            </a:r>
            <a:endParaRPr lang="en-US" dirty="0"/>
          </a:p>
        </p:txBody>
      </p:sp>
      <p:sp>
        <p:nvSpPr>
          <p:cNvPr id="5" name="Content Placeholder 4"/>
          <p:cNvSpPr>
            <a:spLocks noGrp="1"/>
          </p:cNvSpPr>
          <p:nvPr>
            <p:ph idx="1"/>
          </p:nvPr>
        </p:nvSpPr>
        <p:spPr>
          <a:xfrm>
            <a:off x="5371966" y="1591602"/>
            <a:ext cx="3644438" cy="917944"/>
          </a:xfrm>
          <a:solidFill>
            <a:schemeClr val="accent2"/>
          </a:solidFill>
        </p:spPr>
        <p:txBody>
          <a:bodyPr>
            <a:noAutofit/>
          </a:bodyPr>
          <a:lstStyle/>
          <a:p>
            <a:r>
              <a:rPr lang="en-US" sz="2400" i="1" dirty="0" smtClean="0"/>
              <a:t>File </a:t>
            </a:r>
            <a:r>
              <a:rPr lang="en-US" sz="2400" i="1" dirty="0" smtClean="0">
                <a:sym typeface="Wingdings" pitchFamily="2" charset="2"/>
              </a:rPr>
              <a:t> New  Target Configuration File</a:t>
            </a:r>
            <a:endParaRPr lang="en-US" sz="2400" i="1" dirty="0"/>
          </a:p>
        </p:txBody>
      </p:sp>
      <p:sp>
        <p:nvSpPr>
          <p:cNvPr id="6" name="Rectangle 9"/>
          <p:cNvSpPr txBox="1">
            <a:spLocks noChangeArrowheads="1"/>
          </p:cNvSpPr>
          <p:nvPr/>
        </p:nvSpPr>
        <p:spPr>
          <a:xfrm>
            <a:off x="5629063" y="4062412"/>
            <a:ext cx="3408607" cy="1583447"/>
          </a:xfrm>
          <a:prstGeom prst="rect">
            <a:avLst/>
          </a:prstGeom>
          <a:solidFill>
            <a:schemeClr val="accent2"/>
          </a:solidFill>
        </p:spPr>
        <p:txBody>
          <a:bodyPr tIns="182880"/>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spcAft>
                <a:spcPts val="600"/>
              </a:spcAft>
            </a:pPr>
            <a:r>
              <a:rPr lang="en-US" sz="2000" dirty="0" smtClean="0">
                <a:effectLst/>
              </a:rPr>
              <a:t>Select connection type</a:t>
            </a:r>
          </a:p>
          <a:p>
            <a:pPr>
              <a:lnSpc>
                <a:spcPct val="100000"/>
              </a:lnSpc>
              <a:spcBef>
                <a:spcPts val="600"/>
              </a:spcBef>
              <a:spcAft>
                <a:spcPts val="600"/>
              </a:spcAft>
            </a:pPr>
            <a:r>
              <a:rPr lang="en-US" sz="2000" dirty="0" smtClean="0">
                <a:effectLst/>
              </a:rPr>
              <a:t>Select device</a:t>
            </a:r>
          </a:p>
          <a:p>
            <a:pPr>
              <a:lnSpc>
                <a:spcPct val="100000"/>
              </a:lnSpc>
              <a:spcBef>
                <a:spcPts val="600"/>
              </a:spcBef>
              <a:spcAft>
                <a:spcPts val="600"/>
              </a:spcAft>
            </a:pPr>
            <a:r>
              <a:rPr lang="en-US" sz="2000" dirty="0" smtClean="0">
                <a:effectLst/>
              </a:rPr>
              <a:t>Save configuration</a:t>
            </a:r>
            <a:endParaRPr lang="en-US" sz="1800" dirty="0">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70" y="931227"/>
            <a:ext cx="4762500" cy="23336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7" y="3521392"/>
            <a:ext cx="5495925" cy="2924175"/>
          </a:xfrm>
          <a:prstGeom prst="rect">
            <a:avLst/>
          </a:prstGeom>
          <a:ln>
            <a:solidFill>
              <a:schemeClr val="tx1"/>
            </a:solidFill>
          </a:ln>
        </p:spPr>
      </p:pic>
    </p:spTree>
    <p:custDataLst>
      <p:tags r:id="rId1"/>
    </p:custDataLst>
    <p:extLst>
      <p:ext uri="{BB962C8B-B14F-4D97-AF65-F5344CB8AC3E}">
        <p14:creationId xmlns:p14="http://schemas.microsoft.com/office/powerpoint/2010/main" val="2659473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CCSv6 Project</a:t>
            </a:r>
            <a:endParaRPr lang="en-US" dirty="0"/>
          </a:p>
        </p:txBody>
      </p:sp>
      <p:sp>
        <p:nvSpPr>
          <p:cNvPr id="4" name="Rectangle 9"/>
          <p:cNvSpPr txBox="1">
            <a:spLocks noChangeArrowheads="1"/>
          </p:cNvSpPr>
          <p:nvPr/>
        </p:nvSpPr>
        <p:spPr>
          <a:xfrm>
            <a:off x="3962400" y="1857375"/>
            <a:ext cx="4310231" cy="3811906"/>
          </a:xfrm>
          <a:prstGeom prst="rect">
            <a:avLst/>
          </a:prstGeom>
          <a:solidFill>
            <a:schemeClr val="accent2"/>
          </a:solidFill>
        </p:spPr>
        <p:txBody>
          <a:bodyPr tIns="182880"/>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000"/>
              </a:spcBef>
            </a:pPr>
            <a:r>
              <a:rPr lang="en-US" sz="2400" dirty="0" smtClean="0">
                <a:effectLst/>
              </a:rPr>
              <a:t>List of files:</a:t>
            </a:r>
          </a:p>
          <a:p>
            <a:pPr lvl="1">
              <a:spcBef>
                <a:spcPts val="1000"/>
              </a:spcBef>
            </a:pPr>
            <a:r>
              <a:rPr lang="en-US" sz="2000" dirty="0" smtClean="0">
                <a:effectLst/>
              </a:rPr>
              <a:t>Source (C, assembly)</a:t>
            </a:r>
          </a:p>
          <a:p>
            <a:pPr lvl="1">
              <a:spcBef>
                <a:spcPts val="1000"/>
              </a:spcBef>
            </a:pPr>
            <a:r>
              <a:rPr lang="en-US" sz="2000" dirty="0" smtClean="0">
                <a:effectLst/>
              </a:rPr>
              <a:t>Libraries</a:t>
            </a:r>
          </a:p>
          <a:p>
            <a:pPr lvl="1">
              <a:spcBef>
                <a:spcPts val="1000"/>
              </a:spcBef>
            </a:pPr>
            <a:r>
              <a:rPr lang="en-US" sz="2000" dirty="0" smtClean="0">
                <a:effectLst/>
              </a:rPr>
              <a:t>SYS/BIOS configuration file</a:t>
            </a:r>
          </a:p>
          <a:p>
            <a:pPr lvl="1">
              <a:spcBef>
                <a:spcPts val="1000"/>
              </a:spcBef>
            </a:pPr>
            <a:r>
              <a:rPr lang="en-US" sz="2000" dirty="0" smtClean="0">
                <a:effectLst/>
              </a:rPr>
              <a:t>Linker command files</a:t>
            </a:r>
          </a:p>
          <a:p>
            <a:pPr>
              <a:spcBef>
                <a:spcPts val="1000"/>
              </a:spcBef>
            </a:pPr>
            <a:r>
              <a:rPr lang="en-US" sz="2400" dirty="0" smtClean="0">
                <a:effectLst/>
              </a:rPr>
              <a:t>Project settings:</a:t>
            </a:r>
          </a:p>
          <a:p>
            <a:pPr lvl="1">
              <a:spcBef>
                <a:spcPts val="1000"/>
              </a:spcBef>
            </a:pPr>
            <a:r>
              <a:rPr lang="en-US" sz="2000" dirty="0" smtClean="0">
                <a:effectLst/>
              </a:rPr>
              <a:t>Build options (compiler, assembler, linker, and       TI-RTOS)</a:t>
            </a:r>
          </a:p>
          <a:p>
            <a:pPr lvl="1">
              <a:spcBef>
                <a:spcPts val="1000"/>
              </a:spcBef>
            </a:pPr>
            <a:r>
              <a:rPr lang="en-US" sz="2000" dirty="0" smtClean="0">
                <a:effectLst/>
              </a:rPr>
              <a:t>Build configurations</a:t>
            </a:r>
            <a:endParaRPr lang="en-US" sz="2000" dirty="0">
              <a:effectLst/>
            </a:endParaRPr>
          </a:p>
        </p:txBody>
      </p:sp>
      <p:sp>
        <p:nvSpPr>
          <p:cNvPr id="5" name="Text Box 6"/>
          <p:cNvSpPr txBox="1">
            <a:spLocks noChangeArrowheads="1"/>
          </p:cNvSpPr>
          <p:nvPr/>
        </p:nvSpPr>
        <p:spPr bwMode="auto">
          <a:xfrm>
            <a:off x="3962400" y="1243013"/>
            <a:ext cx="3686175" cy="433387"/>
          </a:xfrm>
          <a:prstGeom prst="rect">
            <a:avLst/>
          </a:prstGeom>
          <a:noFill/>
          <a:ln w="12700">
            <a:noFill/>
            <a:miter lim="800000"/>
            <a:headEnd type="none" w="sm" len="sm"/>
            <a:tailEnd type="none" w="sm" len="sm"/>
          </a:ln>
          <a:effectLst/>
        </p:spPr>
        <p:txBody>
          <a:bodyPr wrap="none">
            <a:spAutoFit/>
          </a:bodyPr>
          <a:lstStyle/>
          <a:p>
            <a:r>
              <a:rPr lang="en-US" dirty="0">
                <a:effectLst/>
                <a:latin typeface="Arial" charset="0"/>
              </a:rPr>
              <a:t>Project files contain: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885" y="1036002"/>
            <a:ext cx="2876550" cy="5172075"/>
          </a:xfrm>
          <a:prstGeom prst="rect">
            <a:avLst/>
          </a:prstGeom>
          <a:ln>
            <a:solidFill>
              <a:schemeClr val="tx1"/>
            </a:solidFill>
          </a:ln>
        </p:spPr>
      </p:pic>
    </p:spTree>
    <p:extLst>
      <p:ext uri="{BB962C8B-B14F-4D97-AF65-F5344CB8AC3E}">
        <p14:creationId xmlns:p14="http://schemas.microsoft.com/office/powerpoint/2010/main" val="36088061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New </a:t>
            </a:r>
            <a:r>
              <a:rPr lang="en-US" dirty="0" smtClean="0"/>
              <a:t>CCSv6 Project(s)</a:t>
            </a:r>
            <a:endParaRPr lang="en-US" dirty="0"/>
          </a:p>
        </p:txBody>
      </p:sp>
      <p:sp>
        <p:nvSpPr>
          <p:cNvPr id="7" name="TextBox 6"/>
          <p:cNvSpPr txBox="1"/>
          <p:nvPr/>
        </p:nvSpPr>
        <p:spPr>
          <a:xfrm>
            <a:off x="1834115" y="844305"/>
            <a:ext cx="870751" cy="338554"/>
          </a:xfrm>
          <a:prstGeom prst="rect">
            <a:avLst/>
          </a:prstGeom>
          <a:noFill/>
        </p:spPr>
        <p:txBody>
          <a:bodyPr wrap="none" rtlCol="0" anchor="ctr" anchorCtr="0">
            <a:spAutoFit/>
          </a:bodyPr>
          <a:lstStyle/>
          <a:p>
            <a:r>
              <a:rPr lang="en-US" sz="2000" dirty="0" smtClean="0">
                <a:solidFill>
                  <a:schemeClr val="tx2"/>
                </a:solidFill>
                <a:effectLst/>
                <a:latin typeface="Arial" pitchFamily="34" charset="0"/>
                <a:cs typeface="Arial" pitchFamily="34" charset="0"/>
              </a:rPr>
              <a:t>CPU1</a:t>
            </a:r>
          </a:p>
        </p:txBody>
      </p:sp>
      <p:sp>
        <p:nvSpPr>
          <p:cNvPr id="20" name="TextBox 19"/>
          <p:cNvSpPr txBox="1"/>
          <p:nvPr/>
        </p:nvSpPr>
        <p:spPr>
          <a:xfrm>
            <a:off x="6436595" y="844305"/>
            <a:ext cx="870751" cy="338554"/>
          </a:xfrm>
          <a:prstGeom prst="rect">
            <a:avLst/>
          </a:prstGeom>
          <a:noFill/>
        </p:spPr>
        <p:txBody>
          <a:bodyPr wrap="none" rtlCol="0" anchor="ctr" anchorCtr="0">
            <a:spAutoFit/>
          </a:bodyPr>
          <a:lstStyle/>
          <a:p>
            <a:r>
              <a:rPr lang="en-US" sz="2000" dirty="0" smtClean="0">
                <a:solidFill>
                  <a:schemeClr val="tx2"/>
                </a:solidFill>
                <a:effectLst/>
                <a:latin typeface="Arial" pitchFamily="34" charset="0"/>
                <a:cs typeface="Arial" pitchFamily="34" charset="0"/>
              </a:rPr>
              <a:t>CPU2</a:t>
            </a:r>
          </a:p>
        </p:txBody>
      </p:sp>
      <p:cxnSp>
        <p:nvCxnSpPr>
          <p:cNvPr id="9" name="Straight Connector 8"/>
          <p:cNvCxnSpPr/>
          <p:nvPr/>
        </p:nvCxnSpPr>
        <p:spPr bwMode="auto">
          <a:xfrm>
            <a:off x="0" y="4688852"/>
            <a:ext cx="9144000" cy="0"/>
          </a:xfrm>
          <a:prstGeom prst="line">
            <a:avLst/>
          </a:prstGeom>
          <a:solidFill>
            <a:schemeClr val="accent1"/>
          </a:solidFill>
          <a:ln w="41275" cap="flat" cmpd="dbl" algn="ctr">
            <a:solidFill>
              <a:schemeClr val="tx2"/>
            </a:solidFill>
            <a:prstDash val="solid"/>
            <a:round/>
            <a:headEnd type="none" w="sm" len="sm"/>
            <a:tailEnd type="none" w="sm" len="sm"/>
          </a:ln>
          <a:effectLst/>
        </p:spPr>
      </p:cxnSp>
      <p:sp>
        <p:nvSpPr>
          <p:cNvPr id="10" name="TextBox 9"/>
          <p:cNvSpPr txBox="1"/>
          <p:nvPr/>
        </p:nvSpPr>
        <p:spPr>
          <a:xfrm>
            <a:off x="1297115" y="4728441"/>
            <a:ext cx="6547177" cy="338554"/>
          </a:xfrm>
          <a:prstGeom prst="rect">
            <a:avLst/>
          </a:prstGeom>
          <a:noFill/>
        </p:spPr>
        <p:txBody>
          <a:bodyPr wrap="none" rtlCol="0" anchor="ctr" anchorCtr="0">
            <a:spAutoFit/>
          </a:bodyPr>
          <a:lstStyle/>
          <a:p>
            <a:r>
              <a:rPr lang="en-US" sz="2000" dirty="0" smtClean="0">
                <a:solidFill>
                  <a:schemeClr val="dk1"/>
                </a:solidFill>
                <a:effectLst/>
                <a:latin typeface="Arial" pitchFamily="34" charset="0"/>
                <a:cs typeface="Arial" pitchFamily="34" charset="0"/>
              </a:rPr>
              <a:t>Advanced Setting / Project Templates and Examples</a:t>
            </a:r>
          </a:p>
        </p:txBody>
      </p:sp>
      <p:sp>
        <p:nvSpPr>
          <p:cNvPr id="27" name="Rectangle 3"/>
          <p:cNvSpPr txBox="1">
            <a:spLocks noChangeArrowheads="1"/>
          </p:cNvSpPr>
          <p:nvPr/>
        </p:nvSpPr>
        <p:spPr>
          <a:xfrm>
            <a:off x="2788186" y="612940"/>
            <a:ext cx="3548958" cy="315341"/>
          </a:xfrm>
          <a:prstGeom prst="rect">
            <a:avLst/>
          </a:prstGeom>
          <a:solidFill>
            <a:schemeClr val="accent2"/>
          </a:solidFill>
        </p:spPr>
        <p:txBody>
          <a:bodyPr tIns="91440" bIns="91440" anchor="ctr" anchorCtr="0">
            <a:no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269875">
              <a:spcBef>
                <a:spcPts val="0"/>
              </a:spcBef>
            </a:pPr>
            <a:r>
              <a:rPr lang="en-US" sz="1800" i="1" dirty="0" smtClean="0">
                <a:effectLst/>
              </a:rPr>
              <a:t>File </a:t>
            </a:r>
            <a:r>
              <a:rPr lang="en-US" sz="1800" i="1" dirty="0" smtClean="0">
                <a:effectLst/>
                <a:sym typeface="Wingdings" pitchFamily="2" charset="2"/>
              </a:rPr>
              <a:t> New  CCS Project</a:t>
            </a:r>
            <a:endParaRPr lang="en-US" sz="1800" i="1" dirty="0">
              <a:effectLst/>
            </a:endParaRP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70" y="1125223"/>
            <a:ext cx="4114286" cy="34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5690" y="1125223"/>
            <a:ext cx="4114286" cy="34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13" y="5036505"/>
            <a:ext cx="4057143" cy="17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5690" y="5036505"/>
            <a:ext cx="4057143" cy="1764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63573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797232"/>
            <a:ext cx="7906755" cy="51340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3737423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CCSv6 </a:t>
            </a:r>
            <a:r>
              <a:rPr lang="en-US" dirty="0"/>
              <a:t>Build Options – Compiler / Linker</a:t>
            </a:r>
          </a:p>
        </p:txBody>
      </p:sp>
      <p:sp>
        <p:nvSpPr>
          <p:cNvPr id="3" name="Rectangle 3"/>
          <p:cNvSpPr txBox="1">
            <a:spLocks noChangeArrowheads="1"/>
          </p:cNvSpPr>
          <p:nvPr/>
        </p:nvSpPr>
        <p:spPr>
          <a:xfrm>
            <a:off x="250117" y="3582935"/>
            <a:ext cx="8665534" cy="3231523"/>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663" indent="-347663"/>
            <a:r>
              <a:rPr lang="en-US" sz="2400" dirty="0" smtClean="0">
                <a:effectLst/>
              </a:rPr>
              <a:t>Separate build options for each project – CPU1 &amp; CPU2</a:t>
            </a:r>
          </a:p>
          <a:p>
            <a:pPr marL="347663" indent="-347663"/>
            <a:r>
              <a:rPr lang="en-US" sz="2400" dirty="0" smtClean="0">
                <a:effectLst/>
              </a:rPr>
              <a:t>Compiler</a:t>
            </a:r>
          </a:p>
          <a:p>
            <a:pPr marL="739775" lvl="1" indent="-277813"/>
            <a:r>
              <a:rPr lang="en-US" sz="2000" dirty="0" smtClean="0">
                <a:effectLst/>
              </a:rPr>
              <a:t>Categories for code generation tools – controls many aspects of the build process, such as:</a:t>
            </a:r>
          </a:p>
          <a:p>
            <a:pPr marL="1089025" lvl="2"/>
            <a:r>
              <a:rPr lang="en-US" sz="1800" dirty="0" smtClean="0">
                <a:effectLst/>
              </a:rPr>
              <a:t>Optimization level</a:t>
            </a:r>
          </a:p>
          <a:p>
            <a:pPr marL="1089025" lvl="2"/>
            <a:r>
              <a:rPr lang="en-US" sz="1800" dirty="0" smtClean="0">
                <a:effectLst/>
              </a:rPr>
              <a:t>Target device</a:t>
            </a:r>
          </a:p>
          <a:p>
            <a:pPr marL="1089025" lvl="2"/>
            <a:r>
              <a:rPr lang="en-US" sz="1800" dirty="0" smtClean="0">
                <a:effectLst/>
              </a:rPr>
              <a:t>Compiler / assembly / link options</a:t>
            </a:r>
          </a:p>
          <a:p>
            <a:pPr marL="288925"/>
            <a:r>
              <a:rPr lang="en-US" sz="2600" dirty="0" smtClean="0">
                <a:effectLst/>
              </a:rPr>
              <a:t>Linker</a:t>
            </a:r>
          </a:p>
          <a:p>
            <a:pPr marL="688975" lvl="1"/>
            <a:r>
              <a:rPr lang="en-US" sz="2200" dirty="0" smtClean="0">
                <a:effectLst/>
              </a:rPr>
              <a:t>Categories for linking – specify various link options</a:t>
            </a:r>
          </a:p>
          <a:p>
            <a:pPr marL="688975" lvl="1"/>
            <a:r>
              <a:rPr lang="en-US" sz="2200" i="1" dirty="0" smtClean="0">
                <a:effectLst/>
              </a:rPr>
              <a:t>${PROJECT_ROOT}</a:t>
            </a:r>
            <a:r>
              <a:rPr lang="en-US" sz="2200" dirty="0" smtClean="0">
                <a:effectLst/>
              </a:rPr>
              <a:t> specifies the current project directory</a:t>
            </a:r>
            <a:endParaRPr lang="en-US" sz="2200"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918" y="665816"/>
            <a:ext cx="3831336" cy="2857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758" y="665816"/>
            <a:ext cx="3831336" cy="2857500"/>
          </a:xfrm>
          <a:prstGeom prst="rect">
            <a:avLst/>
          </a:prstGeom>
        </p:spPr>
      </p:pic>
    </p:spTree>
    <p:extLst>
      <p:ext uri="{BB962C8B-B14F-4D97-AF65-F5344CB8AC3E}">
        <p14:creationId xmlns:p14="http://schemas.microsoft.com/office/powerpoint/2010/main" val="14444240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Launching Dual Subsystem Debug </a:t>
            </a:r>
            <a:r>
              <a:rPr lang="en-US" sz="2400" dirty="0" smtClean="0"/>
              <a:t>(1)</a:t>
            </a:r>
            <a:endParaRPr lang="en-US" dirty="0"/>
          </a:p>
        </p:txBody>
      </p:sp>
      <p:sp>
        <p:nvSpPr>
          <p:cNvPr id="3" name="Content Placeholder 2"/>
          <p:cNvSpPr>
            <a:spLocks noGrp="1"/>
          </p:cNvSpPr>
          <p:nvPr>
            <p:ph idx="1"/>
          </p:nvPr>
        </p:nvSpPr>
        <p:spPr>
          <a:xfrm>
            <a:off x="212651" y="762000"/>
            <a:ext cx="8718698" cy="2236382"/>
          </a:xfrm>
        </p:spPr>
        <p:txBody>
          <a:bodyPr>
            <a:noAutofit/>
          </a:bodyPr>
          <a:lstStyle/>
          <a:p>
            <a:r>
              <a:rPr lang="en-US" dirty="0" smtClean="0"/>
              <a:t>1</a:t>
            </a:r>
            <a:r>
              <a:rPr lang="en-US" baseline="30000" dirty="0" smtClean="0"/>
              <a:t>st</a:t>
            </a:r>
            <a:r>
              <a:rPr lang="en-US" dirty="0" smtClean="0"/>
              <a:t> subsystem </a:t>
            </a:r>
            <a:r>
              <a:rPr lang="en-US" sz="2000" dirty="0" smtClean="0"/>
              <a:t>(CCS Edit Perspective)</a:t>
            </a:r>
            <a:r>
              <a:rPr lang="en-US" dirty="0" smtClean="0"/>
              <a:t> -</a:t>
            </a:r>
          </a:p>
          <a:p>
            <a:pPr lvl="1"/>
            <a:r>
              <a:rPr lang="en-US" dirty="0" smtClean="0"/>
              <a:t>Clicking “Debug” button     will automatically:</a:t>
            </a:r>
          </a:p>
          <a:p>
            <a:pPr lvl="2"/>
            <a:r>
              <a:rPr lang="en-US" dirty="0" smtClean="0"/>
              <a:t>Launch the debugger</a:t>
            </a:r>
          </a:p>
          <a:p>
            <a:pPr lvl="2"/>
            <a:r>
              <a:rPr lang="en-US" dirty="0" smtClean="0"/>
              <a:t>Connects to target</a:t>
            </a:r>
          </a:p>
          <a:p>
            <a:pPr lvl="2"/>
            <a:r>
              <a:rPr lang="en-US" dirty="0"/>
              <a:t>P</a:t>
            </a:r>
            <a:r>
              <a:rPr lang="en-US" dirty="0" smtClean="0"/>
              <a:t>rograms flash memory</a:t>
            </a:r>
          </a:p>
        </p:txBody>
      </p:sp>
      <p:sp>
        <p:nvSpPr>
          <p:cNvPr id="4" name="Content Placeholder 2"/>
          <p:cNvSpPr txBox="1">
            <a:spLocks/>
          </p:cNvSpPr>
          <p:nvPr/>
        </p:nvSpPr>
        <p:spPr>
          <a:xfrm>
            <a:off x="1141250" y="5231398"/>
            <a:ext cx="7481755" cy="8823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effectLst/>
              </a:rPr>
              <a:t>Note 2</a:t>
            </a:r>
            <a:r>
              <a:rPr lang="en-US" sz="2400" baseline="30000" dirty="0" smtClean="0">
                <a:effectLst/>
              </a:rPr>
              <a:t>nd</a:t>
            </a:r>
            <a:r>
              <a:rPr lang="en-US" sz="2400" dirty="0" smtClean="0">
                <a:effectLst/>
              </a:rPr>
              <a:t> subsystem is disconnected</a:t>
            </a:r>
          </a:p>
          <a:p>
            <a:r>
              <a:rPr lang="en-US" sz="2400" dirty="0" smtClean="0">
                <a:effectLst/>
              </a:rPr>
              <a:t>Next step will connect 2</a:t>
            </a:r>
            <a:r>
              <a:rPr lang="en-US" sz="2400" baseline="30000" dirty="0" smtClean="0">
                <a:effectLst/>
              </a:rPr>
              <a:t>nd</a:t>
            </a:r>
            <a:r>
              <a:rPr lang="en-US" sz="2400" dirty="0" smtClean="0">
                <a:effectLst/>
              </a:rPr>
              <a:t> subsystem</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264" y="1410258"/>
            <a:ext cx="400106" cy="366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00" y="3327082"/>
            <a:ext cx="5867400" cy="1666875"/>
          </a:xfrm>
          <a:prstGeom prst="rect">
            <a:avLst/>
          </a:prstGeom>
        </p:spPr>
      </p:pic>
    </p:spTree>
    <p:extLst>
      <p:ext uri="{BB962C8B-B14F-4D97-AF65-F5344CB8AC3E}">
        <p14:creationId xmlns:p14="http://schemas.microsoft.com/office/powerpoint/2010/main" val="6756460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Launching Dual Subsystem Debug </a:t>
            </a:r>
            <a:r>
              <a:rPr lang="en-US" sz="2400" dirty="0" smtClean="0"/>
              <a:t>(2)</a:t>
            </a:r>
            <a:endParaRPr lang="en-US" dirty="0"/>
          </a:p>
        </p:txBody>
      </p:sp>
      <p:sp>
        <p:nvSpPr>
          <p:cNvPr id="3" name="Content Placeholder 2"/>
          <p:cNvSpPr>
            <a:spLocks noGrp="1"/>
          </p:cNvSpPr>
          <p:nvPr>
            <p:ph idx="1"/>
          </p:nvPr>
        </p:nvSpPr>
        <p:spPr>
          <a:xfrm>
            <a:off x="212650" y="761999"/>
            <a:ext cx="8697434" cy="4458587"/>
          </a:xfrm>
        </p:spPr>
        <p:txBody>
          <a:bodyPr>
            <a:normAutofit/>
          </a:bodyPr>
          <a:lstStyle/>
          <a:p>
            <a:r>
              <a:rPr lang="en-US" dirty="0" smtClean="0"/>
              <a:t>2</a:t>
            </a:r>
            <a:r>
              <a:rPr lang="en-US" baseline="30000" dirty="0" smtClean="0"/>
              <a:t>nd</a:t>
            </a:r>
            <a:r>
              <a:rPr lang="en-US" dirty="0" smtClean="0"/>
              <a:t> subsystem </a:t>
            </a:r>
            <a:r>
              <a:rPr lang="en-US" sz="2000" dirty="0" smtClean="0"/>
              <a:t>(CCS Debug Perspective)</a:t>
            </a:r>
            <a:r>
              <a:rPr lang="en-US" dirty="0" smtClean="0"/>
              <a:t> -</a:t>
            </a:r>
          </a:p>
          <a:p>
            <a:pPr lvl="1"/>
            <a:r>
              <a:rPr lang="en-US" dirty="0" smtClean="0"/>
              <a:t>In Debug window right-click on emulator and select “Connect target”</a:t>
            </a:r>
          </a:p>
          <a:p>
            <a:pPr lvl="1"/>
            <a:r>
              <a:rPr lang="en-US" dirty="0" smtClean="0"/>
              <a:t>Highlight emulator and load program (flash)</a:t>
            </a:r>
          </a:p>
          <a:p>
            <a:pPr lvl="2"/>
            <a:r>
              <a:rPr lang="en-US" dirty="0" smtClean="0"/>
              <a:t>Run </a:t>
            </a:r>
            <a:r>
              <a:rPr lang="en-US" dirty="0" smtClean="0">
                <a:sym typeface="Wingdings" pitchFamily="2" charset="2"/>
              </a:rPr>
              <a:t> Load  Load Program…</a:t>
            </a:r>
            <a:endParaRPr lang="en-US" dirty="0" smtClean="0"/>
          </a:p>
        </p:txBody>
      </p:sp>
      <p:sp>
        <p:nvSpPr>
          <p:cNvPr id="5" name="Content Placeholder 2"/>
          <p:cNvSpPr txBox="1">
            <a:spLocks/>
          </p:cNvSpPr>
          <p:nvPr/>
        </p:nvSpPr>
        <p:spPr>
          <a:xfrm>
            <a:off x="1141250" y="5695220"/>
            <a:ext cx="7481755" cy="88234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effectLst/>
              </a:rPr>
              <a:t>Both subsystems are connected</a:t>
            </a:r>
          </a:p>
          <a:p>
            <a:r>
              <a:rPr lang="en-US" sz="2400" dirty="0" smtClean="0">
                <a:effectLst/>
              </a:rPr>
              <a:t>Next step is dual subsystem start-up sequence</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3396615"/>
            <a:ext cx="5867400" cy="2076450"/>
          </a:xfrm>
          <a:prstGeom prst="rect">
            <a:avLst/>
          </a:prstGeom>
        </p:spPr>
      </p:pic>
    </p:spTree>
    <p:extLst>
      <p:ext uri="{BB962C8B-B14F-4D97-AF65-F5344CB8AC3E}">
        <p14:creationId xmlns:p14="http://schemas.microsoft.com/office/powerpoint/2010/main" val="3857886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Dual Subsystem Debug Start-up</a:t>
            </a:r>
            <a:endParaRPr lang="en-US" dirty="0"/>
          </a:p>
        </p:txBody>
      </p:sp>
      <p:sp>
        <p:nvSpPr>
          <p:cNvPr id="6" name="Content Placeholder 2"/>
          <p:cNvSpPr txBox="1">
            <a:spLocks/>
          </p:cNvSpPr>
          <p:nvPr/>
        </p:nvSpPr>
        <p:spPr>
          <a:xfrm>
            <a:off x="457200" y="645036"/>
            <a:ext cx="8229600" cy="41608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300"/>
              </a:spcBef>
              <a:spcAft>
                <a:spcPts val="300"/>
              </a:spcAft>
            </a:pPr>
            <a:r>
              <a:rPr lang="en-US" sz="2800" dirty="0" smtClean="0">
                <a:effectLst/>
              </a:rPr>
              <a:t>Start-up sequence</a:t>
            </a:r>
          </a:p>
          <a:p>
            <a:pPr marL="971550" lvl="1" indent="-514350">
              <a:lnSpc>
                <a:spcPct val="100000"/>
              </a:lnSpc>
              <a:spcBef>
                <a:spcPts val="300"/>
              </a:spcBef>
              <a:spcAft>
                <a:spcPts val="300"/>
              </a:spcAft>
              <a:buFont typeface="+mj-lt"/>
              <a:buAutoNum type="arabicPeriod"/>
            </a:pPr>
            <a:r>
              <a:rPr lang="en-US" sz="2400" dirty="0" smtClean="0">
                <a:effectLst/>
              </a:rPr>
              <a:t>Reset CPU1 subsystem</a:t>
            </a:r>
          </a:p>
          <a:p>
            <a:pPr marL="971550" lvl="1" indent="-514350">
              <a:lnSpc>
                <a:spcPct val="100000"/>
              </a:lnSpc>
              <a:spcBef>
                <a:spcPts val="300"/>
              </a:spcBef>
              <a:spcAft>
                <a:spcPts val="300"/>
              </a:spcAft>
              <a:buFont typeface="+mj-lt"/>
              <a:buAutoNum type="arabicPeriod"/>
            </a:pPr>
            <a:r>
              <a:rPr lang="en-US" sz="2400" dirty="0" smtClean="0">
                <a:effectLst/>
              </a:rPr>
              <a:t>Reset CPU2 subsystem</a:t>
            </a:r>
          </a:p>
          <a:p>
            <a:pPr marL="971550" lvl="1" indent="-514350">
              <a:lnSpc>
                <a:spcPct val="100000"/>
              </a:lnSpc>
              <a:spcBef>
                <a:spcPts val="300"/>
              </a:spcBef>
              <a:spcAft>
                <a:spcPts val="300"/>
              </a:spcAft>
              <a:buFont typeface="+mj-lt"/>
              <a:buAutoNum type="arabicPeriod"/>
            </a:pPr>
            <a:r>
              <a:rPr lang="en-US" sz="2400" dirty="0" smtClean="0">
                <a:effectLst/>
              </a:rPr>
              <a:t>Run CPU1 subsystem</a:t>
            </a:r>
          </a:p>
          <a:p>
            <a:pPr marL="971550" lvl="1" indent="-514350">
              <a:lnSpc>
                <a:spcPct val="100000"/>
              </a:lnSpc>
              <a:spcBef>
                <a:spcPts val="300"/>
              </a:spcBef>
              <a:spcAft>
                <a:spcPts val="300"/>
              </a:spcAft>
              <a:buFont typeface="+mj-lt"/>
              <a:buAutoNum type="arabicPeriod"/>
            </a:pPr>
            <a:r>
              <a:rPr lang="en-US" sz="2400" dirty="0" smtClean="0">
                <a:effectLst/>
              </a:rPr>
              <a:t>Run CPU2 subsystem</a:t>
            </a:r>
          </a:p>
          <a:p>
            <a:pPr marL="971550" lvl="1" indent="-514350">
              <a:lnSpc>
                <a:spcPct val="100000"/>
              </a:lnSpc>
              <a:spcBef>
                <a:spcPts val="300"/>
              </a:spcBef>
              <a:spcAft>
                <a:spcPts val="300"/>
              </a:spcAft>
              <a:buFont typeface="+mj-lt"/>
              <a:buAutoNum type="arabicPeriod"/>
            </a:pPr>
            <a:r>
              <a:rPr lang="en-US" sz="2400" dirty="0" smtClean="0">
                <a:effectLst/>
              </a:rPr>
              <a:t>Stop and debug either subsystem</a:t>
            </a:r>
          </a:p>
          <a:p>
            <a:pPr>
              <a:lnSpc>
                <a:spcPct val="100000"/>
              </a:lnSpc>
              <a:spcBef>
                <a:spcPts val="300"/>
              </a:spcBef>
              <a:spcAft>
                <a:spcPts val="300"/>
              </a:spcAft>
            </a:pPr>
            <a:r>
              <a:rPr lang="en-US" sz="2800" dirty="0" smtClean="0">
                <a:effectLst/>
              </a:rPr>
              <a:t>Debug window controls “selected” subsystem for the debug interaction</a:t>
            </a:r>
          </a:p>
          <a:p>
            <a:pPr lvl="1">
              <a:lnSpc>
                <a:spcPct val="100000"/>
              </a:lnSpc>
              <a:spcBef>
                <a:spcPts val="300"/>
              </a:spcBef>
              <a:spcAft>
                <a:spcPts val="300"/>
              </a:spcAft>
            </a:pPr>
            <a:r>
              <a:rPr lang="en-US" sz="2400" dirty="0" smtClean="0">
                <a:effectLst/>
              </a:rPr>
              <a:t>Highlight appropriate subsystem for debug</a:t>
            </a:r>
            <a:endParaRPr lang="en-US" sz="2400" dirty="0">
              <a:effectLs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38" y="4830758"/>
            <a:ext cx="6862763" cy="1833563"/>
          </a:xfrm>
          <a:prstGeom prst="rect">
            <a:avLst/>
          </a:prstGeom>
        </p:spPr>
      </p:pic>
    </p:spTree>
    <p:extLst>
      <p:ext uri="{BB962C8B-B14F-4D97-AF65-F5344CB8AC3E}">
        <p14:creationId xmlns:p14="http://schemas.microsoft.com/office/powerpoint/2010/main" val="780851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63" y="1159071"/>
            <a:ext cx="3343275" cy="4907756"/>
          </a:xfrm>
          <a:prstGeom prst="rect">
            <a:avLst/>
          </a:prstGeom>
        </p:spPr>
      </p:pic>
      <p:sp>
        <p:nvSpPr>
          <p:cNvPr id="2" name="Title 1"/>
          <p:cNvSpPr>
            <a:spLocks noGrp="1"/>
          </p:cNvSpPr>
          <p:nvPr>
            <p:ph type="title"/>
          </p:nvPr>
        </p:nvSpPr>
        <p:spPr/>
        <p:txBody>
          <a:bodyPr/>
          <a:lstStyle/>
          <a:p>
            <a:r>
              <a:rPr lang="en-US" dirty="0"/>
              <a:t>Lab File Directory Structure</a:t>
            </a:r>
          </a:p>
        </p:txBody>
      </p:sp>
      <p:sp>
        <p:nvSpPr>
          <p:cNvPr id="8" name="Rectangle 43"/>
          <p:cNvSpPr txBox="1">
            <a:spLocks noChangeArrowheads="1"/>
          </p:cNvSpPr>
          <p:nvPr/>
        </p:nvSpPr>
        <p:spPr>
          <a:xfrm>
            <a:off x="4756377" y="4516622"/>
            <a:ext cx="3877259" cy="1776412"/>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0" u="none" strike="noStrike" kern="1200" cap="none" spc="0" normalizeH="0" baseline="0" noProof="0" dirty="0" smtClean="0">
                <a:ln>
                  <a:noFill/>
                </a:ln>
                <a:solidFill>
                  <a:schemeClr val="tx1"/>
                </a:solidFill>
                <a:effectLst/>
                <a:uLnTx/>
                <a:uFillTx/>
                <a:latin typeface="+mn-lt"/>
                <a:ea typeface="+mn-ea"/>
                <a:cs typeface="+mn-cs"/>
              </a:rPr>
              <a:t>All modified files are in the Project Folder</a:t>
            </a: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0" u="none" strike="noStrike" kern="1200" cap="none" spc="0" normalizeH="0" baseline="0" noProof="0" dirty="0" smtClean="0">
                <a:ln>
                  <a:noFill/>
                </a:ln>
                <a:solidFill>
                  <a:schemeClr val="tx1"/>
                </a:solidFill>
                <a:effectLst/>
                <a:uLnTx/>
                <a:uFillTx/>
                <a:latin typeface="+mn-lt"/>
                <a:ea typeface="+mn-ea"/>
                <a:cs typeface="+mn-cs"/>
              </a:rPr>
              <a:t>Original source files are always available for reuse, if a file becomes corrupted</a:t>
            </a:r>
            <a:endParaRPr kumimoji="0" lang="en-US" sz="2000" b="0" u="none" strike="noStrike" kern="1200" cap="none" spc="0" normalizeH="0" baseline="0" noProof="0" dirty="0">
              <a:ln>
                <a:noFill/>
              </a:ln>
              <a:solidFill>
                <a:schemeClr val="tx1"/>
              </a:solidFill>
              <a:effectLst/>
              <a:uLnTx/>
              <a:uFillTx/>
              <a:latin typeface="+mn-lt"/>
              <a:ea typeface="+mn-ea"/>
              <a:cs typeface="+mn-cs"/>
            </a:endParaRPr>
          </a:p>
        </p:txBody>
      </p:sp>
      <p:sp>
        <p:nvSpPr>
          <p:cNvPr id="9" name="Text Box 37"/>
          <p:cNvSpPr txBox="1">
            <a:spLocks noChangeArrowheads="1"/>
          </p:cNvSpPr>
          <p:nvPr/>
        </p:nvSpPr>
        <p:spPr bwMode="auto">
          <a:xfrm>
            <a:off x="4583501" y="4236005"/>
            <a:ext cx="3044423" cy="387798"/>
          </a:xfrm>
          <a:prstGeom prst="rect">
            <a:avLst/>
          </a:prstGeom>
          <a:noFill/>
          <a:ln w="12700">
            <a:noFill/>
            <a:miter lim="800000"/>
            <a:headEnd type="none" w="sm" len="sm"/>
            <a:tailEnd type="none" w="sm" len="sm"/>
          </a:ln>
          <a:effectLst/>
        </p:spPr>
        <p:txBody>
          <a:bodyPr wrap="none">
            <a:spAutoFit/>
          </a:bodyPr>
          <a:lstStyle/>
          <a:p>
            <a:r>
              <a:rPr lang="en-US" sz="2400" b="0" dirty="0">
                <a:effectLst/>
                <a:latin typeface="Arial" charset="0"/>
              </a:rPr>
              <a:t>Original Source Files</a:t>
            </a:r>
          </a:p>
        </p:txBody>
      </p:sp>
      <p:sp>
        <p:nvSpPr>
          <p:cNvPr id="10" name="Text Box 38"/>
          <p:cNvSpPr txBox="1">
            <a:spLocks noChangeArrowheads="1"/>
          </p:cNvSpPr>
          <p:nvPr/>
        </p:nvSpPr>
        <p:spPr bwMode="auto">
          <a:xfrm>
            <a:off x="4583501" y="3479304"/>
            <a:ext cx="3950120" cy="775597"/>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2400" b="0" dirty="0">
                <a:effectLst/>
                <a:latin typeface="Arial" charset="0"/>
              </a:rPr>
              <a:t>Source Files are “Added” to</a:t>
            </a:r>
          </a:p>
          <a:p>
            <a:pPr>
              <a:spcBef>
                <a:spcPct val="25000"/>
              </a:spcBef>
            </a:pPr>
            <a:r>
              <a:rPr lang="en-US" sz="2400" b="0" dirty="0" smtClean="0">
                <a:effectLst/>
                <a:latin typeface="Arial" charset="0"/>
              </a:rPr>
              <a:t>the </a:t>
            </a:r>
            <a:r>
              <a:rPr lang="en-US" sz="2400" b="0" dirty="0">
                <a:effectLst/>
                <a:latin typeface="Arial" charset="0"/>
              </a:rPr>
              <a:t>Project Folder</a:t>
            </a:r>
          </a:p>
        </p:txBody>
      </p:sp>
      <p:sp>
        <p:nvSpPr>
          <p:cNvPr id="11" name="Text Box 40"/>
          <p:cNvSpPr txBox="1">
            <a:spLocks noChangeArrowheads="1"/>
          </p:cNvSpPr>
          <p:nvPr/>
        </p:nvSpPr>
        <p:spPr bwMode="auto">
          <a:xfrm>
            <a:off x="4583501" y="1107152"/>
            <a:ext cx="4278735" cy="387798"/>
          </a:xfrm>
          <a:prstGeom prst="rect">
            <a:avLst/>
          </a:prstGeom>
          <a:noFill/>
          <a:ln w="12700">
            <a:noFill/>
            <a:miter lim="800000"/>
            <a:headEnd type="none" w="sm" len="sm"/>
            <a:tailEnd type="none" w="sm" len="sm"/>
          </a:ln>
          <a:effectLst/>
        </p:spPr>
        <p:txBody>
          <a:bodyPr wrap="none">
            <a:spAutoFit/>
          </a:bodyPr>
          <a:lstStyle/>
          <a:p>
            <a:r>
              <a:rPr lang="en-US" sz="2400" b="0" dirty="0">
                <a:effectLst/>
                <a:latin typeface="Arial" charset="0"/>
              </a:rPr>
              <a:t>Supporting Files and Libraries</a:t>
            </a:r>
          </a:p>
        </p:txBody>
      </p:sp>
      <p:sp>
        <p:nvSpPr>
          <p:cNvPr id="13" name="Rectangle 43"/>
          <p:cNvSpPr txBox="1">
            <a:spLocks noChangeArrowheads="1"/>
          </p:cNvSpPr>
          <p:nvPr/>
        </p:nvSpPr>
        <p:spPr>
          <a:xfrm>
            <a:off x="4747436" y="1411952"/>
            <a:ext cx="4267199" cy="2057400"/>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0" u="none" strike="noStrike" kern="1200" cap="none" spc="0" normalizeH="0" baseline="0" noProof="0" dirty="0" smtClean="0">
                <a:ln>
                  <a:noFill/>
                </a:ln>
                <a:solidFill>
                  <a:schemeClr val="tx1"/>
                </a:solidFill>
                <a:effectLst/>
                <a:uLnTx/>
                <a:uFillTx/>
                <a:latin typeface="+mn-lt"/>
                <a:ea typeface="+mn-ea"/>
                <a:cs typeface="+mn-cs"/>
              </a:rPr>
              <a:t>Easier to make projects portable</a:t>
            </a: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lang="en-US" sz="2000" b="0" dirty="0" smtClean="0">
                <a:effectLst/>
                <a:latin typeface="+mn-lt"/>
              </a:rPr>
              <a:t>${PROJECT_ROOT} provides an anchor point for paths to files that travel with the project</a:t>
            </a:r>
            <a:endParaRPr kumimoji="0" lang="en-US" sz="2000" b="0" u="none" strike="noStrike" kern="1200" cap="none" spc="0" normalizeH="0" baseline="0" noProof="0" dirty="0" smtClean="0">
              <a:ln>
                <a:noFill/>
              </a:ln>
              <a:solidFill>
                <a:schemeClr val="tx1"/>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r>
              <a:rPr kumimoji="0" lang="en-US" sz="2000" b="0" u="none" strike="noStrike" kern="1200" cap="none" spc="0" normalizeH="0" baseline="0" noProof="0" dirty="0" smtClean="0">
                <a:ln>
                  <a:noFill/>
                </a:ln>
                <a:solidFill>
                  <a:schemeClr val="tx1"/>
                </a:solidFill>
                <a:effectLst/>
                <a:uLnTx/>
                <a:uFillTx/>
                <a:latin typeface="+mn-lt"/>
                <a:ea typeface="+mn-ea"/>
                <a:cs typeface="+mn-cs"/>
              </a:rPr>
              <a:t>Easier to maintain and update supporting</a:t>
            </a:r>
            <a:r>
              <a:rPr kumimoji="0" lang="en-US" sz="2000" b="0" u="none" strike="noStrike" kern="1200" cap="none" spc="0" normalizeH="0" noProof="0" dirty="0" smtClean="0">
                <a:ln>
                  <a:noFill/>
                </a:ln>
                <a:solidFill>
                  <a:schemeClr val="tx1"/>
                </a:solidFill>
                <a:effectLst/>
                <a:uLnTx/>
                <a:uFillTx/>
                <a:latin typeface="+mn-lt"/>
                <a:ea typeface="+mn-ea"/>
                <a:cs typeface="+mn-cs"/>
              </a:rPr>
              <a:t> files and </a:t>
            </a:r>
            <a:r>
              <a:rPr lang="en-US" sz="2000" b="0" dirty="0" smtClean="0">
                <a:effectLst/>
                <a:latin typeface="+mn-lt"/>
              </a:rPr>
              <a:t>libraries</a:t>
            </a:r>
            <a:endParaRPr kumimoji="0" lang="en-US" sz="2000" b="0" u="none" strike="noStrike" kern="1200" cap="none" spc="0" normalizeH="0" baseline="0" noProof="0" dirty="0">
              <a:ln>
                <a:noFill/>
              </a:ln>
              <a:solidFill>
                <a:schemeClr val="tx1"/>
              </a:solidFill>
              <a:effectLst/>
              <a:uLnTx/>
              <a:uFillTx/>
              <a:latin typeface="+mn-lt"/>
            </a:endParaRPr>
          </a:p>
        </p:txBody>
      </p:sp>
      <p:sp>
        <p:nvSpPr>
          <p:cNvPr id="14" name="Text Box 46"/>
          <p:cNvSpPr txBox="1">
            <a:spLocks noChangeArrowheads="1"/>
          </p:cNvSpPr>
          <p:nvPr/>
        </p:nvSpPr>
        <p:spPr bwMode="auto">
          <a:xfrm>
            <a:off x="183222" y="6517320"/>
            <a:ext cx="8859990" cy="289310"/>
          </a:xfrm>
          <a:prstGeom prst="rect">
            <a:avLst/>
          </a:prstGeom>
          <a:noFill/>
          <a:ln w="12700">
            <a:noFill/>
            <a:miter lim="800000"/>
            <a:headEnd type="none" w="sm" len="sm"/>
            <a:tailEnd type="none" w="sm" len="sm"/>
          </a:ln>
          <a:effectLst/>
        </p:spPr>
        <p:txBody>
          <a:bodyPr wrap="none">
            <a:spAutoFit/>
          </a:bodyPr>
          <a:lstStyle/>
          <a:p>
            <a:r>
              <a:rPr lang="en-US" sz="1600" b="0" i="1" dirty="0" smtClean="0">
                <a:effectLst/>
                <a:latin typeface="Arial" charset="0"/>
              </a:rPr>
              <a:t>Note: CCSv6 </a:t>
            </a:r>
            <a:r>
              <a:rPr lang="en-US" sz="1600" b="0" i="1" dirty="0">
                <a:effectLst/>
                <a:latin typeface="Arial" charset="0"/>
              </a:rPr>
              <a:t>will automatically add </a:t>
            </a:r>
            <a:r>
              <a:rPr lang="en-US" sz="1600" b="0" i="1" u="sng" dirty="0">
                <a:effectLst/>
                <a:latin typeface="Arial" charset="0"/>
              </a:rPr>
              <a:t>ALL</a:t>
            </a:r>
            <a:r>
              <a:rPr lang="en-US" sz="1600" b="0" i="1" dirty="0">
                <a:effectLst/>
                <a:latin typeface="Arial" charset="0"/>
              </a:rPr>
              <a:t> files contained in the folder where the project is created</a:t>
            </a:r>
          </a:p>
        </p:txBody>
      </p:sp>
      <p:sp>
        <p:nvSpPr>
          <p:cNvPr id="16" name="Line 44"/>
          <p:cNvSpPr>
            <a:spLocks noChangeShapeType="1"/>
          </p:cNvSpPr>
          <p:nvPr/>
        </p:nvSpPr>
        <p:spPr bwMode="auto">
          <a:xfrm flipH="1">
            <a:off x="2616023" y="3621753"/>
            <a:ext cx="1974726" cy="396094"/>
          </a:xfrm>
          <a:prstGeom prst="line">
            <a:avLst/>
          </a:prstGeom>
          <a:noFill/>
          <a:ln w="28575">
            <a:solidFill>
              <a:schemeClr val="tx2"/>
            </a:solidFill>
            <a:round/>
            <a:headEnd type="none" w="sm" len="sm"/>
            <a:tailEnd type="triangle" w="med" len="med"/>
          </a:ln>
          <a:effectLst/>
        </p:spPr>
        <p:txBody>
          <a:bodyPr/>
          <a:lstStyle/>
          <a:p>
            <a:endParaRPr lang="en-US" dirty="0"/>
          </a:p>
        </p:txBody>
      </p:sp>
      <p:sp>
        <p:nvSpPr>
          <p:cNvPr id="17" name="Line 45"/>
          <p:cNvSpPr>
            <a:spLocks noChangeShapeType="1"/>
          </p:cNvSpPr>
          <p:nvPr/>
        </p:nvSpPr>
        <p:spPr bwMode="auto">
          <a:xfrm flipH="1">
            <a:off x="2867890" y="4429904"/>
            <a:ext cx="1746105" cy="1389005"/>
          </a:xfrm>
          <a:prstGeom prst="line">
            <a:avLst/>
          </a:prstGeom>
          <a:noFill/>
          <a:ln w="28575">
            <a:solidFill>
              <a:schemeClr val="tx2"/>
            </a:solidFill>
            <a:round/>
            <a:headEnd type="none" w="sm" len="sm"/>
            <a:tailEnd type="triangle" w="med" len="med"/>
          </a:ln>
          <a:effectLst/>
        </p:spPr>
        <p:txBody>
          <a:bodyPr/>
          <a:lstStyle/>
          <a:p>
            <a:endParaRPr lang="en-US" dirty="0"/>
          </a:p>
        </p:txBody>
      </p:sp>
      <p:sp>
        <p:nvSpPr>
          <p:cNvPr id="19" name="Line 44"/>
          <p:cNvSpPr>
            <a:spLocks noChangeShapeType="1"/>
          </p:cNvSpPr>
          <p:nvPr/>
        </p:nvSpPr>
        <p:spPr bwMode="auto">
          <a:xfrm flipH="1">
            <a:off x="3013363" y="1274457"/>
            <a:ext cx="1600633" cy="471215"/>
          </a:xfrm>
          <a:prstGeom prst="line">
            <a:avLst/>
          </a:prstGeom>
          <a:noFill/>
          <a:ln w="28575">
            <a:solidFill>
              <a:schemeClr val="tx2"/>
            </a:solidFill>
            <a:round/>
            <a:headEnd type="none" w="sm" len="sm"/>
            <a:tailEnd type="triangle" w="med" len="med"/>
          </a:ln>
          <a:effectLst/>
        </p:spPr>
        <p:txBody>
          <a:bodyPr/>
          <a:lstStyle/>
          <a:p>
            <a:endParaRPr lang="en-US" dirty="0"/>
          </a:p>
        </p:txBody>
      </p:sp>
      <p:sp>
        <p:nvSpPr>
          <p:cNvPr id="6" name="Right Brace 5"/>
          <p:cNvSpPr/>
          <p:nvPr/>
        </p:nvSpPr>
        <p:spPr bwMode="auto">
          <a:xfrm>
            <a:off x="2382109" y="3715313"/>
            <a:ext cx="233915" cy="605068"/>
          </a:xfrm>
          <a:prstGeom prst="rightBrace">
            <a:avLst/>
          </a:prstGeom>
          <a:noFill/>
          <a:ln w="28575" cap="flat" cmpd="sng" algn="ctr">
            <a:solidFill>
              <a:schemeClr val="tx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tx1"/>
              </a:solidFill>
              <a:effectLst>
                <a:outerShdw blurRad="38100" dist="38100" dir="2700000" algn="tl">
                  <a:srgbClr val="000000">
                    <a:alpha val="43137"/>
                  </a:srgbClr>
                </a:outerShdw>
              </a:effectLst>
              <a:latin typeface="Arial Narrow" pitchFamily="34" charset="0"/>
            </a:endParaRPr>
          </a:p>
        </p:txBody>
      </p:sp>
    </p:spTree>
    <p:extLst>
      <p:ext uri="{BB962C8B-B14F-4D97-AF65-F5344CB8AC3E}">
        <p14:creationId xmlns:p14="http://schemas.microsoft.com/office/powerpoint/2010/main" val="42263960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Lab1: Dual-Core Debug with F2837xD</a:t>
            </a:r>
            <a:endParaRPr lang="en-US" dirty="0"/>
          </a:p>
        </p:txBody>
      </p:sp>
      <p:sp>
        <p:nvSpPr>
          <p:cNvPr id="3" name="Content Placeholder 2"/>
          <p:cNvSpPr>
            <a:spLocks noGrp="1"/>
          </p:cNvSpPr>
          <p:nvPr>
            <p:ph idx="1"/>
          </p:nvPr>
        </p:nvSpPr>
        <p:spPr>
          <a:xfrm>
            <a:off x="457200" y="3430883"/>
            <a:ext cx="7464365" cy="3097517"/>
          </a:xfrm>
        </p:spPr>
        <p:txBody>
          <a:bodyPr>
            <a:normAutofit/>
          </a:bodyPr>
          <a:lstStyle/>
          <a:p>
            <a:r>
              <a:rPr lang="en-US" sz="2800" dirty="0" smtClean="0"/>
              <a:t>Use Code Composer Studio (CCS) in dual-core debug environment</a:t>
            </a:r>
          </a:p>
          <a:p>
            <a:pPr lvl="1"/>
            <a:r>
              <a:rPr lang="en-US" sz="2400" dirty="0" smtClean="0"/>
              <a:t>Set up target configuration</a:t>
            </a:r>
          </a:p>
          <a:p>
            <a:pPr lvl="1"/>
            <a:r>
              <a:rPr lang="en-US" sz="2400" dirty="0" smtClean="0"/>
              <a:t>Create CPU1 project</a:t>
            </a:r>
          </a:p>
          <a:p>
            <a:pPr lvl="2"/>
            <a:r>
              <a:rPr lang="en-US" sz="2000" dirty="0" smtClean="0"/>
              <a:t>CPU1 blinks LED LD2 (software delay loop)</a:t>
            </a:r>
          </a:p>
          <a:p>
            <a:pPr lvl="1"/>
            <a:r>
              <a:rPr lang="en-US" sz="2400" dirty="0" smtClean="0"/>
              <a:t>Load and run CPU2 project</a:t>
            </a:r>
          </a:p>
          <a:p>
            <a:pPr lvl="2"/>
            <a:r>
              <a:rPr lang="en-US" sz="2000" dirty="0" smtClean="0"/>
              <a:t>CPU2 blinks LED LD3 (software delay loop)</a:t>
            </a:r>
            <a:endParaRPr lang="en-US" sz="2000" dirty="0"/>
          </a:p>
        </p:txBody>
      </p:sp>
      <p:sp>
        <p:nvSpPr>
          <p:cNvPr id="18" name="Line 1021"/>
          <p:cNvSpPr>
            <a:spLocks noChangeShapeType="1"/>
          </p:cNvSpPr>
          <p:nvPr/>
        </p:nvSpPr>
        <p:spPr bwMode="auto">
          <a:xfrm rot="5400000" flipV="1">
            <a:off x="2893734" y="1730686"/>
            <a:ext cx="0" cy="666750"/>
          </a:xfrm>
          <a:prstGeom prst="line">
            <a:avLst/>
          </a:prstGeom>
          <a:noFill/>
          <a:ln w="57150">
            <a:solidFill>
              <a:schemeClr val="tx1"/>
            </a:solidFill>
            <a:round/>
            <a:headEnd type="triangle" w="med" len="med"/>
            <a:tailEnd type="triangle" w="med" len="med"/>
          </a:ln>
          <a:effectLst/>
        </p:spPr>
        <p:txBody>
          <a:bodyPr/>
          <a:lstStyle/>
          <a:p>
            <a:endParaRPr lang="en-US" dirty="0"/>
          </a:p>
        </p:txBody>
      </p:sp>
      <p:grpSp>
        <p:nvGrpSpPr>
          <p:cNvPr id="19" name="Group 1034"/>
          <p:cNvGrpSpPr>
            <a:grpSpLocks/>
          </p:cNvGrpSpPr>
          <p:nvPr/>
        </p:nvGrpSpPr>
        <p:grpSpPr bwMode="auto">
          <a:xfrm>
            <a:off x="1010959" y="1121864"/>
            <a:ext cx="1535113" cy="1827212"/>
            <a:chOff x="691" y="2160"/>
            <a:chExt cx="967" cy="1151"/>
          </a:xfrm>
        </p:grpSpPr>
        <p:sp>
          <p:nvSpPr>
            <p:cNvPr id="21" name="AutoShape 1035"/>
            <p:cNvSpPr>
              <a:spLocks noChangeAspect="1" noChangeArrowheads="1" noTextEdit="1"/>
            </p:cNvSpPr>
            <p:nvPr/>
          </p:nvSpPr>
          <p:spPr bwMode="auto">
            <a:xfrm>
              <a:off x="691" y="2160"/>
              <a:ext cx="967" cy="1151"/>
            </a:xfrm>
            <a:prstGeom prst="rect">
              <a:avLst/>
            </a:prstGeom>
            <a:noFill/>
            <a:ln w="9525">
              <a:noFill/>
              <a:miter lim="800000"/>
              <a:headEnd/>
              <a:tailEnd/>
            </a:ln>
          </p:spPr>
          <p:txBody>
            <a:bodyPr/>
            <a:lstStyle/>
            <a:p>
              <a:endParaRPr lang="en-US" dirty="0"/>
            </a:p>
          </p:txBody>
        </p:sp>
        <p:sp>
          <p:nvSpPr>
            <p:cNvPr id="22" name="Freeform 1036"/>
            <p:cNvSpPr>
              <a:spLocks/>
            </p:cNvSpPr>
            <p:nvPr/>
          </p:nvSpPr>
          <p:spPr bwMode="auto">
            <a:xfrm>
              <a:off x="695" y="2167"/>
              <a:ext cx="949" cy="1144"/>
            </a:xfrm>
            <a:custGeom>
              <a:avLst/>
              <a:gdLst/>
              <a:ahLst/>
              <a:cxnLst>
                <a:cxn ang="0">
                  <a:pos x="85" y="451"/>
                </a:cxn>
                <a:cxn ang="0">
                  <a:pos x="84" y="1347"/>
                </a:cxn>
                <a:cxn ang="0">
                  <a:pos x="84" y="1393"/>
                </a:cxn>
                <a:cxn ang="0">
                  <a:pos x="0" y="2053"/>
                </a:cxn>
                <a:cxn ang="0">
                  <a:pos x="2" y="2090"/>
                </a:cxn>
                <a:cxn ang="0">
                  <a:pos x="16" y="2119"/>
                </a:cxn>
                <a:cxn ang="0">
                  <a:pos x="43" y="2141"/>
                </a:cxn>
                <a:cxn ang="0">
                  <a:pos x="148" y="2150"/>
                </a:cxn>
                <a:cxn ang="0">
                  <a:pos x="103" y="2224"/>
                </a:cxn>
                <a:cxn ang="0">
                  <a:pos x="881" y="2287"/>
                </a:cxn>
                <a:cxn ang="0">
                  <a:pos x="840" y="2224"/>
                </a:cxn>
                <a:cxn ang="0">
                  <a:pos x="1792" y="2168"/>
                </a:cxn>
                <a:cxn ang="0">
                  <a:pos x="1850" y="2163"/>
                </a:cxn>
                <a:cxn ang="0">
                  <a:pos x="1883" y="2141"/>
                </a:cxn>
                <a:cxn ang="0">
                  <a:pos x="1897" y="2099"/>
                </a:cxn>
                <a:cxn ang="0">
                  <a:pos x="1896" y="2034"/>
                </a:cxn>
                <a:cxn ang="0">
                  <a:pos x="1711" y="1347"/>
                </a:cxn>
                <a:cxn ang="0">
                  <a:pos x="1738" y="13"/>
                </a:cxn>
                <a:cxn ang="0">
                  <a:pos x="1636" y="10"/>
                </a:cxn>
                <a:cxn ang="0">
                  <a:pos x="1533" y="9"/>
                </a:cxn>
                <a:cxn ang="0">
                  <a:pos x="1431" y="7"/>
                </a:cxn>
                <a:cxn ang="0">
                  <a:pos x="1328" y="5"/>
                </a:cxn>
                <a:cxn ang="0">
                  <a:pos x="1225" y="3"/>
                </a:cxn>
                <a:cxn ang="0">
                  <a:pos x="1122" y="2"/>
                </a:cxn>
                <a:cxn ang="0">
                  <a:pos x="1019" y="1"/>
                </a:cxn>
                <a:cxn ang="0">
                  <a:pos x="917" y="0"/>
                </a:cxn>
                <a:cxn ang="0">
                  <a:pos x="813" y="0"/>
                </a:cxn>
                <a:cxn ang="0">
                  <a:pos x="711" y="0"/>
                </a:cxn>
                <a:cxn ang="0">
                  <a:pos x="608" y="0"/>
                </a:cxn>
                <a:cxn ang="0">
                  <a:pos x="506" y="1"/>
                </a:cxn>
                <a:cxn ang="0">
                  <a:pos x="402" y="3"/>
                </a:cxn>
                <a:cxn ang="0">
                  <a:pos x="300" y="6"/>
                </a:cxn>
                <a:cxn ang="0">
                  <a:pos x="196" y="9"/>
                </a:cxn>
                <a:cxn ang="0">
                  <a:pos x="93" y="13"/>
                </a:cxn>
              </a:cxnLst>
              <a:rect l="0" t="0" r="r" b="b"/>
              <a:pathLst>
                <a:path w="1898" h="2287">
                  <a:moveTo>
                    <a:pt x="93" y="13"/>
                  </a:moveTo>
                  <a:lnTo>
                    <a:pt x="85" y="451"/>
                  </a:lnTo>
                  <a:lnTo>
                    <a:pt x="75" y="1064"/>
                  </a:lnTo>
                  <a:lnTo>
                    <a:pt x="84" y="1347"/>
                  </a:lnTo>
                  <a:lnTo>
                    <a:pt x="130" y="1357"/>
                  </a:lnTo>
                  <a:lnTo>
                    <a:pt x="84" y="1393"/>
                  </a:lnTo>
                  <a:lnTo>
                    <a:pt x="2" y="2030"/>
                  </a:lnTo>
                  <a:lnTo>
                    <a:pt x="0" y="2053"/>
                  </a:lnTo>
                  <a:lnTo>
                    <a:pt x="0" y="2073"/>
                  </a:lnTo>
                  <a:lnTo>
                    <a:pt x="2" y="2090"/>
                  </a:lnTo>
                  <a:lnTo>
                    <a:pt x="8" y="2105"/>
                  </a:lnTo>
                  <a:lnTo>
                    <a:pt x="16" y="2119"/>
                  </a:lnTo>
                  <a:lnTo>
                    <a:pt x="28" y="2130"/>
                  </a:lnTo>
                  <a:lnTo>
                    <a:pt x="43" y="2141"/>
                  </a:lnTo>
                  <a:lnTo>
                    <a:pt x="60" y="2150"/>
                  </a:lnTo>
                  <a:lnTo>
                    <a:pt x="148" y="2150"/>
                  </a:lnTo>
                  <a:lnTo>
                    <a:pt x="148" y="2205"/>
                  </a:lnTo>
                  <a:lnTo>
                    <a:pt x="103" y="2224"/>
                  </a:lnTo>
                  <a:lnTo>
                    <a:pt x="103" y="2287"/>
                  </a:lnTo>
                  <a:lnTo>
                    <a:pt x="881" y="2287"/>
                  </a:lnTo>
                  <a:lnTo>
                    <a:pt x="885" y="2224"/>
                  </a:lnTo>
                  <a:lnTo>
                    <a:pt x="840" y="2224"/>
                  </a:lnTo>
                  <a:lnTo>
                    <a:pt x="849" y="2168"/>
                  </a:lnTo>
                  <a:lnTo>
                    <a:pt x="1792" y="2168"/>
                  </a:lnTo>
                  <a:lnTo>
                    <a:pt x="1825" y="2167"/>
                  </a:lnTo>
                  <a:lnTo>
                    <a:pt x="1850" y="2163"/>
                  </a:lnTo>
                  <a:lnTo>
                    <a:pt x="1870" y="2153"/>
                  </a:lnTo>
                  <a:lnTo>
                    <a:pt x="1883" y="2141"/>
                  </a:lnTo>
                  <a:lnTo>
                    <a:pt x="1891" y="2122"/>
                  </a:lnTo>
                  <a:lnTo>
                    <a:pt x="1897" y="2099"/>
                  </a:lnTo>
                  <a:lnTo>
                    <a:pt x="1898" y="2069"/>
                  </a:lnTo>
                  <a:lnTo>
                    <a:pt x="1896" y="2034"/>
                  </a:lnTo>
                  <a:lnTo>
                    <a:pt x="1750" y="1396"/>
                  </a:lnTo>
                  <a:lnTo>
                    <a:pt x="1711" y="1347"/>
                  </a:lnTo>
                  <a:lnTo>
                    <a:pt x="1737" y="1329"/>
                  </a:lnTo>
                  <a:lnTo>
                    <a:pt x="1738" y="13"/>
                  </a:lnTo>
                  <a:lnTo>
                    <a:pt x="1686" y="11"/>
                  </a:lnTo>
                  <a:lnTo>
                    <a:pt x="1636" y="10"/>
                  </a:lnTo>
                  <a:lnTo>
                    <a:pt x="1584" y="9"/>
                  </a:lnTo>
                  <a:lnTo>
                    <a:pt x="1533" y="9"/>
                  </a:lnTo>
                  <a:lnTo>
                    <a:pt x="1481" y="8"/>
                  </a:lnTo>
                  <a:lnTo>
                    <a:pt x="1431" y="7"/>
                  </a:lnTo>
                  <a:lnTo>
                    <a:pt x="1379" y="6"/>
                  </a:lnTo>
                  <a:lnTo>
                    <a:pt x="1328" y="5"/>
                  </a:lnTo>
                  <a:lnTo>
                    <a:pt x="1276" y="5"/>
                  </a:lnTo>
                  <a:lnTo>
                    <a:pt x="1225" y="3"/>
                  </a:lnTo>
                  <a:lnTo>
                    <a:pt x="1174" y="2"/>
                  </a:lnTo>
                  <a:lnTo>
                    <a:pt x="1122" y="2"/>
                  </a:lnTo>
                  <a:lnTo>
                    <a:pt x="1071" y="1"/>
                  </a:lnTo>
                  <a:lnTo>
                    <a:pt x="1019" y="1"/>
                  </a:lnTo>
                  <a:lnTo>
                    <a:pt x="968" y="0"/>
                  </a:lnTo>
                  <a:lnTo>
                    <a:pt x="917" y="0"/>
                  </a:lnTo>
                  <a:lnTo>
                    <a:pt x="865" y="0"/>
                  </a:lnTo>
                  <a:lnTo>
                    <a:pt x="813" y="0"/>
                  </a:lnTo>
                  <a:lnTo>
                    <a:pt x="763" y="0"/>
                  </a:lnTo>
                  <a:lnTo>
                    <a:pt x="711" y="0"/>
                  </a:lnTo>
                  <a:lnTo>
                    <a:pt x="660" y="0"/>
                  </a:lnTo>
                  <a:lnTo>
                    <a:pt x="608" y="0"/>
                  </a:lnTo>
                  <a:lnTo>
                    <a:pt x="556" y="1"/>
                  </a:lnTo>
                  <a:lnTo>
                    <a:pt x="506" y="1"/>
                  </a:lnTo>
                  <a:lnTo>
                    <a:pt x="454" y="2"/>
                  </a:lnTo>
                  <a:lnTo>
                    <a:pt x="402" y="3"/>
                  </a:lnTo>
                  <a:lnTo>
                    <a:pt x="351" y="5"/>
                  </a:lnTo>
                  <a:lnTo>
                    <a:pt x="300" y="6"/>
                  </a:lnTo>
                  <a:lnTo>
                    <a:pt x="248" y="7"/>
                  </a:lnTo>
                  <a:lnTo>
                    <a:pt x="196" y="9"/>
                  </a:lnTo>
                  <a:lnTo>
                    <a:pt x="145" y="10"/>
                  </a:lnTo>
                  <a:lnTo>
                    <a:pt x="93" y="13"/>
                  </a:lnTo>
                  <a:close/>
                </a:path>
              </a:pathLst>
            </a:custGeom>
            <a:solidFill>
              <a:srgbClr val="00000F"/>
            </a:solidFill>
            <a:ln w="9525">
              <a:noFill/>
              <a:round/>
              <a:headEnd/>
              <a:tailEnd/>
            </a:ln>
          </p:spPr>
          <p:txBody>
            <a:bodyPr/>
            <a:lstStyle/>
            <a:p>
              <a:endParaRPr lang="en-US" dirty="0"/>
            </a:p>
          </p:txBody>
        </p:sp>
        <p:sp>
          <p:nvSpPr>
            <p:cNvPr id="23" name="Freeform 1037"/>
            <p:cNvSpPr>
              <a:spLocks/>
            </p:cNvSpPr>
            <p:nvPr/>
          </p:nvSpPr>
          <p:spPr bwMode="auto">
            <a:xfrm>
              <a:off x="696" y="2858"/>
              <a:ext cx="945" cy="348"/>
            </a:xfrm>
            <a:custGeom>
              <a:avLst/>
              <a:gdLst/>
              <a:ahLst/>
              <a:cxnLst>
                <a:cxn ang="0">
                  <a:pos x="64" y="159"/>
                </a:cxn>
                <a:cxn ang="0">
                  <a:pos x="82" y="3"/>
                </a:cxn>
                <a:cxn ang="0">
                  <a:pos x="164" y="3"/>
                </a:cxn>
                <a:cxn ang="0">
                  <a:pos x="1736" y="0"/>
                </a:cxn>
                <a:cxn ang="0">
                  <a:pos x="1891" y="632"/>
                </a:cxn>
                <a:cxn ang="0">
                  <a:pos x="1854" y="696"/>
                </a:cxn>
                <a:cxn ang="0">
                  <a:pos x="73" y="696"/>
                </a:cxn>
                <a:cxn ang="0">
                  <a:pos x="0" y="650"/>
                </a:cxn>
                <a:cxn ang="0">
                  <a:pos x="64" y="159"/>
                </a:cxn>
              </a:cxnLst>
              <a:rect l="0" t="0" r="r" b="b"/>
              <a:pathLst>
                <a:path w="1891" h="696">
                  <a:moveTo>
                    <a:pt x="64" y="159"/>
                  </a:moveTo>
                  <a:lnTo>
                    <a:pt x="82" y="3"/>
                  </a:lnTo>
                  <a:lnTo>
                    <a:pt x="164" y="3"/>
                  </a:lnTo>
                  <a:lnTo>
                    <a:pt x="1736" y="0"/>
                  </a:lnTo>
                  <a:lnTo>
                    <a:pt x="1891" y="632"/>
                  </a:lnTo>
                  <a:lnTo>
                    <a:pt x="1854" y="696"/>
                  </a:lnTo>
                  <a:lnTo>
                    <a:pt x="73" y="696"/>
                  </a:lnTo>
                  <a:lnTo>
                    <a:pt x="0" y="650"/>
                  </a:lnTo>
                  <a:lnTo>
                    <a:pt x="64" y="159"/>
                  </a:lnTo>
                  <a:close/>
                </a:path>
              </a:pathLst>
            </a:custGeom>
            <a:solidFill>
              <a:srgbClr val="3D3A38"/>
            </a:solidFill>
            <a:ln w="9525">
              <a:noFill/>
              <a:round/>
              <a:headEnd/>
              <a:tailEnd/>
            </a:ln>
          </p:spPr>
          <p:txBody>
            <a:bodyPr/>
            <a:lstStyle/>
            <a:p>
              <a:endParaRPr lang="en-US" dirty="0"/>
            </a:p>
          </p:txBody>
        </p:sp>
        <p:sp>
          <p:nvSpPr>
            <p:cNvPr id="24" name="Freeform 1038"/>
            <p:cNvSpPr>
              <a:spLocks/>
            </p:cNvSpPr>
            <p:nvPr/>
          </p:nvSpPr>
          <p:spPr bwMode="auto">
            <a:xfrm>
              <a:off x="696" y="2882"/>
              <a:ext cx="945" cy="324"/>
            </a:xfrm>
            <a:custGeom>
              <a:avLst/>
              <a:gdLst/>
              <a:ahLst/>
              <a:cxnLst>
                <a:cxn ang="0">
                  <a:pos x="68" y="109"/>
                </a:cxn>
                <a:cxn ang="0">
                  <a:pos x="80" y="39"/>
                </a:cxn>
                <a:cxn ang="0">
                  <a:pos x="96" y="4"/>
                </a:cxn>
                <a:cxn ang="0">
                  <a:pos x="116" y="4"/>
                </a:cxn>
                <a:cxn ang="0">
                  <a:pos x="135" y="4"/>
                </a:cxn>
                <a:cxn ang="0">
                  <a:pos x="155" y="5"/>
                </a:cxn>
                <a:cxn ang="0">
                  <a:pos x="213" y="5"/>
                </a:cxn>
                <a:cxn ang="0">
                  <a:pos x="313" y="4"/>
                </a:cxn>
                <a:cxn ang="0">
                  <a:pos x="412" y="4"/>
                </a:cxn>
                <a:cxn ang="0">
                  <a:pos x="511" y="4"/>
                </a:cxn>
                <a:cxn ang="0">
                  <a:pos x="610" y="4"/>
                </a:cxn>
                <a:cxn ang="0">
                  <a:pos x="709" y="2"/>
                </a:cxn>
                <a:cxn ang="0">
                  <a:pos x="808" y="2"/>
                </a:cxn>
                <a:cxn ang="0">
                  <a:pos x="907" y="2"/>
                </a:cxn>
                <a:cxn ang="0">
                  <a:pos x="1006" y="2"/>
                </a:cxn>
                <a:cxn ang="0">
                  <a:pos x="1104" y="1"/>
                </a:cxn>
                <a:cxn ang="0">
                  <a:pos x="1203" y="1"/>
                </a:cxn>
                <a:cxn ang="0">
                  <a:pos x="1302" y="1"/>
                </a:cxn>
                <a:cxn ang="0">
                  <a:pos x="1400" y="1"/>
                </a:cxn>
                <a:cxn ang="0">
                  <a:pos x="1499" y="0"/>
                </a:cxn>
                <a:cxn ang="0">
                  <a:pos x="1598" y="0"/>
                </a:cxn>
                <a:cxn ang="0">
                  <a:pos x="1696" y="0"/>
                </a:cxn>
                <a:cxn ang="0">
                  <a:pos x="1764" y="74"/>
                </a:cxn>
                <a:cxn ang="0">
                  <a:pos x="1800" y="220"/>
                </a:cxn>
                <a:cxn ang="0">
                  <a:pos x="1836" y="366"/>
                </a:cxn>
                <a:cxn ang="0">
                  <a:pos x="1872" y="511"/>
                </a:cxn>
                <a:cxn ang="0">
                  <a:pos x="1886" y="592"/>
                </a:cxn>
                <a:cxn ang="0">
                  <a:pos x="1878" y="609"/>
                </a:cxn>
                <a:cxn ang="0">
                  <a:pos x="1869" y="625"/>
                </a:cxn>
                <a:cxn ang="0">
                  <a:pos x="1858" y="640"/>
                </a:cxn>
                <a:cxn ang="0">
                  <a:pos x="1798" y="648"/>
                </a:cxn>
                <a:cxn ang="0">
                  <a:pos x="1687" y="648"/>
                </a:cxn>
                <a:cxn ang="0">
                  <a:pos x="1576" y="648"/>
                </a:cxn>
                <a:cxn ang="0">
                  <a:pos x="1464" y="648"/>
                </a:cxn>
                <a:cxn ang="0">
                  <a:pos x="1354" y="648"/>
                </a:cxn>
                <a:cxn ang="0">
                  <a:pos x="1242" y="648"/>
                </a:cxn>
                <a:cxn ang="0">
                  <a:pos x="1132" y="648"/>
                </a:cxn>
                <a:cxn ang="0">
                  <a:pos x="1020" y="648"/>
                </a:cxn>
                <a:cxn ang="0">
                  <a:pos x="908" y="648"/>
                </a:cxn>
                <a:cxn ang="0">
                  <a:pos x="797" y="648"/>
                </a:cxn>
                <a:cxn ang="0">
                  <a:pos x="686" y="648"/>
                </a:cxn>
                <a:cxn ang="0">
                  <a:pos x="574" y="648"/>
                </a:cxn>
                <a:cxn ang="0">
                  <a:pos x="463" y="648"/>
                </a:cxn>
                <a:cxn ang="0">
                  <a:pos x="352" y="648"/>
                </a:cxn>
                <a:cxn ang="0">
                  <a:pos x="240" y="648"/>
                </a:cxn>
                <a:cxn ang="0">
                  <a:pos x="128" y="648"/>
                </a:cxn>
                <a:cxn ang="0">
                  <a:pos x="64" y="643"/>
                </a:cxn>
                <a:cxn ang="0">
                  <a:pos x="45" y="632"/>
                </a:cxn>
                <a:cxn ang="0">
                  <a:pos x="27" y="621"/>
                </a:cxn>
                <a:cxn ang="0">
                  <a:pos x="10" y="608"/>
                </a:cxn>
                <a:cxn ang="0">
                  <a:pos x="8" y="546"/>
                </a:cxn>
                <a:cxn ang="0">
                  <a:pos x="23" y="432"/>
                </a:cxn>
                <a:cxn ang="0">
                  <a:pos x="40" y="318"/>
                </a:cxn>
                <a:cxn ang="0">
                  <a:pos x="55" y="203"/>
                </a:cxn>
              </a:cxnLst>
              <a:rect l="0" t="0" r="r" b="b"/>
              <a:pathLst>
                <a:path w="1891" h="648">
                  <a:moveTo>
                    <a:pt x="63" y="145"/>
                  </a:moveTo>
                  <a:lnTo>
                    <a:pt x="68" y="109"/>
                  </a:lnTo>
                  <a:lnTo>
                    <a:pt x="74" y="74"/>
                  </a:lnTo>
                  <a:lnTo>
                    <a:pt x="80" y="39"/>
                  </a:lnTo>
                  <a:lnTo>
                    <a:pt x="86" y="4"/>
                  </a:lnTo>
                  <a:lnTo>
                    <a:pt x="96" y="4"/>
                  </a:lnTo>
                  <a:lnTo>
                    <a:pt x="105" y="4"/>
                  </a:lnTo>
                  <a:lnTo>
                    <a:pt x="116" y="4"/>
                  </a:lnTo>
                  <a:lnTo>
                    <a:pt x="125" y="4"/>
                  </a:lnTo>
                  <a:lnTo>
                    <a:pt x="135" y="4"/>
                  </a:lnTo>
                  <a:lnTo>
                    <a:pt x="144" y="4"/>
                  </a:lnTo>
                  <a:lnTo>
                    <a:pt x="155" y="5"/>
                  </a:lnTo>
                  <a:lnTo>
                    <a:pt x="164" y="5"/>
                  </a:lnTo>
                  <a:lnTo>
                    <a:pt x="213" y="5"/>
                  </a:lnTo>
                  <a:lnTo>
                    <a:pt x="263" y="5"/>
                  </a:lnTo>
                  <a:lnTo>
                    <a:pt x="313" y="4"/>
                  </a:lnTo>
                  <a:lnTo>
                    <a:pt x="362" y="4"/>
                  </a:lnTo>
                  <a:lnTo>
                    <a:pt x="412" y="4"/>
                  </a:lnTo>
                  <a:lnTo>
                    <a:pt x="461" y="4"/>
                  </a:lnTo>
                  <a:lnTo>
                    <a:pt x="511" y="4"/>
                  </a:lnTo>
                  <a:lnTo>
                    <a:pt x="560" y="4"/>
                  </a:lnTo>
                  <a:lnTo>
                    <a:pt x="610" y="4"/>
                  </a:lnTo>
                  <a:lnTo>
                    <a:pt x="659" y="2"/>
                  </a:lnTo>
                  <a:lnTo>
                    <a:pt x="709" y="2"/>
                  </a:lnTo>
                  <a:lnTo>
                    <a:pt x="758" y="2"/>
                  </a:lnTo>
                  <a:lnTo>
                    <a:pt x="808" y="2"/>
                  </a:lnTo>
                  <a:lnTo>
                    <a:pt x="857" y="2"/>
                  </a:lnTo>
                  <a:lnTo>
                    <a:pt x="907" y="2"/>
                  </a:lnTo>
                  <a:lnTo>
                    <a:pt x="956" y="2"/>
                  </a:lnTo>
                  <a:lnTo>
                    <a:pt x="1006" y="2"/>
                  </a:lnTo>
                  <a:lnTo>
                    <a:pt x="1054" y="1"/>
                  </a:lnTo>
                  <a:lnTo>
                    <a:pt x="1104" y="1"/>
                  </a:lnTo>
                  <a:lnTo>
                    <a:pt x="1153" y="1"/>
                  </a:lnTo>
                  <a:lnTo>
                    <a:pt x="1203" y="1"/>
                  </a:lnTo>
                  <a:lnTo>
                    <a:pt x="1252" y="1"/>
                  </a:lnTo>
                  <a:lnTo>
                    <a:pt x="1302" y="1"/>
                  </a:lnTo>
                  <a:lnTo>
                    <a:pt x="1352" y="1"/>
                  </a:lnTo>
                  <a:lnTo>
                    <a:pt x="1400" y="1"/>
                  </a:lnTo>
                  <a:lnTo>
                    <a:pt x="1449" y="1"/>
                  </a:lnTo>
                  <a:lnTo>
                    <a:pt x="1499" y="0"/>
                  </a:lnTo>
                  <a:lnTo>
                    <a:pt x="1548" y="0"/>
                  </a:lnTo>
                  <a:lnTo>
                    <a:pt x="1598" y="0"/>
                  </a:lnTo>
                  <a:lnTo>
                    <a:pt x="1646" y="0"/>
                  </a:lnTo>
                  <a:lnTo>
                    <a:pt x="1696" y="0"/>
                  </a:lnTo>
                  <a:lnTo>
                    <a:pt x="1745" y="0"/>
                  </a:lnTo>
                  <a:lnTo>
                    <a:pt x="1764" y="74"/>
                  </a:lnTo>
                  <a:lnTo>
                    <a:pt x="1782" y="146"/>
                  </a:lnTo>
                  <a:lnTo>
                    <a:pt x="1800" y="220"/>
                  </a:lnTo>
                  <a:lnTo>
                    <a:pt x="1818" y="293"/>
                  </a:lnTo>
                  <a:lnTo>
                    <a:pt x="1836" y="366"/>
                  </a:lnTo>
                  <a:lnTo>
                    <a:pt x="1855" y="439"/>
                  </a:lnTo>
                  <a:lnTo>
                    <a:pt x="1872" y="511"/>
                  </a:lnTo>
                  <a:lnTo>
                    <a:pt x="1891" y="584"/>
                  </a:lnTo>
                  <a:lnTo>
                    <a:pt x="1886" y="592"/>
                  </a:lnTo>
                  <a:lnTo>
                    <a:pt x="1883" y="601"/>
                  </a:lnTo>
                  <a:lnTo>
                    <a:pt x="1878" y="609"/>
                  </a:lnTo>
                  <a:lnTo>
                    <a:pt x="1873" y="617"/>
                  </a:lnTo>
                  <a:lnTo>
                    <a:pt x="1869" y="625"/>
                  </a:lnTo>
                  <a:lnTo>
                    <a:pt x="1863" y="632"/>
                  </a:lnTo>
                  <a:lnTo>
                    <a:pt x="1858" y="640"/>
                  </a:lnTo>
                  <a:lnTo>
                    <a:pt x="1854" y="648"/>
                  </a:lnTo>
                  <a:lnTo>
                    <a:pt x="1798" y="648"/>
                  </a:lnTo>
                  <a:lnTo>
                    <a:pt x="1743" y="648"/>
                  </a:lnTo>
                  <a:lnTo>
                    <a:pt x="1687" y="648"/>
                  </a:lnTo>
                  <a:lnTo>
                    <a:pt x="1631" y="648"/>
                  </a:lnTo>
                  <a:lnTo>
                    <a:pt x="1576" y="648"/>
                  </a:lnTo>
                  <a:lnTo>
                    <a:pt x="1521" y="648"/>
                  </a:lnTo>
                  <a:lnTo>
                    <a:pt x="1464" y="648"/>
                  </a:lnTo>
                  <a:lnTo>
                    <a:pt x="1409" y="648"/>
                  </a:lnTo>
                  <a:lnTo>
                    <a:pt x="1354" y="648"/>
                  </a:lnTo>
                  <a:lnTo>
                    <a:pt x="1299" y="648"/>
                  </a:lnTo>
                  <a:lnTo>
                    <a:pt x="1242" y="648"/>
                  </a:lnTo>
                  <a:lnTo>
                    <a:pt x="1187" y="648"/>
                  </a:lnTo>
                  <a:lnTo>
                    <a:pt x="1132" y="648"/>
                  </a:lnTo>
                  <a:lnTo>
                    <a:pt x="1075" y="648"/>
                  </a:lnTo>
                  <a:lnTo>
                    <a:pt x="1020" y="648"/>
                  </a:lnTo>
                  <a:lnTo>
                    <a:pt x="964" y="648"/>
                  </a:lnTo>
                  <a:lnTo>
                    <a:pt x="908" y="648"/>
                  </a:lnTo>
                  <a:lnTo>
                    <a:pt x="853" y="648"/>
                  </a:lnTo>
                  <a:lnTo>
                    <a:pt x="797" y="648"/>
                  </a:lnTo>
                  <a:lnTo>
                    <a:pt x="741" y="648"/>
                  </a:lnTo>
                  <a:lnTo>
                    <a:pt x="686" y="648"/>
                  </a:lnTo>
                  <a:lnTo>
                    <a:pt x="630" y="648"/>
                  </a:lnTo>
                  <a:lnTo>
                    <a:pt x="574" y="648"/>
                  </a:lnTo>
                  <a:lnTo>
                    <a:pt x="519" y="648"/>
                  </a:lnTo>
                  <a:lnTo>
                    <a:pt x="463" y="648"/>
                  </a:lnTo>
                  <a:lnTo>
                    <a:pt x="407" y="648"/>
                  </a:lnTo>
                  <a:lnTo>
                    <a:pt x="352" y="648"/>
                  </a:lnTo>
                  <a:lnTo>
                    <a:pt x="295" y="648"/>
                  </a:lnTo>
                  <a:lnTo>
                    <a:pt x="240" y="648"/>
                  </a:lnTo>
                  <a:lnTo>
                    <a:pt x="185" y="648"/>
                  </a:lnTo>
                  <a:lnTo>
                    <a:pt x="128" y="648"/>
                  </a:lnTo>
                  <a:lnTo>
                    <a:pt x="73" y="648"/>
                  </a:lnTo>
                  <a:lnTo>
                    <a:pt x="64" y="643"/>
                  </a:lnTo>
                  <a:lnTo>
                    <a:pt x="55" y="637"/>
                  </a:lnTo>
                  <a:lnTo>
                    <a:pt x="45" y="632"/>
                  </a:lnTo>
                  <a:lnTo>
                    <a:pt x="36" y="627"/>
                  </a:lnTo>
                  <a:lnTo>
                    <a:pt x="27" y="621"/>
                  </a:lnTo>
                  <a:lnTo>
                    <a:pt x="18" y="615"/>
                  </a:lnTo>
                  <a:lnTo>
                    <a:pt x="10" y="608"/>
                  </a:lnTo>
                  <a:lnTo>
                    <a:pt x="0" y="602"/>
                  </a:lnTo>
                  <a:lnTo>
                    <a:pt x="8" y="546"/>
                  </a:lnTo>
                  <a:lnTo>
                    <a:pt x="16" y="488"/>
                  </a:lnTo>
                  <a:lnTo>
                    <a:pt x="23" y="432"/>
                  </a:lnTo>
                  <a:lnTo>
                    <a:pt x="31" y="374"/>
                  </a:lnTo>
                  <a:lnTo>
                    <a:pt x="40" y="318"/>
                  </a:lnTo>
                  <a:lnTo>
                    <a:pt x="48" y="260"/>
                  </a:lnTo>
                  <a:lnTo>
                    <a:pt x="55" y="203"/>
                  </a:lnTo>
                  <a:lnTo>
                    <a:pt x="63" y="145"/>
                  </a:lnTo>
                  <a:close/>
                </a:path>
              </a:pathLst>
            </a:custGeom>
            <a:solidFill>
              <a:srgbClr val="3F3D3D"/>
            </a:solidFill>
            <a:ln w="9525">
              <a:noFill/>
              <a:round/>
              <a:headEnd/>
              <a:tailEnd/>
            </a:ln>
          </p:spPr>
          <p:txBody>
            <a:bodyPr/>
            <a:lstStyle/>
            <a:p>
              <a:endParaRPr lang="en-US" dirty="0"/>
            </a:p>
          </p:txBody>
        </p:sp>
        <p:sp>
          <p:nvSpPr>
            <p:cNvPr id="25" name="Freeform 1039"/>
            <p:cNvSpPr>
              <a:spLocks/>
            </p:cNvSpPr>
            <p:nvPr/>
          </p:nvSpPr>
          <p:spPr bwMode="auto">
            <a:xfrm>
              <a:off x="696" y="2906"/>
              <a:ext cx="945" cy="300"/>
            </a:xfrm>
            <a:custGeom>
              <a:avLst/>
              <a:gdLst/>
              <a:ahLst/>
              <a:cxnLst>
                <a:cxn ang="0">
                  <a:pos x="68" y="99"/>
                </a:cxn>
                <a:cxn ang="0">
                  <a:pos x="82" y="36"/>
                </a:cxn>
                <a:cxn ang="0">
                  <a:pos x="98" y="4"/>
                </a:cxn>
                <a:cxn ang="0">
                  <a:pos x="117" y="4"/>
                </a:cxn>
                <a:cxn ang="0">
                  <a:pos x="136" y="5"/>
                </a:cxn>
                <a:cxn ang="0">
                  <a:pos x="155" y="5"/>
                </a:cxn>
                <a:cxn ang="0">
                  <a:pos x="213" y="5"/>
                </a:cxn>
                <a:cxn ang="0">
                  <a:pos x="314" y="5"/>
                </a:cxn>
                <a:cxn ang="0">
                  <a:pos x="413" y="5"/>
                </a:cxn>
                <a:cxn ang="0">
                  <a:pos x="513" y="4"/>
                </a:cxn>
                <a:cxn ang="0">
                  <a:pos x="613" y="4"/>
                </a:cxn>
                <a:cxn ang="0">
                  <a:pos x="712" y="4"/>
                </a:cxn>
                <a:cxn ang="0">
                  <a:pos x="812" y="4"/>
                </a:cxn>
                <a:cxn ang="0">
                  <a:pos x="912" y="3"/>
                </a:cxn>
                <a:cxn ang="0">
                  <a:pos x="1011" y="3"/>
                </a:cxn>
                <a:cxn ang="0">
                  <a:pos x="1111" y="3"/>
                </a:cxn>
                <a:cxn ang="0">
                  <a:pos x="1210" y="3"/>
                </a:cxn>
                <a:cxn ang="0">
                  <a:pos x="1309" y="2"/>
                </a:cxn>
                <a:cxn ang="0">
                  <a:pos x="1409" y="2"/>
                </a:cxn>
                <a:cxn ang="0">
                  <a:pos x="1508" y="2"/>
                </a:cxn>
                <a:cxn ang="0">
                  <a:pos x="1607" y="2"/>
                </a:cxn>
                <a:cxn ang="0">
                  <a:pos x="1706" y="0"/>
                </a:cxn>
                <a:cxn ang="0">
                  <a:pos x="1773" y="67"/>
                </a:cxn>
                <a:cxn ang="0">
                  <a:pos x="1807" y="202"/>
                </a:cxn>
                <a:cxn ang="0">
                  <a:pos x="1840" y="336"/>
                </a:cxn>
                <a:cxn ang="0">
                  <a:pos x="1873" y="469"/>
                </a:cxn>
                <a:cxn ang="0">
                  <a:pos x="1887" y="545"/>
                </a:cxn>
                <a:cxn ang="0">
                  <a:pos x="1879" y="562"/>
                </a:cxn>
                <a:cxn ang="0">
                  <a:pos x="1870" y="579"/>
                </a:cxn>
                <a:cxn ang="0">
                  <a:pos x="1859" y="594"/>
                </a:cxn>
                <a:cxn ang="0">
                  <a:pos x="1798" y="600"/>
                </a:cxn>
                <a:cxn ang="0">
                  <a:pos x="1687" y="600"/>
                </a:cxn>
                <a:cxn ang="0">
                  <a:pos x="1576" y="600"/>
                </a:cxn>
                <a:cxn ang="0">
                  <a:pos x="1464" y="600"/>
                </a:cxn>
                <a:cxn ang="0">
                  <a:pos x="1354" y="600"/>
                </a:cxn>
                <a:cxn ang="0">
                  <a:pos x="1242" y="600"/>
                </a:cxn>
                <a:cxn ang="0">
                  <a:pos x="1132" y="600"/>
                </a:cxn>
                <a:cxn ang="0">
                  <a:pos x="1020" y="600"/>
                </a:cxn>
                <a:cxn ang="0">
                  <a:pos x="908" y="600"/>
                </a:cxn>
                <a:cxn ang="0">
                  <a:pos x="797" y="600"/>
                </a:cxn>
                <a:cxn ang="0">
                  <a:pos x="686" y="600"/>
                </a:cxn>
                <a:cxn ang="0">
                  <a:pos x="574" y="600"/>
                </a:cxn>
                <a:cxn ang="0">
                  <a:pos x="463" y="600"/>
                </a:cxn>
                <a:cxn ang="0">
                  <a:pos x="352" y="600"/>
                </a:cxn>
                <a:cxn ang="0">
                  <a:pos x="240" y="600"/>
                </a:cxn>
                <a:cxn ang="0">
                  <a:pos x="128" y="600"/>
                </a:cxn>
                <a:cxn ang="0">
                  <a:pos x="64" y="596"/>
                </a:cxn>
                <a:cxn ang="0">
                  <a:pos x="45" y="585"/>
                </a:cxn>
                <a:cxn ang="0">
                  <a:pos x="27" y="574"/>
                </a:cxn>
                <a:cxn ang="0">
                  <a:pos x="8" y="561"/>
                </a:cxn>
                <a:cxn ang="0">
                  <a:pos x="8" y="503"/>
                </a:cxn>
                <a:cxn ang="0">
                  <a:pos x="23" y="397"/>
                </a:cxn>
                <a:cxn ang="0">
                  <a:pos x="38" y="291"/>
                </a:cxn>
                <a:cxn ang="0">
                  <a:pos x="53" y="185"/>
                </a:cxn>
              </a:cxnLst>
              <a:rect l="0" t="0" r="r" b="b"/>
              <a:pathLst>
                <a:path w="1891" h="600">
                  <a:moveTo>
                    <a:pt x="61" y="132"/>
                  </a:moveTo>
                  <a:lnTo>
                    <a:pt x="68" y="99"/>
                  </a:lnTo>
                  <a:lnTo>
                    <a:pt x="75" y="67"/>
                  </a:lnTo>
                  <a:lnTo>
                    <a:pt x="82" y="36"/>
                  </a:lnTo>
                  <a:lnTo>
                    <a:pt x="89" y="4"/>
                  </a:lnTo>
                  <a:lnTo>
                    <a:pt x="98" y="4"/>
                  </a:lnTo>
                  <a:lnTo>
                    <a:pt x="107" y="4"/>
                  </a:lnTo>
                  <a:lnTo>
                    <a:pt x="117" y="4"/>
                  </a:lnTo>
                  <a:lnTo>
                    <a:pt x="127" y="4"/>
                  </a:lnTo>
                  <a:lnTo>
                    <a:pt x="136" y="5"/>
                  </a:lnTo>
                  <a:lnTo>
                    <a:pt x="146" y="5"/>
                  </a:lnTo>
                  <a:lnTo>
                    <a:pt x="155" y="5"/>
                  </a:lnTo>
                  <a:lnTo>
                    <a:pt x="164" y="5"/>
                  </a:lnTo>
                  <a:lnTo>
                    <a:pt x="213" y="5"/>
                  </a:lnTo>
                  <a:lnTo>
                    <a:pt x="264" y="5"/>
                  </a:lnTo>
                  <a:lnTo>
                    <a:pt x="314" y="5"/>
                  </a:lnTo>
                  <a:lnTo>
                    <a:pt x="363" y="5"/>
                  </a:lnTo>
                  <a:lnTo>
                    <a:pt x="413" y="5"/>
                  </a:lnTo>
                  <a:lnTo>
                    <a:pt x="463" y="4"/>
                  </a:lnTo>
                  <a:lnTo>
                    <a:pt x="513" y="4"/>
                  </a:lnTo>
                  <a:lnTo>
                    <a:pt x="562" y="4"/>
                  </a:lnTo>
                  <a:lnTo>
                    <a:pt x="613" y="4"/>
                  </a:lnTo>
                  <a:lnTo>
                    <a:pt x="663" y="4"/>
                  </a:lnTo>
                  <a:lnTo>
                    <a:pt x="712" y="4"/>
                  </a:lnTo>
                  <a:lnTo>
                    <a:pt x="762" y="4"/>
                  </a:lnTo>
                  <a:lnTo>
                    <a:pt x="812" y="4"/>
                  </a:lnTo>
                  <a:lnTo>
                    <a:pt x="862" y="4"/>
                  </a:lnTo>
                  <a:lnTo>
                    <a:pt x="912" y="3"/>
                  </a:lnTo>
                  <a:lnTo>
                    <a:pt x="961" y="3"/>
                  </a:lnTo>
                  <a:lnTo>
                    <a:pt x="1011" y="3"/>
                  </a:lnTo>
                  <a:lnTo>
                    <a:pt x="1060" y="3"/>
                  </a:lnTo>
                  <a:lnTo>
                    <a:pt x="1111" y="3"/>
                  </a:lnTo>
                  <a:lnTo>
                    <a:pt x="1160" y="3"/>
                  </a:lnTo>
                  <a:lnTo>
                    <a:pt x="1210" y="3"/>
                  </a:lnTo>
                  <a:lnTo>
                    <a:pt x="1259" y="3"/>
                  </a:lnTo>
                  <a:lnTo>
                    <a:pt x="1309" y="2"/>
                  </a:lnTo>
                  <a:lnTo>
                    <a:pt x="1358" y="2"/>
                  </a:lnTo>
                  <a:lnTo>
                    <a:pt x="1409" y="2"/>
                  </a:lnTo>
                  <a:lnTo>
                    <a:pt x="1459" y="2"/>
                  </a:lnTo>
                  <a:lnTo>
                    <a:pt x="1508" y="2"/>
                  </a:lnTo>
                  <a:lnTo>
                    <a:pt x="1558" y="2"/>
                  </a:lnTo>
                  <a:lnTo>
                    <a:pt x="1607" y="2"/>
                  </a:lnTo>
                  <a:lnTo>
                    <a:pt x="1657" y="0"/>
                  </a:lnTo>
                  <a:lnTo>
                    <a:pt x="1706" y="0"/>
                  </a:lnTo>
                  <a:lnTo>
                    <a:pt x="1756" y="0"/>
                  </a:lnTo>
                  <a:lnTo>
                    <a:pt x="1773" y="67"/>
                  </a:lnTo>
                  <a:lnTo>
                    <a:pt x="1789" y="135"/>
                  </a:lnTo>
                  <a:lnTo>
                    <a:pt x="1807" y="202"/>
                  </a:lnTo>
                  <a:lnTo>
                    <a:pt x="1824" y="269"/>
                  </a:lnTo>
                  <a:lnTo>
                    <a:pt x="1840" y="336"/>
                  </a:lnTo>
                  <a:lnTo>
                    <a:pt x="1857" y="402"/>
                  </a:lnTo>
                  <a:lnTo>
                    <a:pt x="1873" y="469"/>
                  </a:lnTo>
                  <a:lnTo>
                    <a:pt x="1891" y="536"/>
                  </a:lnTo>
                  <a:lnTo>
                    <a:pt x="1887" y="545"/>
                  </a:lnTo>
                  <a:lnTo>
                    <a:pt x="1884" y="554"/>
                  </a:lnTo>
                  <a:lnTo>
                    <a:pt x="1879" y="562"/>
                  </a:lnTo>
                  <a:lnTo>
                    <a:pt x="1874" y="570"/>
                  </a:lnTo>
                  <a:lnTo>
                    <a:pt x="1870" y="579"/>
                  </a:lnTo>
                  <a:lnTo>
                    <a:pt x="1864" y="585"/>
                  </a:lnTo>
                  <a:lnTo>
                    <a:pt x="1859" y="594"/>
                  </a:lnTo>
                  <a:lnTo>
                    <a:pt x="1854" y="600"/>
                  </a:lnTo>
                  <a:lnTo>
                    <a:pt x="1798" y="600"/>
                  </a:lnTo>
                  <a:lnTo>
                    <a:pt x="1743" y="600"/>
                  </a:lnTo>
                  <a:lnTo>
                    <a:pt x="1687" y="600"/>
                  </a:lnTo>
                  <a:lnTo>
                    <a:pt x="1631" y="600"/>
                  </a:lnTo>
                  <a:lnTo>
                    <a:pt x="1576" y="600"/>
                  </a:lnTo>
                  <a:lnTo>
                    <a:pt x="1521" y="600"/>
                  </a:lnTo>
                  <a:lnTo>
                    <a:pt x="1464" y="600"/>
                  </a:lnTo>
                  <a:lnTo>
                    <a:pt x="1409" y="600"/>
                  </a:lnTo>
                  <a:lnTo>
                    <a:pt x="1354" y="600"/>
                  </a:lnTo>
                  <a:lnTo>
                    <a:pt x="1299" y="600"/>
                  </a:lnTo>
                  <a:lnTo>
                    <a:pt x="1242" y="600"/>
                  </a:lnTo>
                  <a:lnTo>
                    <a:pt x="1187" y="600"/>
                  </a:lnTo>
                  <a:lnTo>
                    <a:pt x="1132" y="600"/>
                  </a:lnTo>
                  <a:lnTo>
                    <a:pt x="1075" y="600"/>
                  </a:lnTo>
                  <a:lnTo>
                    <a:pt x="1020" y="600"/>
                  </a:lnTo>
                  <a:lnTo>
                    <a:pt x="964" y="600"/>
                  </a:lnTo>
                  <a:lnTo>
                    <a:pt x="908" y="600"/>
                  </a:lnTo>
                  <a:lnTo>
                    <a:pt x="853" y="600"/>
                  </a:lnTo>
                  <a:lnTo>
                    <a:pt x="797" y="600"/>
                  </a:lnTo>
                  <a:lnTo>
                    <a:pt x="741" y="600"/>
                  </a:lnTo>
                  <a:lnTo>
                    <a:pt x="686" y="600"/>
                  </a:lnTo>
                  <a:lnTo>
                    <a:pt x="630" y="600"/>
                  </a:lnTo>
                  <a:lnTo>
                    <a:pt x="574" y="600"/>
                  </a:lnTo>
                  <a:lnTo>
                    <a:pt x="519" y="600"/>
                  </a:lnTo>
                  <a:lnTo>
                    <a:pt x="463" y="600"/>
                  </a:lnTo>
                  <a:lnTo>
                    <a:pt x="407" y="600"/>
                  </a:lnTo>
                  <a:lnTo>
                    <a:pt x="352" y="600"/>
                  </a:lnTo>
                  <a:lnTo>
                    <a:pt x="295" y="600"/>
                  </a:lnTo>
                  <a:lnTo>
                    <a:pt x="240" y="600"/>
                  </a:lnTo>
                  <a:lnTo>
                    <a:pt x="185" y="600"/>
                  </a:lnTo>
                  <a:lnTo>
                    <a:pt x="128" y="600"/>
                  </a:lnTo>
                  <a:lnTo>
                    <a:pt x="73" y="600"/>
                  </a:lnTo>
                  <a:lnTo>
                    <a:pt x="64" y="596"/>
                  </a:lnTo>
                  <a:lnTo>
                    <a:pt x="55" y="590"/>
                  </a:lnTo>
                  <a:lnTo>
                    <a:pt x="45" y="585"/>
                  </a:lnTo>
                  <a:lnTo>
                    <a:pt x="36" y="580"/>
                  </a:lnTo>
                  <a:lnTo>
                    <a:pt x="27" y="574"/>
                  </a:lnTo>
                  <a:lnTo>
                    <a:pt x="18" y="568"/>
                  </a:lnTo>
                  <a:lnTo>
                    <a:pt x="8" y="561"/>
                  </a:lnTo>
                  <a:lnTo>
                    <a:pt x="0" y="554"/>
                  </a:lnTo>
                  <a:lnTo>
                    <a:pt x="8" y="503"/>
                  </a:lnTo>
                  <a:lnTo>
                    <a:pt x="15" y="450"/>
                  </a:lnTo>
                  <a:lnTo>
                    <a:pt x="23" y="397"/>
                  </a:lnTo>
                  <a:lnTo>
                    <a:pt x="31" y="344"/>
                  </a:lnTo>
                  <a:lnTo>
                    <a:pt x="38" y="291"/>
                  </a:lnTo>
                  <a:lnTo>
                    <a:pt x="46" y="238"/>
                  </a:lnTo>
                  <a:lnTo>
                    <a:pt x="53" y="185"/>
                  </a:lnTo>
                  <a:lnTo>
                    <a:pt x="61" y="132"/>
                  </a:lnTo>
                  <a:close/>
                </a:path>
              </a:pathLst>
            </a:custGeom>
            <a:solidFill>
              <a:srgbClr val="3F3F3F"/>
            </a:solidFill>
            <a:ln w="9525">
              <a:noFill/>
              <a:round/>
              <a:headEnd/>
              <a:tailEnd/>
            </a:ln>
          </p:spPr>
          <p:txBody>
            <a:bodyPr/>
            <a:lstStyle/>
            <a:p>
              <a:endParaRPr lang="en-US" dirty="0"/>
            </a:p>
          </p:txBody>
        </p:sp>
        <p:sp>
          <p:nvSpPr>
            <p:cNvPr id="26" name="Freeform 1040"/>
            <p:cNvSpPr>
              <a:spLocks/>
            </p:cNvSpPr>
            <p:nvPr/>
          </p:nvSpPr>
          <p:spPr bwMode="auto">
            <a:xfrm>
              <a:off x="696" y="2930"/>
              <a:ext cx="945" cy="276"/>
            </a:xfrm>
            <a:custGeom>
              <a:avLst/>
              <a:gdLst/>
              <a:ahLst/>
              <a:cxnLst>
                <a:cxn ang="0">
                  <a:pos x="67" y="88"/>
                </a:cxn>
                <a:cxn ang="0">
                  <a:pos x="84" y="32"/>
                </a:cxn>
                <a:cxn ang="0">
                  <a:pos x="102" y="3"/>
                </a:cxn>
                <a:cxn ang="0">
                  <a:pos x="119" y="4"/>
                </a:cxn>
                <a:cxn ang="0">
                  <a:pos x="137" y="4"/>
                </a:cxn>
                <a:cxn ang="0">
                  <a:pos x="155" y="6"/>
                </a:cxn>
                <a:cxn ang="0">
                  <a:pos x="213" y="6"/>
                </a:cxn>
                <a:cxn ang="0">
                  <a:pos x="314" y="4"/>
                </a:cxn>
                <a:cxn ang="0">
                  <a:pos x="414" y="4"/>
                </a:cxn>
                <a:cxn ang="0">
                  <a:pos x="514" y="4"/>
                </a:cxn>
                <a:cxn ang="0">
                  <a:pos x="614" y="4"/>
                </a:cxn>
                <a:cxn ang="0">
                  <a:pos x="715" y="3"/>
                </a:cxn>
                <a:cxn ang="0">
                  <a:pos x="815" y="3"/>
                </a:cxn>
                <a:cxn ang="0">
                  <a:pos x="915" y="3"/>
                </a:cxn>
                <a:cxn ang="0">
                  <a:pos x="1015" y="2"/>
                </a:cxn>
                <a:cxn ang="0">
                  <a:pos x="1115" y="2"/>
                </a:cxn>
                <a:cxn ang="0">
                  <a:pos x="1216" y="2"/>
                </a:cxn>
                <a:cxn ang="0">
                  <a:pos x="1316" y="1"/>
                </a:cxn>
                <a:cxn ang="0">
                  <a:pos x="1416" y="1"/>
                </a:cxn>
                <a:cxn ang="0">
                  <a:pos x="1516" y="1"/>
                </a:cxn>
                <a:cxn ang="0">
                  <a:pos x="1616" y="1"/>
                </a:cxn>
                <a:cxn ang="0">
                  <a:pos x="1717" y="0"/>
                </a:cxn>
                <a:cxn ang="0">
                  <a:pos x="1782" y="61"/>
                </a:cxn>
                <a:cxn ang="0">
                  <a:pos x="1813" y="183"/>
                </a:cxn>
                <a:cxn ang="0">
                  <a:pos x="1845" y="305"/>
                </a:cxn>
                <a:cxn ang="0">
                  <a:pos x="1876" y="426"/>
                </a:cxn>
                <a:cxn ang="0">
                  <a:pos x="1887" y="497"/>
                </a:cxn>
                <a:cxn ang="0">
                  <a:pos x="1879" y="515"/>
                </a:cxn>
                <a:cxn ang="0">
                  <a:pos x="1870" y="531"/>
                </a:cxn>
                <a:cxn ang="0">
                  <a:pos x="1859" y="545"/>
                </a:cxn>
                <a:cxn ang="0">
                  <a:pos x="1798" y="551"/>
                </a:cxn>
                <a:cxn ang="0">
                  <a:pos x="1687" y="551"/>
                </a:cxn>
                <a:cxn ang="0">
                  <a:pos x="1576" y="551"/>
                </a:cxn>
                <a:cxn ang="0">
                  <a:pos x="1464" y="551"/>
                </a:cxn>
                <a:cxn ang="0">
                  <a:pos x="1354" y="551"/>
                </a:cxn>
                <a:cxn ang="0">
                  <a:pos x="1242" y="551"/>
                </a:cxn>
                <a:cxn ang="0">
                  <a:pos x="1132" y="551"/>
                </a:cxn>
                <a:cxn ang="0">
                  <a:pos x="1020" y="551"/>
                </a:cxn>
                <a:cxn ang="0">
                  <a:pos x="908" y="551"/>
                </a:cxn>
                <a:cxn ang="0">
                  <a:pos x="797" y="551"/>
                </a:cxn>
                <a:cxn ang="0">
                  <a:pos x="686" y="551"/>
                </a:cxn>
                <a:cxn ang="0">
                  <a:pos x="574" y="551"/>
                </a:cxn>
                <a:cxn ang="0">
                  <a:pos x="463" y="551"/>
                </a:cxn>
                <a:cxn ang="0">
                  <a:pos x="352" y="551"/>
                </a:cxn>
                <a:cxn ang="0">
                  <a:pos x="240" y="551"/>
                </a:cxn>
                <a:cxn ang="0">
                  <a:pos x="128" y="551"/>
                </a:cxn>
                <a:cxn ang="0">
                  <a:pos x="64" y="547"/>
                </a:cxn>
                <a:cxn ang="0">
                  <a:pos x="45" y="536"/>
                </a:cxn>
                <a:cxn ang="0">
                  <a:pos x="26" y="526"/>
                </a:cxn>
                <a:cxn ang="0">
                  <a:pos x="8" y="512"/>
                </a:cxn>
                <a:cxn ang="0">
                  <a:pos x="7" y="457"/>
                </a:cxn>
                <a:cxn ang="0">
                  <a:pos x="22" y="360"/>
                </a:cxn>
                <a:cxn ang="0">
                  <a:pos x="37" y="262"/>
                </a:cxn>
                <a:cxn ang="0">
                  <a:pos x="52" y="166"/>
                </a:cxn>
              </a:cxnLst>
              <a:rect l="0" t="0" r="r" b="b"/>
              <a:pathLst>
                <a:path w="1891" h="551">
                  <a:moveTo>
                    <a:pt x="59" y="117"/>
                  </a:moveTo>
                  <a:lnTo>
                    <a:pt x="67" y="88"/>
                  </a:lnTo>
                  <a:lnTo>
                    <a:pt x="76" y="60"/>
                  </a:lnTo>
                  <a:lnTo>
                    <a:pt x="84" y="32"/>
                  </a:lnTo>
                  <a:lnTo>
                    <a:pt x="93" y="3"/>
                  </a:lnTo>
                  <a:lnTo>
                    <a:pt x="102" y="3"/>
                  </a:lnTo>
                  <a:lnTo>
                    <a:pt x="111" y="4"/>
                  </a:lnTo>
                  <a:lnTo>
                    <a:pt x="119" y="4"/>
                  </a:lnTo>
                  <a:lnTo>
                    <a:pt x="128" y="4"/>
                  </a:lnTo>
                  <a:lnTo>
                    <a:pt x="137" y="4"/>
                  </a:lnTo>
                  <a:lnTo>
                    <a:pt x="146" y="4"/>
                  </a:lnTo>
                  <a:lnTo>
                    <a:pt x="155" y="6"/>
                  </a:lnTo>
                  <a:lnTo>
                    <a:pt x="164" y="6"/>
                  </a:lnTo>
                  <a:lnTo>
                    <a:pt x="213" y="6"/>
                  </a:lnTo>
                  <a:lnTo>
                    <a:pt x="264" y="6"/>
                  </a:lnTo>
                  <a:lnTo>
                    <a:pt x="314" y="4"/>
                  </a:lnTo>
                  <a:lnTo>
                    <a:pt x="364" y="4"/>
                  </a:lnTo>
                  <a:lnTo>
                    <a:pt x="414" y="4"/>
                  </a:lnTo>
                  <a:lnTo>
                    <a:pt x="465" y="4"/>
                  </a:lnTo>
                  <a:lnTo>
                    <a:pt x="514" y="4"/>
                  </a:lnTo>
                  <a:lnTo>
                    <a:pt x="565" y="4"/>
                  </a:lnTo>
                  <a:lnTo>
                    <a:pt x="614" y="4"/>
                  </a:lnTo>
                  <a:lnTo>
                    <a:pt x="665" y="3"/>
                  </a:lnTo>
                  <a:lnTo>
                    <a:pt x="715" y="3"/>
                  </a:lnTo>
                  <a:lnTo>
                    <a:pt x="765" y="3"/>
                  </a:lnTo>
                  <a:lnTo>
                    <a:pt x="815" y="3"/>
                  </a:lnTo>
                  <a:lnTo>
                    <a:pt x="865" y="3"/>
                  </a:lnTo>
                  <a:lnTo>
                    <a:pt x="915" y="3"/>
                  </a:lnTo>
                  <a:lnTo>
                    <a:pt x="966" y="2"/>
                  </a:lnTo>
                  <a:lnTo>
                    <a:pt x="1015" y="2"/>
                  </a:lnTo>
                  <a:lnTo>
                    <a:pt x="1066" y="2"/>
                  </a:lnTo>
                  <a:lnTo>
                    <a:pt x="1115" y="2"/>
                  </a:lnTo>
                  <a:lnTo>
                    <a:pt x="1166" y="2"/>
                  </a:lnTo>
                  <a:lnTo>
                    <a:pt x="1216" y="2"/>
                  </a:lnTo>
                  <a:lnTo>
                    <a:pt x="1266" y="2"/>
                  </a:lnTo>
                  <a:lnTo>
                    <a:pt x="1316" y="1"/>
                  </a:lnTo>
                  <a:lnTo>
                    <a:pt x="1366" y="1"/>
                  </a:lnTo>
                  <a:lnTo>
                    <a:pt x="1416" y="1"/>
                  </a:lnTo>
                  <a:lnTo>
                    <a:pt x="1466" y="1"/>
                  </a:lnTo>
                  <a:lnTo>
                    <a:pt x="1516" y="1"/>
                  </a:lnTo>
                  <a:lnTo>
                    <a:pt x="1566" y="1"/>
                  </a:lnTo>
                  <a:lnTo>
                    <a:pt x="1616" y="1"/>
                  </a:lnTo>
                  <a:lnTo>
                    <a:pt x="1666" y="0"/>
                  </a:lnTo>
                  <a:lnTo>
                    <a:pt x="1717" y="0"/>
                  </a:lnTo>
                  <a:lnTo>
                    <a:pt x="1766" y="0"/>
                  </a:lnTo>
                  <a:lnTo>
                    <a:pt x="1782" y="61"/>
                  </a:lnTo>
                  <a:lnTo>
                    <a:pt x="1797" y="122"/>
                  </a:lnTo>
                  <a:lnTo>
                    <a:pt x="1813" y="183"/>
                  </a:lnTo>
                  <a:lnTo>
                    <a:pt x="1828" y="244"/>
                  </a:lnTo>
                  <a:lnTo>
                    <a:pt x="1845" y="305"/>
                  </a:lnTo>
                  <a:lnTo>
                    <a:pt x="1859" y="366"/>
                  </a:lnTo>
                  <a:lnTo>
                    <a:pt x="1876" y="426"/>
                  </a:lnTo>
                  <a:lnTo>
                    <a:pt x="1891" y="487"/>
                  </a:lnTo>
                  <a:lnTo>
                    <a:pt x="1887" y="497"/>
                  </a:lnTo>
                  <a:lnTo>
                    <a:pt x="1884" y="507"/>
                  </a:lnTo>
                  <a:lnTo>
                    <a:pt x="1879" y="515"/>
                  </a:lnTo>
                  <a:lnTo>
                    <a:pt x="1874" y="523"/>
                  </a:lnTo>
                  <a:lnTo>
                    <a:pt x="1870" y="531"/>
                  </a:lnTo>
                  <a:lnTo>
                    <a:pt x="1864" y="538"/>
                  </a:lnTo>
                  <a:lnTo>
                    <a:pt x="1859" y="545"/>
                  </a:lnTo>
                  <a:lnTo>
                    <a:pt x="1854" y="551"/>
                  </a:lnTo>
                  <a:lnTo>
                    <a:pt x="1798" y="551"/>
                  </a:lnTo>
                  <a:lnTo>
                    <a:pt x="1743" y="551"/>
                  </a:lnTo>
                  <a:lnTo>
                    <a:pt x="1687" y="551"/>
                  </a:lnTo>
                  <a:lnTo>
                    <a:pt x="1631" y="551"/>
                  </a:lnTo>
                  <a:lnTo>
                    <a:pt x="1576" y="551"/>
                  </a:lnTo>
                  <a:lnTo>
                    <a:pt x="1521" y="551"/>
                  </a:lnTo>
                  <a:lnTo>
                    <a:pt x="1464" y="551"/>
                  </a:lnTo>
                  <a:lnTo>
                    <a:pt x="1409" y="551"/>
                  </a:lnTo>
                  <a:lnTo>
                    <a:pt x="1354" y="551"/>
                  </a:lnTo>
                  <a:lnTo>
                    <a:pt x="1299" y="551"/>
                  </a:lnTo>
                  <a:lnTo>
                    <a:pt x="1242" y="551"/>
                  </a:lnTo>
                  <a:lnTo>
                    <a:pt x="1187" y="551"/>
                  </a:lnTo>
                  <a:lnTo>
                    <a:pt x="1132" y="551"/>
                  </a:lnTo>
                  <a:lnTo>
                    <a:pt x="1075" y="551"/>
                  </a:lnTo>
                  <a:lnTo>
                    <a:pt x="1020" y="551"/>
                  </a:lnTo>
                  <a:lnTo>
                    <a:pt x="964" y="551"/>
                  </a:lnTo>
                  <a:lnTo>
                    <a:pt x="908" y="551"/>
                  </a:lnTo>
                  <a:lnTo>
                    <a:pt x="853" y="551"/>
                  </a:lnTo>
                  <a:lnTo>
                    <a:pt x="797" y="551"/>
                  </a:lnTo>
                  <a:lnTo>
                    <a:pt x="741" y="551"/>
                  </a:lnTo>
                  <a:lnTo>
                    <a:pt x="686" y="551"/>
                  </a:lnTo>
                  <a:lnTo>
                    <a:pt x="630" y="551"/>
                  </a:lnTo>
                  <a:lnTo>
                    <a:pt x="574" y="551"/>
                  </a:lnTo>
                  <a:lnTo>
                    <a:pt x="519" y="551"/>
                  </a:lnTo>
                  <a:lnTo>
                    <a:pt x="463" y="551"/>
                  </a:lnTo>
                  <a:lnTo>
                    <a:pt x="407" y="551"/>
                  </a:lnTo>
                  <a:lnTo>
                    <a:pt x="352" y="551"/>
                  </a:lnTo>
                  <a:lnTo>
                    <a:pt x="295" y="551"/>
                  </a:lnTo>
                  <a:lnTo>
                    <a:pt x="240" y="551"/>
                  </a:lnTo>
                  <a:lnTo>
                    <a:pt x="185" y="551"/>
                  </a:lnTo>
                  <a:lnTo>
                    <a:pt x="128" y="551"/>
                  </a:lnTo>
                  <a:lnTo>
                    <a:pt x="73" y="551"/>
                  </a:lnTo>
                  <a:lnTo>
                    <a:pt x="64" y="547"/>
                  </a:lnTo>
                  <a:lnTo>
                    <a:pt x="55" y="542"/>
                  </a:lnTo>
                  <a:lnTo>
                    <a:pt x="45" y="536"/>
                  </a:lnTo>
                  <a:lnTo>
                    <a:pt x="35" y="532"/>
                  </a:lnTo>
                  <a:lnTo>
                    <a:pt x="26" y="526"/>
                  </a:lnTo>
                  <a:lnTo>
                    <a:pt x="16" y="519"/>
                  </a:lnTo>
                  <a:lnTo>
                    <a:pt x="8" y="512"/>
                  </a:lnTo>
                  <a:lnTo>
                    <a:pt x="0" y="505"/>
                  </a:lnTo>
                  <a:lnTo>
                    <a:pt x="7" y="457"/>
                  </a:lnTo>
                  <a:lnTo>
                    <a:pt x="15" y="409"/>
                  </a:lnTo>
                  <a:lnTo>
                    <a:pt x="22" y="360"/>
                  </a:lnTo>
                  <a:lnTo>
                    <a:pt x="30" y="311"/>
                  </a:lnTo>
                  <a:lnTo>
                    <a:pt x="37" y="262"/>
                  </a:lnTo>
                  <a:lnTo>
                    <a:pt x="44" y="214"/>
                  </a:lnTo>
                  <a:lnTo>
                    <a:pt x="52" y="166"/>
                  </a:lnTo>
                  <a:lnTo>
                    <a:pt x="59" y="117"/>
                  </a:lnTo>
                  <a:close/>
                </a:path>
              </a:pathLst>
            </a:custGeom>
            <a:solidFill>
              <a:srgbClr val="424444"/>
            </a:solidFill>
            <a:ln w="9525">
              <a:noFill/>
              <a:round/>
              <a:headEnd/>
              <a:tailEnd/>
            </a:ln>
          </p:spPr>
          <p:txBody>
            <a:bodyPr/>
            <a:lstStyle/>
            <a:p>
              <a:endParaRPr lang="en-US" dirty="0"/>
            </a:p>
          </p:txBody>
        </p:sp>
        <p:sp>
          <p:nvSpPr>
            <p:cNvPr id="27" name="Freeform 1041"/>
            <p:cNvSpPr>
              <a:spLocks/>
            </p:cNvSpPr>
            <p:nvPr/>
          </p:nvSpPr>
          <p:spPr bwMode="auto">
            <a:xfrm>
              <a:off x="696" y="2955"/>
              <a:ext cx="945" cy="251"/>
            </a:xfrm>
            <a:custGeom>
              <a:avLst/>
              <a:gdLst/>
              <a:ahLst/>
              <a:cxnLst>
                <a:cxn ang="0">
                  <a:pos x="63" y="90"/>
                </a:cxn>
                <a:cxn ang="0">
                  <a:pos x="72" y="65"/>
                </a:cxn>
                <a:cxn ang="0">
                  <a:pos x="82" y="41"/>
                </a:cxn>
                <a:cxn ang="0">
                  <a:pos x="91" y="15"/>
                </a:cxn>
                <a:cxn ang="0">
                  <a:pos x="104" y="3"/>
                </a:cxn>
                <a:cxn ang="0">
                  <a:pos x="121" y="4"/>
                </a:cxn>
                <a:cxn ang="0">
                  <a:pos x="139" y="5"/>
                </a:cxn>
                <a:cxn ang="0">
                  <a:pos x="156" y="5"/>
                </a:cxn>
                <a:cxn ang="0">
                  <a:pos x="215" y="5"/>
                </a:cxn>
                <a:cxn ang="0">
                  <a:pos x="315" y="5"/>
                </a:cxn>
                <a:cxn ang="0">
                  <a:pos x="416" y="4"/>
                </a:cxn>
                <a:cxn ang="0">
                  <a:pos x="516" y="4"/>
                </a:cxn>
                <a:cxn ang="0">
                  <a:pos x="618" y="4"/>
                </a:cxn>
                <a:cxn ang="0">
                  <a:pos x="719" y="4"/>
                </a:cxn>
                <a:cxn ang="0">
                  <a:pos x="819" y="3"/>
                </a:cxn>
                <a:cxn ang="0">
                  <a:pos x="921" y="3"/>
                </a:cxn>
                <a:cxn ang="0">
                  <a:pos x="1021" y="3"/>
                </a:cxn>
                <a:cxn ang="0">
                  <a:pos x="1121" y="3"/>
                </a:cxn>
                <a:cxn ang="0">
                  <a:pos x="1223" y="1"/>
                </a:cxn>
                <a:cxn ang="0">
                  <a:pos x="1323" y="1"/>
                </a:cxn>
                <a:cxn ang="0">
                  <a:pos x="1424" y="1"/>
                </a:cxn>
                <a:cxn ang="0">
                  <a:pos x="1524" y="1"/>
                </a:cxn>
                <a:cxn ang="0">
                  <a:pos x="1625" y="0"/>
                </a:cxn>
                <a:cxn ang="0">
                  <a:pos x="1725" y="0"/>
                </a:cxn>
                <a:cxn ang="0">
                  <a:pos x="1790" y="56"/>
                </a:cxn>
                <a:cxn ang="0">
                  <a:pos x="1819" y="165"/>
                </a:cxn>
                <a:cxn ang="0">
                  <a:pos x="1848" y="274"/>
                </a:cxn>
                <a:cxn ang="0">
                  <a:pos x="1877" y="384"/>
                </a:cxn>
                <a:cxn ang="0">
                  <a:pos x="1888" y="448"/>
                </a:cxn>
                <a:cxn ang="0">
                  <a:pos x="1880" y="467"/>
                </a:cxn>
                <a:cxn ang="0">
                  <a:pos x="1870" y="483"/>
                </a:cxn>
                <a:cxn ang="0">
                  <a:pos x="1859" y="496"/>
                </a:cxn>
                <a:cxn ang="0">
                  <a:pos x="1798" y="502"/>
                </a:cxn>
                <a:cxn ang="0">
                  <a:pos x="1687" y="502"/>
                </a:cxn>
                <a:cxn ang="0">
                  <a:pos x="1576" y="502"/>
                </a:cxn>
                <a:cxn ang="0">
                  <a:pos x="1464" y="502"/>
                </a:cxn>
                <a:cxn ang="0">
                  <a:pos x="1354" y="502"/>
                </a:cxn>
                <a:cxn ang="0">
                  <a:pos x="1242" y="502"/>
                </a:cxn>
                <a:cxn ang="0">
                  <a:pos x="1132" y="502"/>
                </a:cxn>
                <a:cxn ang="0">
                  <a:pos x="1020" y="502"/>
                </a:cxn>
                <a:cxn ang="0">
                  <a:pos x="908" y="502"/>
                </a:cxn>
                <a:cxn ang="0">
                  <a:pos x="797" y="502"/>
                </a:cxn>
                <a:cxn ang="0">
                  <a:pos x="686" y="502"/>
                </a:cxn>
                <a:cxn ang="0">
                  <a:pos x="574" y="502"/>
                </a:cxn>
                <a:cxn ang="0">
                  <a:pos x="463" y="502"/>
                </a:cxn>
                <a:cxn ang="0">
                  <a:pos x="352" y="502"/>
                </a:cxn>
                <a:cxn ang="0">
                  <a:pos x="240" y="502"/>
                </a:cxn>
                <a:cxn ang="0">
                  <a:pos x="128" y="502"/>
                </a:cxn>
                <a:cxn ang="0">
                  <a:pos x="64" y="498"/>
                </a:cxn>
                <a:cxn ang="0">
                  <a:pos x="44" y="489"/>
                </a:cxn>
                <a:cxn ang="0">
                  <a:pos x="25" y="478"/>
                </a:cxn>
                <a:cxn ang="0">
                  <a:pos x="7" y="464"/>
                </a:cxn>
                <a:cxn ang="0">
                  <a:pos x="7" y="411"/>
                </a:cxn>
                <a:cxn ang="0">
                  <a:pos x="22" y="324"/>
                </a:cxn>
                <a:cxn ang="0">
                  <a:pos x="36" y="235"/>
                </a:cxn>
                <a:cxn ang="0">
                  <a:pos x="51" y="148"/>
                </a:cxn>
              </a:cxnLst>
              <a:rect l="0" t="0" r="r" b="b"/>
              <a:pathLst>
                <a:path w="1891" h="502">
                  <a:moveTo>
                    <a:pt x="58" y="103"/>
                  </a:moveTo>
                  <a:lnTo>
                    <a:pt x="63" y="90"/>
                  </a:lnTo>
                  <a:lnTo>
                    <a:pt x="67" y="77"/>
                  </a:lnTo>
                  <a:lnTo>
                    <a:pt x="72" y="65"/>
                  </a:lnTo>
                  <a:lnTo>
                    <a:pt x="78" y="52"/>
                  </a:lnTo>
                  <a:lnTo>
                    <a:pt x="82" y="41"/>
                  </a:lnTo>
                  <a:lnTo>
                    <a:pt x="87" y="28"/>
                  </a:lnTo>
                  <a:lnTo>
                    <a:pt x="91" y="15"/>
                  </a:lnTo>
                  <a:lnTo>
                    <a:pt x="96" y="3"/>
                  </a:lnTo>
                  <a:lnTo>
                    <a:pt x="104" y="3"/>
                  </a:lnTo>
                  <a:lnTo>
                    <a:pt x="113" y="4"/>
                  </a:lnTo>
                  <a:lnTo>
                    <a:pt x="121" y="4"/>
                  </a:lnTo>
                  <a:lnTo>
                    <a:pt x="131" y="4"/>
                  </a:lnTo>
                  <a:lnTo>
                    <a:pt x="139" y="5"/>
                  </a:lnTo>
                  <a:lnTo>
                    <a:pt x="147" y="5"/>
                  </a:lnTo>
                  <a:lnTo>
                    <a:pt x="156" y="5"/>
                  </a:lnTo>
                  <a:lnTo>
                    <a:pt x="164" y="5"/>
                  </a:lnTo>
                  <a:lnTo>
                    <a:pt x="215" y="5"/>
                  </a:lnTo>
                  <a:lnTo>
                    <a:pt x="265" y="5"/>
                  </a:lnTo>
                  <a:lnTo>
                    <a:pt x="315" y="5"/>
                  </a:lnTo>
                  <a:lnTo>
                    <a:pt x="366" y="5"/>
                  </a:lnTo>
                  <a:lnTo>
                    <a:pt x="416" y="4"/>
                  </a:lnTo>
                  <a:lnTo>
                    <a:pt x="467" y="4"/>
                  </a:lnTo>
                  <a:lnTo>
                    <a:pt x="516" y="4"/>
                  </a:lnTo>
                  <a:lnTo>
                    <a:pt x="567" y="4"/>
                  </a:lnTo>
                  <a:lnTo>
                    <a:pt x="618" y="4"/>
                  </a:lnTo>
                  <a:lnTo>
                    <a:pt x="668" y="4"/>
                  </a:lnTo>
                  <a:lnTo>
                    <a:pt x="719" y="4"/>
                  </a:lnTo>
                  <a:lnTo>
                    <a:pt x="769" y="4"/>
                  </a:lnTo>
                  <a:lnTo>
                    <a:pt x="819" y="3"/>
                  </a:lnTo>
                  <a:lnTo>
                    <a:pt x="870" y="3"/>
                  </a:lnTo>
                  <a:lnTo>
                    <a:pt x="921" y="3"/>
                  </a:lnTo>
                  <a:lnTo>
                    <a:pt x="970" y="3"/>
                  </a:lnTo>
                  <a:lnTo>
                    <a:pt x="1021" y="3"/>
                  </a:lnTo>
                  <a:lnTo>
                    <a:pt x="1072" y="3"/>
                  </a:lnTo>
                  <a:lnTo>
                    <a:pt x="1121" y="3"/>
                  </a:lnTo>
                  <a:lnTo>
                    <a:pt x="1172" y="1"/>
                  </a:lnTo>
                  <a:lnTo>
                    <a:pt x="1223" y="1"/>
                  </a:lnTo>
                  <a:lnTo>
                    <a:pt x="1273" y="1"/>
                  </a:lnTo>
                  <a:lnTo>
                    <a:pt x="1323" y="1"/>
                  </a:lnTo>
                  <a:lnTo>
                    <a:pt x="1373" y="1"/>
                  </a:lnTo>
                  <a:lnTo>
                    <a:pt x="1424" y="1"/>
                  </a:lnTo>
                  <a:lnTo>
                    <a:pt x="1474" y="1"/>
                  </a:lnTo>
                  <a:lnTo>
                    <a:pt x="1524" y="1"/>
                  </a:lnTo>
                  <a:lnTo>
                    <a:pt x="1575" y="0"/>
                  </a:lnTo>
                  <a:lnTo>
                    <a:pt x="1625" y="0"/>
                  </a:lnTo>
                  <a:lnTo>
                    <a:pt x="1675" y="0"/>
                  </a:lnTo>
                  <a:lnTo>
                    <a:pt x="1725" y="0"/>
                  </a:lnTo>
                  <a:lnTo>
                    <a:pt x="1775" y="0"/>
                  </a:lnTo>
                  <a:lnTo>
                    <a:pt x="1790" y="56"/>
                  </a:lnTo>
                  <a:lnTo>
                    <a:pt x="1804" y="110"/>
                  </a:lnTo>
                  <a:lnTo>
                    <a:pt x="1819" y="165"/>
                  </a:lnTo>
                  <a:lnTo>
                    <a:pt x="1833" y="219"/>
                  </a:lnTo>
                  <a:lnTo>
                    <a:pt x="1848" y="274"/>
                  </a:lnTo>
                  <a:lnTo>
                    <a:pt x="1862" y="329"/>
                  </a:lnTo>
                  <a:lnTo>
                    <a:pt x="1877" y="384"/>
                  </a:lnTo>
                  <a:lnTo>
                    <a:pt x="1891" y="438"/>
                  </a:lnTo>
                  <a:lnTo>
                    <a:pt x="1888" y="448"/>
                  </a:lnTo>
                  <a:lnTo>
                    <a:pt x="1885" y="459"/>
                  </a:lnTo>
                  <a:lnTo>
                    <a:pt x="1880" y="467"/>
                  </a:lnTo>
                  <a:lnTo>
                    <a:pt x="1876" y="475"/>
                  </a:lnTo>
                  <a:lnTo>
                    <a:pt x="1870" y="483"/>
                  </a:lnTo>
                  <a:lnTo>
                    <a:pt x="1865" y="490"/>
                  </a:lnTo>
                  <a:lnTo>
                    <a:pt x="1859" y="496"/>
                  </a:lnTo>
                  <a:lnTo>
                    <a:pt x="1854" y="502"/>
                  </a:lnTo>
                  <a:lnTo>
                    <a:pt x="1798" y="502"/>
                  </a:lnTo>
                  <a:lnTo>
                    <a:pt x="1743" y="502"/>
                  </a:lnTo>
                  <a:lnTo>
                    <a:pt x="1687" y="502"/>
                  </a:lnTo>
                  <a:lnTo>
                    <a:pt x="1631" y="502"/>
                  </a:lnTo>
                  <a:lnTo>
                    <a:pt x="1576" y="502"/>
                  </a:lnTo>
                  <a:lnTo>
                    <a:pt x="1521" y="502"/>
                  </a:lnTo>
                  <a:lnTo>
                    <a:pt x="1464" y="502"/>
                  </a:lnTo>
                  <a:lnTo>
                    <a:pt x="1409" y="502"/>
                  </a:lnTo>
                  <a:lnTo>
                    <a:pt x="1354" y="502"/>
                  </a:lnTo>
                  <a:lnTo>
                    <a:pt x="1299" y="502"/>
                  </a:lnTo>
                  <a:lnTo>
                    <a:pt x="1242" y="502"/>
                  </a:lnTo>
                  <a:lnTo>
                    <a:pt x="1187" y="502"/>
                  </a:lnTo>
                  <a:lnTo>
                    <a:pt x="1132" y="502"/>
                  </a:lnTo>
                  <a:lnTo>
                    <a:pt x="1075" y="502"/>
                  </a:lnTo>
                  <a:lnTo>
                    <a:pt x="1020" y="502"/>
                  </a:lnTo>
                  <a:lnTo>
                    <a:pt x="964" y="502"/>
                  </a:lnTo>
                  <a:lnTo>
                    <a:pt x="908" y="502"/>
                  </a:lnTo>
                  <a:lnTo>
                    <a:pt x="853" y="502"/>
                  </a:lnTo>
                  <a:lnTo>
                    <a:pt x="797" y="502"/>
                  </a:lnTo>
                  <a:lnTo>
                    <a:pt x="741" y="502"/>
                  </a:lnTo>
                  <a:lnTo>
                    <a:pt x="686" y="502"/>
                  </a:lnTo>
                  <a:lnTo>
                    <a:pt x="630" y="502"/>
                  </a:lnTo>
                  <a:lnTo>
                    <a:pt x="574" y="502"/>
                  </a:lnTo>
                  <a:lnTo>
                    <a:pt x="519" y="502"/>
                  </a:lnTo>
                  <a:lnTo>
                    <a:pt x="463" y="502"/>
                  </a:lnTo>
                  <a:lnTo>
                    <a:pt x="407" y="502"/>
                  </a:lnTo>
                  <a:lnTo>
                    <a:pt x="352" y="502"/>
                  </a:lnTo>
                  <a:lnTo>
                    <a:pt x="295" y="502"/>
                  </a:lnTo>
                  <a:lnTo>
                    <a:pt x="240" y="502"/>
                  </a:lnTo>
                  <a:lnTo>
                    <a:pt x="185" y="502"/>
                  </a:lnTo>
                  <a:lnTo>
                    <a:pt x="128" y="502"/>
                  </a:lnTo>
                  <a:lnTo>
                    <a:pt x="73" y="502"/>
                  </a:lnTo>
                  <a:lnTo>
                    <a:pt x="64" y="498"/>
                  </a:lnTo>
                  <a:lnTo>
                    <a:pt x="55" y="493"/>
                  </a:lnTo>
                  <a:lnTo>
                    <a:pt x="44" y="489"/>
                  </a:lnTo>
                  <a:lnTo>
                    <a:pt x="35" y="483"/>
                  </a:lnTo>
                  <a:lnTo>
                    <a:pt x="25" y="478"/>
                  </a:lnTo>
                  <a:lnTo>
                    <a:pt x="16" y="471"/>
                  </a:lnTo>
                  <a:lnTo>
                    <a:pt x="7" y="464"/>
                  </a:lnTo>
                  <a:lnTo>
                    <a:pt x="0" y="456"/>
                  </a:lnTo>
                  <a:lnTo>
                    <a:pt x="7" y="411"/>
                  </a:lnTo>
                  <a:lnTo>
                    <a:pt x="15" y="368"/>
                  </a:lnTo>
                  <a:lnTo>
                    <a:pt x="22" y="324"/>
                  </a:lnTo>
                  <a:lnTo>
                    <a:pt x="29" y="279"/>
                  </a:lnTo>
                  <a:lnTo>
                    <a:pt x="36" y="235"/>
                  </a:lnTo>
                  <a:lnTo>
                    <a:pt x="43" y="191"/>
                  </a:lnTo>
                  <a:lnTo>
                    <a:pt x="51" y="148"/>
                  </a:lnTo>
                  <a:lnTo>
                    <a:pt x="58" y="103"/>
                  </a:lnTo>
                  <a:close/>
                </a:path>
              </a:pathLst>
            </a:custGeom>
            <a:solidFill>
              <a:srgbClr val="444749"/>
            </a:solidFill>
            <a:ln w="9525">
              <a:noFill/>
              <a:round/>
              <a:headEnd/>
              <a:tailEnd/>
            </a:ln>
          </p:spPr>
          <p:txBody>
            <a:bodyPr/>
            <a:lstStyle/>
            <a:p>
              <a:endParaRPr lang="en-US" dirty="0"/>
            </a:p>
          </p:txBody>
        </p:sp>
        <p:sp>
          <p:nvSpPr>
            <p:cNvPr id="28" name="Freeform 1042"/>
            <p:cNvSpPr>
              <a:spLocks/>
            </p:cNvSpPr>
            <p:nvPr/>
          </p:nvSpPr>
          <p:spPr bwMode="auto">
            <a:xfrm>
              <a:off x="696" y="2979"/>
              <a:ext cx="945" cy="227"/>
            </a:xfrm>
            <a:custGeom>
              <a:avLst/>
              <a:gdLst/>
              <a:ahLst/>
              <a:cxnLst>
                <a:cxn ang="0">
                  <a:pos x="61" y="78"/>
                </a:cxn>
                <a:cxn ang="0">
                  <a:pos x="72" y="56"/>
                </a:cxn>
                <a:cxn ang="0">
                  <a:pos x="83" y="34"/>
                </a:cxn>
                <a:cxn ang="0">
                  <a:pos x="94" y="12"/>
                </a:cxn>
                <a:cxn ang="0">
                  <a:pos x="107" y="2"/>
                </a:cxn>
                <a:cxn ang="0">
                  <a:pos x="124" y="3"/>
                </a:cxn>
                <a:cxn ang="0">
                  <a:pos x="140" y="4"/>
                </a:cxn>
                <a:cxn ang="0">
                  <a:pos x="156" y="5"/>
                </a:cxn>
                <a:cxn ang="0">
                  <a:pos x="215" y="5"/>
                </a:cxn>
                <a:cxn ang="0">
                  <a:pos x="316" y="4"/>
                </a:cxn>
                <a:cxn ang="0">
                  <a:pos x="417" y="4"/>
                </a:cxn>
                <a:cxn ang="0">
                  <a:pos x="519" y="4"/>
                </a:cxn>
                <a:cxn ang="0">
                  <a:pos x="621" y="3"/>
                </a:cxn>
                <a:cxn ang="0">
                  <a:pos x="723" y="3"/>
                </a:cxn>
                <a:cxn ang="0">
                  <a:pos x="824" y="3"/>
                </a:cxn>
                <a:cxn ang="0">
                  <a:pos x="925" y="2"/>
                </a:cxn>
                <a:cxn ang="0">
                  <a:pos x="1027" y="2"/>
                </a:cxn>
                <a:cxn ang="0">
                  <a:pos x="1128" y="2"/>
                </a:cxn>
                <a:cxn ang="0">
                  <a:pos x="1229" y="1"/>
                </a:cxn>
                <a:cxn ang="0">
                  <a:pos x="1331" y="1"/>
                </a:cxn>
                <a:cxn ang="0">
                  <a:pos x="1432" y="1"/>
                </a:cxn>
                <a:cxn ang="0">
                  <a:pos x="1532" y="1"/>
                </a:cxn>
                <a:cxn ang="0">
                  <a:pos x="1634" y="0"/>
                </a:cxn>
                <a:cxn ang="0">
                  <a:pos x="1735" y="0"/>
                </a:cxn>
                <a:cxn ang="0">
                  <a:pos x="1798" y="48"/>
                </a:cxn>
                <a:cxn ang="0">
                  <a:pos x="1825" y="146"/>
                </a:cxn>
                <a:cxn ang="0">
                  <a:pos x="1851" y="244"/>
                </a:cxn>
                <a:cxn ang="0">
                  <a:pos x="1878" y="341"/>
                </a:cxn>
                <a:cxn ang="0">
                  <a:pos x="1888" y="400"/>
                </a:cxn>
                <a:cxn ang="0">
                  <a:pos x="1881" y="419"/>
                </a:cxn>
                <a:cxn ang="0">
                  <a:pos x="1871" y="435"/>
                </a:cxn>
                <a:cxn ang="0">
                  <a:pos x="1859" y="448"/>
                </a:cxn>
                <a:cxn ang="0">
                  <a:pos x="1798" y="453"/>
                </a:cxn>
                <a:cxn ang="0">
                  <a:pos x="1687" y="453"/>
                </a:cxn>
                <a:cxn ang="0">
                  <a:pos x="1576" y="453"/>
                </a:cxn>
                <a:cxn ang="0">
                  <a:pos x="1464" y="453"/>
                </a:cxn>
                <a:cxn ang="0">
                  <a:pos x="1354" y="453"/>
                </a:cxn>
                <a:cxn ang="0">
                  <a:pos x="1242" y="453"/>
                </a:cxn>
                <a:cxn ang="0">
                  <a:pos x="1132" y="453"/>
                </a:cxn>
                <a:cxn ang="0">
                  <a:pos x="1020" y="453"/>
                </a:cxn>
                <a:cxn ang="0">
                  <a:pos x="908" y="453"/>
                </a:cxn>
                <a:cxn ang="0">
                  <a:pos x="797" y="453"/>
                </a:cxn>
                <a:cxn ang="0">
                  <a:pos x="686" y="453"/>
                </a:cxn>
                <a:cxn ang="0">
                  <a:pos x="574" y="453"/>
                </a:cxn>
                <a:cxn ang="0">
                  <a:pos x="463" y="453"/>
                </a:cxn>
                <a:cxn ang="0">
                  <a:pos x="352" y="453"/>
                </a:cxn>
                <a:cxn ang="0">
                  <a:pos x="240" y="453"/>
                </a:cxn>
                <a:cxn ang="0">
                  <a:pos x="128" y="453"/>
                </a:cxn>
                <a:cxn ang="0">
                  <a:pos x="64" y="449"/>
                </a:cxn>
                <a:cxn ang="0">
                  <a:pos x="44" y="441"/>
                </a:cxn>
                <a:cxn ang="0">
                  <a:pos x="25" y="430"/>
                </a:cxn>
                <a:cxn ang="0">
                  <a:pos x="7" y="417"/>
                </a:cxn>
                <a:cxn ang="0">
                  <a:pos x="7" y="367"/>
                </a:cxn>
                <a:cxn ang="0">
                  <a:pos x="21" y="288"/>
                </a:cxn>
                <a:cxn ang="0">
                  <a:pos x="35" y="208"/>
                </a:cxn>
                <a:cxn ang="0">
                  <a:pos x="49" y="129"/>
                </a:cxn>
              </a:cxnLst>
              <a:rect l="0" t="0" r="r" b="b"/>
              <a:pathLst>
                <a:path w="1891" h="453">
                  <a:moveTo>
                    <a:pt x="56" y="88"/>
                  </a:moveTo>
                  <a:lnTo>
                    <a:pt x="61" y="78"/>
                  </a:lnTo>
                  <a:lnTo>
                    <a:pt x="67" y="66"/>
                  </a:lnTo>
                  <a:lnTo>
                    <a:pt x="72" y="56"/>
                  </a:lnTo>
                  <a:lnTo>
                    <a:pt x="78" y="45"/>
                  </a:lnTo>
                  <a:lnTo>
                    <a:pt x="83" y="34"/>
                  </a:lnTo>
                  <a:lnTo>
                    <a:pt x="88" y="24"/>
                  </a:lnTo>
                  <a:lnTo>
                    <a:pt x="94" y="12"/>
                  </a:lnTo>
                  <a:lnTo>
                    <a:pt x="99" y="2"/>
                  </a:lnTo>
                  <a:lnTo>
                    <a:pt x="107" y="2"/>
                  </a:lnTo>
                  <a:lnTo>
                    <a:pt x="116" y="3"/>
                  </a:lnTo>
                  <a:lnTo>
                    <a:pt x="124" y="3"/>
                  </a:lnTo>
                  <a:lnTo>
                    <a:pt x="132" y="3"/>
                  </a:lnTo>
                  <a:lnTo>
                    <a:pt x="140" y="4"/>
                  </a:lnTo>
                  <a:lnTo>
                    <a:pt x="148" y="4"/>
                  </a:lnTo>
                  <a:lnTo>
                    <a:pt x="156" y="5"/>
                  </a:lnTo>
                  <a:lnTo>
                    <a:pt x="164" y="5"/>
                  </a:lnTo>
                  <a:lnTo>
                    <a:pt x="215" y="5"/>
                  </a:lnTo>
                  <a:lnTo>
                    <a:pt x="265" y="5"/>
                  </a:lnTo>
                  <a:lnTo>
                    <a:pt x="316" y="4"/>
                  </a:lnTo>
                  <a:lnTo>
                    <a:pt x="367" y="4"/>
                  </a:lnTo>
                  <a:lnTo>
                    <a:pt x="417" y="4"/>
                  </a:lnTo>
                  <a:lnTo>
                    <a:pt x="468" y="4"/>
                  </a:lnTo>
                  <a:lnTo>
                    <a:pt x="519" y="4"/>
                  </a:lnTo>
                  <a:lnTo>
                    <a:pt x="569" y="4"/>
                  </a:lnTo>
                  <a:lnTo>
                    <a:pt x="621" y="3"/>
                  </a:lnTo>
                  <a:lnTo>
                    <a:pt x="672" y="3"/>
                  </a:lnTo>
                  <a:lnTo>
                    <a:pt x="723" y="3"/>
                  </a:lnTo>
                  <a:lnTo>
                    <a:pt x="773" y="3"/>
                  </a:lnTo>
                  <a:lnTo>
                    <a:pt x="824" y="3"/>
                  </a:lnTo>
                  <a:lnTo>
                    <a:pt x="875" y="2"/>
                  </a:lnTo>
                  <a:lnTo>
                    <a:pt x="925" y="2"/>
                  </a:lnTo>
                  <a:lnTo>
                    <a:pt x="976" y="2"/>
                  </a:lnTo>
                  <a:lnTo>
                    <a:pt x="1027" y="2"/>
                  </a:lnTo>
                  <a:lnTo>
                    <a:pt x="1077" y="2"/>
                  </a:lnTo>
                  <a:lnTo>
                    <a:pt x="1128" y="2"/>
                  </a:lnTo>
                  <a:lnTo>
                    <a:pt x="1179" y="1"/>
                  </a:lnTo>
                  <a:lnTo>
                    <a:pt x="1229" y="1"/>
                  </a:lnTo>
                  <a:lnTo>
                    <a:pt x="1280" y="1"/>
                  </a:lnTo>
                  <a:lnTo>
                    <a:pt x="1331" y="1"/>
                  </a:lnTo>
                  <a:lnTo>
                    <a:pt x="1381" y="1"/>
                  </a:lnTo>
                  <a:lnTo>
                    <a:pt x="1432" y="1"/>
                  </a:lnTo>
                  <a:lnTo>
                    <a:pt x="1483" y="1"/>
                  </a:lnTo>
                  <a:lnTo>
                    <a:pt x="1532" y="1"/>
                  </a:lnTo>
                  <a:lnTo>
                    <a:pt x="1583" y="0"/>
                  </a:lnTo>
                  <a:lnTo>
                    <a:pt x="1634" y="0"/>
                  </a:lnTo>
                  <a:lnTo>
                    <a:pt x="1684" y="0"/>
                  </a:lnTo>
                  <a:lnTo>
                    <a:pt x="1735" y="0"/>
                  </a:lnTo>
                  <a:lnTo>
                    <a:pt x="1786" y="0"/>
                  </a:lnTo>
                  <a:lnTo>
                    <a:pt x="1798" y="48"/>
                  </a:lnTo>
                  <a:lnTo>
                    <a:pt x="1812" y="98"/>
                  </a:lnTo>
                  <a:lnTo>
                    <a:pt x="1825" y="146"/>
                  </a:lnTo>
                  <a:lnTo>
                    <a:pt x="1839" y="194"/>
                  </a:lnTo>
                  <a:lnTo>
                    <a:pt x="1851" y="244"/>
                  </a:lnTo>
                  <a:lnTo>
                    <a:pt x="1864" y="292"/>
                  </a:lnTo>
                  <a:lnTo>
                    <a:pt x="1878" y="341"/>
                  </a:lnTo>
                  <a:lnTo>
                    <a:pt x="1891" y="389"/>
                  </a:lnTo>
                  <a:lnTo>
                    <a:pt x="1888" y="400"/>
                  </a:lnTo>
                  <a:lnTo>
                    <a:pt x="1885" y="411"/>
                  </a:lnTo>
                  <a:lnTo>
                    <a:pt x="1881" y="419"/>
                  </a:lnTo>
                  <a:lnTo>
                    <a:pt x="1876" y="427"/>
                  </a:lnTo>
                  <a:lnTo>
                    <a:pt x="1871" y="435"/>
                  </a:lnTo>
                  <a:lnTo>
                    <a:pt x="1865" y="441"/>
                  </a:lnTo>
                  <a:lnTo>
                    <a:pt x="1859" y="448"/>
                  </a:lnTo>
                  <a:lnTo>
                    <a:pt x="1854" y="453"/>
                  </a:lnTo>
                  <a:lnTo>
                    <a:pt x="1798" y="453"/>
                  </a:lnTo>
                  <a:lnTo>
                    <a:pt x="1743" y="453"/>
                  </a:lnTo>
                  <a:lnTo>
                    <a:pt x="1687" y="453"/>
                  </a:lnTo>
                  <a:lnTo>
                    <a:pt x="1631" y="453"/>
                  </a:lnTo>
                  <a:lnTo>
                    <a:pt x="1576" y="453"/>
                  </a:lnTo>
                  <a:lnTo>
                    <a:pt x="1521" y="453"/>
                  </a:lnTo>
                  <a:lnTo>
                    <a:pt x="1464" y="453"/>
                  </a:lnTo>
                  <a:lnTo>
                    <a:pt x="1409" y="453"/>
                  </a:lnTo>
                  <a:lnTo>
                    <a:pt x="1354" y="453"/>
                  </a:lnTo>
                  <a:lnTo>
                    <a:pt x="1299" y="453"/>
                  </a:lnTo>
                  <a:lnTo>
                    <a:pt x="1242" y="453"/>
                  </a:lnTo>
                  <a:lnTo>
                    <a:pt x="1187" y="453"/>
                  </a:lnTo>
                  <a:lnTo>
                    <a:pt x="1132" y="453"/>
                  </a:lnTo>
                  <a:lnTo>
                    <a:pt x="1075" y="453"/>
                  </a:lnTo>
                  <a:lnTo>
                    <a:pt x="1020" y="453"/>
                  </a:lnTo>
                  <a:lnTo>
                    <a:pt x="964" y="453"/>
                  </a:lnTo>
                  <a:lnTo>
                    <a:pt x="908" y="453"/>
                  </a:lnTo>
                  <a:lnTo>
                    <a:pt x="853" y="453"/>
                  </a:lnTo>
                  <a:lnTo>
                    <a:pt x="797" y="453"/>
                  </a:lnTo>
                  <a:lnTo>
                    <a:pt x="741" y="453"/>
                  </a:lnTo>
                  <a:lnTo>
                    <a:pt x="686" y="453"/>
                  </a:lnTo>
                  <a:lnTo>
                    <a:pt x="630" y="453"/>
                  </a:lnTo>
                  <a:lnTo>
                    <a:pt x="574" y="453"/>
                  </a:lnTo>
                  <a:lnTo>
                    <a:pt x="519" y="453"/>
                  </a:lnTo>
                  <a:lnTo>
                    <a:pt x="463" y="453"/>
                  </a:lnTo>
                  <a:lnTo>
                    <a:pt x="407" y="453"/>
                  </a:lnTo>
                  <a:lnTo>
                    <a:pt x="352" y="453"/>
                  </a:lnTo>
                  <a:lnTo>
                    <a:pt x="295" y="453"/>
                  </a:lnTo>
                  <a:lnTo>
                    <a:pt x="240" y="453"/>
                  </a:lnTo>
                  <a:lnTo>
                    <a:pt x="185" y="453"/>
                  </a:lnTo>
                  <a:lnTo>
                    <a:pt x="128" y="453"/>
                  </a:lnTo>
                  <a:lnTo>
                    <a:pt x="73" y="453"/>
                  </a:lnTo>
                  <a:lnTo>
                    <a:pt x="64" y="449"/>
                  </a:lnTo>
                  <a:lnTo>
                    <a:pt x="53" y="445"/>
                  </a:lnTo>
                  <a:lnTo>
                    <a:pt x="44" y="441"/>
                  </a:lnTo>
                  <a:lnTo>
                    <a:pt x="34" y="435"/>
                  </a:lnTo>
                  <a:lnTo>
                    <a:pt x="25" y="430"/>
                  </a:lnTo>
                  <a:lnTo>
                    <a:pt x="15" y="423"/>
                  </a:lnTo>
                  <a:lnTo>
                    <a:pt x="7" y="417"/>
                  </a:lnTo>
                  <a:lnTo>
                    <a:pt x="0" y="407"/>
                  </a:lnTo>
                  <a:lnTo>
                    <a:pt x="7" y="367"/>
                  </a:lnTo>
                  <a:lnTo>
                    <a:pt x="14" y="328"/>
                  </a:lnTo>
                  <a:lnTo>
                    <a:pt x="21" y="288"/>
                  </a:lnTo>
                  <a:lnTo>
                    <a:pt x="28" y="247"/>
                  </a:lnTo>
                  <a:lnTo>
                    <a:pt x="35" y="208"/>
                  </a:lnTo>
                  <a:lnTo>
                    <a:pt x="42" y="168"/>
                  </a:lnTo>
                  <a:lnTo>
                    <a:pt x="49" y="129"/>
                  </a:lnTo>
                  <a:lnTo>
                    <a:pt x="56" y="88"/>
                  </a:lnTo>
                  <a:close/>
                </a:path>
              </a:pathLst>
            </a:custGeom>
            <a:solidFill>
              <a:srgbClr val="47494F"/>
            </a:solidFill>
            <a:ln w="9525">
              <a:noFill/>
              <a:round/>
              <a:headEnd/>
              <a:tailEnd/>
            </a:ln>
          </p:spPr>
          <p:txBody>
            <a:bodyPr/>
            <a:lstStyle/>
            <a:p>
              <a:endParaRPr lang="en-US" dirty="0"/>
            </a:p>
          </p:txBody>
        </p:sp>
        <p:sp>
          <p:nvSpPr>
            <p:cNvPr id="29" name="Freeform 1043"/>
            <p:cNvSpPr>
              <a:spLocks/>
            </p:cNvSpPr>
            <p:nvPr/>
          </p:nvSpPr>
          <p:spPr bwMode="auto">
            <a:xfrm>
              <a:off x="696" y="3004"/>
              <a:ext cx="945" cy="202"/>
            </a:xfrm>
            <a:custGeom>
              <a:avLst/>
              <a:gdLst/>
              <a:ahLst/>
              <a:cxnLst>
                <a:cxn ang="0">
                  <a:pos x="60" y="66"/>
                </a:cxn>
                <a:cxn ang="0">
                  <a:pos x="73" y="47"/>
                </a:cxn>
                <a:cxn ang="0">
                  <a:pos x="84" y="30"/>
                </a:cxn>
                <a:cxn ang="0">
                  <a:pos x="96" y="12"/>
                </a:cxn>
                <a:cxn ang="0">
                  <a:pos x="110" y="2"/>
                </a:cxn>
                <a:cxn ang="0">
                  <a:pos x="125" y="4"/>
                </a:cxn>
                <a:cxn ang="0">
                  <a:pos x="141" y="5"/>
                </a:cxn>
                <a:cxn ang="0">
                  <a:pos x="156" y="6"/>
                </a:cxn>
                <a:cxn ang="0">
                  <a:pos x="215" y="7"/>
                </a:cxn>
                <a:cxn ang="0">
                  <a:pos x="317" y="6"/>
                </a:cxn>
                <a:cxn ang="0">
                  <a:pos x="420" y="6"/>
                </a:cxn>
                <a:cxn ang="0">
                  <a:pos x="522" y="6"/>
                </a:cxn>
                <a:cxn ang="0">
                  <a:pos x="624" y="5"/>
                </a:cxn>
                <a:cxn ang="0">
                  <a:pos x="726" y="5"/>
                </a:cxn>
                <a:cxn ang="0">
                  <a:pos x="829" y="5"/>
                </a:cxn>
                <a:cxn ang="0">
                  <a:pos x="930" y="4"/>
                </a:cxn>
                <a:cxn ang="0">
                  <a:pos x="1032" y="4"/>
                </a:cxn>
                <a:cxn ang="0">
                  <a:pos x="1134" y="2"/>
                </a:cxn>
                <a:cxn ang="0">
                  <a:pos x="1236" y="2"/>
                </a:cxn>
                <a:cxn ang="0">
                  <a:pos x="1338" y="2"/>
                </a:cxn>
                <a:cxn ang="0">
                  <a:pos x="1439" y="1"/>
                </a:cxn>
                <a:cxn ang="0">
                  <a:pos x="1542" y="1"/>
                </a:cxn>
                <a:cxn ang="0">
                  <a:pos x="1643" y="1"/>
                </a:cxn>
                <a:cxn ang="0">
                  <a:pos x="1744" y="0"/>
                </a:cxn>
                <a:cxn ang="0">
                  <a:pos x="1807" y="43"/>
                </a:cxn>
                <a:cxn ang="0">
                  <a:pos x="1831" y="128"/>
                </a:cxn>
                <a:cxn ang="0">
                  <a:pos x="1855" y="213"/>
                </a:cxn>
                <a:cxn ang="0">
                  <a:pos x="1879" y="298"/>
                </a:cxn>
                <a:cxn ang="0">
                  <a:pos x="1889" y="354"/>
                </a:cxn>
                <a:cxn ang="0">
                  <a:pos x="1883" y="373"/>
                </a:cxn>
                <a:cxn ang="0">
                  <a:pos x="1872" y="388"/>
                </a:cxn>
                <a:cxn ang="0">
                  <a:pos x="1859" y="400"/>
                </a:cxn>
                <a:cxn ang="0">
                  <a:pos x="1798" y="405"/>
                </a:cxn>
                <a:cxn ang="0">
                  <a:pos x="1687" y="405"/>
                </a:cxn>
                <a:cxn ang="0">
                  <a:pos x="1576" y="405"/>
                </a:cxn>
                <a:cxn ang="0">
                  <a:pos x="1464" y="405"/>
                </a:cxn>
                <a:cxn ang="0">
                  <a:pos x="1354" y="405"/>
                </a:cxn>
                <a:cxn ang="0">
                  <a:pos x="1242" y="405"/>
                </a:cxn>
                <a:cxn ang="0">
                  <a:pos x="1132" y="405"/>
                </a:cxn>
                <a:cxn ang="0">
                  <a:pos x="1020" y="405"/>
                </a:cxn>
                <a:cxn ang="0">
                  <a:pos x="908" y="405"/>
                </a:cxn>
                <a:cxn ang="0">
                  <a:pos x="797" y="405"/>
                </a:cxn>
                <a:cxn ang="0">
                  <a:pos x="686" y="405"/>
                </a:cxn>
                <a:cxn ang="0">
                  <a:pos x="574" y="405"/>
                </a:cxn>
                <a:cxn ang="0">
                  <a:pos x="463" y="405"/>
                </a:cxn>
                <a:cxn ang="0">
                  <a:pos x="352" y="405"/>
                </a:cxn>
                <a:cxn ang="0">
                  <a:pos x="240" y="405"/>
                </a:cxn>
                <a:cxn ang="0">
                  <a:pos x="128" y="405"/>
                </a:cxn>
                <a:cxn ang="0">
                  <a:pos x="64" y="402"/>
                </a:cxn>
                <a:cxn ang="0">
                  <a:pos x="44" y="394"/>
                </a:cxn>
                <a:cxn ang="0">
                  <a:pos x="25" y="384"/>
                </a:cxn>
                <a:cxn ang="0">
                  <a:pos x="7" y="369"/>
                </a:cxn>
                <a:cxn ang="0">
                  <a:pos x="7" y="324"/>
                </a:cxn>
                <a:cxn ang="0">
                  <a:pos x="21" y="252"/>
                </a:cxn>
                <a:cxn ang="0">
                  <a:pos x="34" y="182"/>
                </a:cxn>
                <a:cxn ang="0">
                  <a:pos x="48" y="111"/>
                </a:cxn>
              </a:cxnLst>
              <a:rect l="0" t="0" r="r" b="b"/>
              <a:pathLst>
                <a:path w="1891" h="405">
                  <a:moveTo>
                    <a:pt x="55" y="75"/>
                  </a:moveTo>
                  <a:lnTo>
                    <a:pt x="60" y="66"/>
                  </a:lnTo>
                  <a:lnTo>
                    <a:pt x="66" y="56"/>
                  </a:lnTo>
                  <a:lnTo>
                    <a:pt x="73" y="47"/>
                  </a:lnTo>
                  <a:lnTo>
                    <a:pt x="79" y="38"/>
                  </a:lnTo>
                  <a:lnTo>
                    <a:pt x="84" y="30"/>
                  </a:lnTo>
                  <a:lnTo>
                    <a:pt x="90" y="21"/>
                  </a:lnTo>
                  <a:lnTo>
                    <a:pt x="96" y="12"/>
                  </a:lnTo>
                  <a:lnTo>
                    <a:pt x="102" y="2"/>
                  </a:lnTo>
                  <a:lnTo>
                    <a:pt x="110" y="2"/>
                  </a:lnTo>
                  <a:lnTo>
                    <a:pt x="118" y="4"/>
                  </a:lnTo>
                  <a:lnTo>
                    <a:pt x="125" y="4"/>
                  </a:lnTo>
                  <a:lnTo>
                    <a:pt x="133" y="5"/>
                  </a:lnTo>
                  <a:lnTo>
                    <a:pt x="141" y="5"/>
                  </a:lnTo>
                  <a:lnTo>
                    <a:pt x="149" y="6"/>
                  </a:lnTo>
                  <a:lnTo>
                    <a:pt x="156" y="6"/>
                  </a:lnTo>
                  <a:lnTo>
                    <a:pt x="164" y="7"/>
                  </a:lnTo>
                  <a:lnTo>
                    <a:pt x="215" y="7"/>
                  </a:lnTo>
                  <a:lnTo>
                    <a:pt x="266" y="7"/>
                  </a:lnTo>
                  <a:lnTo>
                    <a:pt x="317" y="6"/>
                  </a:lnTo>
                  <a:lnTo>
                    <a:pt x="369" y="6"/>
                  </a:lnTo>
                  <a:lnTo>
                    <a:pt x="420" y="6"/>
                  </a:lnTo>
                  <a:lnTo>
                    <a:pt x="470" y="6"/>
                  </a:lnTo>
                  <a:lnTo>
                    <a:pt x="522" y="6"/>
                  </a:lnTo>
                  <a:lnTo>
                    <a:pt x="573" y="5"/>
                  </a:lnTo>
                  <a:lnTo>
                    <a:pt x="624" y="5"/>
                  </a:lnTo>
                  <a:lnTo>
                    <a:pt x="675" y="5"/>
                  </a:lnTo>
                  <a:lnTo>
                    <a:pt x="726" y="5"/>
                  </a:lnTo>
                  <a:lnTo>
                    <a:pt x="777" y="5"/>
                  </a:lnTo>
                  <a:lnTo>
                    <a:pt x="829" y="5"/>
                  </a:lnTo>
                  <a:lnTo>
                    <a:pt x="879" y="4"/>
                  </a:lnTo>
                  <a:lnTo>
                    <a:pt x="930" y="4"/>
                  </a:lnTo>
                  <a:lnTo>
                    <a:pt x="982" y="4"/>
                  </a:lnTo>
                  <a:lnTo>
                    <a:pt x="1032" y="4"/>
                  </a:lnTo>
                  <a:lnTo>
                    <a:pt x="1083" y="4"/>
                  </a:lnTo>
                  <a:lnTo>
                    <a:pt x="1134" y="2"/>
                  </a:lnTo>
                  <a:lnTo>
                    <a:pt x="1184" y="2"/>
                  </a:lnTo>
                  <a:lnTo>
                    <a:pt x="1236" y="2"/>
                  </a:lnTo>
                  <a:lnTo>
                    <a:pt x="1287" y="2"/>
                  </a:lnTo>
                  <a:lnTo>
                    <a:pt x="1338" y="2"/>
                  </a:lnTo>
                  <a:lnTo>
                    <a:pt x="1388" y="1"/>
                  </a:lnTo>
                  <a:lnTo>
                    <a:pt x="1439" y="1"/>
                  </a:lnTo>
                  <a:lnTo>
                    <a:pt x="1490" y="1"/>
                  </a:lnTo>
                  <a:lnTo>
                    <a:pt x="1542" y="1"/>
                  </a:lnTo>
                  <a:lnTo>
                    <a:pt x="1592" y="1"/>
                  </a:lnTo>
                  <a:lnTo>
                    <a:pt x="1643" y="1"/>
                  </a:lnTo>
                  <a:lnTo>
                    <a:pt x="1694" y="0"/>
                  </a:lnTo>
                  <a:lnTo>
                    <a:pt x="1744" y="0"/>
                  </a:lnTo>
                  <a:lnTo>
                    <a:pt x="1795" y="0"/>
                  </a:lnTo>
                  <a:lnTo>
                    <a:pt x="1807" y="43"/>
                  </a:lnTo>
                  <a:lnTo>
                    <a:pt x="1819" y="85"/>
                  </a:lnTo>
                  <a:lnTo>
                    <a:pt x="1831" y="128"/>
                  </a:lnTo>
                  <a:lnTo>
                    <a:pt x="1843" y="170"/>
                  </a:lnTo>
                  <a:lnTo>
                    <a:pt x="1855" y="213"/>
                  </a:lnTo>
                  <a:lnTo>
                    <a:pt x="1868" y="256"/>
                  </a:lnTo>
                  <a:lnTo>
                    <a:pt x="1879" y="298"/>
                  </a:lnTo>
                  <a:lnTo>
                    <a:pt x="1891" y="341"/>
                  </a:lnTo>
                  <a:lnTo>
                    <a:pt x="1889" y="354"/>
                  </a:lnTo>
                  <a:lnTo>
                    <a:pt x="1886" y="364"/>
                  </a:lnTo>
                  <a:lnTo>
                    <a:pt x="1883" y="373"/>
                  </a:lnTo>
                  <a:lnTo>
                    <a:pt x="1878" y="381"/>
                  </a:lnTo>
                  <a:lnTo>
                    <a:pt x="1872" y="388"/>
                  </a:lnTo>
                  <a:lnTo>
                    <a:pt x="1865" y="394"/>
                  </a:lnTo>
                  <a:lnTo>
                    <a:pt x="1859" y="400"/>
                  </a:lnTo>
                  <a:lnTo>
                    <a:pt x="1854" y="405"/>
                  </a:lnTo>
                  <a:lnTo>
                    <a:pt x="1798" y="405"/>
                  </a:lnTo>
                  <a:lnTo>
                    <a:pt x="1743" y="405"/>
                  </a:lnTo>
                  <a:lnTo>
                    <a:pt x="1687" y="405"/>
                  </a:lnTo>
                  <a:lnTo>
                    <a:pt x="1631" y="405"/>
                  </a:lnTo>
                  <a:lnTo>
                    <a:pt x="1576" y="405"/>
                  </a:lnTo>
                  <a:lnTo>
                    <a:pt x="1521" y="405"/>
                  </a:lnTo>
                  <a:lnTo>
                    <a:pt x="1464" y="405"/>
                  </a:lnTo>
                  <a:lnTo>
                    <a:pt x="1409" y="405"/>
                  </a:lnTo>
                  <a:lnTo>
                    <a:pt x="1354" y="405"/>
                  </a:lnTo>
                  <a:lnTo>
                    <a:pt x="1299" y="405"/>
                  </a:lnTo>
                  <a:lnTo>
                    <a:pt x="1242" y="405"/>
                  </a:lnTo>
                  <a:lnTo>
                    <a:pt x="1187" y="405"/>
                  </a:lnTo>
                  <a:lnTo>
                    <a:pt x="1132" y="405"/>
                  </a:lnTo>
                  <a:lnTo>
                    <a:pt x="1075" y="405"/>
                  </a:lnTo>
                  <a:lnTo>
                    <a:pt x="1020" y="405"/>
                  </a:lnTo>
                  <a:lnTo>
                    <a:pt x="964" y="405"/>
                  </a:lnTo>
                  <a:lnTo>
                    <a:pt x="908" y="405"/>
                  </a:lnTo>
                  <a:lnTo>
                    <a:pt x="853" y="405"/>
                  </a:lnTo>
                  <a:lnTo>
                    <a:pt x="797" y="405"/>
                  </a:lnTo>
                  <a:lnTo>
                    <a:pt x="741" y="405"/>
                  </a:lnTo>
                  <a:lnTo>
                    <a:pt x="686" y="405"/>
                  </a:lnTo>
                  <a:lnTo>
                    <a:pt x="630" y="405"/>
                  </a:lnTo>
                  <a:lnTo>
                    <a:pt x="574" y="405"/>
                  </a:lnTo>
                  <a:lnTo>
                    <a:pt x="519" y="405"/>
                  </a:lnTo>
                  <a:lnTo>
                    <a:pt x="463" y="405"/>
                  </a:lnTo>
                  <a:lnTo>
                    <a:pt x="407" y="405"/>
                  </a:lnTo>
                  <a:lnTo>
                    <a:pt x="352" y="405"/>
                  </a:lnTo>
                  <a:lnTo>
                    <a:pt x="295" y="405"/>
                  </a:lnTo>
                  <a:lnTo>
                    <a:pt x="240" y="405"/>
                  </a:lnTo>
                  <a:lnTo>
                    <a:pt x="185" y="405"/>
                  </a:lnTo>
                  <a:lnTo>
                    <a:pt x="128" y="405"/>
                  </a:lnTo>
                  <a:lnTo>
                    <a:pt x="73" y="405"/>
                  </a:lnTo>
                  <a:lnTo>
                    <a:pt x="64" y="402"/>
                  </a:lnTo>
                  <a:lnTo>
                    <a:pt x="53" y="397"/>
                  </a:lnTo>
                  <a:lnTo>
                    <a:pt x="44" y="394"/>
                  </a:lnTo>
                  <a:lnTo>
                    <a:pt x="34" y="389"/>
                  </a:lnTo>
                  <a:lnTo>
                    <a:pt x="25" y="384"/>
                  </a:lnTo>
                  <a:lnTo>
                    <a:pt x="15" y="377"/>
                  </a:lnTo>
                  <a:lnTo>
                    <a:pt x="7" y="369"/>
                  </a:lnTo>
                  <a:lnTo>
                    <a:pt x="0" y="359"/>
                  </a:lnTo>
                  <a:lnTo>
                    <a:pt x="7" y="324"/>
                  </a:lnTo>
                  <a:lnTo>
                    <a:pt x="14" y="288"/>
                  </a:lnTo>
                  <a:lnTo>
                    <a:pt x="21" y="252"/>
                  </a:lnTo>
                  <a:lnTo>
                    <a:pt x="28" y="217"/>
                  </a:lnTo>
                  <a:lnTo>
                    <a:pt x="34" y="182"/>
                  </a:lnTo>
                  <a:lnTo>
                    <a:pt x="41" y="146"/>
                  </a:lnTo>
                  <a:lnTo>
                    <a:pt x="48" y="111"/>
                  </a:lnTo>
                  <a:lnTo>
                    <a:pt x="55" y="75"/>
                  </a:lnTo>
                  <a:close/>
                </a:path>
              </a:pathLst>
            </a:custGeom>
            <a:solidFill>
              <a:srgbClr val="44494F"/>
            </a:solidFill>
            <a:ln w="9525">
              <a:noFill/>
              <a:round/>
              <a:headEnd/>
              <a:tailEnd/>
            </a:ln>
          </p:spPr>
          <p:txBody>
            <a:bodyPr/>
            <a:lstStyle/>
            <a:p>
              <a:endParaRPr lang="en-US" dirty="0"/>
            </a:p>
          </p:txBody>
        </p:sp>
        <p:sp>
          <p:nvSpPr>
            <p:cNvPr id="30" name="Freeform 1044"/>
            <p:cNvSpPr>
              <a:spLocks/>
            </p:cNvSpPr>
            <p:nvPr/>
          </p:nvSpPr>
          <p:spPr bwMode="auto">
            <a:xfrm>
              <a:off x="696" y="3028"/>
              <a:ext cx="945" cy="178"/>
            </a:xfrm>
            <a:custGeom>
              <a:avLst/>
              <a:gdLst/>
              <a:ahLst/>
              <a:cxnLst>
                <a:cxn ang="0">
                  <a:pos x="59" y="55"/>
                </a:cxn>
                <a:cxn ang="0">
                  <a:pos x="73" y="40"/>
                </a:cxn>
                <a:cxn ang="0">
                  <a:pos x="86" y="25"/>
                </a:cxn>
                <a:cxn ang="0">
                  <a:pos x="98" y="10"/>
                </a:cxn>
                <a:cxn ang="0">
                  <a:pos x="112" y="3"/>
                </a:cxn>
                <a:cxn ang="0">
                  <a:pos x="127" y="4"/>
                </a:cxn>
                <a:cxn ang="0">
                  <a:pos x="142" y="6"/>
                </a:cxn>
                <a:cxn ang="0">
                  <a:pos x="157" y="7"/>
                </a:cxn>
                <a:cxn ang="0">
                  <a:pos x="216" y="7"/>
                </a:cxn>
                <a:cxn ang="0">
                  <a:pos x="318" y="6"/>
                </a:cxn>
                <a:cxn ang="0">
                  <a:pos x="421" y="6"/>
                </a:cxn>
                <a:cxn ang="0">
                  <a:pos x="523" y="6"/>
                </a:cxn>
                <a:cxn ang="0">
                  <a:pos x="627" y="5"/>
                </a:cxn>
                <a:cxn ang="0">
                  <a:pos x="730" y="5"/>
                </a:cxn>
                <a:cxn ang="0">
                  <a:pos x="832" y="5"/>
                </a:cxn>
                <a:cxn ang="0">
                  <a:pos x="935" y="4"/>
                </a:cxn>
                <a:cxn ang="0">
                  <a:pos x="1037" y="4"/>
                </a:cxn>
                <a:cxn ang="0">
                  <a:pos x="1140" y="3"/>
                </a:cxn>
                <a:cxn ang="0">
                  <a:pos x="1242" y="3"/>
                </a:cxn>
                <a:cxn ang="0">
                  <a:pos x="1345" y="3"/>
                </a:cxn>
                <a:cxn ang="0">
                  <a:pos x="1447" y="2"/>
                </a:cxn>
                <a:cxn ang="0">
                  <a:pos x="1550" y="2"/>
                </a:cxn>
                <a:cxn ang="0">
                  <a:pos x="1652" y="2"/>
                </a:cxn>
                <a:cxn ang="0">
                  <a:pos x="1755" y="0"/>
                </a:cxn>
                <a:cxn ang="0">
                  <a:pos x="1817" y="37"/>
                </a:cxn>
                <a:cxn ang="0">
                  <a:pos x="1838" y="110"/>
                </a:cxn>
                <a:cxn ang="0">
                  <a:pos x="1858" y="184"/>
                </a:cxn>
                <a:cxn ang="0">
                  <a:pos x="1880" y="256"/>
                </a:cxn>
                <a:cxn ang="0">
                  <a:pos x="1889" y="306"/>
                </a:cxn>
                <a:cxn ang="0">
                  <a:pos x="1883" y="326"/>
                </a:cxn>
                <a:cxn ang="0">
                  <a:pos x="1872" y="341"/>
                </a:cxn>
                <a:cxn ang="0">
                  <a:pos x="1859" y="353"/>
                </a:cxn>
                <a:cxn ang="0">
                  <a:pos x="1798" y="357"/>
                </a:cxn>
                <a:cxn ang="0">
                  <a:pos x="1687" y="357"/>
                </a:cxn>
                <a:cxn ang="0">
                  <a:pos x="1576" y="357"/>
                </a:cxn>
                <a:cxn ang="0">
                  <a:pos x="1464" y="357"/>
                </a:cxn>
                <a:cxn ang="0">
                  <a:pos x="1354" y="357"/>
                </a:cxn>
                <a:cxn ang="0">
                  <a:pos x="1242" y="357"/>
                </a:cxn>
                <a:cxn ang="0">
                  <a:pos x="1132" y="357"/>
                </a:cxn>
                <a:cxn ang="0">
                  <a:pos x="1020" y="357"/>
                </a:cxn>
                <a:cxn ang="0">
                  <a:pos x="908" y="357"/>
                </a:cxn>
                <a:cxn ang="0">
                  <a:pos x="797" y="357"/>
                </a:cxn>
                <a:cxn ang="0">
                  <a:pos x="686" y="357"/>
                </a:cxn>
                <a:cxn ang="0">
                  <a:pos x="574" y="357"/>
                </a:cxn>
                <a:cxn ang="0">
                  <a:pos x="463" y="357"/>
                </a:cxn>
                <a:cxn ang="0">
                  <a:pos x="352" y="357"/>
                </a:cxn>
                <a:cxn ang="0">
                  <a:pos x="240" y="357"/>
                </a:cxn>
                <a:cxn ang="0">
                  <a:pos x="128" y="357"/>
                </a:cxn>
                <a:cxn ang="0">
                  <a:pos x="64" y="354"/>
                </a:cxn>
                <a:cxn ang="0">
                  <a:pos x="43" y="346"/>
                </a:cxn>
                <a:cxn ang="0">
                  <a:pos x="23" y="337"/>
                </a:cxn>
                <a:cxn ang="0">
                  <a:pos x="7" y="322"/>
                </a:cxn>
                <a:cxn ang="0">
                  <a:pos x="7" y="280"/>
                </a:cxn>
                <a:cxn ang="0">
                  <a:pos x="20" y="218"/>
                </a:cxn>
                <a:cxn ang="0">
                  <a:pos x="33" y="155"/>
                </a:cxn>
                <a:cxn ang="0">
                  <a:pos x="45" y="93"/>
                </a:cxn>
              </a:cxnLst>
              <a:rect l="0" t="0" r="r" b="b"/>
              <a:pathLst>
                <a:path w="1891" h="357">
                  <a:moveTo>
                    <a:pt x="52" y="61"/>
                  </a:moveTo>
                  <a:lnTo>
                    <a:pt x="59" y="55"/>
                  </a:lnTo>
                  <a:lnTo>
                    <a:pt x="66" y="46"/>
                  </a:lnTo>
                  <a:lnTo>
                    <a:pt x="73" y="40"/>
                  </a:lnTo>
                  <a:lnTo>
                    <a:pt x="79" y="32"/>
                  </a:lnTo>
                  <a:lnTo>
                    <a:pt x="86" y="25"/>
                  </a:lnTo>
                  <a:lnTo>
                    <a:pt x="93" y="18"/>
                  </a:lnTo>
                  <a:lnTo>
                    <a:pt x="98" y="10"/>
                  </a:lnTo>
                  <a:lnTo>
                    <a:pt x="105" y="3"/>
                  </a:lnTo>
                  <a:lnTo>
                    <a:pt x="112" y="3"/>
                  </a:lnTo>
                  <a:lnTo>
                    <a:pt x="120" y="4"/>
                  </a:lnTo>
                  <a:lnTo>
                    <a:pt x="127" y="4"/>
                  </a:lnTo>
                  <a:lnTo>
                    <a:pt x="135" y="5"/>
                  </a:lnTo>
                  <a:lnTo>
                    <a:pt x="142" y="6"/>
                  </a:lnTo>
                  <a:lnTo>
                    <a:pt x="149" y="6"/>
                  </a:lnTo>
                  <a:lnTo>
                    <a:pt x="157" y="7"/>
                  </a:lnTo>
                  <a:lnTo>
                    <a:pt x="164" y="7"/>
                  </a:lnTo>
                  <a:lnTo>
                    <a:pt x="216" y="7"/>
                  </a:lnTo>
                  <a:lnTo>
                    <a:pt x="266" y="7"/>
                  </a:lnTo>
                  <a:lnTo>
                    <a:pt x="318" y="6"/>
                  </a:lnTo>
                  <a:lnTo>
                    <a:pt x="369" y="6"/>
                  </a:lnTo>
                  <a:lnTo>
                    <a:pt x="421" y="6"/>
                  </a:lnTo>
                  <a:lnTo>
                    <a:pt x="473" y="6"/>
                  </a:lnTo>
                  <a:lnTo>
                    <a:pt x="523" y="6"/>
                  </a:lnTo>
                  <a:lnTo>
                    <a:pt x="575" y="5"/>
                  </a:lnTo>
                  <a:lnTo>
                    <a:pt x="627" y="5"/>
                  </a:lnTo>
                  <a:lnTo>
                    <a:pt x="678" y="5"/>
                  </a:lnTo>
                  <a:lnTo>
                    <a:pt x="730" y="5"/>
                  </a:lnTo>
                  <a:lnTo>
                    <a:pt x="780" y="5"/>
                  </a:lnTo>
                  <a:lnTo>
                    <a:pt x="832" y="5"/>
                  </a:lnTo>
                  <a:lnTo>
                    <a:pt x="883" y="4"/>
                  </a:lnTo>
                  <a:lnTo>
                    <a:pt x="935" y="4"/>
                  </a:lnTo>
                  <a:lnTo>
                    <a:pt x="986" y="4"/>
                  </a:lnTo>
                  <a:lnTo>
                    <a:pt x="1037" y="4"/>
                  </a:lnTo>
                  <a:lnTo>
                    <a:pt x="1089" y="4"/>
                  </a:lnTo>
                  <a:lnTo>
                    <a:pt x="1140" y="3"/>
                  </a:lnTo>
                  <a:lnTo>
                    <a:pt x="1191" y="3"/>
                  </a:lnTo>
                  <a:lnTo>
                    <a:pt x="1242" y="3"/>
                  </a:lnTo>
                  <a:lnTo>
                    <a:pt x="1294" y="3"/>
                  </a:lnTo>
                  <a:lnTo>
                    <a:pt x="1345" y="3"/>
                  </a:lnTo>
                  <a:lnTo>
                    <a:pt x="1396" y="2"/>
                  </a:lnTo>
                  <a:lnTo>
                    <a:pt x="1447" y="2"/>
                  </a:lnTo>
                  <a:lnTo>
                    <a:pt x="1499" y="2"/>
                  </a:lnTo>
                  <a:lnTo>
                    <a:pt x="1550" y="2"/>
                  </a:lnTo>
                  <a:lnTo>
                    <a:pt x="1600" y="2"/>
                  </a:lnTo>
                  <a:lnTo>
                    <a:pt x="1652" y="2"/>
                  </a:lnTo>
                  <a:lnTo>
                    <a:pt x="1703" y="0"/>
                  </a:lnTo>
                  <a:lnTo>
                    <a:pt x="1755" y="0"/>
                  </a:lnTo>
                  <a:lnTo>
                    <a:pt x="1805" y="0"/>
                  </a:lnTo>
                  <a:lnTo>
                    <a:pt x="1817" y="37"/>
                  </a:lnTo>
                  <a:lnTo>
                    <a:pt x="1827" y="74"/>
                  </a:lnTo>
                  <a:lnTo>
                    <a:pt x="1838" y="110"/>
                  </a:lnTo>
                  <a:lnTo>
                    <a:pt x="1848" y="147"/>
                  </a:lnTo>
                  <a:lnTo>
                    <a:pt x="1858" y="184"/>
                  </a:lnTo>
                  <a:lnTo>
                    <a:pt x="1870" y="219"/>
                  </a:lnTo>
                  <a:lnTo>
                    <a:pt x="1880" y="256"/>
                  </a:lnTo>
                  <a:lnTo>
                    <a:pt x="1891" y="293"/>
                  </a:lnTo>
                  <a:lnTo>
                    <a:pt x="1889" y="306"/>
                  </a:lnTo>
                  <a:lnTo>
                    <a:pt x="1887" y="317"/>
                  </a:lnTo>
                  <a:lnTo>
                    <a:pt x="1883" y="326"/>
                  </a:lnTo>
                  <a:lnTo>
                    <a:pt x="1878" y="334"/>
                  </a:lnTo>
                  <a:lnTo>
                    <a:pt x="1872" y="341"/>
                  </a:lnTo>
                  <a:lnTo>
                    <a:pt x="1865" y="347"/>
                  </a:lnTo>
                  <a:lnTo>
                    <a:pt x="1859" y="353"/>
                  </a:lnTo>
                  <a:lnTo>
                    <a:pt x="1854" y="357"/>
                  </a:lnTo>
                  <a:lnTo>
                    <a:pt x="1798" y="357"/>
                  </a:lnTo>
                  <a:lnTo>
                    <a:pt x="1743" y="357"/>
                  </a:lnTo>
                  <a:lnTo>
                    <a:pt x="1687" y="357"/>
                  </a:lnTo>
                  <a:lnTo>
                    <a:pt x="1631" y="357"/>
                  </a:lnTo>
                  <a:lnTo>
                    <a:pt x="1576" y="357"/>
                  </a:lnTo>
                  <a:lnTo>
                    <a:pt x="1521" y="357"/>
                  </a:lnTo>
                  <a:lnTo>
                    <a:pt x="1464" y="357"/>
                  </a:lnTo>
                  <a:lnTo>
                    <a:pt x="1409" y="357"/>
                  </a:lnTo>
                  <a:lnTo>
                    <a:pt x="1354" y="357"/>
                  </a:lnTo>
                  <a:lnTo>
                    <a:pt x="1299" y="357"/>
                  </a:lnTo>
                  <a:lnTo>
                    <a:pt x="1242" y="357"/>
                  </a:lnTo>
                  <a:lnTo>
                    <a:pt x="1187" y="357"/>
                  </a:lnTo>
                  <a:lnTo>
                    <a:pt x="1132" y="357"/>
                  </a:lnTo>
                  <a:lnTo>
                    <a:pt x="1075" y="357"/>
                  </a:lnTo>
                  <a:lnTo>
                    <a:pt x="1020" y="357"/>
                  </a:lnTo>
                  <a:lnTo>
                    <a:pt x="964" y="357"/>
                  </a:lnTo>
                  <a:lnTo>
                    <a:pt x="908" y="357"/>
                  </a:lnTo>
                  <a:lnTo>
                    <a:pt x="853" y="357"/>
                  </a:lnTo>
                  <a:lnTo>
                    <a:pt x="797" y="357"/>
                  </a:lnTo>
                  <a:lnTo>
                    <a:pt x="741" y="357"/>
                  </a:lnTo>
                  <a:lnTo>
                    <a:pt x="686" y="357"/>
                  </a:lnTo>
                  <a:lnTo>
                    <a:pt x="630" y="357"/>
                  </a:lnTo>
                  <a:lnTo>
                    <a:pt x="574" y="357"/>
                  </a:lnTo>
                  <a:lnTo>
                    <a:pt x="519" y="357"/>
                  </a:lnTo>
                  <a:lnTo>
                    <a:pt x="463" y="357"/>
                  </a:lnTo>
                  <a:lnTo>
                    <a:pt x="407" y="357"/>
                  </a:lnTo>
                  <a:lnTo>
                    <a:pt x="352" y="357"/>
                  </a:lnTo>
                  <a:lnTo>
                    <a:pt x="295" y="357"/>
                  </a:lnTo>
                  <a:lnTo>
                    <a:pt x="240" y="357"/>
                  </a:lnTo>
                  <a:lnTo>
                    <a:pt x="185" y="357"/>
                  </a:lnTo>
                  <a:lnTo>
                    <a:pt x="128" y="357"/>
                  </a:lnTo>
                  <a:lnTo>
                    <a:pt x="73" y="357"/>
                  </a:lnTo>
                  <a:lnTo>
                    <a:pt x="64" y="354"/>
                  </a:lnTo>
                  <a:lnTo>
                    <a:pt x="53" y="351"/>
                  </a:lnTo>
                  <a:lnTo>
                    <a:pt x="43" y="346"/>
                  </a:lnTo>
                  <a:lnTo>
                    <a:pt x="34" y="341"/>
                  </a:lnTo>
                  <a:lnTo>
                    <a:pt x="23" y="337"/>
                  </a:lnTo>
                  <a:lnTo>
                    <a:pt x="14" y="330"/>
                  </a:lnTo>
                  <a:lnTo>
                    <a:pt x="7" y="322"/>
                  </a:lnTo>
                  <a:lnTo>
                    <a:pt x="0" y="311"/>
                  </a:lnTo>
                  <a:lnTo>
                    <a:pt x="7" y="280"/>
                  </a:lnTo>
                  <a:lnTo>
                    <a:pt x="13" y="249"/>
                  </a:lnTo>
                  <a:lnTo>
                    <a:pt x="20" y="218"/>
                  </a:lnTo>
                  <a:lnTo>
                    <a:pt x="27" y="186"/>
                  </a:lnTo>
                  <a:lnTo>
                    <a:pt x="33" y="155"/>
                  </a:lnTo>
                  <a:lnTo>
                    <a:pt x="40" y="124"/>
                  </a:lnTo>
                  <a:lnTo>
                    <a:pt x="45" y="93"/>
                  </a:lnTo>
                  <a:lnTo>
                    <a:pt x="52" y="61"/>
                  </a:lnTo>
                  <a:close/>
                </a:path>
              </a:pathLst>
            </a:custGeom>
            <a:solidFill>
              <a:srgbClr val="474C54"/>
            </a:solidFill>
            <a:ln w="9525">
              <a:noFill/>
              <a:round/>
              <a:headEnd/>
              <a:tailEnd/>
            </a:ln>
          </p:spPr>
          <p:txBody>
            <a:bodyPr/>
            <a:lstStyle/>
            <a:p>
              <a:endParaRPr lang="en-US" dirty="0"/>
            </a:p>
          </p:txBody>
        </p:sp>
        <p:sp>
          <p:nvSpPr>
            <p:cNvPr id="31" name="Freeform 1045"/>
            <p:cNvSpPr>
              <a:spLocks/>
            </p:cNvSpPr>
            <p:nvPr/>
          </p:nvSpPr>
          <p:spPr bwMode="auto">
            <a:xfrm>
              <a:off x="696" y="3052"/>
              <a:ext cx="945" cy="154"/>
            </a:xfrm>
            <a:custGeom>
              <a:avLst/>
              <a:gdLst/>
              <a:ahLst/>
              <a:cxnLst>
                <a:cxn ang="0">
                  <a:pos x="58" y="41"/>
                </a:cxn>
                <a:cxn ang="0">
                  <a:pos x="73" y="30"/>
                </a:cxn>
                <a:cxn ang="0">
                  <a:pos x="87" y="19"/>
                </a:cxn>
                <a:cxn ang="0">
                  <a:pos x="102" y="8"/>
                </a:cxn>
                <a:cxn ang="0">
                  <a:pos x="116" y="2"/>
                </a:cxn>
                <a:cxn ang="0">
                  <a:pos x="129" y="3"/>
                </a:cxn>
                <a:cxn ang="0">
                  <a:pos x="143" y="6"/>
                </a:cxn>
                <a:cxn ang="0">
                  <a:pos x="157" y="7"/>
                </a:cxn>
                <a:cxn ang="0">
                  <a:pos x="216" y="8"/>
                </a:cxn>
                <a:cxn ang="0">
                  <a:pos x="319" y="7"/>
                </a:cxn>
                <a:cxn ang="0">
                  <a:pos x="422" y="7"/>
                </a:cxn>
                <a:cxn ang="0">
                  <a:pos x="526" y="7"/>
                </a:cxn>
                <a:cxn ang="0">
                  <a:pos x="629" y="6"/>
                </a:cxn>
                <a:cxn ang="0">
                  <a:pos x="733" y="6"/>
                </a:cxn>
                <a:cxn ang="0">
                  <a:pos x="835" y="4"/>
                </a:cxn>
                <a:cxn ang="0">
                  <a:pos x="939" y="4"/>
                </a:cxn>
                <a:cxn ang="0">
                  <a:pos x="1043" y="3"/>
                </a:cxn>
                <a:cxn ang="0">
                  <a:pos x="1145" y="3"/>
                </a:cxn>
                <a:cxn ang="0">
                  <a:pos x="1249" y="2"/>
                </a:cxn>
                <a:cxn ang="0">
                  <a:pos x="1352" y="2"/>
                </a:cxn>
                <a:cxn ang="0">
                  <a:pos x="1455" y="1"/>
                </a:cxn>
                <a:cxn ang="0">
                  <a:pos x="1558" y="1"/>
                </a:cxn>
                <a:cxn ang="0">
                  <a:pos x="1661" y="1"/>
                </a:cxn>
                <a:cxn ang="0">
                  <a:pos x="1764" y="0"/>
                </a:cxn>
                <a:cxn ang="0">
                  <a:pos x="1825" y="31"/>
                </a:cxn>
                <a:cxn ang="0">
                  <a:pos x="1843" y="92"/>
                </a:cxn>
                <a:cxn ang="0">
                  <a:pos x="1862" y="152"/>
                </a:cxn>
                <a:cxn ang="0">
                  <a:pos x="1881" y="213"/>
                </a:cxn>
                <a:cxn ang="0">
                  <a:pos x="1891" y="258"/>
                </a:cxn>
                <a:cxn ang="0">
                  <a:pos x="1884" y="278"/>
                </a:cxn>
                <a:cxn ang="0">
                  <a:pos x="1872" y="293"/>
                </a:cxn>
                <a:cxn ang="0">
                  <a:pos x="1859" y="304"/>
                </a:cxn>
                <a:cxn ang="0">
                  <a:pos x="1798" y="308"/>
                </a:cxn>
                <a:cxn ang="0">
                  <a:pos x="1687" y="308"/>
                </a:cxn>
                <a:cxn ang="0">
                  <a:pos x="1576" y="308"/>
                </a:cxn>
                <a:cxn ang="0">
                  <a:pos x="1464" y="308"/>
                </a:cxn>
                <a:cxn ang="0">
                  <a:pos x="1354" y="308"/>
                </a:cxn>
                <a:cxn ang="0">
                  <a:pos x="1242" y="308"/>
                </a:cxn>
                <a:cxn ang="0">
                  <a:pos x="1132" y="308"/>
                </a:cxn>
                <a:cxn ang="0">
                  <a:pos x="1020" y="308"/>
                </a:cxn>
                <a:cxn ang="0">
                  <a:pos x="908" y="308"/>
                </a:cxn>
                <a:cxn ang="0">
                  <a:pos x="797" y="308"/>
                </a:cxn>
                <a:cxn ang="0">
                  <a:pos x="686" y="308"/>
                </a:cxn>
                <a:cxn ang="0">
                  <a:pos x="574" y="308"/>
                </a:cxn>
                <a:cxn ang="0">
                  <a:pos x="463" y="308"/>
                </a:cxn>
                <a:cxn ang="0">
                  <a:pos x="352" y="308"/>
                </a:cxn>
                <a:cxn ang="0">
                  <a:pos x="240" y="308"/>
                </a:cxn>
                <a:cxn ang="0">
                  <a:pos x="128" y="308"/>
                </a:cxn>
                <a:cxn ang="0">
                  <a:pos x="64" y="305"/>
                </a:cxn>
                <a:cxn ang="0">
                  <a:pos x="43" y="298"/>
                </a:cxn>
                <a:cxn ang="0">
                  <a:pos x="23" y="289"/>
                </a:cxn>
                <a:cxn ang="0">
                  <a:pos x="6" y="273"/>
                </a:cxn>
                <a:cxn ang="0">
                  <a:pos x="7" y="235"/>
                </a:cxn>
                <a:cxn ang="0">
                  <a:pos x="20" y="182"/>
                </a:cxn>
                <a:cxn ang="0">
                  <a:pos x="31" y="128"/>
                </a:cxn>
                <a:cxn ang="0">
                  <a:pos x="44" y="75"/>
                </a:cxn>
              </a:cxnLst>
              <a:rect l="0" t="0" r="r" b="b"/>
              <a:pathLst>
                <a:path w="1891" h="308">
                  <a:moveTo>
                    <a:pt x="51" y="47"/>
                  </a:moveTo>
                  <a:lnTo>
                    <a:pt x="58" y="41"/>
                  </a:lnTo>
                  <a:lnTo>
                    <a:pt x="66" y="35"/>
                  </a:lnTo>
                  <a:lnTo>
                    <a:pt x="73" y="30"/>
                  </a:lnTo>
                  <a:lnTo>
                    <a:pt x="80" y="24"/>
                  </a:lnTo>
                  <a:lnTo>
                    <a:pt x="87" y="19"/>
                  </a:lnTo>
                  <a:lnTo>
                    <a:pt x="94" y="14"/>
                  </a:lnTo>
                  <a:lnTo>
                    <a:pt x="102" y="8"/>
                  </a:lnTo>
                  <a:lnTo>
                    <a:pt x="109" y="2"/>
                  </a:lnTo>
                  <a:lnTo>
                    <a:pt x="116" y="2"/>
                  </a:lnTo>
                  <a:lnTo>
                    <a:pt x="122" y="3"/>
                  </a:lnTo>
                  <a:lnTo>
                    <a:pt x="129" y="3"/>
                  </a:lnTo>
                  <a:lnTo>
                    <a:pt x="136" y="4"/>
                  </a:lnTo>
                  <a:lnTo>
                    <a:pt x="143" y="6"/>
                  </a:lnTo>
                  <a:lnTo>
                    <a:pt x="150" y="7"/>
                  </a:lnTo>
                  <a:lnTo>
                    <a:pt x="157" y="7"/>
                  </a:lnTo>
                  <a:lnTo>
                    <a:pt x="164" y="8"/>
                  </a:lnTo>
                  <a:lnTo>
                    <a:pt x="216" y="8"/>
                  </a:lnTo>
                  <a:lnTo>
                    <a:pt x="268" y="8"/>
                  </a:lnTo>
                  <a:lnTo>
                    <a:pt x="319" y="7"/>
                  </a:lnTo>
                  <a:lnTo>
                    <a:pt x="371" y="7"/>
                  </a:lnTo>
                  <a:lnTo>
                    <a:pt x="422" y="7"/>
                  </a:lnTo>
                  <a:lnTo>
                    <a:pt x="474" y="7"/>
                  </a:lnTo>
                  <a:lnTo>
                    <a:pt x="526" y="7"/>
                  </a:lnTo>
                  <a:lnTo>
                    <a:pt x="577" y="6"/>
                  </a:lnTo>
                  <a:lnTo>
                    <a:pt x="629" y="6"/>
                  </a:lnTo>
                  <a:lnTo>
                    <a:pt x="681" y="6"/>
                  </a:lnTo>
                  <a:lnTo>
                    <a:pt x="733" y="6"/>
                  </a:lnTo>
                  <a:lnTo>
                    <a:pt x="784" y="4"/>
                  </a:lnTo>
                  <a:lnTo>
                    <a:pt x="835" y="4"/>
                  </a:lnTo>
                  <a:lnTo>
                    <a:pt x="887" y="4"/>
                  </a:lnTo>
                  <a:lnTo>
                    <a:pt x="939" y="4"/>
                  </a:lnTo>
                  <a:lnTo>
                    <a:pt x="991" y="3"/>
                  </a:lnTo>
                  <a:lnTo>
                    <a:pt x="1043" y="3"/>
                  </a:lnTo>
                  <a:lnTo>
                    <a:pt x="1093" y="3"/>
                  </a:lnTo>
                  <a:lnTo>
                    <a:pt x="1145" y="3"/>
                  </a:lnTo>
                  <a:lnTo>
                    <a:pt x="1197" y="3"/>
                  </a:lnTo>
                  <a:lnTo>
                    <a:pt x="1249" y="2"/>
                  </a:lnTo>
                  <a:lnTo>
                    <a:pt x="1301" y="2"/>
                  </a:lnTo>
                  <a:lnTo>
                    <a:pt x="1352" y="2"/>
                  </a:lnTo>
                  <a:lnTo>
                    <a:pt x="1403" y="2"/>
                  </a:lnTo>
                  <a:lnTo>
                    <a:pt x="1455" y="1"/>
                  </a:lnTo>
                  <a:lnTo>
                    <a:pt x="1507" y="1"/>
                  </a:lnTo>
                  <a:lnTo>
                    <a:pt x="1558" y="1"/>
                  </a:lnTo>
                  <a:lnTo>
                    <a:pt x="1610" y="1"/>
                  </a:lnTo>
                  <a:lnTo>
                    <a:pt x="1661" y="1"/>
                  </a:lnTo>
                  <a:lnTo>
                    <a:pt x="1713" y="0"/>
                  </a:lnTo>
                  <a:lnTo>
                    <a:pt x="1764" y="0"/>
                  </a:lnTo>
                  <a:lnTo>
                    <a:pt x="1816" y="0"/>
                  </a:lnTo>
                  <a:lnTo>
                    <a:pt x="1825" y="31"/>
                  </a:lnTo>
                  <a:lnTo>
                    <a:pt x="1834" y="61"/>
                  </a:lnTo>
                  <a:lnTo>
                    <a:pt x="1843" y="92"/>
                  </a:lnTo>
                  <a:lnTo>
                    <a:pt x="1853" y="122"/>
                  </a:lnTo>
                  <a:lnTo>
                    <a:pt x="1862" y="152"/>
                  </a:lnTo>
                  <a:lnTo>
                    <a:pt x="1872" y="183"/>
                  </a:lnTo>
                  <a:lnTo>
                    <a:pt x="1881" y="213"/>
                  </a:lnTo>
                  <a:lnTo>
                    <a:pt x="1891" y="244"/>
                  </a:lnTo>
                  <a:lnTo>
                    <a:pt x="1891" y="258"/>
                  </a:lnTo>
                  <a:lnTo>
                    <a:pt x="1888" y="269"/>
                  </a:lnTo>
                  <a:lnTo>
                    <a:pt x="1884" y="278"/>
                  </a:lnTo>
                  <a:lnTo>
                    <a:pt x="1879" y="287"/>
                  </a:lnTo>
                  <a:lnTo>
                    <a:pt x="1872" y="293"/>
                  </a:lnTo>
                  <a:lnTo>
                    <a:pt x="1866" y="299"/>
                  </a:lnTo>
                  <a:lnTo>
                    <a:pt x="1859" y="304"/>
                  </a:lnTo>
                  <a:lnTo>
                    <a:pt x="1854" y="308"/>
                  </a:lnTo>
                  <a:lnTo>
                    <a:pt x="1798" y="308"/>
                  </a:lnTo>
                  <a:lnTo>
                    <a:pt x="1743" y="308"/>
                  </a:lnTo>
                  <a:lnTo>
                    <a:pt x="1687" y="308"/>
                  </a:lnTo>
                  <a:lnTo>
                    <a:pt x="1631" y="308"/>
                  </a:lnTo>
                  <a:lnTo>
                    <a:pt x="1576" y="308"/>
                  </a:lnTo>
                  <a:lnTo>
                    <a:pt x="1521" y="308"/>
                  </a:lnTo>
                  <a:lnTo>
                    <a:pt x="1464" y="308"/>
                  </a:lnTo>
                  <a:lnTo>
                    <a:pt x="1409" y="308"/>
                  </a:lnTo>
                  <a:lnTo>
                    <a:pt x="1354" y="308"/>
                  </a:lnTo>
                  <a:lnTo>
                    <a:pt x="1299" y="308"/>
                  </a:lnTo>
                  <a:lnTo>
                    <a:pt x="1242" y="308"/>
                  </a:lnTo>
                  <a:lnTo>
                    <a:pt x="1187" y="308"/>
                  </a:lnTo>
                  <a:lnTo>
                    <a:pt x="1132" y="308"/>
                  </a:lnTo>
                  <a:lnTo>
                    <a:pt x="1075" y="308"/>
                  </a:lnTo>
                  <a:lnTo>
                    <a:pt x="1020" y="308"/>
                  </a:lnTo>
                  <a:lnTo>
                    <a:pt x="964" y="308"/>
                  </a:lnTo>
                  <a:lnTo>
                    <a:pt x="908" y="308"/>
                  </a:lnTo>
                  <a:lnTo>
                    <a:pt x="853" y="308"/>
                  </a:lnTo>
                  <a:lnTo>
                    <a:pt x="797" y="308"/>
                  </a:lnTo>
                  <a:lnTo>
                    <a:pt x="741" y="308"/>
                  </a:lnTo>
                  <a:lnTo>
                    <a:pt x="686" y="308"/>
                  </a:lnTo>
                  <a:lnTo>
                    <a:pt x="630" y="308"/>
                  </a:lnTo>
                  <a:lnTo>
                    <a:pt x="574" y="308"/>
                  </a:lnTo>
                  <a:lnTo>
                    <a:pt x="519" y="308"/>
                  </a:lnTo>
                  <a:lnTo>
                    <a:pt x="463" y="308"/>
                  </a:lnTo>
                  <a:lnTo>
                    <a:pt x="407" y="308"/>
                  </a:lnTo>
                  <a:lnTo>
                    <a:pt x="352" y="308"/>
                  </a:lnTo>
                  <a:lnTo>
                    <a:pt x="295" y="308"/>
                  </a:lnTo>
                  <a:lnTo>
                    <a:pt x="240" y="308"/>
                  </a:lnTo>
                  <a:lnTo>
                    <a:pt x="185" y="308"/>
                  </a:lnTo>
                  <a:lnTo>
                    <a:pt x="128" y="308"/>
                  </a:lnTo>
                  <a:lnTo>
                    <a:pt x="73" y="308"/>
                  </a:lnTo>
                  <a:lnTo>
                    <a:pt x="64" y="305"/>
                  </a:lnTo>
                  <a:lnTo>
                    <a:pt x="53" y="303"/>
                  </a:lnTo>
                  <a:lnTo>
                    <a:pt x="43" y="298"/>
                  </a:lnTo>
                  <a:lnTo>
                    <a:pt x="33" y="293"/>
                  </a:lnTo>
                  <a:lnTo>
                    <a:pt x="23" y="289"/>
                  </a:lnTo>
                  <a:lnTo>
                    <a:pt x="14" y="282"/>
                  </a:lnTo>
                  <a:lnTo>
                    <a:pt x="6" y="273"/>
                  </a:lnTo>
                  <a:lnTo>
                    <a:pt x="0" y="262"/>
                  </a:lnTo>
                  <a:lnTo>
                    <a:pt x="7" y="235"/>
                  </a:lnTo>
                  <a:lnTo>
                    <a:pt x="13" y="208"/>
                  </a:lnTo>
                  <a:lnTo>
                    <a:pt x="20" y="182"/>
                  </a:lnTo>
                  <a:lnTo>
                    <a:pt x="26" y="154"/>
                  </a:lnTo>
                  <a:lnTo>
                    <a:pt x="31" y="128"/>
                  </a:lnTo>
                  <a:lnTo>
                    <a:pt x="38" y="101"/>
                  </a:lnTo>
                  <a:lnTo>
                    <a:pt x="44" y="75"/>
                  </a:lnTo>
                  <a:lnTo>
                    <a:pt x="51" y="47"/>
                  </a:lnTo>
                  <a:close/>
                </a:path>
              </a:pathLst>
            </a:custGeom>
            <a:solidFill>
              <a:srgbClr val="494F59"/>
            </a:solidFill>
            <a:ln w="9525">
              <a:noFill/>
              <a:round/>
              <a:headEnd/>
              <a:tailEnd/>
            </a:ln>
          </p:spPr>
          <p:txBody>
            <a:bodyPr/>
            <a:lstStyle/>
            <a:p>
              <a:endParaRPr lang="en-US" dirty="0"/>
            </a:p>
          </p:txBody>
        </p:sp>
        <p:sp>
          <p:nvSpPr>
            <p:cNvPr id="32" name="Freeform 1046"/>
            <p:cNvSpPr>
              <a:spLocks/>
            </p:cNvSpPr>
            <p:nvPr/>
          </p:nvSpPr>
          <p:spPr bwMode="auto">
            <a:xfrm>
              <a:off x="696" y="3076"/>
              <a:ext cx="945" cy="130"/>
            </a:xfrm>
            <a:custGeom>
              <a:avLst/>
              <a:gdLst/>
              <a:ahLst/>
              <a:cxnLst>
                <a:cxn ang="0">
                  <a:pos x="57" y="30"/>
                </a:cxn>
                <a:cxn ang="0">
                  <a:pos x="73" y="22"/>
                </a:cxn>
                <a:cxn ang="0">
                  <a:pos x="89" y="14"/>
                </a:cxn>
                <a:cxn ang="0">
                  <a:pos x="104" y="6"/>
                </a:cxn>
                <a:cxn ang="0">
                  <a:pos x="119" y="4"/>
                </a:cxn>
                <a:cxn ang="0">
                  <a:pos x="132" y="5"/>
                </a:cxn>
                <a:cxn ang="0">
                  <a:pos x="144" y="6"/>
                </a:cxn>
                <a:cxn ang="0">
                  <a:pos x="157" y="7"/>
                </a:cxn>
                <a:cxn ang="0">
                  <a:pos x="216" y="8"/>
                </a:cxn>
                <a:cxn ang="0">
                  <a:pos x="321" y="7"/>
                </a:cxn>
                <a:cxn ang="0">
                  <a:pos x="424" y="7"/>
                </a:cxn>
                <a:cxn ang="0">
                  <a:pos x="528" y="7"/>
                </a:cxn>
                <a:cxn ang="0">
                  <a:pos x="632" y="6"/>
                </a:cxn>
                <a:cxn ang="0">
                  <a:pos x="736" y="6"/>
                </a:cxn>
                <a:cxn ang="0">
                  <a:pos x="840" y="5"/>
                </a:cxn>
                <a:cxn ang="0">
                  <a:pos x="944" y="5"/>
                </a:cxn>
                <a:cxn ang="0">
                  <a:pos x="1047" y="5"/>
                </a:cxn>
                <a:cxn ang="0">
                  <a:pos x="1151" y="4"/>
                </a:cxn>
                <a:cxn ang="0">
                  <a:pos x="1255" y="4"/>
                </a:cxn>
                <a:cxn ang="0">
                  <a:pos x="1358" y="2"/>
                </a:cxn>
                <a:cxn ang="0">
                  <a:pos x="1462" y="2"/>
                </a:cxn>
                <a:cxn ang="0">
                  <a:pos x="1566" y="1"/>
                </a:cxn>
                <a:cxn ang="0">
                  <a:pos x="1669" y="1"/>
                </a:cxn>
                <a:cxn ang="0">
                  <a:pos x="1773" y="0"/>
                </a:cxn>
                <a:cxn ang="0">
                  <a:pos x="1833" y="24"/>
                </a:cxn>
                <a:cxn ang="0">
                  <a:pos x="1849" y="74"/>
                </a:cxn>
                <a:cxn ang="0">
                  <a:pos x="1866" y="122"/>
                </a:cxn>
                <a:cxn ang="0">
                  <a:pos x="1883" y="172"/>
                </a:cxn>
                <a:cxn ang="0">
                  <a:pos x="1891" y="210"/>
                </a:cxn>
                <a:cxn ang="0">
                  <a:pos x="1885" y="232"/>
                </a:cxn>
                <a:cxn ang="0">
                  <a:pos x="1873" y="247"/>
                </a:cxn>
                <a:cxn ang="0">
                  <a:pos x="1861" y="256"/>
                </a:cxn>
                <a:cxn ang="0">
                  <a:pos x="1798" y="260"/>
                </a:cxn>
                <a:cxn ang="0">
                  <a:pos x="1687" y="260"/>
                </a:cxn>
                <a:cxn ang="0">
                  <a:pos x="1576" y="260"/>
                </a:cxn>
                <a:cxn ang="0">
                  <a:pos x="1464" y="260"/>
                </a:cxn>
                <a:cxn ang="0">
                  <a:pos x="1354" y="260"/>
                </a:cxn>
                <a:cxn ang="0">
                  <a:pos x="1242" y="260"/>
                </a:cxn>
                <a:cxn ang="0">
                  <a:pos x="1132" y="260"/>
                </a:cxn>
                <a:cxn ang="0">
                  <a:pos x="1020" y="260"/>
                </a:cxn>
                <a:cxn ang="0">
                  <a:pos x="908" y="260"/>
                </a:cxn>
                <a:cxn ang="0">
                  <a:pos x="797" y="260"/>
                </a:cxn>
                <a:cxn ang="0">
                  <a:pos x="686" y="260"/>
                </a:cxn>
                <a:cxn ang="0">
                  <a:pos x="574" y="260"/>
                </a:cxn>
                <a:cxn ang="0">
                  <a:pos x="463" y="260"/>
                </a:cxn>
                <a:cxn ang="0">
                  <a:pos x="352" y="260"/>
                </a:cxn>
                <a:cxn ang="0">
                  <a:pos x="240" y="260"/>
                </a:cxn>
                <a:cxn ang="0">
                  <a:pos x="128" y="260"/>
                </a:cxn>
                <a:cxn ang="0">
                  <a:pos x="64" y="257"/>
                </a:cxn>
                <a:cxn ang="0">
                  <a:pos x="43" y="251"/>
                </a:cxn>
                <a:cxn ang="0">
                  <a:pos x="22" y="242"/>
                </a:cxn>
                <a:cxn ang="0">
                  <a:pos x="6" y="226"/>
                </a:cxn>
                <a:cxn ang="0">
                  <a:pos x="6" y="191"/>
                </a:cxn>
                <a:cxn ang="0">
                  <a:pos x="19" y="145"/>
                </a:cxn>
                <a:cxn ang="0">
                  <a:pos x="30" y="100"/>
                </a:cxn>
                <a:cxn ang="0">
                  <a:pos x="43" y="55"/>
                </a:cxn>
              </a:cxnLst>
              <a:rect l="0" t="0" r="r" b="b"/>
              <a:pathLst>
                <a:path w="1891" h="260">
                  <a:moveTo>
                    <a:pt x="49" y="34"/>
                  </a:moveTo>
                  <a:lnTo>
                    <a:pt x="57" y="30"/>
                  </a:lnTo>
                  <a:lnTo>
                    <a:pt x="65" y="25"/>
                  </a:lnTo>
                  <a:lnTo>
                    <a:pt x="73" y="22"/>
                  </a:lnTo>
                  <a:lnTo>
                    <a:pt x="81" y="17"/>
                  </a:lnTo>
                  <a:lnTo>
                    <a:pt x="89" y="14"/>
                  </a:lnTo>
                  <a:lnTo>
                    <a:pt x="96" y="11"/>
                  </a:lnTo>
                  <a:lnTo>
                    <a:pt x="104" y="6"/>
                  </a:lnTo>
                  <a:lnTo>
                    <a:pt x="112" y="2"/>
                  </a:lnTo>
                  <a:lnTo>
                    <a:pt x="119" y="4"/>
                  </a:lnTo>
                  <a:lnTo>
                    <a:pt x="125" y="4"/>
                  </a:lnTo>
                  <a:lnTo>
                    <a:pt x="132" y="5"/>
                  </a:lnTo>
                  <a:lnTo>
                    <a:pt x="139" y="5"/>
                  </a:lnTo>
                  <a:lnTo>
                    <a:pt x="144" y="6"/>
                  </a:lnTo>
                  <a:lnTo>
                    <a:pt x="151" y="7"/>
                  </a:lnTo>
                  <a:lnTo>
                    <a:pt x="157" y="7"/>
                  </a:lnTo>
                  <a:lnTo>
                    <a:pt x="164" y="8"/>
                  </a:lnTo>
                  <a:lnTo>
                    <a:pt x="216" y="8"/>
                  </a:lnTo>
                  <a:lnTo>
                    <a:pt x="268" y="8"/>
                  </a:lnTo>
                  <a:lnTo>
                    <a:pt x="321" y="7"/>
                  </a:lnTo>
                  <a:lnTo>
                    <a:pt x="372" y="7"/>
                  </a:lnTo>
                  <a:lnTo>
                    <a:pt x="424" y="7"/>
                  </a:lnTo>
                  <a:lnTo>
                    <a:pt x="476" y="7"/>
                  </a:lnTo>
                  <a:lnTo>
                    <a:pt x="528" y="7"/>
                  </a:lnTo>
                  <a:lnTo>
                    <a:pt x="580" y="6"/>
                  </a:lnTo>
                  <a:lnTo>
                    <a:pt x="632" y="6"/>
                  </a:lnTo>
                  <a:lnTo>
                    <a:pt x="685" y="6"/>
                  </a:lnTo>
                  <a:lnTo>
                    <a:pt x="736" y="6"/>
                  </a:lnTo>
                  <a:lnTo>
                    <a:pt x="788" y="6"/>
                  </a:lnTo>
                  <a:lnTo>
                    <a:pt x="840" y="5"/>
                  </a:lnTo>
                  <a:lnTo>
                    <a:pt x="892" y="5"/>
                  </a:lnTo>
                  <a:lnTo>
                    <a:pt x="944" y="5"/>
                  </a:lnTo>
                  <a:lnTo>
                    <a:pt x="996" y="5"/>
                  </a:lnTo>
                  <a:lnTo>
                    <a:pt x="1047" y="5"/>
                  </a:lnTo>
                  <a:lnTo>
                    <a:pt x="1099" y="4"/>
                  </a:lnTo>
                  <a:lnTo>
                    <a:pt x="1151" y="4"/>
                  </a:lnTo>
                  <a:lnTo>
                    <a:pt x="1203" y="4"/>
                  </a:lnTo>
                  <a:lnTo>
                    <a:pt x="1255" y="4"/>
                  </a:lnTo>
                  <a:lnTo>
                    <a:pt x="1307" y="4"/>
                  </a:lnTo>
                  <a:lnTo>
                    <a:pt x="1358" y="2"/>
                  </a:lnTo>
                  <a:lnTo>
                    <a:pt x="1410" y="2"/>
                  </a:lnTo>
                  <a:lnTo>
                    <a:pt x="1462" y="2"/>
                  </a:lnTo>
                  <a:lnTo>
                    <a:pt x="1514" y="2"/>
                  </a:lnTo>
                  <a:lnTo>
                    <a:pt x="1566" y="1"/>
                  </a:lnTo>
                  <a:lnTo>
                    <a:pt x="1618" y="1"/>
                  </a:lnTo>
                  <a:lnTo>
                    <a:pt x="1669" y="1"/>
                  </a:lnTo>
                  <a:lnTo>
                    <a:pt x="1721" y="1"/>
                  </a:lnTo>
                  <a:lnTo>
                    <a:pt x="1773" y="0"/>
                  </a:lnTo>
                  <a:lnTo>
                    <a:pt x="1825" y="0"/>
                  </a:lnTo>
                  <a:lnTo>
                    <a:pt x="1833" y="24"/>
                  </a:lnTo>
                  <a:lnTo>
                    <a:pt x="1841" y="50"/>
                  </a:lnTo>
                  <a:lnTo>
                    <a:pt x="1849" y="74"/>
                  </a:lnTo>
                  <a:lnTo>
                    <a:pt x="1858" y="98"/>
                  </a:lnTo>
                  <a:lnTo>
                    <a:pt x="1866" y="122"/>
                  </a:lnTo>
                  <a:lnTo>
                    <a:pt x="1874" y="146"/>
                  </a:lnTo>
                  <a:lnTo>
                    <a:pt x="1883" y="172"/>
                  </a:lnTo>
                  <a:lnTo>
                    <a:pt x="1891" y="196"/>
                  </a:lnTo>
                  <a:lnTo>
                    <a:pt x="1891" y="210"/>
                  </a:lnTo>
                  <a:lnTo>
                    <a:pt x="1888" y="222"/>
                  </a:lnTo>
                  <a:lnTo>
                    <a:pt x="1885" y="232"/>
                  </a:lnTo>
                  <a:lnTo>
                    <a:pt x="1879" y="240"/>
                  </a:lnTo>
                  <a:lnTo>
                    <a:pt x="1873" y="247"/>
                  </a:lnTo>
                  <a:lnTo>
                    <a:pt x="1866" y="252"/>
                  </a:lnTo>
                  <a:lnTo>
                    <a:pt x="1861" y="256"/>
                  </a:lnTo>
                  <a:lnTo>
                    <a:pt x="1854" y="260"/>
                  </a:lnTo>
                  <a:lnTo>
                    <a:pt x="1798" y="260"/>
                  </a:lnTo>
                  <a:lnTo>
                    <a:pt x="1743" y="260"/>
                  </a:lnTo>
                  <a:lnTo>
                    <a:pt x="1687" y="260"/>
                  </a:lnTo>
                  <a:lnTo>
                    <a:pt x="1631" y="260"/>
                  </a:lnTo>
                  <a:lnTo>
                    <a:pt x="1576" y="260"/>
                  </a:lnTo>
                  <a:lnTo>
                    <a:pt x="1521" y="260"/>
                  </a:lnTo>
                  <a:lnTo>
                    <a:pt x="1464" y="260"/>
                  </a:lnTo>
                  <a:lnTo>
                    <a:pt x="1409" y="260"/>
                  </a:lnTo>
                  <a:lnTo>
                    <a:pt x="1354" y="260"/>
                  </a:lnTo>
                  <a:lnTo>
                    <a:pt x="1299" y="260"/>
                  </a:lnTo>
                  <a:lnTo>
                    <a:pt x="1242" y="260"/>
                  </a:lnTo>
                  <a:lnTo>
                    <a:pt x="1187" y="260"/>
                  </a:lnTo>
                  <a:lnTo>
                    <a:pt x="1132" y="260"/>
                  </a:lnTo>
                  <a:lnTo>
                    <a:pt x="1075" y="260"/>
                  </a:lnTo>
                  <a:lnTo>
                    <a:pt x="1020" y="260"/>
                  </a:lnTo>
                  <a:lnTo>
                    <a:pt x="964" y="260"/>
                  </a:lnTo>
                  <a:lnTo>
                    <a:pt x="908" y="260"/>
                  </a:lnTo>
                  <a:lnTo>
                    <a:pt x="853" y="260"/>
                  </a:lnTo>
                  <a:lnTo>
                    <a:pt x="797" y="260"/>
                  </a:lnTo>
                  <a:lnTo>
                    <a:pt x="741" y="260"/>
                  </a:lnTo>
                  <a:lnTo>
                    <a:pt x="686" y="260"/>
                  </a:lnTo>
                  <a:lnTo>
                    <a:pt x="630" y="260"/>
                  </a:lnTo>
                  <a:lnTo>
                    <a:pt x="574" y="260"/>
                  </a:lnTo>
                  <a:lnTo>
                    <a:pt x="519" y="260"/>
                  </a:lnTo>
                  <a:lnTo>
                    <a:pt x="463" y="260"/>
                  </a:lnTo>
                  <a:lnTo>
                    <a:pt x="407" y="260"/>
                  </a:lnTo>
                  <a:lnTo>
                    <a:pt x="352" y="260"/>
                  </a:lnTo>
                  <a:lnTo>
                    <a:pt x="295" y="260"/>
                  </a:lnTo>
                  <a:lnTo>
                    <a:pt x="240" y="260"/>
                  </a:lnTo>
                  <a:lnTo>
                    <a:pt x="185" y="260"/>
                  </a:lnTo>
                  <a:lnTo>
                    <a:pt x="128" y="260"/>
                  </a:lnTo>
                  <a:lnTo>
                    <a:pt x="73" y="260"/>
                  </a:lnTo>
                  <a:lnTo>
                    <a:pt x="64" y="257"/>
                  </a:lnTo>
                  <a:lnTo>
                    <a:pt x="53" y="255"/>
                  </a:lnTo>
                  <a:lnTo>
                    <a:pt x="43" y="251"/>
                  </a:lnTo>
                  <a:lnTo>
                    <a:pt x="33" y="247"/>
                  </a:lnTo>
                  <a:lnTo>
                    <a:pt x="22" y="242"/>
                  </a:lnTo>
                  <a:lnTo>
                    <a:pt x="14" y="234"/>
                  </a:lnTo>
                  <a:lnTo>
                    <a:pt x="6" y="226"/>
                  </a:lnTo>
                  <a:lnTo>
                    <a:pt x="0" y="214"/>
                  </a:lnTo>
                  <a:lnTo>
                    <a:pt x="6" y="191"/>
                  </a:lnTo>
                  <a:lnTo>
                    <a:pt x="13" y="168"/>
                  </a:lnTo>
                  <a:lnTo>
                    <a:pt x="19" y="145"/>
                  </a:lnTo>
                  <a:lnTo>
                    <a:pt x="25" y="123"/>
                  </a:lnTo>
                  <a:lnTo>
                    <a:pt x="30" y="100"/>
                  </a:lnTo>
                  <a:lnTo>
                    <a:pt x="37" y="78"/>
                  </a:lnTo>
                  <a:lnTo>
                    <a:pt x="43" y="55"/>
                  </a:lnTo>
                  <a:lnTo>
                    <a:pt x="49" y="34"/>
                  </a:lnTo>
                  <a:close/>
                </a:path>
              </a:pathLst>
            </a:custGeom>
            <a:solidFill>
              <a:srgbClr val="4C545E"/>
            </a:solidFill>
            <a:ln w="9525">
              <a:noFill/>
              <a:round/>
              <a:headEnd/>
              <a:tailEnd/>
            </a:ln>
          </p:spPr>
          <p:txBody>
            <a:bodyPr/>
            <a:lstStyle/>
            <a:p>
              <a:endParaRPr lang="en-US" dirty="0"/>
            </a:p>
          </p:txBody>
        </p:sp>
        <p:sp>
          <p:nvSpPr>
            <p:cNvPr id="33" name="Freeform 1047"/>
            <p:cNvSpPr>
              <a:spLocks/>
            </p:cNvSpPr>
            <p:nvPr/>
          </p:nvSpPr>
          <p:spPr bwMode="auto">
            <a:xfrm>
              <a:off x="696" y="3100"/>
              <a:ext cx="946" cy="106"/>
            </a:xfrm>
            <a:custGeom>
              <a:avLst/>
              <a:gdLst/>
              <a:ahLst/>
              <a:cxnLst>
                <a:cxn ang="0">
                  <a:pos x="56" y="17"/>
                </a:cxn>
                <a:cxn ang="0">
                  <a:pos x="73" y="12"/>
                </a:cxn>
                <a:cxn ang="0">
                  <a:pos x="90" y="9"/>
                </a:cxn>
                <a:cxn ang="0">
                  <a:pos x="107" y="4"/>
                </a:cxn>
                <a:cxn ang="0">
                  <a:pos x="121" y="3"/>
                </a:cxn>
                <a:cxn ang="0">
                  <a:pos x="134" y="4"/>
                </a:cxn>
                <a:cxn ang="0">
                  <a:pos x="146" y="6"/>
                </a:cxn>
                <a:cxn ang="0">
                  <a:pos x="158" y="8"/>
                </a:cxn>
                <a:cxn ang="0">
                  <a:pos x="216" y="9"/>
                </a:cxn>
                <a:cxn ang="0">
                  <a:pos x="321" y="8"/>
                </a:cxn>
                <a:cxn ang="0">
                  <a:pos x="425" y="8"/>
                </a:cxn>
                <a:cxn ang="0">
                  <a:pos x="530" y="6"/>
                </a:cxn>
                <a:cxn ang="0">
                  <a:pos x="635" y="6"/>
                </a:cxn>
                <a:cxn ang="0">
                  <a:pos x="739" y="5"/>
                </a:cxn>
                <a:cxn ang="0">
                  <a:pos x="844" y="5"/>
                </a:cxn>
                <a:cxn ang="0">
                  <a:pos x="948" y="4"/>
                </a:cxn>
                <a:cxn ang="0">
                  <a:pos x="1053" y="4"/>
                </a:cxn>
                <a:cxn ang="0">
                  <a:pos x="1157" y="3"/>
                </a:cxn>
                <a:cxn ang="0">
                  <a:pos x="1262" y="3"/>
                </a:cxn>
                <a:cxn ang="0">
                  <a:pos x="1366" y="2"/>
                </a:cxn>
                <a:cxn ang="0">
                  <a:pos x="1470" y="2"/>
                </a:cxn>
                <a:cxn ang="0">
                  <a:pos x="1575" y="1"/>
                </a:cxn>
                <a:cxn ang="0">
                  <a:pos x="1679" y="1"/>
                </a:cxn>
                <a:cxn ang="0">
                  <a:pos x="1783" y="0"/>
                </a:cxn>
                <a:cxn ang="0">
                  <a:pos x="1842" y="18"/>
                </a:cxn>
                <a:cxn ang="0">
                  <a:pos x="1856" y="55"/>
                </a:cxn>
                <a:cxn ang="0">
                  <a:pos x="1870" y="92"/>
                </a:cxn>
                <a:cxn ang="0">
                  <a:pos x="1884" y="128"/>
                </a:cxn>
                <a:cxn ang="0">
                  <a:pos x="1892" y="162"/>
                </a:cxn>
                <a:cxn ang="0">
                  <a:pos x="1886" y="184"/>
                </a:cxn>
                <a:cxn ang="0">
                  <a:pos x="1874" y="199"/>
                </a:cxn>
                <a:cxn ang="0">
                  <a:pos x="1861" y="208"/>
                </a:cxn>
                <a:cxn ang="0">
                  <a:pos x="1798" y="211"/>
                </a:cxn>
                <a:cxn ang="0">
                  <a:pos x="1687" y="211"/>
                </a:cxn>
                <a:cxn ang="0">
                  <a:pos x="1576" y="211"/>
                </a:cxn>
                <a:cxn ang="0">
                  <a:pos x="1464" y="211"/>
                </a:cxn>
                <a:cxn ang="0">
                  <a:pos x="1354" y="211"/>
                </a:cxn>
                <a:cxn ang="0">
                  <a:pos x="1242" y="211"/>
                </a:cxn>
                <a:cxn ang="0">
                  <a:pos x="1132" y="211"/>
                </a:cxn>
                <a:cxn ang="0">
                  <a:pos x="1020" y="211"/>
                </a:cxn>
                <a:cxn ang="0">
                  <a:pos x="908" y="211"/>
                </a:cxn>
                <a:cxn ang="0">
                  <a:pos x="797" y="211"/>
                </a:cxn>
                <a:cxn ang="0">
                  <a:pos x="686" y="211"/>
                </a:cxn>
                <a:cxn ang="0">
                  <a:pos x="574" y="211"/>
                </a:cxn>
                <a:cxn ang="0">
                  <a:pos x="463" y="211"/>
                </a:cxn>
                <a:cxn ang="0">
                  <a:pos x="352" y="211"/>
                </a:cxn>
                <a:cxn ang="0">
                  <a:pos x="240" y="211"/>
                </a:cxn>
                <a:cxn ang="0">
                  <a:pos x="128" y="211"/>
                </a:cxn>
                <a:cxn ang="0">
                  <a:pos x="64" y="209"/>
                </a:cxn>
                <a:cxn ang="0">
                  <a:pos x="42" y="203"/>
                </a:cxn>
                <a:cxn ang="0">
                  <a:pos x="21" y="194"/>
                </a:cxn>
                <a:cxn ang="0">
                  <a:pos x="5" y="177"/>
                </a:cxn>
                <a:cxn ang="0">
                  <a:pos x="6" y="147"/>
                </a:cxn>
                <a:cxn ang="0">
                  <a:pos x="18" y="110"/>
                </a:cxn>
                <a:cxn ang="0">
                  <a:pos x="30" y="73"/>
                </a:cxn>
                <a:cxn ang="0">
                  <a:pos x="42" y="36"/>
                </a:cxn>
              </a:cxnLst>
              <a:rect l="0" t="0" r="r" b="b"/>
              <a:pathLst>
                <a:path w="1892" h="211">
                  <a:moveTo>
                    <a:pt x="48" y="19"/>
                  </a:moveTo>
                  <a:lnTo>
                    <a:pt x="56" y="17"/>
                  </a:lnTo>
                  <a:lnTo>
                    <a:pt x="65" y="14"/>
                  </a:lnTo>
                  <a:lnTo>
                    <a:pt x="73" y="12"/>
                  </a:lnTo>
                  <a:lnTo>
                    <a:pt x="82" y="10"/>
                  </a:lnTo>
                  <a:lnTo>
                    <a:pt x="90" y="9"/>
                  </a:lnTo>
                  <a:lnTo>
                    <a:pt x="98" y="6"/>
                  </a:lnTo>
                  <a:lnTo>
                    <a:pt x="107" y="4"/>
                  </a:lnTo>
                  <a:lnTo>
                    <a:pt x="116" y="2"/>
                  </a:lnTo>
                  <a:lnTo>
                    <a:pt x="121" y="3"/>
                  </a:lnTo>
                  <a:lnTo>
                    <a:pt x="128" y="3"/>
                  </a:lnTo>
                  <a:lnTo>
                    <a:pt x="134" y="4"/>
                  </a:lnTo>
                  <a:lnTo>
                    <a:pt x="140" y="5"/>
                  </a:lnTo>
                  <a:lnTo>
                    <a:pt x="146" y="6"/>
                  </a:lnTo>
                  <a:lnTo>
                    <a:pt x="152" y="6"/>
                  </a:lnTo>
                  <a:lnTo>
                    <a:pt x="158" y="8"/>
                  </a:lnTo>
                  <a:lnTo>
                    <a:pt x="164" y="9"/>
                  </a:lnTo>
                  <a:lnTo>
                    <a:pt x="216" y="9"/>
                  </a:lnTo>
                  <a:lnTo>
                    <a:pt x="269" y="8"/>
                  </a:lnTo>
                  <a:lnTo>
                    <a:pt x="321" y="8"/>
                  </a:lnTo>
                  <a:lnTo>
                    <a:pt x="374" y="8"/>
                  </a:lnTo>
                  <a:lnTo>
                    <a:pt x="425" y="8"/>
                  </a:lnTo>
                  <a:lnTo>
                    <a:pt x="477" y="6"/>
                  </a:lnTo>
                  <a:lnTo>
                    <a:pt x="530" y="6"/>
                  </a:lnTo>
                  <a:lnTo>
                    <a:pt x="582" y="6"/>
                  </a:lnTo>
                  <a:lnTo>
                    <a:pt x="635" y="6"/>
                  </a:lnTo>
                  <a:lnTo>
                    <a:pt x="687" y="5"/>
                  </a:lnTo>
                  <a:lnTo>
                    <a:pt x="739" y="5"/>
                  </a:lnTo>
                  <a:lnTo>
                    <a:pt x="792" y="5"/>
                  </a:lnTo>
                  <a:lnTo>
                    <a:pt x="844" y="5"/>
                  </a:lnTo>
                  <a:lnTo>
                    <a:pt x="895" y="4"/>
                  </a:lnTo>
                  <a:lnTo>
                    <a:pt x="948" y="4"/>
                  </a:lnTo>
                  <a:lnTo>
                    <a:pt x="1000" y="4"/>
                  </a:lnTo>
                  <a:lnTo>
                    <a:pt x="1053" y="4"/>
                  </a:lnTo>
                  <a:lnTo>
                    <a:pt x="1105" y="4"/>
                  </a:lnTo>
                  <a:lnTo>
                    <a:pt x="1157" y="3"/>
                  </a:lnTo>
                  <a:lnTo>
                    <a:pt x="1210" y="3"/>
                  </a:lnTo>
                  <a:lnTo>
                    <a:pt x="1262" y="3"/>
                  </a:lnTo>
                  <a:lnTo>
                    <a:pt x="1314" y="3"/>
                  </a:lnTo>
                  <a:lnTo>
                    <a:pt x="1366" y="2"/>
                  </a:lnTo>
                  <a:lnTo>
                    <a:pt x="1418" y="2"/>
                  </a:lnTo>
                  <a:lnTo>
                    <a:pt x="1470" y="2"/>
                  </a:lnTo>
                  <a:lnTo>
                    <a:pt x="1523" y="2"/>
                  </a:lnTo>
                  <a:lnTo>
                    <a:pt x="1575" y="1"/>
                  </a:lnTo>
                  <a:lnTo>
                    <a:pt x="1627" y="1"/>
                  </a:lnTo>
                  <a:lnTo>
                    <a:pt x="1679" y="1"/>
                  </a:lnTo>
                  <a:lnTo>
                    <a:pt x="1732" y="1"/>
                  </a:lnTo>
                  <a:lnTo>
                    <a:pt x="1783" y="0"/>
                  </a:lnTo>
                  <a:lnTo>
                    <a:pt x="1835" y="0"/>
                  </a:lnTo>
                  <a:lnTo>
                    <a:pt x="1842" y="18"/>
                  </a:lnTo>
                  <a:lnTo>
                    <a:pt x="1849" y="36"/>
                  </a:lnTo>
                  <a:lnTo>
                    <a:pt x="1856" y="55"/>
                  </a:lnTo>
                  <a:lnTo>
                    <a:pt x="1863" y="73"/>
                  </a:lnTo>
                  <a:lnTo>
                    <a:pt x="1870" y="92"/>
                  </a:lnTo>
                  <a:lnTo>
                    <a:pt x="1877" y="110"/>
                  </a:lnTo>
                  <a:lnTo>
                    <a:pt x="1884" y="128"/>
                  </a:lnTo>
                  <a:lnTo>
                    <a:pt x="1891" y="147"/>
                  </a:lnTo>
                  <a:lnTo>
                    <a:pt x="1892" y="162"/>
                  </a:lnTo>
                  <a:lnTo>
                    <a:pt x="1889" y="175"/>
                  </a:lnTo>
                  <a:lnTo>
                    <a:pt x="1886" y="184"/>
                  </a:lnTo>
                  <a:lnTo>
                    <a:pt x="1880" y="192"/>
                  </a:lnTo>
                  <a:lnTo>
                    <a:pt x="1874" y="199"/>
                  </a:lnTo>
                  <a:lnTo>
                    <a:pt x="1868" y="203"/>
                  </a:lnTo>
                  <a:lnTo>
                    <a:pt x="1861" y="208"/>
                  </a:lnTo>
                  <a:lnTo>
                    <a:pt x="1854" y="211"/>
                  </a:lnTo>
                  <a:lnTo>
                    <a:pt x="1798" y="211"/>
                  </a:lnTo>
                  <a:lnTo>
                    <a:pt x="1743" y="211"/>
                  </a:lnTo>
                  <a:lnTo>
                    <a:pt x="1687" y="211"/>
                  </a:lnTo>
                  <a:lnTo>
                    <a:pt x="1631" y="211"/>
                  </a:lnTo>
                  <a:lnTo>
                    <a:pt x="1576" y="211"/>
                  </a:lnTo>
                  <a:lnTo>
                    <a:pt x="1521" y="211"/>
                  </a:lnTo>
                  <a:lnTo>
                    <a:pt x="1464" y="211"/>
                  </a:lnTo>
                  <a:lnTo>
                    <a:pt x="1409" y="211"/>
                  </a:lnTo>
                  <a:lnTo>
                    <a:pt x="1354" y="211"/>
                  </a:lnTo>
                  <a:lnTo>
                    <a:pt x="1299" y="211"/>
                  </a:lnTo>
                  <a:lnTo>
                    <a:pt x="1242" y="211"/>
                  </a:lnTo>
                  <a:lnTo>
                    <a:pt x="1187" y="211"/>
                  </a:lnTo>
                  <a:lnTo>
                    <a:pt x="1132" y="211"/>
                  </a:lnTo>
                  <a:lnTo>
                    <a:pt x="1075" y="211"/>
                  </a:lnTo>
                  <a:lnTo>
                    <a:pt x="1020" y="211"/>
                  </a:lnTo>
                  <a:lnTo>
                    <a:pt x="964" y="211"/>
                  </a:lnTo>
                  <a:lnTo>
                    <a:pt x="908" y="211"/>
                  </a:lnTo>
                  <a:lnTo>
                    <a:pt x="853" y="211"/>
                  </a:lnTo>
                  <a:lnTo>
                    <a:pt x="797" y="211"/>
                  </a:lnTo>
                  <a:lnTo>
                    <a:pt x="741" y="211"/>
                  </a:lnTo>
                  <a:lnTo>
                    <a:pt x="686" y="211"/>
                  </a:lnTo>
                  <a:lnTo>
                    <a:pt x="630" y="211"/>
                  </a:lnTo>
                  <a:lnTo>
                    <a:pt x="574" y="211"/>
                  </a:lnTo>
                  <a:lnTo>
                    <a:pt x="519" y="211"/>
                  </a:lnTo>
                  <a:lnTo>
                    <a:pt x="463" y="211"/>
                  </a:lnTo>
                  <a:lnTo>
                    <a:pt x="407" y="211"/>
                  </a:lnTo>
                  <a:lnTo>
                    <a:pt x="352" y="211"/>
                  </a:lnTo>
                  <a:lnTo>
                    <a:pt x="295" y="211"/>
                  </a:lnTo>
                  <a:lnTo>
                    <a:pt x="240" y="211"/>
                  </a:lnTo>
                  <a:lnTo>
                    <a:pt x="185" y="211"/>
                  </a:lnTo>
                  <a:lnTo>
                    <a:pt x="128" y="211"/>
                  </a:lnTo>
                  <a:lnTo>
                    <a:pt x="73" y="211"/>
                  </a:lnTo>
                  <a:lnTo>
                    <a:pt x="64" y="209"/>
                  </a:lnTo>
                  <a:lnTo>
                    <a:pt x="53" y="207"/>
                  </a:lnTo>
                  <a:lnTo>
                    <a:pt x="42" y="203"/>
                  </a:lnTo>
                  <a:lnTo>
                    <a:pt x="31" y="199"/>
                  </a:lnTo>
                  <a:lnTo>
                    <a:pt x="21" y="194"/>
                  </a:lnTo>
                  <a:lnTo>
                    <a:pt x="13" y="186"/>
                  </a:lnTo>
                  <a:lnTo>
                    <a:pt x="5" y="177"/>
                  </a:lnTo>
                  <a:lnTo>
                    <a:pt x="0" y="165"/>
                  </a:lnTo>
                  <a:lnTo>
                    <a:pt x="6" y="147"/>
                  </a:lnTo>
                  <a:lnTo>
                    <a:pt x="12" y="128"/>
                  </a:lnTo>
                  <a:lnTo>
                    <a:pt x="18" y="110"/>
                  </a:lnTo>
                  <a:lnTo>
                    <a:pt x="25" y="92"/>
                  </a:lnTo>
                  <a:lnTo>
                    <a:pt x="30" y="73"/>
                  </a:lnTo>
                  <a:lnTo>
                    <a:pt x="36" y="55"/>
                  </a:lnTo>
                  <a:lnTo>
                    <a:pt x="42" y="36"/>
                  </a:lnTo>
                  <a:lnTo>
                    <a:pt x="48" y="19"/>
                  </a:lnTo>
                  <a:close/>
                </a:path>
              </a:pathLst>
            </a:custGeom>
            <a:solidFill>
              <a:srgbClr val="4C5660"/>
            </a:solidFill>
            <a:ln w="9525">
              <a:noFill/>
              <a:round/>
              <a:headEnd/>
              <a:tailEnd/>
            </a:ln>
          </p:spPr>
          <p:txBody>
            <a:bodyPr/>
            <a:lstStyle/>
            <a:p>
              <a:endParaRPr lang="en-US" dirty="0"/>
            </a:p>
          </p:txBody>
        </p:sp>
        <p:sp>
          <p:nvSpPr>
            <p:cNvPr id="34" name="Freeform 1048"/>
            <p:cNvSpPr>
              <a:spLocks/>
            </p:cNvSpPr>
            <p:nvPr/>
          </p:nvSpPr>
          <p:spPr bwMode="auto">
            <a:xfrm>
              <a:off x="696" y="3124"/>
              <a:ext cx="946" cy="82"/>
            </a:xfrm>
            <a:custGeom>
              <a:avLst/>
              <a:gdLst/>
              <a:ahLst/>
              <a:cxnLst>
                <a:cxn ang="0">
                  <a:pos x="46" y="4"/>
                </a:cxn>
                <a:cxn ang="0">
                  <a:pos x="119" y="1"/>
                </a:cxn>
                <a:cxn ang="0">
                  <a:pos x="164" y="9"/>
                </a:cxn>
                <a:cxn ang="0">
                  <a:pos x="1846" y="0"/>
                </a:cxn>
                <a:cxn ang="0">
                  <a:pos x="1891" y="100"/>
                </a:cxn>
                <a:cxn ang="0">
                  <a:pos x="1892" y="115"/>
                </a:cxn>
                <a:cxn ang="0">
                  <a:pos x="1891" y="128"/>
                </a:cxn>
                <a:cxn ang="0">
                  <a:pos x="1886" y="138"/>
                </a:cxn>
                <a:cxn ang="0">
                  <a:pos x="1881" y="146"/>
                </a:cxn>
                <a:cxn ang="0">
                  <a:pos x="1874" y="152"/>
                </a:cxn>
                <a:cxn ang="0">
                  <a:pos x="1868" y="158"/>
                </a:cxn>
                <a:cxn ang="0">
                  <a:pos x="1861" y="161"/>
                </a:cxn>
                <a:cxn ang="0">
                  <a:pos x="1854" y="164"/>
                </a:cxn>
                <a:cxn ang="0">
                  <a:pos x="73" y="164"/>
                </a:cxn>
                <a:cxn ang="0">
                  <a:pos x="64" y="162"/>
                </a:cxn>
                <a:cxn ang="0">
                  <a:pos x="52" y="160"/>
                </a:cxn>
                <a:cxn ang="0">
                  <a:pos x="42" y="158"/>
                </a:cxn>
                <a:cxn ang="0">
                  <a:pos x="31" y="153"/>
                </a:cxn>
                <a:cxn ang="0">
                  <a:pos x="21" y="147"/>
                </a:cxn>
                <a:cxn ang="0">
                  <a:pos x="12" y="140"/>
                </a:cxn>
                <a:cxn ang="0">
                  <a:pos x="5" y="131"/>
                </a:cxn>
                <a:cxn ang="0">
                  <a:pos x="0" y="118"/>
                </a:cxn>
                <a:cxn ang="0">
                  <a:pos x="46" y="4"/>
                </a:cxn>
              </a:cxnLst>
              <a:rect l="0" t="0" r="r" b="b"/>
              <a:pathLst>
                <a:path w="1892" h="164">
                  <a:moveTo>
                    <a:pt x="46" y="4"/>
                  </a:moveTo>
                  <a:lnTo>
                    <a:pt x="119" y="1"/>
                  </a:lnTo>
                  <a:lnTo>
                    <a:pt x="164" y="9"/>
                  </a:lnTo>
                  <a:lnTo>
                    <a:pt x="1846" y="0"/>
                  </a:lnTo>
                  <a:lnTo>
                    <a:pt x="1891" y="100"/>
                  </a:lnTo>
                  <a:lnTo>
                    <a:pt x="1892" y="115"/>
                  </a:lnTo>
                  <a:lnTo>
                    <a:pt x="1891" y="128"/>
                  </a:lnTo>
                  <a:lnTo>
                    <a:pt x="1886" y="138"/>
                  </a:lnTo>
                  <a:lnTo>
                    <a:pt x="1881" y="146"/>
                  </a:lnTo>
                  <a:lnTo>
                    <a:pt x="1874" y="152"/>
                  </a:lnTo>
                  <a:lnTo>
                    <a:pt x="1868" y="158"/>
                  </a:lnTo>
                  <a:lnTo>
                    <a:pt x="1861" y="161"/>
                  </a:lnTo>
                  <a:lnTo>
                    <a:pt x="1854" y="164"/>
                  </a:lnTo>
                  <a:lnTo>
                    <a:pt x="73" y="164"/>
                  </a:lnTo>
                  <a:lnTo>
                    <a:pt x="64" y="162"/>
                  </a:lnTo>
                  <a:lnTo>
                    <a:pt x="52" y="160"/>
                  </a:lnTo>
                  <a:lnTo>
                    <a:pt x="42" y="158"/>
                  </a:lnTo>
                  <a:lnTo>
                    <a:pt x="31" y="153"/>
                  </a:lnTo>
                  <a:lnTo>
                    <a:pt x="21" y="147"/>
                  </a:lnTo>
                  <a:lnTo>
                    <a:pt x="12" y="140"/>
                  </a:lnTo>
                  <a:lnTo>
                    <a:pt x="5" y="131"/>
                  </a:lnTo>
                  <a:lnTo>
                    <a:pt x="0" y="118"/>
                  </a:lnTo>
                  <a:lnTo>
                    <a:pt x="46" y="4"/>
                  </a:lnTo>
                  <a:close/>
                </a:path>
              </a:pathLst>
            </a:custGeom>
            <a:solidFill>
              <a:srgbClr val="4F5966"/>
            </a:solidFill>
            <a:ln w="9525">
              <a:noFill/>
              <a:round/>
              <a:headEnd/>
              <a:tailEnd/>
            </a:ln>
          </p:spPr>
          <p:txBody>
            <a:bodyPr/>
            <a:lstStyle/>
            <a:p>
              <a:endParaRPr lang="en-US" dirty="0"/>
            </a:p>
          </p:txBody>
        </p:sp>
        <p:sp>
          <p:nvSpPr>
            <p:cNvPr id="35" name="Freeform 1049"/>
            <p:cNvSpPr>
              <a:spLocks/>
            </p:cNvSpPr>
            <p:nvPr/>
          </p:nvSpPr>
          <p:spPr bwMode="auto">
            <a:xfrm>
              <a:off x="734" y="2900"/>
              <a:ext cx="855" cy="224"/>
            </a:xfrm>
            <a:custGeom>
              <a:avLst/>
              <a:gdLst/>
              <a:ahLst/>
              <a:cxnLst>
                <a:cxn ang="0">
                  <a:pos x="74" y="0"/>
                </a:cxn>
                <a:cxn ang="0">
                  <a:pos x="40" y="24"/>
                </a:cxn>
                <a:cxn ang="0">
                  <a:pos x="0" y="351"/>
                </a:cxn>
                <a:cxn ang="0">
                  <a:pos x="5" y="390"/>
                </a:cxn>
                <a:cxn ang="0">
                  <a:pos x="512" y="438"/>
                </a:cxn>
                <a:cxn ang="0">
                  <a:pos x="576" y="425"/>
                </a:cxn>
                <a:cxn ang="0">
                  <a:pos x="581" y="360"/>
                </a:cxn>
                <a:cxn ang="0">
                  <a:pos x="611" y="336"/>
                </a:cxn>
                <a:cxn ang="0">
                  <a:pos x="990" y="336"/>
                </a:cxn>
                <a:cxn ang="0">
                  <a:pos x="1009" y="360"/>
                </a:cxn>
                <a:cxn ang="0">
                  <a:pos x="1024" y="410"/>
                </a:cxn>
                <a:cxn ang="0">
                  <a:pos x="1107" y="448"/>
                </a:cxn>
                <a:cxn ang="0">
                  <a:pos x="1687" y="401"/>
                </a:cxn>
                <a:cxn ang="0">
                  <a:pos x="1711" y="381"/>
                </a:cxn>
                <a:cxn ang="0">
                  <a:pos x="1652" y="78"/>
                </a:cxn>
                <a:cxn ang="0">
                  <a:pos x="1631" y="24"/>
                </a:cxn>
                <a:cxn ang="0">
                  <a:pos x="1588" y="0"/>
                </a:cxn>
                <a:cxn ang="0">
                  <a:pos x="74" y="0"/>
                </a:cxn>
              </a:cxnLst>
              <a:rect l="0" t="0" r="r" b="b"/>
              <a:pathLst>
                <a:path w="1711" h="448">
                  <a:moveTo>
                    <a:pt x="74" y="0"/>
                  </a:moveTo>
                  <a:lnTo>
                    <a:pt x="40" y="24"/>
                  </a:lnTo>
                  <a:lnTo>
                    <a:pt x="0" y="351"/>
                  </a:lnTo>
                  <a:lnTo>
                    <a:pt x="5" y="390"/>
                  </a:lnTo>
                  <a:lnTo>
                    <a:pt x="512" y="438"/>
                  </a:lnTo>
                  <a:lnTo>
                    <a:pt x="576" y="425"/>
                  </a:lnTo>
                  <a:lnTo>
                    <a:pt x="581" y="360"/>
                  </a:lnTo>
                  <a:lnTo>
                    <a:pt x="611" y="336"/>
                  </a:lnTo>
                  <a:lnTo>
                    <a:pt x="990" y="336"/>
                  </a:lnTo>
                  <a:lnTo>
                    <a:pt x="1009" y="360"/>
                  </a:lnTo>
                  <a:lnTo>
                    <a:pt x="1024" y="410"/>
                  </a:lnTo>
                  <a:lnTo>
                    <a:pt x="1107" y="448"/>
                  </a:lnTo>
                  <a:lnTo>
                    <a:pt x="1687" y="401"/>
                  </a:lnTo>
                  <a:lnTo>
                    <a:pt x="1711" y="381"/>
                  </a:lnTo>
                  <a:lnTo>
                    <a:pt x="1652" y="78"/>
                  </a:lnTo>
                  <a:lnTo>
                    <a:pt x="1631" y="24"/>
                  </a:lnTo>
                  <a:lnTo>
                    <a:pt x="1588" y="0"/>
                  </a:lnTo>
                  <a:lnTo>
                    <a:pt x="74" y="0"/>
                  </a:lnTo>
                  <a:close/>
                </a:path>
              </a:pathLst>
            </a:custGeom>
            <a:solidFill>
              <a:srgbClr val="A0A5A5"/>
            </a:solidFill>
            <a:ln w="9525">
              <a:noFill/>
              <a:round/>
              <a:headEnd/>
              <a:tailEnd/>
            </a:ln>
          </p:spPr>
          <p:txBody>
            <a:bodyPr/>
            <a:lstStyle/>
            <a:p>
              <a:endParaRPr lang="en-US" dirty="0"/>
            </a:p>
          </p:txBody>
        </p:sp>
        <p:sp>
          <p:nvSpPr>
            <p:cNvPr id="36" name="Freeform 1050"/>
            <p:cNvSpPr>
              <a:spLocks/>
            </p:cNvSpPr>
            <p:nvPr/>
          </p:nvSpPr>
          <p:spPr bwMode="auto">
            <a:xfrm>
              <a:off x="776" y="2911"/>
              <a:ext cx="779" cy="158"/>
            </a:xfrm>
            <a:custGeom>
              <a:avLst/>
              <a:gdLst/>
              <a:ahLst/>
              <a:cxnLst>
                <a:cxn ang="0">
                  <a:pos x="32" y="21"/>
                </a:cxn>
                <a:cxn ang="0">
                  <a:pos x="0" y="244"/>
                </a:cxn>
                <a:cxn ang="0">
                  <a:pos x="4" y="285"/>
                </a:cxn>
                <a:cxn ang="0">
                  <a:pos x="1245" y="290"/>
                </a:cxn>
                <a:cxn ang="0">
                  <a:pos x="1249" y="313"/>
                </a:cxn>
                <a:cxn ang="0">
                  <a:pos x="1545" y="315"/>
                </a:cxn>
                <a:cxn ang="0">
                  <a:pos x="1558" y="288"/>
                </a:cxn>
                <a:cxn ang="0">
                  <a:pos x="1506" y="0"/>
                </a:cxn>
                <a:cxn ang="0">
                  <a:pos x="1459" y="4"/>
                </a:cxn>
                <a:cxn ang="0">
                  <a:pos x="60" y="2"/>
                </a:cxn>
                <a:cxn ang="0">
                  <a:pos x="32" y="21"/>
                </a:cxn>
              </a:cxnLst>
              <a:rect l="0" t="0" r="r" b="b"/>
              <a:pathLst>
                <a:path w="1558" h="315">
                  <a:moveTo>
                    <a:pt x="32" y="21"/>
                  </a:moveTo>
                  <a:lnTo>
                    <a:pt x="0" y="244"/>
                  </a:lnTo>
                  <a:lnTo>
                    <a:pt x="4" y="285"/>
                  </a:lnTo>
                  <a:lnTo>
                    <a:pt x="1245" y="290"/>
                  </a:lnTo>
                  <a:lnTo>
                    <a:pt x="1249" y="313"/>
                  </a:lnTo>
                  <a:lnTo>
                    <a:pt x="1545" y="315"/>
                  </a:lnTo>
                  <a:lnTo>
                    <a:pt x="1558" y="288"/>
                  </a:lnTo>
                  <a:lnTo>
                    <a:pt x="1506" y="0"/>
                  </a:lnTo>
                  <a:lnTo>
                    <a:pt x="1459" y="4"/>
                  </a:lnTo>
                  <a:lnTo>
                    <a:pt x="60" y="2"/>
                  </a:lnTo>
                  <a:lnTo>
                    <a:pt x="32" y="21"/>
                  </a:lnTo>
                  <a:close/>
                </a:path>
              </a:pathLst>
            </a:custGeom>
            <a:solidFill>
              <a:srgbClr val="00000F"/>
            </a:solidFill>
            <a:ln w="9525">
              <a:noFill/>
              <a:round/>
              <a:headEnd/>
              <a:tailEnd/>
            </a:ln>
          </p:spPr>
          <p:txBody>
            <a:bodyPr/>
            <a:lstStyle/>
            <a:p>
              <a:endParaRPr lang="en-US" dirty="0"/>
            </a:p>
          </p:txBody>
        </p:sp>
        <p:sp>
          <p:nvSpPr>
            <p:cNvPr id="37" name="Freeform 1051"/>
            <p:cNvSpPr>
              <a:spLocks/>
            </p:cNvSpPr>
            <p:nvPr/>
          </p:nvSpPr>
          <p:spPr bwMode="auto">
            <a:xfrm>
              <a:off x="790" y="2916"/>
              <a:ext cx="760" cy="140"/>
            </a:xfrm>
            <a:custGeom>
              <a:avLst/>
              <a:gdLst/>
              <a:ahLst/>
              <a:cxnLst>
                <a:cxn ang="0">
                  <a:pos x="0" y="251"/>
                </a:cxn>
                <a:cxn ang="0">
                  <a:pos x="24" y="2"/>
                </a:cxn>
                <a:cxn ang="0">
                  <a:pos x="1465" y="0"/>
                </a:cxn>
                <a:cxn ang="0">
                  <a:pos x="1519" y="280"/>
                </a:cxn>
                <a:cxn ang="0">
                  <a:pos x="1240" y="278"/>
                </a:cxn>
                <a:cxn ang="0">
                  <a:pos x="1242" y="246"/>
                </a:cxn>
                <a:cxn ang="0">
                  <a:pos x="0" y="251"/>
                </a:cxn>
              </a:cxnLst>
              <a:rect l="0" t="0" r="r" b="b"/>
              <a:pathLst>
                <a:path w="1519" h="280">
                  <a:moveTo>
                    <a:pt x="0" y="251"/>
                  </a:moveTo>
                  <a:lnTo>
                    <a:pt x="24" y="2"/>
                  </a:lnTo>
                  <a:lnTo>
                    <a:pt x="1465" y="0"/>
                  </a:lnTo>
                  <a:lnTo>
                    <a:pt x="1519" y="280"/>
                  </a:lnTo>
                  <a:lnTo>
                    <a:pt x="1240" y="278"/>
                  </a:lnTo>
                  <a:lnTo>
                    <a:pt x="1242" y="246"/>
                  </a:lnTo>
                  <a:lnTo>
                    <a:pt x="0" y="251"/>
                  </a:lnTo>
                  <a:close/>
                </a:path>
              </a:pathLst>
            </a:custGeom>
            <a:solidFill>
              <a:srgbClr val="4C4744"/>
            </a:solidFill>
            <a:ln w="9525">
              <a:noFill/>
              <a:round/>
              <a:headEnd/>
              <a:tailEnd/>
            </a:ln>
          </p:spPr>
          <p:txBody>
            <a:bodyPr/>
            <a:lstStyle/>
            <a:p>
              <a:endParaRPr lang="en-US" dirty="0"/>
            </a:p>
          </p:txBody>
        </p:sp>
        <p:sp>
          <p:nvSpPr>
            <p:cNvPr id="38" name="Freeform 1052"/>
            <p:cNvSpPr>
              <a:spLocks/>
            </p:cNvSpPr>
            <p:nvPr/>
          </p:nvSpPr>
          <p:spPr bwMode="auto">
            <a:xfrm>
              <a:off x="732" y="2160"/>
              <a:ext cx="832" cy="681"/>
            </a:xfrm>
            <a:custGeom>
              <a:avLst/>
              <a:gdLst/>
              <a:ahLst/>
              <a:cxnLst>
                <a:cxn ang="0">
                  <a:pos x="1" y="9"/>
                </a:cxn>
                <a:cxn ang="0">
                  <a:pos x="0" y="1161"/>
                </a:cxn>
                <a:cxn ang="0">
                  <a:pos x="9" y="1362"/>
                </a:cxn>
                <a:cxn ang="0">
                  <a:pos x="1663" y="1362"/>
                </a:cxn>
                <a:cxn ang="0">
                  <a:pos x="1663" y="283"/>
                </a:cxn>
                <a:cxn ang="0">
                  <a:pos x="1663" y="9"/>
                </a:cxn>
                <a:cxn ang="0">
                  <a:pos x="829" y="0"/>
                </a:cxn>
                <a:cxn ang="0">
                  <a:pos x="273" y="9"/>
                </a:cxn>
                <a:cxn ang="0">
                  <a:pos x="1" y="9"/>
                </a:cxn>
              </a:cxnLst>
              <a:rect l="0" t="0" r="r" b="b"/>
              <a:pathLst>
                <a:path w="1663" h="1362">
                  <a:moveTo>
                    <a:pt x="1" y="9"/>
                  </a:moveTo>
                  <a:lnTo>
                    <a:pt x="0" y="1161"/>
                  </a:lnTo>
                  <a:lnTo>
                    <a:pt x="9" y="1362"/>
                  </a:lnTo>
                  <a:lnTo>
                    <a:pt x="1663" y="1362"/>
                  </a:lnTo>
                  <a:lnTo>
                    <a:pt x="1663" y="283"/>
                  </a:lnTo>
                  <a:lnTo>
                    <a:pt x="1663" y="9"/>
                  </a:lnTo>
                  <a:lnTo>
                    <a:pt x="829" y="0"/>
                  </a:lnTo>
                  <a:lnTo>
                    <a:pt x="273" y="9"/>
                  </a:lnTo>
                  <a:lnTo>
                    <a:pt x="1" y="9"/>
                  </a:lnTo>
                  <a:close/>
                </a:path>
              </a:pathLst>
            </a:custGeom>
            <a:solidFill>
              <a:srgbClr val="1E3030"/>
            </a:solidFill>
            <a:ln w="9525">
              <a:noFill/>
              <a:round/>
              <a:headEnd/>
              <a:tailEnd/>
            </a:ln>
          </p:spPr>
          <p:txBody>
            <a:bodyPr/>
            <a:lstStyle/>
            <a:p>
              <a:endParaRPr lang="en-US" dirty="0"/>
            </a:p>
          </p:txBody>
        </p:sp>
        <p:sp>
          <p:nvSpPr>
            <p:cNvPr id="39" name="Freeform 1053"/>
            <p:cNvSpPr>
              <a:spLocks/>
            </p:cNvSpPr>
            <p:nvPr/>
          </p:nvSpPr>
          <p:spPr bwMode="auto">
            <a:xfrm>
              <a:off x="733" y="2161"/>
              <a:ext cx="771" cy="632"/>
            </a:xfrm>
            <a:custGeom>
              <a:avLst/>
              <a:gdLst/>
              <a:ahLst/>
              <a:cxnLst>
                <a:cxn ang="0">
                  <a:pos x="0" y="277"/>
                </a:cxn>
                <a:cxn ang="0">
                  <a:pos x="0" y="811"/>
                </a:cxn>
                <a:cxn ang="0">
                  <a:pos x="2" y="1124"/>
                </a:cxn>
                <a:cxn ang="0">
                  <a:pos x="7" y="1218"/>
                </a:cxn>
                <a:cxn ang="0">
                  <a:pos x="58" y="1265"/>
                </a:cxn>
                <a:cxn ang="0">
                  <a:pos x="153" y="1265"/>
                </a:cxn>
                <a:cxn ang="0">
                  <a:pos x="249" y="1265"/>
                </a:cxn>
                <a:cxn ang="0">
                  <a:pos x="344" y="1265"/>
                </a:cxn>
                <a:cxn ang="0">
                  <a:pos x="441" y="1265"/>
                </a:cxn>
                <a:cxn ang="0">
                  <a:pos x="537" y="1265"/>
                </a:cxn>
                <a:cxn ang="0">
                  <a:pos x="632" y="1265"/>
                </a:cxn>
                <a:cxn ang="0">
                  <a:pos x="729" y="1265"/>
                </a:cxn>
                <a:cxn ang="0">
                  <a:pos x="825" y="1265"/>
                </a:cxn>
                <a:cxn ang="0">
                  <a:pos x="920" y="1265"/>
                </a:cxn>
                <a:cxn ang="0">
                  <a:pos x="1016" y="1265"/>
                </a:cxn>
                <a:cxn ang="0">
                  <a:pos x="1112" y="1265"/>
                </a:cxn>
                <a:cxn ang="0">
                  <a:pos x="1208" y="1265"/>
                </a:cxn>
                <a:cxn ang="0">
                  <a:pos x="1304" y="1265"/>
                </a:cxn>
                <a:cxn ang="0">
                  <a:pos x="1400" y="1265"/>
                </a:cxn>
                <a:cxn ang="0">
                  <a:pos x="1495" y="1265"/>
                </a:cxn>
                <a:cxn ang="0">
                  <a:pos x="1542" y="1015"/>
                </a:cxn>
                <a:cxn ang="0">
                  <a:pos x="1542" y="514"/>
                </a:cxn>
                <a:cxn ang="0">
                  <a:pos x="1542" y="200"/>
                </a:cxn>
                <a:cxn ang="0">
                  <a:pos x="1542" y="72"/>
                </a:cxn>
                <a:cxn ang="0">
                  <a:pos x="1518" y="8"/>
                </a:cxn>
                <a:cxn ang="0">
                  <a:pos x="1470" y="7"/>
                </a:cxn>
                <a:cxn ang="0">
                  <a:pos x="1423" y="7"/>
                </a:cxn>
                <a:cxn ang="0">
                  <a:pos x="1374" y="7"/>
                </a:cxn>
                <a:cxn ang="0">
                  <a:pos x="1326" y="6"/>
                </a:cxn>
                <a:cxn ang="0">
                  <a:pos x="1278" y="6"/>
                </a:cxn>
                <a:cxn ang="0">
                  <a:pos x="1229" y="5"/>
                </a:cxn>
                <a:cxn ang="0">
                  <a:pos x="1181" y="5"/>
                </a:cxn>
                <a:cxn ang="0">
                  <a:pos x="1132" y="5"/>
                </a:cxn>
                <a:cxn ang="0">
                  <a:pos x="1084" y="4"/>
                </a:cxn>
                <a:cxn ang="0">
                  <a:pos x="1036" y="4"/>
                </a:cxn>
                <a:cxn ang="0">
                  <a:pos x="987" y="3"/>
                </a:cxn>
                <a:cxn ang="0">
                  <a:pos x="939" y="3"/>
                </a:cxn>
                <a:cxn ang="0">
                  <a:pos x="889" y="1"/>
                </a:cxn>
                <a:cxn ang="0">
                  <a:pos x="841" y="1"/>
                </a:cxn>
                <a:cxn ang="0">
                  <a:pos x="793" y="0"/>
                </a:cxn>
                <a:cxn ang="0">
                  <a:pos x="736" y="1"/>
                </a:cxn>
                <a:cxn ang="0">
                  <a:pos x="672" y="3"/>
                </a:cxn>
                <a:cxn ang="0">
                  <a:pos x="607" y="4"/>
                </a:cxn>
                <a:cxn ang="0">
                  <a:pos x="543" y="4"/>
                </a:cxn>
                <a:cxn ang="0">
                  <a:pos x="479" y="5"/>
                </a:cxn>
                <a:cxn ang="0">
                  <a:pos x="415" y="6"/>
                </a:cxn>
                <a:cxn ang="0">
                  <a:pos x="350" y="7"/>
                </a:cxn>
                <a:cxn ang="0">
                  <a:pos x="286" y="8"/>
                </a:cxn>
                <a:cxn ang="0">
                  <a:pos x="237" y="8"/>
                </a:cxn>
                <a:cxn ang="0">
                  <a:pos x="206" y="8"/>
                </a:cxn>
                <a:cxn ang="0">
                  <a:pos x="175" y="8"/>
                </a:cxn>
                <a:cxn ang="0">
                  <a:pos x="143" y="8"/>
                </a:cxn>
                <a:cxn ang="0">
                  <a:pos x="112" y="10"/>
                </a:cxn>
                <a:cxn ang="0">
                  <a:pos x="80" y="10"/>
                </a:cxn>
                <a:cxn ang="0">
                  <a:pos x="48" y="10"/>
                </a:cxn>
                <a:cxn ang="0">
                  <a:pos x="16" y="10"/>
                </a:cxn>
              </a:cxnLst>
              <a:rect l="0" t="0" r="r" b="b"/>
              <a:pathLst>
                <a:path w="1542" h="1265">
                  <a:moveTo>
                    <a:pt x="0" y="10"/>
                  </a:moveTo>
                  <a:lnTo>
                    <a:pt x="0" y="277"/>
                  </a:lnTo>
                  <a:lnTo>
                    <a:pt x="0" y="544"/>
                  </a:lnTo>
                  <a:lnTo>
                    <a:pt x="0" y="811"/>
                  </a:lnTo>
                  <a:lnTo>
                    <a:pt x="0" y="1078"/>
                  </a:lnTo>
                  <a:lnTo>
                    <a:pt x="2" y="1124"/>
                  </a:lnTo>
                  <a:lnTo>
                    <a:pt x="5" y="1171"/>
                  </a:lnTo>
                  <a:lnTo>
                    <a:pt x="7" y="1218"/>
                  </a:lnTo>
                  <a:lnTo>
                    <a:pt x="9" y="1265"/>
                  </a:lnTo>
                  <a:lnTo>
                    <a:pt x="58" y="1265"/>
                  </a:lnTo>
                  <a:lnTo>
                    <a:pt x="105" y="1265"/>
                  </a:lnTo>
                  <a:lnTo>
                    <a:pt x="153" y="1265"/>
                  </a:lnTo>
                  <a:lnTo>
                    <a:pt x="202" y="1265"/>
                  </a:lnTo>
                  <a:lnTo>
                    <a:pt x="249" y="1265"/>
                  </a:lnTo>
                  <a:lnTo>
                    <a:pt x="297" y="1265"/>
                  </a:lnTo>
                  <a:lnTo>
                    <a:pt x="344" y="1265"/>
                  </a:lnTo>
                  <a:lnTo>
                    <a:pt x="393" y="1265"/>
                  </a:lnTo>
                  <a:lnTo>
                    <a:pt x="441" y="1265"/>
                  </a:lnTo>
                  <a:lnTo>
                    <a:pt x="488" y="1265"/>
                  </a:lnTo>
                  <a:lnTo>
                    <a:pt x="537" y="1265"/>
                  </a:lnTo>
                  <a:lnTo>
                    <a:pt x="585" y="1265"/>
                  </a:lnTo>
                  <a:lnTo>
                    <a:pt x="632" y="1265"/>
                  </a:lnTo>
                  <a:lnTo>
                    <a:pt x="681" y="1265"/>
                  </a:lnTo>
                  <a:lnTo>
                    <a:pt x="729" y="1265"/>
                  </a:lnTo>
                  <a:lnTo>
                    <a:pt x="776" y="1265"/>
                  </a:lnTo>
                  <a:lnTo>
                    <a:pt x="825" y="1265"/>
                  </a:lnTo>
                  <a:lnTo>
                    <a:pt x="872" y="1265"/>
                  </a:lnTo>
                  <a:lnTo>
                    <a:pt x="920" y="1265"/>
                  </a:lnTo>
                  <a:lnTo>
                    <a:pt x="969" y="1265"/>
                  </a:lnTo>
                  <a:lnTo>
                    <a:pt x="1016" y="1265"/>
                  </a:lnTo>
                  <a:lnTo>
                    <a:pt x="1064" y="1265"/>
                  </a:lnTo>
                  <a:lnTo>
                    <a:pt x="1112" y="1265"/>
                  </a:lnTo>
                  <a:lnTo>
                    <a:pt x="1160" y="1265"/>
                  </a:lnTo>
                  <a:lnTo>
                    <a:pt x="1208" y="1265"/>
                  </a:lnTo>
                  <a:lnTo>
                    <a:pt x="1256" y="1265"/>
                  </a:lnTo>
                  <a:lnTo>
                    <a:pt x="1304" y="1265"/>
                  </a:lnTo>
                  <a:lnTo>
                    <a:pt x="1351" y="1265"/>
                  </a:lnTo>
                  <a:lnTo>
                    <a:pt x="1400" y="1265"/>
                  </a:lnTo>
                  <a:lnTo>
                    <a:pt x="1447" y="1265"/>
                  </a:lnTo>
                  <a:lnTo>
                    <a:pt x="1495" y="1265"/>
                  </a:lnTo>
                  <a:lnTo>
                    <a:pt x="1542" y="1265"/>
                  </a:lnTo>
                  <a:lnTo>
                    <a:pt x="1542" y="1015"/>
                  </a:lnTo>
                  <a:lnTo>
                    <a:pt x="1542" y="764"/>
                  </a:lnTo>
                  <a:lnTo>
                    <a:pt x="1542" y="514"/>
                  </a:lnTo>
                  <a:lnTo>
                    <a:pt x="1542" y="264"/>
                  </a:lnTo>
                  <a:lnTo>
                    <a:pt x="1542" y="200"/>
                  </a:lnTo>
                  <a:lnTo>
                    <a:pt x="1542" y="136"/>
                  </a:lnTo>
                  <a:lnTo>
                    <a:pt x="1542" y="72"/>
                  </a:lnTo>
                  <a:lnTo>
                    <a:pt x="1542" y="8"/>
                  </a:lnTo>
                  <a:lnTo>
                    <a:pt x="1518" y="8"/>
                  </a:lnTo>
                  <a:lnTo>
                    <a:pt x="1494" y="8"/>
                  </a:lnTo>
                  <a:lnTo>
                    <a:pt x="1470" y="7"/>
                  </a:lnTo>
                  <a:lnTo>
                    <a:pt x="1447" y="7"/>
                  </a:lnTo>
                  <a:lnTo>
                    <a:pt x="1423" y="7"/>
                  </a:lnTo>
                  <a:lnTo>
                    <a:pt x="1398" y="7"/>
                  </a:lnTo>
                  <a:lnTo>
                    <a:pt x="1374" y="7"/>
                  </a:lnTo>
                  <a:lnTo>
                    <a:pt x="1350" y="6"/>
                  </a:lnTo>
                  <a:lnTo>
                    <a:pt x="1326" y="6"/>
                  </a:lnTo>
                  <a:lnTo>
                    <a:pt x="1302" y="6"/>
                  </a:lnTo>
                  <a:lnTo>
                    <a:pt x="1278" y="6"/>
                  </a:lnTo>
                  <a:lnTo>
                    <a:pt x="1253" y="6"/>
                  </a:lnTo>
                  <a:lnTo>
                    <a:pt x="1229" y="5"/>
                  </a:lnTo>
                  <a:lnTo>
                    <a:pt x="1205" y="5"/>
                  </a:lnTo>
                  <a:lnTo>
                    <a:pt x="1181" y="5"/>
                  </a:lnTo>
                  <a:lnTo>
                    <a:pt x="1157" y="5"/>
                  </a:lnTo>
                  <a:lnTo>
                    <a:pt x="1132" y="5"/>
                  </a:lnTo>
                  <a:lnTo>
                    <a:pt x="1108" y="4"/>
                  </a:lnTo>
                  <a:lnTo>
                    <a:pt x="1084" y="4"/>
                  </a:lnTo>
                  <a:lnTo>
                    <a:pt x="1060" y="4"/>
                  </a:lnTo>
                  <a:lnTo>
                    <a:pt x="1036" y="4"/>
                  </a:lnTo>
                  <a:lnTo>
                    <a:pt x="1011" y="4"/>
                  </a:lnTo>
                  <a:lnTo>
                    <a:pt x="987" y="3"/>
                  </a:lnTo>
                  <a:lnTo>
                    <a:pt x="963" y="3"/>
                  </a:lnTo>
                  <a:lnTo>
                    <a:pt x="939" y="3"/>
                  </a:lnTo>
                  <a:lnTo>
                    <a:pt x="915" y="3"/>
                  </a:lnTo>
                  <a:lnTo>
                    <a:pt x="889" y="1"/>
                  </a:lnTo>
                  <a:lnTo>
                    <a:pt x="865" y="1"/>
                  </a:lnTo>
                  <a:lnTo>
                    <a:pt x="841" y="1"/>
                  </a:lnTo>
                  <a:lnTo>
                    <a:pt x="817" y="1"/>
                  </a:lnTo>
                  <a:lnTo>
                    <a:pt x="793" y="0"/>
                  </a:lnTo>
                  <a:lnTo>
                    <a:pt x="768" y="0"/>
                  </a:lnTo>
                  <a:lnTo>
                    <a:pt x="736" y="1"/>
                  </a:lnTo>
                  <a:lnTo>
                    <a:pt x="704" y="1"/>
                  </a:lnTo>
                  <a:lnTo>
                    <a:pt x="672" y="3"/>
                  </a:lnTo>
                  <a:lnTo>
                    <a:pt x="639" y="3"/>
                  </a:lnTo>
                  <a:lnTo>
                    <a:pt x="607" y="4"/>
                  </a:lnTo>
                  <a:lnTo>
                    <a:pt x="575" y="4"/>
                  </a:lnTo>
                  <a:lnTo>
                    <a:pt x="543" y="4"/>
                  </a:lnTo>
                  <a:lnTo>
                    <a:pt x="512" y="5"/>
                  </a:lnTo>
                  <a:lnTo>
                    <a:pt x="479" y="5"/>
                  </a:lnTo>
                  <a:lnTo>
                    <a:pt x="447" y="6"/>
                  </a:lnTo>
                  <a:lnTo>
                    <a:pt x="415" y="6"/>
                  </a:lnTo>
                  <a:lnTo>
                    <a:pt x="383" y="6"/>
                  </a:lnTo>
                  <a:lnTo>
                    <a:pt x="350" y="7"/>
                  </a:lnTo>
                  <a:lnTo>
                    <a:pt x="318" y="7"/>
                  </a:lnTo>
                  <a:lnTo>
                    <a:pt x="286" y="8"/>
                  </a:lnTo>
                  <a:lnTo>
                    <a:pt x="253" y="8"/>
                  </a:lnTo>
                  <a:lnTo>
                    <a:pt x="237" y="8"/>
                  </a:lnTo>
                  <a:lnTo>
                    <a:pt x="222" y="8"/>
                  </a:lnTo>
                  <a:lnTo>
                    <a:pt x="206" y="8"/>
                  </a:lnTo>
                  <a:lnTo>
                    <a:pt x="190" y="8"/>
                  </a:lnTo>
                  <a:lnTo>
                    <a:pt x="175" y="8"/>
                  </a:lnTo>
                  <a:lnTo>
                    <a:pt x="159" y="8"/>
                  </a:lnTo>
                  <a:lnTo>
                    <a:pt x="143" y="8"/>
                  </a:lnTo>
                  <a:lnTo>
                    <a:pt x="127" y="8"/>
                  </a:lnTo>
                  <a:lnTo>
                    <a:pt x="112" y="10"/>
                  </a:lnTo>
                  <a:lnTo>
                    <a:pt x="96" y="10"/>
                  </a:lnTo>
                  <a:lnTo>
                    <a:pt x="80" y="10"/>
                  </a:lnTo>
                  <a:lnTo>
                    <a:pt x="63" y="10"/>
                  </a:lnTo>
                  <a:lnTo>
                    <a:pt x="48" y="10"/>
                  </a:lnTo>
                  <a:lnTo>
                    <a:pt x="32" y="10"/>
                  </a:lnTo>
                  <a:lnTo>
                    <a:pt x="16" y="10"/>
                  </a:lnTo>
                  <a:lnTo>
                    <a:pt x="0" y="10"/>
                  </a:lnTo>
                  <a:close/>
                </a:path>
              </a:pathLst>
            </a:custGeom>
            <a:solidFill>
              <a:srgbClr val="233535"/>
            </a:solidFill>
            <a:ln w="9525">
              <a:noFill/>
              <a:round/>
              <a:headEnd/>
              <a:tailEnd/>
            </a:ln>
          </p:spPr>
          <p:txBody>
            <a:bodyPr/>
            <a:lstStyle/>
            <a:p>
              <a:endParaRPr lang="en-US" dirty="0"/>
            </a:p>
          </p:txBody>
        </p:sp>
        <p:sp>
          <p:nvSpPr>
            <p:cNvPr id="40" name="Freeform 1054"/>
            <p:cNvSpPr>
              <a:spLocks/>
            </p:cNvSpPr>
            <p:nvPr/>
          </p:nvSpPr>
          <p:spPr bwMode="auto">
            <a:xfrm>
              <a:off x="734" y="2162"/>
              <a:ext cx="711" cy="584"/>
            </a:xfrm>
            <a:custGeom>
              <a:avLst/>
              <a:gdLst/>
              <a:ahLst/>
              <a:cxnLst>
                <a:cxn ang="0">
                  <a:pos x="0" y="254"/>
                </a:cxn>
                <a:cxn ang="0">
                  <a:pos x="0" y="747"/>
                </a:cxn>
                <a:cxn ang="0">
                  <a:pos x="3" y="1036"/>
                </a:cxn>
                <a:cxn ang="0">
                  <a:pos x="6" y="1122"/>
                </a:cxn>
                <a:cxn ang="0">
                  <a:pos x="52" y="1166"/>
                </a:cxn>
                <a:cxn ang="0">
                  <a:pos x="141" y="1166"/>
                </a:cxn>
                <a:cxn ang="0">
                  <a:pos x="229" y="1166"/>
                </a:cxn>
                <a:cxn ang="0">
                  <a:pos x="318" y="1166"/>
                </a:cxn>
                <a:cxn ang="0">
                  <a:pos x="407" y="1166"/>
                </a:cxn>
                <a:cxn ang="0">
                  <a:pos x="496" y="1166"/>
                </a:cxn>
                <a:cxn ang="0">
                  <a:pos x="584" y="1166"/>
                </a:cxn>
                <a:cxn ang="0">
                  <a:pos x="672" y="1166"/>
                </a:cxn>
                <a:cxn ang="0">
                  <a:pos x="760" y="1166"/>
                </a:cxn>
                <a:cxn ang="0">
                  <a:pos x="849" y="1166"/>
                </a:cxn>
                <a:cxn ang="0">
                  <a:pos x="938" y="1166"/>
                </a:cxn>
                <a:cxn ang="0">
                  <a:pos x="1025" y="1166"/>
                </a:cxn>
                <a:cxn ang="0">
                  <a:pos x="1114" y="1166"/>
                </a:cxn>
                <a:cxn ang="0">
                  <a:pos x="1203" y="1166"/>
                </a:cxn>
                <a:cxn ang="0">
                  <a:pos x="1290" y="1166"/>
                </a:cxn>
                <a:cxn ang="0">
                  <a:pos x="1379" y="1166"/>
                </a:cxn>
                <a:cxn ang="0">
                  <a:pos x="1423" y="935"/>
                </a:cxn>
                <a:cxn ang="0">
                  <a:pos x="1423" y="473"/>
                </a:cxn>
                <a:cxn ang="0">
                  <a:pos x="1423" y="184"/>
                </a:cxn>
                <a:cxn ang="0">
                  <a:pos x="1423" y="66"/>
                </a:cxn>
                <a:cxn ang="0">
                  <a:pos x="1379" y="8"/>
                </a:cxn>
                <a:cxn ang="0">
                  <a:pos x="1289" y="7"/>
                </a:cxn>
                <a:cxn ang="0">
                  <a:pos x="1200" y="5"/>
                </a:cxn>
                <a:cxn ang="0">
                  <a:pos x="1112" y="4"/>
                </a:cxn>
                <a:cxn ang="0">
                  <a:pos x="1022" y="3"/>
                </a:cxn>
                <a:cxn ang="0">
                  <a:pos x="932" y="3"/>
                </a:cxn>
                <a:cxn ang="0">
                  <a:pos x="843" y="2"/>
                </a:cxn>
                <a:cxn ang="0">
                  <a:pos x="754" y="1"/>
                </a:cxn>
                <a:cxn ang="0">
                  <a:pos x="679" y="1"/>
                </a:cxn>
                <a:cxn ang="0">
                  <a:pos x="620" y="2"/>
                </a:cxn>
                <a:cxn ang="0">
                  <a:pos x="560" y="3"/>
                </a:cxn>
                <a:cxn ang="0">
                  <a:pos x="501" y="3"/>
                </a:cxn>
                <a:cxn ang="0">
                  <a:pos x="441" y="4"/>
                </a:cxn>
                <a:cxn ang="0">
                  <a:pos x="383" y="5"/>
                </a:cxn>
                <a:cxn ang="0">
                  <a:pos x="323" y="7"/>
                </a:cxn>
                <a:cxn ang="0">
                  <a:pos x="264" y="8"/>
                </a:cxn>
                <a:cxn ang="0">
                  <a:pos x="219" y="8"/>
                </a:cxn>
                <a:cxn ang="0">
                  <a:pos x="190" y="8"/>
                </a:cxn>
                <a:cxn ang="0">
                  <a:pos x="160" y="8"/>
                </a:cxn>
                <a:cxn ang="0">
                  <a:pos x="132" y="8"/>
                </a:cxn>
                <a:cxn ang="0">
                  <a:pos x="103" y="8"/>
                </a:cxn>
                <a:cxn ang="0">
                  <a:pos x="74" y="8"/>
                </a:cxn>
                <a:cxn ang="0">
                  <a:pos x="44" y="8"/>
                </a:cxn>
                <a:cxn ang="0">
                  <a:pos x="15" y="8"/>
                </a:cxn>
              </a:cxnLst>
              <a:rect l="0" t="0" r="r" b="b"/>
              <a:pathLst>
                <a:path w="1423" h="1166">
                  <a:moveTo>
                    <a:pt x="0" y="8"/>
                  </a:moveTo>
                  <a:lnTo>
                    <a:pt x="0" y="254"/>
                  </a:lnTo>
                  <a:lnTo>
                    <a:pt x="0" y="501"/>
                  </a:lnTo>
                  <a:lnTo>
                    <a:pt x="0" y="747"/>
                  </a:lnTo>
                  <a:lnTo>
                    <a:pt x="0" y="993"/>
                  </a:lnTo>
                  <a:lnTo>
                    <a:pt x="3" y="1036"/>
                  </a:lnTo>
                  <a:lnTo>
                    <a:pt x="5" y="1080"/>
                  </a:lnTo>
                  <a:lnTo>
                    <a:pt x="6" y="1122"/>
                  </a:lnTo>
                  <a:lnTo>
                    <a:pt x="8" y="1166"/>
                  </a:lnTo>
                  <a:lnTo>
                    <a:pt x="52" y="1166"/>
                  </a:lnTo>
                  <a:lnTo>
                    <a:pt x="97" y="1166"/>
                  </a:lnTo>
                  <a:lnTo>
                    <a:pt x="141" y="1166"/>
                  </a:lnTo>
                  <a:lnTo>
                    <a:pt x="186" y="1166"/>
                  </a:lnTo>
                  <a:lnTo>
                    <a:pt x="229" y="1166"/>
                  </a:lnTo>
                  <a:lnTo>
                    <a:pt x="274" y="1166"/>
                  </a:lnTo>
                  <a:lnTo>
                    <a:pt x="318" y="1166"/>
                  </a:lnTo>
                  <a:lnTo>
                    <a:pt x="362" y="1166"/>
                  </a:lnTo>
                  <a:lnTo>
                    <a:pt x="407" y="1166"/>
                  </a:lnTo>
                  <a:lnTo>
                    <a:pt x="451" y="1166"/>
                  </a:lnTo>
                  <a:lnTo>
                    <a:pt x="496" y="1166"/>
                  </a:lnTo>
                  <a:lnTo>
                    <a:pt x="539" y="1166"/>
                  </a:lnTo>
                  <a:lnTo>
                    <a:pt x="584" y="1166"/>
                  </a:lnTo>
                  <a:lnTo>
                    <a:pt x="628" y="1166"/>
                  </a:lnTo>
                  <a:lnTo>
                    <a:pt x="672" y="1166"/>
                  </a:lnTo>
                  <a:lnTo>
                    <a:pt x="717" y="1166"/>
                  </a:lnTo>
                  <a:lnTo>
                    <a:pt x="760" y="1166"/>
                  </a:lnTo>
                  <a:lnTo>
                    <a:pt x="805" y="1166"/>
                  </a:lnTo>
                  <a:lnTo>
                    <a:pt x="849" y="1166"/>
                  </a:lnTo>
                  <a:lnTo>
                    <a:pt x="893" y="1166"/>
                  </a:lnTo>
                  <a:lnTo>
                    <a:pt x="938" y="1166"/>
                  </a:lnTo>
                  <a:lnTo>
                    <a:pt x="982" y="1166"/>
                  </a:lnTo>
                  <a:lnTo>
                    <a:pt x="1025" y="1166"/>
                  </a:lnTo>
                  <a:lnTo>
                    <a:pt x="1070" y="1166"/>
                  </a:lnTo>
                  <a:lnTo>
                    <a:pt x="1114" y="1166"/>
                  </a:lnTo>
                  <a:lnTo>
                    <a:pt x="1158" y="1166"/>
                  </a:lnTo>
                  <a:lnTo>
                    <a:pt x="1203" y="1166"/>
                  </a:lnTo>
                  <a:lnTo>
                    <a:pt x="1247" y="1166"/>
                  </a:lnTo>
                  <a:lnTo>
                    <a:pt x="1290" y="1166"/>
                  </a:lnTo>
                  <a:lnTo>
                    <a:pt x="1334" y="1166"/>
                  </a:lnTo>
                  <a:lnTo>
                    <a:pt x="1379" y="1166"/>
                  </a:lnTo>
                  <a:lnTo>
                    <a:pt x="1423" y="1166"/>
                  </a:lnTo>
                  <a:lnTo>
                    <a:pt x="1423" y="935"/>
                  </a:lnTo>
                  <a:lnTo>
                    <a:pt x="1423" y="704"/>
                  </a:lnTo>
                  <a:lnTo>
                    <a:pt x="1423" y="473"/>
                  </a:lnTo>
                  <a:lnTo>
                    <a:pt x="1423" y="243"/>
                  </a:lnTo>
                  <a:lnTo>
                    <a:pt x="1423" y="184"/>
                  </a:lnTo>
                  <a:lnTo>
                    <a:pt x="1423" y="125"/>
                  </a:lnTo>
                  <a:lnTo>
                    <a:pt x="1423" y="66"/>
                  </a:lnTo>
                  <a:lnTo>
                    <a:pt x="1423" y="8"/>
                  </a:lnTo>
                  <a:lnTo>
                    <a:pt x="1379" y="8"/>
                  </a:lnTo>
                  <a:lnTo>
                    <a:pt x="1334" y="7"/>
                  </a:lnTo>
                  <a:lnTo>
                    <a:pt x="1289" y="7"/>
                  </a:lnTo>
                  <a:lnTo>
                    <a:pt x="1245" y="5"/>
                  </a:lnTo>
                  <a:lnTo>
                    <a:pt x="1200" y="5"/>
                  </a:lnTo>
                  <a:lnTo>
                    <a:pt x="1156" y="5"/>
                  </a:lnTo>
                  <a:lnTo>
                    <a:pt x="1112" y="4"/>
                  </a:lnTo>
                  <a:lnTo>
                    <a:pt x="1067" y="4"/>
                  </a:lnTo>
                  <a:lnTo>
                    <a:pt x="1022" y="3"/>
                  </a:lnTo>
                  <a:lnTo>
                    <a:pt x="977" y="3"/>
                  </a:lnTo>
                  <a:lnTo>
                    <a:pt x="932" y="3"/>
                  </a:lnTo>
                  <a:lnTo>
                    <a:pt x="887" y="2"/>
                  </a:lnTo>
                  <a:lnTo>
                    <a:pt x="843" y="2"/>
                  </a:lnTo>
                  <a:lnTo>
                    <a:pt x="798" y="1"/>
                  </a:lnTo>
                  <a:lnTo>
                    <a:pt x="754" y="1"/>
                  </a:lnTo>
                  <a:lnTo>
                    <a:pt x="709" y="0"/>
                  </a:lnTo>
                  <a:lnTo>
                    <a:pt x="679" y="1"/>
                  </a:lnTo>
                  <a:lnTo>
                    <a:pt x="650" y="1"/>
                  </a:lnTo>
                  <a:lnTo>
                    <a:pt x="620" y="2"/>
                  </a:lnTo>
                  <a:lnTo>
                    <a:pt x="590" y="2"/>
                  </a:lnTo>
                  <a:lnTo>
                    <a:pt x="560" y="3"/>
                  </a:lnTo>
                  <a:lnTo>
                    <a:pt x="531" y="3"/>
                  </a:lnTo>
                  <a:lnTo>
                    <a:pt x="501" y="3"/>
                  </a:lnTo>
                  <a:lnTo>
                    <a:pt x="471" y="4"/>
                  </a:lnTo>
                  <a:lnTo>
                    <a:pt x="441" y="4"/>
                  </a:lnTo>
                  <a:lnTo>
                    <a:pt x="411" y="5"/>
                  </a:lnTo>
                  <a:lnTo>
                    <a:pt x="383" y="5"/>
                  </a:lnTo>
                  <a:lnTo>
                    <a:pt x="353" y="5"/>
                  </a:lnTo>
                  <a:lnTo>
                    <a:pt x="323" y="7"/>
                  </a:lnTo>
                  <a:lnTo>
                    <a:pt x="293" y="7"/>
                  </a:lnTo>
                  <a:lnTo>
                    <a:pt x="264" y="8"/>
                  </a:lnTo>
                  <a:lnTo>
                    <a:pt x="234" y="8"/>
                  </a:lnTo>
                  <a:lnTo>
                    <a:pt x="219" y="8"/>
                  </a:lnTo>
                  <a:lnTo>
                    <a:pt x="205" y="8"/>
                  </a:lnTo>
                  <a:lnTo>
                    <a:pt x="190" y="8"/>
                  </a:lnTo>
                  <a:lnTo>
                    <a:pt x="175" y="8"/>
                  </a:lnTo>
                  <a:lnTo>
                    <a:pt x="160" y="8"/>
                  </a:lnTo>
                  <a:lnTo>
                    <a:pt x="147" y="8"/>
                  </a:lnTo>
                  <a:lnTo>
                    <a:pt x="132" y="8"/>
                  </a:lnTo>
                  <a:lnTo>
                    <a:pt x="118" y="8"/>
                  </a:lnTo>
                  <a:lnTo>
                    <a:pt x="103" y="8"/>
                  </a:lnTo>
                  <a:lnTo>
                    <a:pt x="88" y="8"/>
                  </a:lnTo>
                  <a:lnTo>
                    <a:pt x="74" y="8"/>
                  </a:lnTo>
                  <a:lnTo>
                    <a:pt x="59" y="8"/>
                  </a:lnTo>
                  <a:lnTo>
                    <a:pt x="44" y="8"/>
                  </a:lnTo>
                  <a:lnTo>
                    <a:pt x="29" y="8"/>
                  </a:lnTo>
                  <a:lnTo>
                    <a:pt x="15" y="8"/>
                  </a:lnTo>
                  <a:lnTo>
                    <a:pt x="0" y="8"/>
                  </a:lnTo>
                  <a:close/>
                </a:path>
              </a:pathLst>
            </a:custGeom>
            <a:solidFill>
              <a:srgbClr val="28383A"/>
            </a:solidFill>
            <a:ln w="9525">
              <a:noFill/>
              <a:round/>
              <a:headEnd/>
              <a:tailEnd/>
            </a:ln>
          </p:spPr>
          <p:txBody>
            <a:bodyPr/>
            <a:lstStyle/>
            <a:p>
              <a:endParaRPr lang="en-US" dirty="0"/>
            </a:p>
          </p:txBody>
        </p:sp>
        <p:sp>
          <p:nvSpPr>
            <p:cNvPr id="41" name="Freeform 1055"/>
            <p:cNvSpPr>
              <a:spLocks/>
            </p:cNvSpPr>
            <p:nvPr/>
          </p:nvSpPr>
          <p:spPr bwMode="auto">
            <a:xfrm>
              <a:off x="734" y="2163"/>
              <a:ext cx="653" cy="535"/>
            </a:xfrm>
            <a:custGeom>
              <a:avLst/>
              <a:gdLst/>
              <a:ahLst/>
              <a:cxnLst>
                <a:cxn ang="0">
                  <a:pos x="0" y="234"/>
                </a:cxn>
                <a:cxn ang="0">
                  <a:pos x="0" y="684"/>
                </a:cxn>
                <a:cxn ang="0">
                  <a:pos x="3" y="949"/>
                </a:cxn>
                <a:cxn ang="0">
                  <a:pos x="6" y="1028"/>
                </a:cxn>
                <a:cxn ang="0">
                  <a:pos x="49" y="1069"/>
                </a:cxn>
                <a:cxn ang="0">
                  <a:pos x="129" y="1069"/>
                </a:cxn>
                <a:cxn ang="0">
                  <a:pos x="211" y="1069"/>
                </a:cxn>
                <a:cxn ang="0">
                  <a:pos x="292" y="1069"/>
                </a:cxn>
                <a:cxn ang="0">
                  <a:pos x="374" y="1069"/>
                </a:cxn>
                <a:cxn ang="0">
                  <a:pos x="454" y="1069"/>
                </a:cxn>
                <a:cxn ang="0">
                  <a:pos x="535" y="1069"/>
                </a:cxn>
                <a:cxn ang="0">
                  <a:pos x="617" y="1069"/>
                </a:cxn>
                <a:cxn ang="0">
                  <a:pos x="697" y="1067"/>
                </a:cxn>
                <a:cxn ang="0">
                  <a:pos x="779" y="1067"/>
                </a:cxn>
                <a:cxn ang="0">
                  <a:pos x="860" y="1067"/>
                </a:cxn>
                <a:cxn ang="0">
                  <a:pos x="940" y="1067"/>
                </a:cxn>
                <a:cxn ang="0">
                  <a:pos x="1022" y="1067"/>
                </a:cxn>
                <a:cxn ang="0">
                  <a:pos x="1103" y="1067"/>
                </a:cxn>
                <a:cxn ang="0">
                  <a:pos x="1185" y="1067"/>
                </a:cxn>
                <a:cxn ang="0">
                  <a:pos x="1265" y="1067"/>
                </a:cxn>
                <a:cxn ang="0">
                  <a:pos x="1305" y="857"/>
                </a:cxn>
                <a:cxn ang="0">
                  <a:pos x="1305" y="434"/>
                </a:cxn>
                <a:cxn ang="0">
                  <a:pos x="1305" y="168"/>
                </a:cxn>
                <a:cxn ang="0">
                  <a:pos x="1305" y="61"/>
                </a:cxn>
                <a:cxn ang="0">
                  <a:pos x="1264" y="8"/>
                </a:cxn>
                <a:cxn ang="0">
                  <a:pos x="1182" y="7"/>
                </a:cxn>
                <a:cxn ang="0">
                  <a:pos x="1100" y="6"/>
                </a:cxn>
                <a:cxn ang="0">
                  <a:pos x="1019" y="5"/>
                </a:cxn>
                <a:cxn ang="0">
                  <a:pos x="936" y="3"/>
                </a:cxn>
                <a:cxn ang="0">
                  <a:pos x="854" y="3"/>
                </a:cxn>
                <a:cxn ang="0">
                  <a:pos x="772" y="2"/>
                </a:cxn>
                <a:cxn ang="0">
                  <a:pos x="690" y="1"/>
                </a:cxn>
                <a:cxn ang="0">
                  <a:pos x="622" y="1"/>
                </a:cxn>
                <a:cxn ang="0">
                  <a:pos x="568" y="2"/>
                </a:cxn>
                <a:cxn ang="0">
                  <a:pos x="514" y="3"/>
                </a:cxn>
                <a:cxn ang="0">
                  <a:pos x="459" y="3"/>
                </a:cxn>
                <a:cxn ang="0">
                  <a:pos x="405" y="5"/>
                </a:cxn>
                <a:cxn ang="0">
                  <a:pos x="351" y="6"/>
                </a:cxn>
                <a:cxn ang="0">
                  <a:pos x="296" y="7"/>
                </a:cxn>
                <a:cxn ang="0">
                  <a:pos x="242" y="8"/>
                </a:cxn>
                <a:cxn ang="0">
                  <a:pos x="201" y="8"/>
                </a:cxn>
                <a:cxn ang="0">
                  <a:pos x="174" y="8"/>
                </a:cxn>
                <a:cxn ang="0">
                  <a:pos x="148" y="8"/>
                </a:cxn>
                <a:cxn ang="0">
                  <a:pos x="121" y="8"/>
                </a:cxn>
                <a:cxn ang="0">
                  <a:pos x="94" y="8"/>
                </a:cxn>
                <a:cxn ang="0">
                  <a:pos x="67" y="8"/>
                </a:cxn>
                <a:cxn ang="0">
                  <a:pos x="41" y="8"/>
                </a:cxn>
                <a:cxn ang="0">
                  <a:pos x="14" y="8"/>
                </a:cxn>
              </a:cxnLst>
              <a:rect l="0" t="0" r="r" b="b"/>
              <a:pathLst>
                <a:path w="1305" h="1069">
                  <a:moveTo>
                    <a:pt x="0" y="8"/>
                  </a:moveTo>
                  <a:lnTo>
                    <a:pt x="0" y="234"/>
                  </a:lnTo>
                  <a:lnTo>
                    <a:pt x="0" y="458"/>
                  </a:lnTo>
                  <a:lnTo>
                    <a:pt x="0" y="684"/>
                  </a:lnTo>
                  <a:lnTo>
                    <a:pt x="0" y="910"/>
                  </a:lnTo>
                  <a:lnTo>
                    <a:pt x="3" y="949"/>
                  </a:lnTo>
                  <a:lnTo>
                    <a:pt x="4" y="989"/>
                  </a:lnTo>
                  <a:lnTo>
                    <a:pt x="6" y="1028"/>
                  </a:lnTo>
                  <a:lnTo>
                    <a:pt x="8" y="1069"/>
                  </a:lnTo>
                  <a:lnTo>
                    <a:pt x="49" y="1069"/>
                  </a:lnTo>
                  <a:lnTo>
                    <a:pt x="89" y="1069"/>
                  </a:lnTo>
                  <a:lnTo>
                    <a:pt x="129" y="1069"/>
                  </a:lnTo>
                  <a:lnTo>
                    <a:pt x="171" y="1069"/>
                  </a:lnTo>
                  <a:lnTo>
                    <a:pt x="211" y="1069"/>
                  </a:lnTo>
                  <a:lnTo>
                    <a:pt x="251" y="1069"/>
                  </a:lnTo>
                  <a:lnTo>
                    <a:pt x="292" y="1069"/>
                  </a:lnTo>
                  <a:lnTo>
                    <a:pt x="332" y="1069"/>
                  </a:lnTo>
                  <a:lnTo>
                    <a:pt x="374" y="1069"/>
                  </a:lnTo>
                  <a:lnTo>
                    <a:pt x="414" y="1069"/>
                  </a:lnTo>
                  <a:lnTo>
                    <a:pt x="454" y="1069"/>
                  </a:lnTo>
                  <a:lnTo>
                    <a:pt x="495" y="1069"/>
                  </a:lnTo>
                  <a:lnTo>
                    <a:pt x="535" y="1069"/>
                  </a:lnTo>
                  <a:lnTo>
                    <a:pt x="576" y="1069"/>
                  </a:lnTo>
                  <a:lnTo>
                    <a:pt x="617" y="1069"/>
                  </a:lnTo>
                  <a:lnTo>
                    <a:pt x="657" y="1067"/>
                  </a:lnTo>
                  <a:lnTo>
                    <a:pt x="697" y="1067"/>
                  </a:lnTo>
                  <a:lnTo>
                    <a:pt x="738" y="1067"/>
                  </a:lnTo>
                  <a:lnTo>
                    <a:pt x="779" y="1067"/>
                  </a:lnTo>
                  <a:lnTo>
                    <a:pt x="819" y="1067"/>
                  </a:lnTo>
                  <a:lnTo>
                    <a:pt x="860" y="1067"/>
                  </a:lnTo>
                  <a:lnTo>
                    <a:pt x="900" y="1067"/>
                  </a:lnTo>
                  <a:lnTo>
                    <a:pt x="940" y="1067"/>
                  </a:lnTo>
                  <a:lnTo>
                    <a:pt x="982" y="1067"/>
                  </a:lnTo>
                  <a:lnTo>
                    <a:pt x="1022" y="1067"/>
                  </a:lnTo>
                  <a:lnTo>
                    <a:pt x="1062" y="1067"/>
                  </a:lnTo>
                  <a:lnTo>
                    <a:pt x="1103" y="1067"/>
                  </a:lnTo>
                  <a:lnTo>
                    <a:pt x="1143" y="1067"/>
                  </a:lnTo>
                  <a:lnTo>
                    <a:pt x="1185" y="1067"/>
                  </a:lnTo>
                  <a:lnTo>
                    <a:pt x="1225" y="1067"/>
                  </a:lnTo>
                  <a:lnTo>
                    <a:pt x="1265" y="1067"/>
                  </a:lnTo>
                  <a:lnTo>
                    <a:pt x="1305" y="1067"/>
                  </a:lnTo>
                  <a:lnTo>
                    <a:pt x="1305" y="857"/>
                  </a:lnTo>
                  <a:lnTo>
                    <a:pt x="1305" y="645"/>
                  </a:lnTo>
                  <a:lnTo>
                    <a:pt x="1305" y="434"/>
                  </a:lnTo>
                  <a:lnTo>
                    <a:pt x="1305" y="222"/>
                  </a:lnTo>
                  <a:lnTo>
                    <a:pt x="1305" y="168"/>
                  </a:lnTo>
                  <a:lnTo>
                    <a:pt x="1305" y="115"/>
                  </a:lnTo>
                  <a:lnTo>
                    <a:pt x="1305" y="61"/>
                  </a:lnTo>
                  <a:lnTo>
                    <a:pt x="1305" y="8"/>
                  </a:lnTo>
                  <a:lnTo>
                    <a:pt x="1264" y="8"/>
                  </a:lnTo>
                  <a:lnTo>
                    <a:pt x="1224" y="7"/>
                  </a:lnTo>
                  <a:lnTo>
                    <a:pt x="1182" y="7"/>
                  </a:lnTo>
                  <a:lnTo>
                    <a:pt x="1142" y="6"/>
                  </a:lnTo>
                  <a:lnTo>
                    <a:pt x="1100" y="6"/>
                  </a:lnTo>
                  <a:lnTo>
                    <a:pt x="1059" y="6"/>
                  </a:lnTo>
                  <a:lnTo>
                    <a:pt x="1019" y="5"/>
                  </a:lnTo>
                  <a:lnTo>
                    <a:pt x="977" y="5"/>
                  </a:lnTo>
                  <a:lnTo>
                    <a:pt x="936" y="3"/>
                  </a:lnTo>
                  <a:lnTo>
                    <a:pt x="895" y="3"/>
                  </a:lnTo>
                  <a:lnTo>
                    <a:pt x="854" y="3"/>
                  </a:lnTo>
                  <a:lnTo>
                    <a:pt x="814" y="2"/>
                  </a:lnTo>
                  <a:lnTo>
                    <a:pt x="772" y="2"/>
                  </a:lnTo>
                  <a:lnTo>
                    <a:pt x="731" y="1"/>
                  </a:lnTo>
                  <a:lnTo>
                    <a:pt x="690" y="1"/>
                  </a:lnTo>
                  <a:lnTo>
                    <a:pt x="649" y="0"/>
                  </a:lnTo>
                  <a:lnTo>
                    <a:pt x="622" y="1"/>
                  </a:lnTo>
                  <a:lnTo>
                    <a:pt x="595" y="1"/>
                  </a:lnTo>
                  <a:lnTo>
                    <a:pt x="568" y="2"/>
                  </a:lnTo>
                  <a:lnTo>
                    <a:pt x="541" y="2"/>
                  </a:lnTo>
                  <a:lnTo>
                    <a:pt x="514" y="3"/>
                  </a:lnTo>
                  <a:lnTo>
                    <a:pt x="486" y="3"/>
                  </a:lnTo>
                  <a:lnTo>
                    <a:pt x="459" y="3"/>
                  </a:lnTo>
                  <a:lnTo>
                    <a:pt x="432" y="5"/>
                  </a:lnTo>
                  <a:lnTo>
                    <a:pt x="405" y="5"/>
                  </a:lnTo>
                  <a:lnTo>
                    <a:pt x="378" y="6"/>
                  </a:lnTo>
                  <a:lnTo>
                    <a:pt x="351" y="6"/>
                  </a:lnTo>
                  <a:lnTo>
                    <a:pt x="323" y="6"/>
                  </a:lnTo>
                  <a:lnTo>
                    <a:pt x="296" y="7"/>
                  </a:lnTo>
                  <a:lnTo>
                    <a:pt x="269" y="7"/>
                  </a:lnTo>
                  <a:lnTo>
                    <a:pt x="242" y="8"/>
                  </a:lnTo>
                  <a:lnTo>
                    <a:pt x="215" y="8"/>
                  </a:lnTo>
                  <a:lnTo>
                    <a:pt x="201" y="8"/>
                  </a:lnTo>
                  <a:lnTo>
                    <a:pt x="188" y="8"/>
                  </a:lnTo>
                  <a:lnTo>
                    <a:pt x="174" y="8"/>
                  </a:lnTo>
                  <a:lnTo>
                    <a:pt x="162" y="8"/>
                  </a:lnTo>
                  <a:lnTo>
                    <a:pt x="148" y="8"/>
                  </a:lnTo>
                  <a:lnTo>
                    <a:pt x="134" y="8"/>
                  </a:lnTo>
                  <a:lnTo>
                    <a:pt x="121" y="8"/>
                  </a:lnTo>
                  <a:lnTo>
                    <a:pt x="108" y="8"/>
                  </a:lnTo>
                  <a:lnTo>
                    <a:pt x="94" y="8"/>
                  </a:lnTo>
                  <a:lnTo>
                    <a:pt x="81" y="8"/>
                  </a:lnTo>
                  <a:lnTo>
                    <a:pt x="67" y="8"/>
                  </a:lnTo>
                  <a:lnTo>
                    <a:pt x="55" y="8"/>
                  </a:lnTo>
                  <a:lnTo>
                    <a:pt x="41" y="8"/>
                  </a:lnTo>
                  <a:lnTo>
                    <a:pt x="27" y="8"/>
                  </a:lnTo>
                  <a:lnTo>
                    <a:pt x="14" y="8"/>
                  </a:lnTo>
                  <a:lnTo>
                    <a:pt x="0" y="8"/>
                  </a:lnTo>
                  <a:close/>
                </a:path>
              </a:pathLst>
            </a:custGeom>
            <a:solidFill>
              <a:srgbClr val="2B3D3F"/>
            </a:solidFill>
            <a:ln w="9525">
              <a:noFill/>
              <a:round/>
              <a:headEnd/>
              <a:tailEnd/>
            </a:ln>
          </p:spPr>
          <p:txBody>
            <a:bodyPr/>
            <a:lstStyle/>
            <a:p>
              <a:endParaRPr lang="en-US" dirty="0"/>
            </a:p>
          </p:txBody>
        </p:sp>
        <p:sp>
          <p:nvSpPr>
            <p:cNvPr id="42" name="Freeform 1056"/>
            <p:cNvSpPr>
              <a:spLocks/>
            </p:cNvSpPr>
            <p:nvPr/>
          </p:nvSpPr>
          <p:spPr bwMode="auto">
            <a:xfrm>
              <a:off x="734" y="2165"/>
              <a:ext cx="593" cy="484"/>
            </a:xfrm>
            <a:custGeom>
              <a:avLst/>
              <a:gdLst/>
              <a:ahLst/>
              <a:cxnLst>
                <a:cxn ang="0">
                  <a:pos x="2" y="212"/>
                </a:cxn>
                <a:cxn ang="0">
                  <a:pos x="2" y="621"/>
                </a:cxn>
                <a:cxn ang="0">
                  <a:pos x="4" y="862"/>
                </a:cxn>
                <a:cxn ang="0">
                  <a:pos x="7" y="933"/>
                </a:cxn>
                <a:cxn ang="0">
                  <a:pos x="45" y="969"/>
                </a:cxn>
                <a:cxn ang="0">
                  <a:pos x="119" y="969"/>
                </a:cxn>
                <a:cxn ang="0">
                  <a:pos x="193" y="969"/>
                </a:cxn>
                <a:cxn ang="0">
                  <a:pos x="266" y="969"/>
                </a:cxn>
                <a:cxn ang="0">
                  <a:pos x="340" y="969"/>
                </a:cxn>
                <a:cxn ang="0">
                  <a:pos x="413" y="969"/>
                </a:cxn>
                <a:cxn ang="0">
                  <a:pos x="486" y="969"/>
                </a:cxn>
                <a:cxn ang="0">
                  <a:pos x="560" y="969"/>
                </a:cxn>
                <a:cxn ang="0">
                  <a:pos x="634" y="969"/>
                </a:cxn>
                <a:cxn ang="0">
                  <a:pos x="708" y="969"/>
                </a:cxn>
                <a:cxn ang="0">
                  <a:pos x="781" y="969"/>
                </a:cxn>
                <a:cxn ang="0">
                  <a:pos x="854" y="969"/>
                </a:cxn>
                <a:cxn ang="0">
                  <a:pos x="928" y="969"/>
                </a:cxn>
                <a:cxn ang="0">
                  <a:pos x="1001" y="969"/>
                </a:cxn>
                <a:cxn ang="0">
                  <a:pos x="1075" y="969"/>
                </a:cxn>
                <a:cxn ang="0">
                  <a:pos x="1149" y="969"/>
                </a:cxn>
                <a:cxn ang="0">
                  <a:pos x="1186" y="777"/>
                </a:cxn>
                <a:cxn ang="0">
                  <a:pos x="1186" y="393"/>
                </a:cxn>
                <a:cxn ang="0">
                  <a:pos x="1186" y="152"/>
                </a:cxn>
                <a:cxn ang="0">
                  <a:pos x="1186" y="56"/>
                </a:cxn>
                <a:cxn ang="0">
                  <a:pos x="1149" y="6"/>
                </a:cxn>
                <a:cxn ang="0">
                  <a:pos x="1074" y="5"/>
                </a:cxn>
                <a:cxn ang="0">
                  <a:pos x="1000" y="4"/>
                </a:cxn>
                <a:cxn ang="0">
                  <a:pos x="925" y="3"/>
                </a:cxn>
                <a:cxn ang="0">
                  <a:pos x="852" y="3"/>
                </a:cxn>
                <a:cxn ang="0">
                  <a:pos x="777" y="2"/>
                </a:cxn>
                <a:cxn ang="0">
                  <a:pos x="702" y="2"/>
                </a:cxn>
                <a:cxn ang="0">
                  <a:pos x="627" y="0"/>
                </a:cxn>
                <a:cxn ang="0">
                  <a:pos x="566" y="0"/>
                </a:cxn>
                <a:cxn ang="0">
                  <a:pos x="516" y="2"/>
                </a:cxn>
                <a:cxn ang="0">
                  <a:pos x="467" y="2"/>
                </a:cxn>
                <a:cxn ang="0">
                  <a:pos x="417" y="3"/>
                </a:cxn>
                <a:cxn ang="0">
                  <a:pos x="369" y="3"/>
                </a:cxn>
                <a:cxn ang="0">
                  <a:pos x="319" y="4"/>
                </a:cxn>
                <a:cxn ang="0">
                  <a:pos x="270" y="5"/>
                </a:cxn>
                <a:cxn ang="0">
                  <a:pos x="220" y="6"/>
                </a:cxn>
                <a:cxn ang="0">
                  <a:pos x="184" y="6"/>
                </a:cxn>
                <a:cxn ang="0">
                  <a:pos x="159" y="6"/>
                </a:cxn>
                <a:cxn ang="0">
                  <a:pos x="135" y="7"/>
                </a:cxn>
                <a:cxn ang="0">
                  <a:pos x="111" y="7"/>
                </a:cxn>
                <a:cxn ang="0">
                  <a:pos x="86" y="7"/>
                </a:cxn>
                <a:cxn ang="0">
                  <a:pos x="61" y="7"/>
                </a:cxn>
                <a:cxn ang="0">
                  <a:pos x="37" y="7"/>
                </a:cxn>
                <a:cxn ang="0">
                  <a:pos x="13" y="7"/>
                </a:cxn>
              </a:cxnLst>
              <a:rect l="0" t="0" r="r" b="b"/>
              <a:pathLst>
                <a:path w="1186" h="969">
                  <a:moveTo>
                    <a:pt x="0" y="7"/>
                  </a:moveTo>
                  <a:lnTo>
                    <a:pt x="2" y="212"/>
                  </a:lnTo>
                  <a:lnTo>
                    <a:pt x="2" y="416"/>
                  </a:lnTo>
                  <a:lnTo>
                    <a:pt x="2" y="621"/>
                  </a:lnTo>
                  <a:lnTo>
                    <a:pt x="2" y="826"/>
                  </a:lnTo>
                  <a:lnTo>
                    <a:pt x="4" y="862"/>
                  </a:lnTo>
                  <a:lnTo>
                    <a:pt x="5" y="897"/>
                  </a:lnTo>
                  <a:lnTo>
                    <a:pt x="7" y="933"/>
                  </a:lnTo>
                  <a:lnTo>
                    <a:pt x="8" y="969"/>
                  </a:lnTo>
                  <a:lnTo>
                    <a:pt x="45" y="969"/>
                  </a:lnTo>
                  <a:lnTo>
                    <a:pt x="82" y="969"/>
                  </a:lnTo>
                  <a:lnTo>
                    <a:pt x="119" y="969"/>
                  </a:lnTo>
                  <a:lnTo>
                    <a:pt x="156" y="969"/>
                  </a:lnTo>
                  <a:lnTo>
                    <a:pt x="193" y="969"/>
                  </a:lnTo>
                  <a:lnTo>
                    <a:pt x="230" y="969"/>
                  </a:lnTo>
                  <a:lnTo>
                    <a:pt x="266" y="969"/>
                  </a:lnTo>
                  <a:lnTo>
                    <a:pt x="303" y="969"/>
                  </a:lnTo>
                  <a:lnTo>
                    <a:pt x="340" y="969"/>
                  </a:lnTo>
                  <a:lnTo>
                    <a:pt x="376" y="969"/>
                  </a:lnTo>
                  <a:lnTo>
                    <a:pt x="413" y="969"/>
                  </a:lnTo>
                  <a:lnTo>
                    <a:pt x="450" y="969"/>
                  </a:lnTo>
                  <a:lnTo>
                    <a:pt x="486" y="969"/>
                  </a:lnTo>
                  <a:lnTo>
                    <a:pt x="523" y="969"/>
                  </a:lnTo>
                  <a:lnTo>
                    <a:pt x="560" y="969"/>
                  </a:lnTo>
                  <a:lnTo>
                    <a:pt x="597" y="969"/>
                  </a:lnTo>
                  <a:lnTo>
                    <a:pt x="634" y="969"/>
                  </a:lnTo>
                  <a:lnTo>
                    <a:pt x="671" y="969"/>
                  </a:lnTo>
                  <a:lnTo>
                    <a:pt x="708" y="969"/>
                  </a:lnTo>
                  <a:lnTo>
                    <a:pt x="745" y="969"/>
                  </a:lnTo>
                  <a:lnTo>
                    <a:pt x="781" y="969"/>
                  </a:lnTo>
                  <a:lnTo>
                    <a:pt x="818" y="969"/>
                  </a:lnTo>
                  <a:lnTo>
                    <a:pt x="854" y="969"/>
                  </a:lnTo>
                  <a:lnTo>
                    <a:pt x="891" y="969"/>
                  </a:lnTo>
                  <a:lnTo>
                    <a:pt x="928" y="969"/>
                  </a:lnTo>
                  <a:lnTo>
                    <a:pt x="965" y="969"/>
                  </a:lnTo>
                  <a:lnTo>
                    <a:pt x="1001" y="969"/>
                  </a:lnTo>
                  <a:lnTo>
                    <a:pt x="1038" y="969"/>
                  </a:lnTo>
                  <a:lnTo>
                    <a:pt x="1075" y="969"/>
                  </a:lnTo>
                  <a:lnTo>
                    <a:pt x="1112" y="969"/>
                  </a:lnTo>
                  <a:lnTo>
                    <a:pt x="1149" y="969"/>
                  </a:lnTo>
                  <a:lnTo>
                    <a:pt x="1186" y="969"/>
                  </a:lnTo>
                  <a:lnTo>
                    <a:pt x="1186" y="777"/>
                  </a:lnTo>
                  <a:lnTo>
                    <a:pt x="1186" y="585"/>
                  </a:lnTo>
                  <a:lnTo>
                    <a:pt x="1186" y="393"/>
                  </a:lnTo>
                  <a:lnTo>
                    <a:pt x="1186" y="202"/>
                  </a:lnTo>
                  <a:lnTo>
                    <a:pt x="1186" y="152"/>
                  </a:lnTo>
                  <a:lnTo>
                    <a:pt x="1186" y="104"/>
                  </a:lnTo>
                  <a:lnTo>
                    <a:pt x="1186" y="56"/>
                  </a:lnTo>
                  <a:lnTo>
                    <a:pt x="1186" y="6"/>
                  </a:lnTo>
                  <a:lnTo>
                    <a:pt x="1149" y="6"/>
                  </a:lnTo>
                  <a:lnTo>
                    <a:pt x="1111" y="5"/>
                  </a:lnTo>
                  <a:lnTo>
                    <a:pt x="1074" y="5"/>
                  </a:lnTo>
                  <a:lnTo>
                    <a:pt x="1037" y="5"/>
                  </a:lnTo>
                  <a:lnTo>
                    <a:pt x="1000" y="4"/>
                  </a:lnTo>
                  <a:lnTo>
                    <a:pt x="962" y="4"/>
                  </a:lnTo>
                  <a:lnTo>
                    <a:pt x="925" y="3"/>
                  </a:lnTo>
                  <a:lnTo>
                    <a:pt x="888" y="3"/>
                  </a:lnTo>
                  <a:lnTo>
                    <a:pt x="852" y="3"/>
                  </a:lnTo>
                  <a:lnTo>
                    <a:pt x="814" y="2"/>
                  </a:lnTo>
                  <a:lnTo>
                    <a:pt x="777" y="2"/>
                  </a:lnTo>
                  <a:lnTo>
                    <a:pt x="740" y="2"/>
                  </a:lnTo>
                  <a:lnTo>
                    <a:pt x="702" y="2"/>
                  </a:lnTo>
                  <a:lnTo>
                    <a:pt x="665" y="0"/>
                  </a:lnTo>
                  <a:lnTo>
                    <a:pt x="627" y="0"/>
                  </a:lnTo>
                  <a:lnTo>
                    <a:pt x="590" y="0"/>
                  </a:lnTo>
                  <a:lnTo>
                    <a:pt x="566" y="0"/>
                  </a:lnTo>
                  <a:lnTo>
                    <a:pt x="541" y="0"/>
                  </a:lnTo>
                  <a:lnTo>
                    <a:pt x="516" y="2"/>
                  </a:lnTo>
                  <a:lnTo>
                    <a:pt x="492" y="2"/>
                  </a:lnTo>
                  <a:lnTo>
                    <a:pt x="467" y="2"/>
                  </a:lnTo>
                  <a:lnTo>
                    <a:pt x="443" y="2"/>
                  </a:lnTo>
                  <a:lnTo>
                    <a:pt x="417" y="3"/>
                  </a:lnTo>
                  <a:lnTo>
                    <a:pt x="393" y="3"/>
                  </a:lnTo>
                  <a:lnTo>
                    <a:pt x="369" y="3"/>
                  </a:lnTo>
                  <a:lnTo>
                    <a:pt x="344" y="4"/>
                  </a:lnTo>
                  <a:lnTo>
                    <a:pt x="319" y="4"/>
                  </a:lnTo>
                  <a:lnTo>
                    <a:pt x="295" y="5"/>
                  </a:lnTo>
                  <a:lnTo>
                    <a:pt x="270" y="5"/>
                  </a:lnTo>
                  <a:lnTo>
                    <a:pt x="246" y="5"/>
                  </a:lnTo>
                  <a:lnTo>
                    <a:pt x="220" y="6"/>
                  </a:lnTo>
                  <a:lnTo>
                    <a:pt x="196" y="6"/>
                  </a:lnTo>
                  <a:lnTo>
                    <a:pt x="184" y="6"/>
                  </a:lnTo>
                  <a:lnTo>
                    <a:pt x="172" y="6"/>
                  </a:lnTo>
                  <a:lnTo>
                    <a:pt x="159" y="6"/>
                  </a:lnTo>
                  <a:lnTo>
                    <a:pt x="147" y="7"/>
                  </a:lnTo>
                  <a:lnTo>
                    <a:pt x="135" y="7"/>
                  </a:lnTo>
                  <a:lnTo>
                    <a:pt x="122" y="7"/>
                  </a:lnTo>
                  <a:lnTo>
                    <a:pt x="111" y="7"/>
                  </a:lnTo>
                  <a:lnTo>
                    <a:pt x="98" y="7"/>
                  </a:lnTo>
                  <a:lnTo>
                    <a:pt x="86" y="7"/>
                  </a:lnTo>
                  <a:lnTo>
                    <a:pt x="74" y="7"/>
                  </a:lnTo>
                  <a:lnTo>
                    <a:pt x="61" y="7"/>
                  </a:lnTo>
                  <a:lnTo>
                    <a:pt x="50" y="7"/>
                  </a:lnTo>
                  <a:lnTo>
                    <a:pt x="37" y="7"/>
                  </a:lnTo>
                  <a:lnTo>
                    <a:pt x="25" y="7"/>
                  </a:lnTo>
                  <a:lnTo>
                    <a:pt x="13" y="7"/>
                  </a:lnTo>
                  <a:lnTo>
                    <a:pt x="0" y="7"/>
                  </a:lnTo>
                  <a:close/>
                </a:path>
              </a:pathLst>
            </a:custGeom>
            <a:solidFill>
              <a:srgbClr val="303F44"/>
            </a:solidFill>
            <a:ln w="9525">
              <a:noFill/>
              <a:round/>
              <a:headEnd/>
              <a:tailEnd/>
            </a:ln>
          </p:spPr>
          <p:txBody>
            <a:bodyPr/>
            <a:lstStyle/>
            <a:p>
              <a:endParaRPr lang="en-US" dirty="0"/>
            </a:p>
          </p:txBody>
        </p:sp>
        <p:sp>
          <p:nvSpPr>
            <p:cNvPr id="43" name="Freeform 1057"/>
            <p:cNvSpPr>
              <a:spLocks/>
            </p:cNvSpPr>
            <p:nvPr/>
          </p:nvSpPr>
          <p:spPr bwMode="auto">
            <a:xfrm>
              <a:off x="735" y="2166"/>
              <a:ext cx="533" cy="436"/>
            </a:xfrm>
            <a:custGeom>
              <a:avLst/>
              <a:gdLst/>
              <a:ahLst/>
              <a:cxnLst>
                <a:cxn ang="0">
                  <a:pos x="0" y="191"/>
                </a:cxn>
                <a:cxn ang="0">
                  <a:pos x="1" y="557"/>
                </a:cxn>
                <a:cxn ang="0">
                  <a:pos x="2" y="774"/>
                </a:cxn>
                <a:cxn ang="0">
                  <a:pos x="5" y="838"/>
                </a:cxn>
                <a:cxn ang="0">
                  <a:pos x="40" y="870"/>
                </a:cxn>
                <a:cxn ang="0">
                  <a:pos x="106" y="870"/>
                </a:cxn>
                <a:cxn ang="0">
                  <a:pos x="172" y="870"/>
                </a:cxn>
                <a:cxn ang="0">
                  <a:pos x="238" y="870"/>
                </a:cxn>
                <a:cxn ang="0">
                  <a:pos x="305" y="870"/>
                </a:cxn>
                <a:cxn ang="0">
                  <a:pos x="370" y="870"/>
                </a:cxn>
                <a:cxn ang="0">
                  <a:pos x="437" y="870"/>
                </a:cxn>
                <a:cxn ang="0">
                  <a:pos x="503" y="870"/>
                </a:cxn>
                <a:cxn ang="0">
                  <a:pos x="570" y="870"/>
                </a:cxn>
                <a:cxn ang="0">
                  <a:pos x="635" y="870"/>
                </a:cxn>
                <a:cxn ang="0">
                  <a:pos x="701" y="870"/>
                </a:cxn>
                <a:cxn ang="0">
                  <a:pos x="768" y="870"/>
                </a:cxn>
                <a:cxn ang="0">
                  <a:pos x="834" y="870"/>
                </a:cxn>
                <a:cxn ang="0">
                  <a:pos x="900" y="870"/>
                </a:cxn>
                <a:cxn ang="0">
                  <a:pos x="966" y="870"/>
                </a:cxn>
                <a:cxn ang="0">
                  <a:pos x="1032" y="870"/>
                </a:cxn>
                <a:cxn ang="0">
                  <a:pos x="1065" y="698"/>
                </a:cxn>
                <a:cxn ang="0">
                  <a:pos x="1065" y="353"/>
                </a:cxn>
                <a:cxn ang="0">
                  <a:pos x="1065" y="137"/>
                </a:cxn>
                <a:cxn ang="0">
                  <a:pos x="1065" y="49"/>
                </a:cxn>
                <a:cxn ang="0">
                  <a:pos x="1032" y="5"/>
                </a:cxn>
                <a:cxn ang="0">
                  <a:pos x="965" y="4"/>
                </a:cxn>
                <a:cxn ang="0">
                  <a:pos x="898" y="3"/>
                </a:cxn>
                <a:cxn ang="0">
                  <a:pos x="831" y="2"/>
                </a:cxn>
                <a:cxn ang="0">
                  <a:pos x="764" y="2"/>
                </a:cxn>
                <a:cxn ang="0">
                  <a:pos x="698" y="1"/>
                </a:cxn>
                <a:cxn ang="0">
                  <a:pos x="631" y="1"/>
                </a:cxn>
                <a:cxn ang="0">
                  <a:pos x="564" y="0"/>
                </a:cxn>
                <a:cxn ang="0">
                  <a:pos x="509" y="0"/>
                </a:cxn>
                <a:cxn ang="0">
                  <a:pos x="464" y="1"/>
                </a:cxn>
                <a:cxn ang="0">
                  <a:pos x="419" y="1"/>
                </a:cxn>
                <a:cxn ang="0">
                  <a:pos x="375" y="2"/>
                </a:cxn>
                <a:cxn ang="0">
                  <a:pos x="330" y="2"/>
                </a:cxn>
                <a:cxn ang="0">
                  <a:pos x="286" y="3"/>
                </a:cxn>
                <a:cxn ang="0">
                  <a:pos x="241" y="4"/>
                </a:cxn>
                <a:cxn ang="0">
                  <a:pos x="198" y="5"/>
                </a:cxn>
                <a:cxn ang="0">
                  <a:pos x="154" y="5"/>
                </a:cxn>
                <a:cxn ang="0">
                  <a:pos x="110" y="5"/>
                </a:cxn>
                <a:cxn ang="0">
                  <a:pos x="65" y="7"/>
                </a:cxn>
                <a:cxn ang="0">
                  <a:pos x="21" y="7"/>
                </a:cxn>
              </a:cxnLst>
              <a:rect l="0" t="0" r="r" b="b"/>
              <a:pathLst>
                <a:path w="1065" h="870">
                  <a:moveTo>
                    <a:pt x="0" y="7"/>
                  </a:moveTo>
                  <a:lnTo>
                    <a:pt x="0" y="191"/>
                  </a:lnTo>
                  <a:lnTo>
                    <a:pt x="1" y="374"/>
                  </a:lnTo>
                  <a:lnTo>
                    <a:pt x="1" y="557"/>
                  </a:lnTo>
                  <a:lnTo>
                    <a:pt x="1" y="741"/>
                  </a:lnTo>
                  <a:lnTo>
                    <a:pt x="2" y="774"/>
                  </a:lnTo>
                  <a:lnTo>
                    <a:pt x="4" y="806"/>
                  </a:lnTo>
                  <a:lnTo>
                    <a:pt x="5" y="838"/>
                  </a:lnTo>
                  <a:lnTo>
                    <a:pt x="6" y="870"/>
                  </a:lnTo>
                  <a:lnTo>
                    <a:pt x="40" y="870"/>
                  </a:lnTo>
                  <a:lnTo>
                    <a:pt x="73" y="870"/>
                  </a:lnTo>
                  <a:lnTo>
                    <a:pt x="106" y="870"/>
                  </a:lnTo>
                  <a:lnTo>
                    <a:pt x="139" y="870"/>
                  </a:lnTo>
                  <a:lnTo>
                    <a:pt x="172" y="870"/>
                  </a:lnTo>
                  <a:lnTo>
                    <a:pt x="206" y="870"/>
                  </a:lnTo>
                  <a:lnTo>
                    <a:pt x="238" y="870"/>
                  </a:lnTo>
                  <a:lnTo>
                    <a:pt x="271" y="870"/>
                  </a:lnTo>
                  <a:lnTo>
                    <a:pt x="305" y="870"/>
                  </a:lnTo>
                  <a:lnTo>
                    <a:pt x="338" y="870"/>
                  </a:lnTo>
                  <a:lnTo>
                    <a:pt x="370" y="870"/>
                  </a:lnTo>
                  <a:lnTo>
                    <a:pt x="404" y="870"/>
                  </a:lnTo>
                  <a:lnTo>
                    <a:pt x="437" y="870"/>
                  </a:lnTo>
                  <a:lnTo>
                    <a:pt x="470" y="870"/>
                  </a:lnTo>
                  <a:lnTo>
                    <a:pt x="503" y="870"/>
                  </a:lnTo>
                  <a:lnTo>
                    <a:pt x="536" y="870"/>
                  </a:lnTo>
                  <a:lnTo>
                    <a:pt x="570" y="870"/>
                  </a:lnTo>
                  <a:lnTo>
                    <a:pt x="602" y="870"/>
                  </a:lnTo>
                  <a:lnTo>
                    <a:pt x="635" y="870"/>
                  </a:lnTo>
                  <a:lnTo>
                    <a:pt x="669" y="870"/>
                  </a:lnTo>
                  <a:lnTo>
                    <a:pt x="701" y="870"/>
                  </a:lnTo>
                  <a:lnTo>
                    <a:pt x="734" y="870"/>
                  </a:lnTo>
                  <a:lnTo>
                    <a:pt x="768" y="870"/>
                  </a:lnTo>
                  <a:lnTo>
                    <a:pt x="800" y="870"/>
                  </a:lnTo>
                  <a:lnTo>
                    <a:pt x="834" y="870"/>
                  </a:lnTo>
                  <a:lnTo>
                    <a:pt x="867" y="870"/>
                  </a:lnTo>
                  <a:lnTo>
                    <a:pt x="900" y="870"/>
                  </a:lnTo>
                  <a:lnTo>
                    <a:pt x="933" y="870"/>
                  </a:lnTo>
                  <a:lnTo>
                    <a:pt x="966" y="870"/>
                  </a:lnTo>
                  <a:lnTo>
                    <a:pt x="999" y="870"/>
                  </a:lnTo>
                  <a:lnTo>
                    <a:pt x="1032" y="870"/>
                  </a:lnTo>
                  <a:lnTo>
                    <a:pt x="1065" y="870"/>
                  </a:lnTo>
                  <a:lnTo>
                    <a:pt x="1065" y="698"/>
                  </a:lnTo>
                  <a:lnTo>
                    <a:pt x="1065" y="525"/>
                  </a:lnTo>
                  <a:lnTo>
                    <a:pt x="1065" y="353"/>
                  </a:lnTo>
                  <a:lnTo>
                    <a:pt x="1065" y="180"/>
                  </a:lnTo>
                  <a:lnTo>
                    <a:pt x="1065" y="137"/>
                  </a:lnTo>
                  <a:lnTo>
                    <a:pt x="1065" y="93"/>
                  </a:lnTo>
                  <a:lnTo>
                    <a:pt x="1065" y="49"/>
                  </a:lnTo>
                  <a:lnTo>
                    <a:pt x="1065" y="5"/>
                  </a:lnTo>
                  <a:lnTo>
                    <a:pt x="1032" y="5"/>
                  </a:lnTo>
                  <a:lnTo>
                    <a:pt x="998" y="4"/>
                  </a:lnTo>
                  <a:lnTo>
                    <a:pt x="965" y="4"/>
                  </a:lnTo>
                  <a:lnTo>
                    <a:pt x="931" y="4"/>
                  </a:lnTo>
                  <a:lnTo>
                    <a:pt x="898" y="3"/>
                  </a:lnTo>
                  <a:lnTo>
                    <a:pt x="865" y="3"/>
                  </a:lnTo>
                  <a:lnTo>
                    <a:pt x="831" y="2"/>
                  </a:lnTo>
                  <a:lnTo>
                    <a:pt x="798" y="2"/>
                  </a:lnTo>
                  <a:lnTo>
                    <a:pt x="764" y="2"/>
                  </a:lnTo>
                  <a:lnTo>
                    <a:pt x="731" y="1"/>
                  </a:lnTo>
                  <a:lnTo>
                    <a:pt x="698" y="1"/>
                  </a:lnTo>
                  <a:lnTo>
                    <a:pt x="664" y="1"/>
                  </a:lnTo>
                  <a:lnTo>
                    <a:pt x="631" y="1"/>
                  </a:lnTo>
                  <a:lnTo>
                    <a:pt x="597" y="0"/>
                  </a:lnTo>
                  <a:lnTo>
                    <a:pt x="564" y="0"/>
                  </a:lnTo>
                  <a:lnTo>
                    <a:pt x="531" y="0"/>
                  </a:lnTo>
                  <a:lnTo>
                    <a:pt x="509" y="0"/>
                  </a:lnTo>
                  <a:lnTo>
                    <a:pt x="486" y="0"/>
                  </a:lnTo>
                  <a:lnTo>
                    <a:pt x="464" y="1"/>
                  </a:lnTo>
                  <a:lnTo>
                    <a:pt x="442" y="1"/>
                  </a:lnTo>
                  <a:lnTo>
                    <a:pt x="419" y="1"/>
                  </a:lnTo>
                  <a:lnTo>
                    <a:pt x="397" y="1"/>
                  </a:lnTo>
                  <a:lnTo>
                    <a:pt x="375" y="2"/>
                  </a:lnTo>
                  <a:lnTo>
                    <a:pt x="353" y="2"/>
                  </a:lnTo>
                  <a:lnTo>
                    <a:pt x="330" y="2"/>
                  </a:lnTo>
                  <a:lnTo>
                    <a:pt x="308" y="3"/>
                  </a:lnTo>
                  <a:lnTo>
                    <a:pt x="286" y="3"/>
                  </a:lnTo>
                  <a:lnTo>
                    <a:pt x="264" y="4"/>
                  </a:lnTo>
                  <a:lnTo>
                    <a:pt x="241" y="4"/>
                  </a:lnTo>
                  <a:lnTo>
                    <a:pt x="220" y="4"/>
                  </a:lnTo>
                  <a:lnTo>
                    <a:pt x="198" y="5"/>
                  </a:lnTo>
                  <a:lnTo>
                    <a:pt x="176" y="5"/>
                  </a:lnTo>
                  <a:lnTo>
                    <a:pt x="154" y="5"/>
                  </a:lnTo>
                  <a:lnTo>
                    <a:pt x="132" y="5"/>
                  </a:lnTo>
                  <a:lnTo>
                    <a:pt x="110" y="5"/>
                  </a:lnTo>
                  <a:lnTo>
                    <a:pt x="88" y="5"/>
                  </a:lnTo>
                  <a:lnTo>
                    <a:pt x="65" y="7"/>
                  </a:lnTo>
                  <a:lnTo>
                    <a:pt x="43" y="7"/>
                  </a:lnTo>
                  <a:lnTo>
                    <a:pt x="21" y="7"/>
                  </a:lnTo>
                  <a:lnTo>
                    <a:pt x="0" y="7"/>
                  </a:lnTo>
                  <a:close/>
                </a:path>
              </a:pathLst>
            </a:custGeom>
            <a:solidFill>
              <a:srgbClr val="354449"/>
            </a:solidFill>
            <a:ln w="9525">
              <a:noFill/>
              <a:round/>
              <a:headEnd/>
              <a:tailEnd/>
            </a:ln>
          </p:spPr>
          <p:txBody>
            <a:bodyPr/>
            <a:lstStyle/>
            <a:p>
              <a:endParaRPr lang="en-US" dirty="0"/>
            </a:p>
          </p:txBody>
        </p:sp>
        <p:sp>
          <p:nvSpPr>
            <p:cNvPr id="44" name="Freeform 1058"/>
            <p:cNvSpPr>
              <a:spLocks/>
            </p:cNvSpPr>
            <p:nvPr/>
          </p:nvSpPr>
          <p:spPr bwMode="auto">
            <a:xfrm>
              <a:off x="735" y="2167"/>
              <a:ext cx="473" cy="387"/>
            </a:xfrm>
            <a:custGeom>
              <a:avLst/>
              <a:gdLst/>
              <a:ahLst/>
              <a:cxnLst>
                <a:cxn ang="0">
                  <a:pos x="0" y="170"/>
                </a:cxn>
                <a:cxn ang="0">
                  <a:pos x="1" y="495"/>
                </a:cxn>
                <a:cxn ang="0">
                  <a:pos x="2" y="686"/>
                </a:cxn>
                <a:cxn ang="0">
                  <a:pos x="5" y="744"/>
                </a:cxn>
                <a:cxn ang="0">
                  <a:pos x="35" y="773"/>
                </a:cxn>
                <a:cxn ang="0">
                  <a:pos x="94" y="773"/>
                </a:cxn>
                <a:cxn ang="0">
                  <a:pos x="153" y="773"/>
                </a:cxn>
                <a:cxn ang="0">
                  <a:pos x="212" y="773"/>
                </a:cxn>
                <a:cxn ang="0">
                  <a:pos x="270" y="773"/>
                </a:cxn>
                <a:cxn ang="0">
                  <a:pos x="329" y="773"/>
                </a:cxn>
                <a:cxn ang="0">
                  <a:pos x="388" y="773"/>
                </a:cxn>
                <a:cxn ang="0">
                  <a:pos x="447" y="773"/>
                </a:cxn>
                <a:cxn ang="0">
                  <a:pos x="504" y="773"/>
                </a:cxn>
                <a:cxn ang="0">
                  <a:pos x="563" y="773"/>
                </a:cxn>
                <a:cxn ang="0">
                  <a:pos x="622" y="773"/>
                </a:cxn>
                <a:cxn ang="0">
                  <a:pos x="680" y="773"/>
                </a:cxn>
                <a:cxn ang="0">
                  <a:pos x="739" y="773"/>
                </a:cxn>
                <a:cxn ang="0">
                  <a:pos x="798" y="772"/>
                </a:cxn>
                <a:cxn ang="0">
                  <a:pos x="857" y="772"/>
                </a:cxn>
                <a:cxn ang="0">
                  <a:pos x="915" y="772"/>
                </a:cxn>
                <a:cxn ang="0">
                  <a:pos x="944" y="618"/>
                </a:cxn>
                <a:cxn ang="0">
                  <a:pos x="944" y="313"/>
                </a:cxn>
                <a:cxn ang="0">
                  <a:pos x="944" y="121"/>
                </a:cxn>
                <a:cxn ang="0">
                  <a:pos x="944" y="44"/>
                </a:cxn>
                <a:cxn ang="0">
                  <a:pos x="914" y="5"/>
                </a:cxn>
                <a:cxn ang="0">
                  <a:pos x="856" y="3"/>
                </a:cxn>
                <a:cxn ang="0">
                  <a:pos x="797" y="3"/>
                </a:cxn>
                <a:cxn ang="0">
                  <a:pos x="737" y="2"/>
                </a:cxn>
                <a:cxn ang="0">
                  <a:pos x="678" y="2"/>
                </a:cxn>
                <a:cxn ang="0">
                  <a:pos x="618" y="1"/>
                </a:cxn>
                <a:cxn ang="0">
                  <a:pos x="560" y="1"/>
                </a:cxn>
                <a:cxn ang="0">
                  <a:pos x="501" y="0"/>
                </a:cxn>
                <a:cxn ang="0">
                  <a:pos x="451" y="0"/>
                </a:cxn>
                <a:cxn ang="0">
                  <a:pos x="412" y="1"/>
                </a:cxn>
                <a:cxn ang="0">
                  <a:pos x="373" y="1"/>
                </a:cxn>
                <a:cxn ang="0">
                  <a:pos x="334" y="2"/>
                </a:cxn>
                <a:cxn ang="0">
                  <a:pos x="293" y="2"/>
                </a:cxn>
                <a:cxn ang="0">
                  <a:pos x="254" y="3"/>
                </a:cxn>
                <a:cxn ang="0">
                  <a:pos x="215" y="3"/>
                </a:cxn>
                <a:cxn ang="0">
                  <a:pos x="176" y="5"/>
                </a:cxn>
                <a:cxn ang="0">
                  <a:pos x="137" y="5"/>
                </a:cxn>
                <a:cxn ang="0">
                  <a:pos x="98" y="6"/>
                </a:cxn>
                <a:cxn ang="0">
                  <a:pos x="58" y="7"/>
                </a:cxn>
                <a:cxn ang="0">
                  <a:pos x="19" y="7"/>
                </a:cxn>
              </a:cxnLst>
              <a:rect l="0" t="0" r="r" b="b"/>
              <a:pathLst>
                <a:path w="944" h="773">
                  <a:moveTo>
                    <a:pt x="0" y="7"/>
                  </a:moveTo>
                  <a:lnTo>
                    <a:pt x="0" y="170"/>
                  </a:lnTo>
                  <a:lnTo>
                    <a:pt x="1" y="333"/>
                  </a:lnTo>
                  <a:lnTo>
                    <a:pt x="1" y="495"/>
                  </a:lnTo>
                  <a:lnTo>
                    <a:pt x="1" y="658"/>
                  </a:lnTo>
                  <a:lnTo>
                    <a:pt x="2" y="686"/>
                  </a:lnTo>
                  <a:lnTo>
                    <a:pt x="4" y="715"/>
                  </a:lnTo>
                  <a:lnTo>
                    <a:pt x="5" y="744"/>
                  </a:lnTo>
                  <a:lnTo>
                    <a:pt x="7" y="773"/>
                  </a:lnTo>
                  <a:lnTo>
                    <a:pt x="35" y="773"/>
                  </a:lnTo>
                  <a:lnTo>
                    <a:pt x="65" y="773"/>
                  </a:lnTo>
                  <a:lnTo>
                    <a:pt x="94" y="773"/>
                  </a:lnTo>
                  <a:lnTo>
                    <a:pt x="124" y="773"/>
                  </a:lnTo>
                  <a:lnTo>
                    <a:pt x="153" y="773"/>
                  </a:lnTo>
                  <a:lnTo>
                    <a:pt x="183" y="773"/>
                  </a:lnTo>
                  <a:lnTo>
                    <a:pt x="212" y="773"/>
                  </a:lnTo>
                  <a:lnTo>
                    <a:pt x="240" y="773"/>
                  </a:lnTo>
                  <a:lnTo>
                    <a:pt x="270" y="773"/>
                  </a:lnTo>
                  <a:lnTo>
                    <a:pt x="299" y="773"/>
                  </a:lnTo>
                  <a:lnTo>
                    <a:pt x="329" y="773"/>
                  </a:lnTo>
                  <a:lnTo>
                    <a:pt x="358" y="773"/>
                  </a:lnTo>
                  <a:lnTo>
                    <a:pt x="388" y="773"/>
                  </a:lnTo>
                  <a:lnTo>
                    <a:pt x="417" y="773"/>
                  </a:lnTo>
                  <a:lnTo>
                    <a:pt x="447" y="773"/>
                  </a:lnTo>
                  <a:lnTo>
                    <a:pt x="475" y="773"/>
                  </a:lnTo>
                  <a:lnTo>
                    <a:pt x="504" y="773"/>
                  </a:lnTo>
                  <a:lnTo>
                    <a:pt x="534" y="773"/>
                  </a:lnTo>
                  <a:lnTo>
                    <a:pt x="563" y="773"/>
                  </a:lnTo>
                  <a:lnTo>
                    <a:pt x="593" y="773"/>
                  </a:lnTo>
                  <a:lnTo>
                    <a:pt x="622" y="773"/>
                  </a:lnTo>
                  <a:lnTo>
                    <a:pt x="652" y="773"/>
                  </a:lnTo>
                  <a:lnTo>
                    <a:pt x="680" y="773"/>
                  </a:lnTo>
                  <a:lnTo>
                    <a:pt x="710" y="773"/>
                  </a:lnTo>
                  <a:lnTo>
                    <a:pt x="739" y="773"/>
                  </a:lnTo>
                  <a:lnTo>
                    <a:pt x="768" y="772"/>
                  </a:lnTo>
                  <a:lnTo>
                    <a:pt x="798" y="772"/>
                  </a:lnTo>
                  <a:lnTo>
                    <a:pt x="827" y="772"/>
                  </a:lnTo>
                  <a:lnTo>
                    <a:pt x="857" y="772"/>
                  </a:lnTo>
                  <a:lnTo>
                    <a:pt x="885" y="772"/>
                  </a:lnTo>
                  <a:lnTo>
                    <a:pt x="915" y="772"/>
                  </a:lnTo>
                  <a:lnTo>
                    <a:pt x="944" y="772"/>
                  </a:lnTo>
                  <a:lnTo>
                    <a:pt x="944" y="618"/>
                  </a:lnTo>
                  <a:lnTo>
                    <a:pt x="944" y="465"/>
                  </a:lnTo>
                  <a:lnTo>
                    <a:pt x="944" y="313"/>
                  </a:lnTo>
                  <a:lnTo>
                    <a:pt x="944" y="160"/>
                  </a:lnTo>
                  <a:lnTo>
                    <a:pt x="944" y="121"/>
                  </a:lnTo>
                  <a:lnTo>
                    <a:pt x="944" y="82"/>
                  </a:lnTo>
                  <a:lnTo>
                    <a:pt x="944" y="44"/>
                  </a:lnTo>
                  <a:lnTo>
                    <a:pt x="944" y="5"/>
                  </a:lnTo>
                  <a:lnTo>
                    <a:pt x="914" y="5"/>
                  </a:lnTo>
                  <a:lnTo>
                    <a:pt x="885" y="5"/>
                  </a:lnTo>
                  <a:lnTo>
                    <a:pt x="856" y="3"/>
                  </a:lnTo>
                  <a:lnTo>
                    <a:pt x="826" y="3"/>
                  </a:lnTo>
                  <a:lnTo>
                    <a:pt x="797" y="3"/>
                  </a:lnTo>
                  <a:lnTo>
                    <a:pt x="767" y="3"/>
                  </a:lnTo>
                  <a:lnTo>
                    <a:pt x="737" y="2"/>
                  </a:lnTo>
                  <a:lnTo>
                    <a:pt x="708" y="2"/>
                  </a:lnTo>
                  <a:lnTo>
                    <a:pt x="678" y="2"/>
                  </a:lnTo>
                  <a:lnTo>
                    <a:pt x="648" y="1"/>
                  </a:lnTo>
                  <a:lnTo>
                    <a:pt x="618" y="1"/>
                  </a:lnTo>
                  <a:lnTo>
                    <a:pt x="589" y="1"/>
                  </a:lnTo>
                  <a:lnTo>
                    <a:pt x="560" y="1"/>
                  </a:lnTo>
                  <a:lnTo>
                    <a:pt x="530" y="0"/>
                  </a:lnTo>
                  <a:lnTo>
                    <a:pt x="501" y="0"/>
                  </a:lnTo>
                  <a:lnTo>
                    <a:pt x="471" y="0"/>
                  </a:lnTo>
                  <a:lnTo>
                    <a:pt x="451" y="0"/>
                  </a:lnTo>
                  <a:lnTo>
                    <a:pt x="432" y="0"/>
                  </a:lnTo>
                  <a:lnTo>
                    <a:pt x="412" y="1"/>
                  </a:lnTo>
                  <a:lnTo>
                    <a:pt x="392" y="1"/>
                  </a:lnTo>
                  <a:lnTo>
                    <a:pt x="373" y="1"/>
                  </a:lnTo>
                  <a:lnTo>
                    <a:pt x="353" y="1"/>
                  </a:lnTo>
                  <a:lnTo>
                    <a:pt x="334" y="2"/>
                  </a:lnTo>
                  <a:lnTo>
                    <a:pt x="314" y="2"/>
                  </a:lnTo>
                  <a:lnTo>
                    <a:pt x="293" y="2"/>
                  </a:lnTo>
                  <a:lnTo>
                    <a:pt x="274" y="3"/>
                  </a:lnTo>
                  <a:lnTo>
                    <a:pt x="254" y="3"/>
                  </a:lnTo>
                  <a:lnTo>
                    <a:pt x="235" y="3"/>
                  </a:lnTo>
                  <a:lnTo>
                    <a:pt x="215" y="3"/>
                  </a:lnTo>
                  <a:lnTo>
                    <a:pt x="196" y="5"/>
                  </a:lnTo>
                  <a:lnTo>
                    <a:pt x="176" y="5"/>
                  </a:lnTo>
                  <a:lnTo>
                    <a:pt x="156" y="5"/>
                  </a:lnTo>
                  <a:lnTo>
                    <a:pt x="137" y="5"/>
                  </a:lnTo>
                  <a:lnTo>
                    <a:pt x="117" y="6"/>
                  </a:lnTo>
                  <a:lnTo>
                    <a:pt x="98" y="6"/>
                  </a:lnTo>
                  <a:lnTo>
                    <a:pt x="78" y="6"/>
                  </a:lnTo>
                  <a:lnTo>
                    <a:pt x="58" y="7"/>
                  </a:lnTo>
                  <a:lnTo>
                    <a:pt x="39" y="7"/>
                  </a:lnTo>
                  <a:lnTo>
                    <a:pt x="19" y="7"/>
                  </a:lnTo>
                  <a:lnTo>
                    <a:pt x="0" y="7"/>
                  </a:lnTo>
                  <a:close/>
                </a:path>
              </a:pathLst>
            </a:custGeom>
            <a:solidFill>
              <a:srgbClr val="38444C"/>
            </a:solidFill>
            <a:ln w="9525">
              <a:noFill/>
              <a:round/>
              <a:headEnd/>
              <a:tailEnd/>
            </a:ln>
          </p:spPr>
          <p:txBody>
            <a:bodyPr/>
            <a:lstStyle/>
            <a:p>
              <a:endParaRPr lang="en-US" dirty="0"/>
            </a:p>
          </p:txBody>
        </p:sp>
        <p:sp>
          <p:nvSpPr>
            <p:cNvPr id="45" name="Freeform 1059"/>
            <p:cNvSpPr>
              <a:spLocks/>
            </p:cNvSpPr>
            <p:nvPr/>
          </p:nvSpPr>
          <p:spPr bwMode="auto">
            <a:xfrm>
              <a:off x="735" y="2169"/>
              <a:ext cx="413" cy="337"/>
            </a:xfrm>
            <a:custGeom>
              <a:avLst/>
              <a:gdLst/>
              <a:ahLst/>
              <a:cxnLst>
                <a:cxn ang="0">
                  <a:pos x="1" y="149"/>
                </a:cxn>
                <a:cxn ang="0">
                  <a:pos x="2" y="432"/>
                </a:cxn>
                <a:cxn ang="0">
                  <a:pos x="3" y="600"/>
                </a:cxn>
                <a:cxn ang="0">
                  <a:pos x="5" y="650"/>
                </a:cxn>
                <a:cxn ang="0">
                  <a:pos x="32" y="675"/>
                </a:cxn>
                <a:cxn ang="0">
                  <a:pos x="84" y="675"/>
                </a:cxn>
                <a:cxn ang="0">
                  <a:pos x="134" y="675"/>
                </a:cxn>
                <a:cxn ang="0">
                  <a:pos x="186" y="675"/>
                </a:cxn>
                <a:cxn ang="0">
                  <a:pos x="237" y="675"/>
                </a:cxn>
                <a:cxn ang="0">
                  <a:pos x="288" y="675"/>
                </a:cxn>
                <a:cxn ang="0">
                  <a:pos x="339" y="675"/>
                </a:cxn>
                <a:cxn ang="0">
                  <a:pos x="390" y="675"/>
                </a:cxn>
                <a:cxn ang="0">
                  <a:pos x="442" y="674"/>
                </a:cxn>
                <a:cxn ang="0">
                  <a:pos x="493" y="674"/>
                </a:cxn>
                <a:cxn ang="0">
                  <a:pos x="545" y="674"/>
                </a:cxn>
                <a:cxn ang="0">
                  <a:pos x="595" y="674"/>
                </a:cxn>
                <a:cxn ang="0">
                  <a:pos x="646" y="674"/>
                </a:cxn>
                <a:cxn ang="0">
                  <a:pos x="698" y="674"/>
                </a:cxn>
                <a:cxn ang="0">
                  <a:pos x="748" y="674"/>
                </a:cxn>
                <a:cxn ang="0">
                  <a:pos x="800" y="674"/>
                </a:cxn>
                <a:cxn ang="0">
                  <a:pos x="826" y="540"/>
                </a:cxn>
                <a:cxn ang="0">
                  <a:pos x="826" y="274"/>
                </a:cxn>
                <a:cxn ang="0">
                  <a:pos x="826" y="107"/>
                </a:cxn>
                <a:cxn ang="0">
                  <a:pos x="826" y="38"/>
                </a:cxn>
                <a:cxn ang="0">
                  <a:pos x="800" y="5"/>
                </a:cxn>
                <a:cxn ang="0">
                  <a:pos x="748" y="4"/>
                </a:cxn>
                <a:cxn ang="0">
                  <a:pos x="697" y="4"/>
                </a:cxn>
                <a:cxn ang="0">
                  <a:pos x="645" y="3"/>
                </a:cxn>
                <a:cxn ang="0">
                  <a:pos x="593" y="3"/>
                </a:cxn>
                <a:cxn ang="0">
                  <a:pos x="541" y="1"/>
                </a:cxn>
                <a:cxn ang="0">
                  <a:pos x="489" y="1"/>
                </a:cxn>
                <a:cxn ang="0">
                  <a:pos x="437" y="0"/>
                </a:cxn>
                <a:cxn ang="0">
                  <a:pos x="395" y="0"/>
                </a:cxn>
                <a:cxn ang="0">
                  <a:pos x="360" y="1"/>
                </a:cxn>
                <a:cxn ang="0">
                  <a:pos x="326" y="1"/>
                </a:cxn>
                <a:cxn ang="0">
                  <a:pos x="291" y="3"/>
                </a:cxn>
                <a:cxn ang="0">
                  <a:pos x="258" y="3"/>
                </a:cxn>
                <a:cxn ang="0">
                  <a:pos x="223" y="4"/>
                </a:cxn>
                <a:cxn ang="0">
                  <a:pos x="189" y="4"/>
                </a:cxn>
                <a:cxn ang="0">
                  <a:pos x="155" y="5"/>
                </a:cxn>
                <a:cxn ang="0">
                  <a:pos x="121" y="5"/>
                </a:cxn>
                <a:cxn ang="0">
                  <a:pos x="86" y="6"/>
                </a:cxn>
                <a:cxn ang="0">
                  <a:pos x="52" y="6"/>
                </a:cxn>
                <a:cxn ang="0">
                  <a:pos x="17" y="7"/>
                </a:cxn>
              </a:cxnLst>
              <a:rect l="0" t="0" r="r" b="b"/>
              <a:pathLst>
                <a:path w="826" h="675">
                  <a:moveTo>
                    <a:pt x="0" y="7"/>
                  </a:moveTo>
                  <a:lnTo>
                    <a:pt x="1" y="149"/>
                  </a:lnTo>
                  <a:lnTo>
                    <a:pt x="1" y="290"/>
                  </a:lnTo>
                  <a:lnTo>
                    <a:pt x="2" y="432"/>
                  </a:lnTo>
                  <a:lnTo>
                    <a:pt x="2" y="575"/>
                  </a:lnTo>
                  <a:lnTo>
                    <a:pt x="3" y="600"/>
                  </a:lnTo>
                  <a:lnTo>
                    <a:pt x="4" y="624"/>
                  </a:lnTo>
                  <a:lnTo>
                    <a:pt x="5" y="650"/>
                  </a:lnTo>
                  <a:lnTo>
                    <a:pt x="7" y="675"/>
                  </a:lnTo>
                  <a:lnTo>
                    <a:pt x="32" y="675"/>
                  </a:lnTo>
                  <a:lnTo>
                    <a:pt x="57" y="675"/>
                  </a:lnTo>
                  <a:lnTo>
                    <a:pt x="84" y="675"/>
                  </a:lnTo>
                  <a:lnTo>
                    <a:pt x="109" y="675"/>
                  </a:lnTo>
                  <a:lnTo>
                    <a:pt x="134" y="675"/>
                  </a:lnTo>
                  <a:lnTo>
                    <a:pt x="160" y="675"/>
                  </a:lnTo>
                  <a:lnTo>
                    <a:pt x="186" y="675"/>
                  </a:lnTo>
                  <a:lnTo>
                    <a:pt x="212" y="675"/>
                  </a:lnTo>
                  <a:lnTo>
                    <a:pt x="237" y="675"/>
                  </a:lnTo>
                  <a:lnTo>
                    <a:pt x="262" y="675"/>
                  </a:lnTo>
                  <a:lnTo>
                    <a:pt x="288" y="675"/>
                  </a:lnTo>
                  <a:lnTo>
                    <a:pt x="314" y="675"/>
                  </a:lnTo>
                  <a:lnTo>
                    <a:pt x="339" y="675"/>
                  </a:lnTo>
                  <a:lnTo>
                    <a:pt x="365" y="675"/>
                  </a:lnTo>
                  <a:lnTo>
                    <a:pt x="390" y="675"/>
                  </a:lnTo>
                  <a:lnTo>
                    <a:pt x="417" y="674"/>
                  </a:lnTo>
                  <a:lnTo>
                    <a:pt x="442" y="674"/>
                  </a:lnTo>
                  <a:lnTo>
                    <a:pt x="467" y="674"/>
                  </a:lnTo>
                  <a:lnTo>
                    <a:pt x="493" y="674"/>
                  </a:lnTo>
                  <a:lnTo>
                    <a:pt x="518" y="674"/>
                  </a:lnTo>
                  <a:lnTo>
                    <a:pt x="545" y="674"/>
                  </a:lnTo>
                  <a:lnTo>
                    <a:pt x="570" y="674"/>
                  </a:lnTo>
                  <a:lnTo>
                    <a:pt x="595" y="674"/>
                  </a:lnTo>
                  <a:lnTo>
                    <a:pt x="621" y="674"/>
                  </a:lnTo>
                  <a:lnTo>
                    <a:pt x="646" y="674"/>
                  </a:lnTo>
                  <a:lnTo>
                    <a:pt x="672" y="674"/>
                  </a:lnTo>
                  <a:lnTo>
                    <a:pt x="698" y="674"/>
                  </a:lnTo>
                  <a:lnTo>
                    <a:pt x="723" y="674"/>
                  </a:lnTo>
                  <a:lnTo>
                    <a:pt x="748" y="674"/>
                  </a:lnTo>
                  <a:lnTo>
                    <a:pt x="775" y="674"/>
                  </a:lnTo>
                  <a:lnTo>
                    <a:pt x="800" y="674"/>
                  </a:lnTo>
                  <a:lnTo>
                    <a:pt x="826" y="674"/>
                  </a:lnTo>
                  <a:lnTo>
                    <a:pt x="826" y="540"/>
                  </a:lnTo>
                  <a:lnTo>
                    <a:pt x="826" y="407"/>
                  </a:lnTo>
                  <a:lnTo>
                    <a:pt x="826" y="274"/>
                  </a:lnTo>
                  <a:lnTo>
                    <a:pt x="826" y="141"/>
                  </a:lnTo>
                  <a:lnTo>
                    <a:pt x="826" y="107"/>
                  </a:lnTo>
                  <a:lnTo>
                    <a:pt x="826" y="73"/>
                  </a:lnTo>
                  <a:lnTo>
                    <a:pt x="826" y="38"/>
                  </a:lnTo>
                  <a:lnTo>
                    <a:pt x="826" y="5"/>
                  </a:lnTo>
                  <a:lnTo>
                    <a:pt x="800" y="5"/>
                  </a:lnTo>
                  <a:lnTo>
                    <a:pt x="774" y="5"/>
                  </a:lnTo>
                  <a:lnTo>
                    <a:pt x="748" y="4"/>
                  </a:lnTo>
                  <a:lnTo>
                    <a:pt x="722" y="4"/>
                  </a:lnTo>
                  <a:lnTo>
                    <a:pt x="697" y="4"/>
                  </a:lnTo>
                  <a:lnTo>
                    <a:pt x="670" y="4"/>
                  </a:lnTo>
                  <a:lnTo>
                    <a:pt x="645" y="3"/>
                  </a:lnTo>
                  <a:lnTo>
                    <a:pt x="618" y="3"/>
                  </a:lnTo>
                  <a:lnTo>
                    <a:pt x="593" y="3"/>
                  </a:lnTo>
                  <a:lnTo>
                    <a:pt x="566" y="1"/>
                  </a:lnTo>
                  <a:lnTo>
                    <a:pt x="541" y="1"/>
                  </a:lnTo>
                  <a:lnTo>
                    <a:pt x="515" y="1"/>
                  </a:lnTo>
                  <a:lnTo>
                    <a:pt x="489" y="1"/>
                  </a:lnTo>
                  <a:lnTo>
                    <a:pt x="464" y="0"/>
                  </a:lnTo>
                  <a:lnTo>
                    <a:pt x="437" y="0"/>
                  </a:lnTo>
                  <a:lnTo>
                    <a:pt x="412" y="0"/>
                  </a:lnTo>
                  <a:lnTo>
                    <a:pt x="395" y="0"/>
                  </a:lnTo>
                  <a:lnTo>
                    <a:pt x="378" y="0"/>
                  </a:lnTo>
                  <a:lnTo>
                    <a:pt x="360" y="1"/>
                  </a:lnTo>
                  <a:lnTo>
                    <a:pt x="343" y="1"/>
                  </a:lnTo>
                  <a:lnTo>
                    <a:pt x="326" y="1"/>
                  </a:lnTo>
                  <a:lnTo>
                    <a:pt x="308" y="1"/>
                  </a:lnTo>
                  <a:lnTo>
                    <a:pt x="291" y="3"/>
                  </a:lnTo>
                  <a:lnTo>
                    <a:pt x="275" y="3"/>
                  </a:lnTo>
                  <a:lnTo>
                    <a:pt x="258" y="3"/>
                  </a:lnTo>
                  <a:lnTo>
                    <a:pt x="240" y="4"/>
                  </a:lnTo>
                  <a:lnTo>
                    <a:pt x="223" y="4"/>
                  </a:lnTo>
                  <a:lnTo>
                    <a:pt x="206" y="4"/>
                  </a:lnTo>
                  <a:lnTo>
                    <a:pt x="189" y="4"/>
                  </a:lnTo>
                  <a:lnTo>
                    <a:pt x="172" y="5"/>
                  </a:lnTo>
                  <a:lnTo>
                    <a:pt x="155" y="5"/>
                  </a:lnTo>
                  <a:lnTo>
                    <a:pt x="138" y="5"/>
                  </a:lnTo>
                  <a:lnTo>
                    <a:pt x="121" y="5"/>
                  </a:lnTo>
                  <a:lnTo>
                    <a:pt x="103" y="6"/>
                  </a:lnTo>
                  <a:lnTo>
                    <a:pt x="86" y="6"/>
                  </a:lnTo>
                  <a:lnTo>
                    <a:pt x="69" y="6"/>
                  </a:lnTo>
                  <a:lnTo>
                    <a:pt x="52" y="6"/>
                  </a:lnTo>
                  <a:lnTo>
                    <a:pt x="34" y="6"/>
                  </a:lnTo>
                  <a:lnTo>
                    <a:pt x="17" y="7"/>
                  </a:lnTo>
                  <a:lnTo>
                    <a:pt x="0" y="7"/>
                  </a:lnTo>
                  <a:close/>
                </a:path>
              </a:pathLst>
            </a:custGeom>
            <a:solidFill>
              <a:srgbClr val="3D4951"/>
            </a:solidFill>
            <a:ln w="9525">
              <a:noFill/>
              <a:round/>
              <a:headEnd/>
              <a:tailEnd/>
            </a:ln>
          </p:spPr>
          <p:txBody>
            <a:bodyPr/>
            <a:lstStyle/>
            <a:p>
              <a:endParaRPr lang="en-US" dirty="0"/>
            </a:p>
          </p:txBody>
        </p:sp>
        <p:sp>
          <p:nvSpPr>
            <p:cNvPr id="46" name="Freeform 1060"/>
            <p:cNvSpPr>
              <a:spLocks/>
            </p:cNvSpPr>
            <p:nvPr/>
          </p:nvSpPr>
          <p:spPr bwMode="auto">
            <a:xfrm>
              <a:off x="736" y="2170"/>
              <a:ext cx="353" cy="288"/>
            </a:xfrm>
            <a:custGeom>
              <a:avLst/>
              <a:gdLst/>
              <a:ahLst/>
              <a:cxnLst>
                <a:cxn ang="0">
                  <a:pos x="1" y="127"/>
                </a:cxn>
                <a:cxn ang="0">
                  <a:pos x="2" y="369"/>
                </a:cxn>
                <a:cxn ang="0">
                  <a:pos x="3" y="512"/>
                </a:cxn>
                <a:cxn ang="0">
                  <a:pos x="6" y="555"/>
                </a:cxn>
                <a:cxn ang="0">
                  <a:pos x="51" y="577"/>
                </a:cxn>
                <a:cxn ang="0">
                  <a:pos x="138" y="577"/>
                </a:cxn>
                <a:cxn ang="0">
                  <a:pos x="224" y="577"/>
                </a:cxn>
                <a:cxn ang="0">
                  <a:pos x="312" y="577"/>
                </a:cxn>
                <a:cxn ang="0">
                  <a:pos x="400" y="575"/>
                </a:cxn>
                <a:cxn ang="0">
                  <a:pos x="487" y="575"/>
                </a:cxn>
                <a:cxn ang="0">
                  <a:pos x="575" y="575"/>
                </a:cxn>
                <a:cxn ang="0">
                  <a:pos x="662" y="575"/>
                </a:cxn>
                <a:cxn ang="0">
                  <a:pos x="706" y="461"/>
                </a:cxn>
                <a:cxn ang="0">
                  <a:pos x="706" y="233"/>
                </a:cxn>
                <a:cxn ang="0">
                  <a:pos x="706" y="91"/>
                </a:cxn>
                <a:cxn ang="0">
                  <a:pos x="706" y="33"/>
                </a:cxn>
                <a:cxn ang="0">
                  <a:pos x="684" y="4"/>
                </a:cxn>
                <a:cxn ang="0">
                  <a:pos x="639" y="3"/>
                </a:cxn>
                <a:cxn ang="0">
                  <a:pos x="595" y="3"/>
                </a:cxn>
                <a:cxn ang="0">
                  <a:pos x="550" y="2"/>
                </a:cxn>
                <a:cxn ang="0">
                  <a:pos x="507" y="2"/>
                </a:cxn>
                <a:cxn ang="0">
                  <a:pos x="463" y="1"/>
                </a:cxn>
                <a:cxn ang="0">
                  <a:pos x="418" y="1"/>
                </a:cxn>
                <a:cxn ang="0">
                  <a:pos x="374" y="0"/>
                </a:cxn>
                <a:cxn ang="0">
                  <a:pos x="337" y="0"/>
                </a:cxn>
                <a:cxn ang="0">
                  <a:pos x="309" y="1"/>
                </a:cxn>
                <a:cxn ang="0">
                  <a:pos x="279" y="1"/>
                </a:cxn>
                <a:cxn ang="0">
                  <a:pos x="250" y="2"/>
                </a:cxn>
                <a:cxn ang="0">
                  <a:pos x="220" y="2"/>
                </a:cxn>
                <a:cxn ang="0">
                  <a:pos x="191" y="3"/>
                </a:cxn>
                <a:cxn ang="0">
                  <a:pos x="161" y="3"/>
                </a:cxn>
                <a:cxn ang="0">
                  <a:pos x="132" y="4"/>
                </a:cxn>
                <a:cxn ang="0">
                  <a:pos x="102" y="4"/>
                </a:cxn>
                <a:cxn ang="0">
                  <a:pos x="74" y="4"/>
                </a:cxn>
                <a:cxn ang="0">
                  <a:pos x="44" y="5"/>
                </a:cxn>
                <a:cxn ang="0">
                  <a:pos x="15" y="6"/>
                </a:cxn>
              </a:cxnLst>
              <a:rect l="0" t="0" r="r" b="b"/>
              <a:pathLst>
                <a:path w="706" h="577">
                  <a:moveTo>
                    <a:pt x="0" y="6"/>
                  </a:moveTo>
                  <a:lnTo>
                    <a:pt x="1" y="127"/>
                  </a:lnTo>
                  <a:lnTo>
                    <a:pt x="1" y="248"/>
                  </a:lnTo>
                  <a:lnTo>
                    <a:pt x="2" y="369"/>
                  </a:lnTo>
                  <a:lnTo>
                    <a:pt x="2" y="490"/>
                  </a:lnTo>
                  <a:lnTo>
                    <a:pt x="3" y="512"/>
                  </a:lnTo>
                  <a:lnTo>
                    <a:pt x="4" y="533"/>
                  </a:lnTo>
                  <a:lnTo>
                    <a:pt x="6" y="555"/>
                  </a:lnTo>
                  <a:lnTo>
                    <a:pt x="7" y="577"/>
                  </a:lnTo>
                  <a:lnTo>
                    <a:pt x="51" y="577"/>
                  </a:lnTo>
                  <a:lnTo>
                    <a:pt x="94" y="577"/>
                  </a:lnTo>
                  <a:lnTo>
                    <a:pt x="138" y="577"/>
                  </a:lnTo>
                  <a:lnTo>
                    <a:pt x="182" y="577"/>
                  </a:lnTo>
                  <a:lnTo>
                    <a:pt x="224" y="577"/>
                  </a:lnTo>
                  <a:lnTo>
                    <a:pt x="268" y="577"/>
                  </a:lnTo>
                  <a:lnTo>
                    <a:pt x="312" y="577"/>
                  </a:lnTo>
                  <a:lnTo>
                    <a:pt x="356" y="575"/>
                  </a:lnTo>
                  <a:lnTo>
                    <a:pt x="400" y="575"/>
                  </a:lnTo>
                  <a:lnTo>
                    <a:pt x="443" y="575"/>
                  </a:lnTo>
                  <a:lnTo>
                    <a:pt x="487" y="575"/>
                  </a:lnTo>
                  <a:lnTo>
                    <a:pt x="531" y="575"/>
                  </a:lnTo>
                  <a:lnTo>
                    <a:pt x="575" y="575"/>
                  </a:lnTo>
                  <a:lnTo>
                    <a:pt x="618" y="575"/>
                  </a:lnTo>
                  <a:lnTo>
                    <a:pt x="662" y="575"/>
                  </a:lnTo>
                  <a:lnTo>
                    <a:pt x="706" y="575"/>
                  </a:lnTo>
                  <a:lnTo>
                    <a:pt x="706" y="461"/>
                  </a:lnTo>
                  <a:lnTo>
                    <a:pt x="706" y="347"/>
                  </a:lnTo>
                  <a:lnTo>
                    <a:pt x="706" y="233"/>
                  </a:lnTo>
                  <a:lnTo>
                    <a:pt x="706" y="119"/>
                  </a:lnTo>
                  <a:lnTo>
                    <a:pt x="706" y="91"/>
                  </a:lnTo>
                  <a:lnTo>
                    <a:pt x="706" y="62"/>
                  </a:lnTo>
                  <a:lnTo>
                    <a:pt x="706" y="33"/>
                  </a:lnTo>
                  <a:lnTo>
                    <a:pt x="706" y="4"/>
                  </a:lnTo>
                  <a:lnTo>
                    <a:pt x="684" y="4"/>
                  </a:lnTo>
                  <a:lnTo>
                    <a:pt x="661" y="4"/>
                  </a:lnTo>
                  <a:lnTo>
                    <a:pt x="639" y="3"/>
                  </a:lnTo>
                  <a:lnTo>
                    <a:pt x="617" y="3"/>
                  </a:lnTo>
                  <a:lnTo>
                    <a:pt x="595" y="3"/>
                  </a:lnTo>
                  <a:lnTo>
                    <a:pt x="572" y="3"/>
                  </a:lnTo>
                  <a:lnTo>
                    <a:pt x="550" y="2"/>
                  </a:lnTo>
                  <a:lnTo>
                    <a:pt x="529" y="2"/>
                  </a:lnTo>
                  <a:lnTo>
                    <a:pt x="507" y="2"/>
                  </a:lnTo>
                  <a:lnTo>
                    <a:pt x="485" y="1"/>
                  </a:lnTo>
                  <a:lnTo>
                    <a:pt x="463" y="1"/>
                  </a:lnTo>
                  <a:lnTo>
                    <a:pt x="441" y="1"/>
                  </a:lnTo>
                  <a:lnTo>
                    <a:pt x="418" y="1"/>
                  </a:lnTo>
                  <a:lnTo>
                    <a:pt x="396" y="0"/>
                  </a:lnTo>
                  <a:lnTo>
                    <a:pt x="374" y="0"/>
                  </a:lnTo>
                  <a:lnTo>
                    <a:pt x="352" y="0"/>
                  </a:lnTo>
                  <a:lnTo>
                    <a:pt x="337" y="0"/>
                  </a:lnTo>
                  <a:lnTo>
                    <a:pt x="324" y="0"/>
                  </a:lnTo>
                  <a:lnTo>
                    <a:pt x="309" y="1"/>
                  </a:lnTo>
                  <a:lnTo>
                    <a:pt x="294" y="1"/>
                  </a:lnTo>
                  <a:lnTo>
                    <a:pt x="279" y="1"/>
                  </a:lnTo>
                  <a:lnTo>
                    <a:pt x="265" y="1"/>
                  </a:lnTo>
                  <a:lnTo>
                    <a:pt x="250" y="2"/>
                  </a:lnTo>
                  <a:lnTo>
                    <a:pt x="235" y="2"/>
                  </a:lnTo>
                  <a:lnTo>
                    <a:pt x="220" y="2"/>
                  </a:lnTo>
                  <a:lnTo>
                    <a:pt x="206" y="3"/>
                  </a:lnTo>
                  <a:lnTo>
                    <a:pt x="191" y="3"/>
                  </a:lnTo>
                  <a:lnTo>
                    <a:pt x="176" y="3"/>
                  </a:lnTo>
                  <a:lnTo>
                    <a:pt x="161" y="3"/>
                  </a:lnTo>
                  <a:lnTo>
                    <a:pt x="147" y="4"/>
                  </a:lnTo>
                  <a:lnTo>
                    <a:pt x="132" y="4"/>
                  </a:lnTo>
                  <a:lnTo>
                    <a:pt x="117" y="4"/>
                  </a:lnTo>
                  <a:lnTo>
                    <a:pt x="102" y="4"/>
                  </a:lnTo>
                  <a:lnTo>
                    <a:pt x="89" y="4"/>
                  </a:lnTo>
                  <a:lnTo>
                    <a:pt x="74" y="4"/>
                  </a:lnTo>
                  <a:lnTo>
                    <a:pt x="59" y="5"/>
                  </a:lnTo>
                  <a:lnTo>
                    <a:pt x="44" y="5"/>
                  </a:lnTo>
                  <a:lnTo>
                    <a:pt x="30" y="5"/>
                  </a:lnTo>
                  <a:lnTo>
                    <a:pt x="15" y="6"/>
                  </a:lnTo>
                  <a:lnTo>
                    <a:pt x="0" y="6"/>
                  </a:lnTo>
                  <a:close/>
                </a:path>
              </a:pathLst>
            </a:custGeom>
            <a:solidFill>
              <a:srgbClr val="424C56"/>
            </a:solidFill>
            <a:ln w="9525">
              <a:noFill/>
              <a:round/>
              <a:headEnd/>
              <a:tailEnd/>
            </a:ln>
          </p:spPr>
          <p:txBody>
            <a:bodyPr/>
            <a:lstStyle/>
            <a:p>
              <a:endParaRPr lang="en-US" dirty="0"/>
            </a:p>
          </p:txBody>
        </p:sp>
        <p:sp>
          <p:nvSpPr>
            <p:cNvPr id="47" name="Freeform 1061"/>
            <p:cNvSpPr>
              <a:spLocks/>
            </p:cNvSpPr>
            <p:nvPr/>
          </p:nvSpPr>
          <p:spPr bwMode="auto">
            <a:xfrm>
              <a:off x="736" y="2171"/>
              <a:ext cx="293" cy="239"/>
            </a:xfrm>
            <a:custGeom>
              <a:avLst/>
              <a:gdLst/>
              <a:ahLst/>
              <a:cxnLst>
                <a:cxn ang="0">
                  <a:pos x="1" y="107"/>
                </a:cxn>
                <a:cxn ang="0">
                  <a:pos x="2" y="306"/>
                </a:cxn>
                <a:cxn ang="0">
                  <a:pos x="3" y="425"/>
                </a:cxn>
                <a:cxn ang="0">
                  <a:pos x="5" y="461"/>
                </a:cxn>
                <a:cxn ang="0">
                  <a:pos x="41" y="479"/>
                </a:cxn>
                <a:cxn ang="0">
                  <a:pos x="114" y="479"/>
                </a:cxn>
                <a:cxn ang="0">
                  <a:pos x="187" y="478"/>
                </a:cxn>
                <a:cxn ang="0">
                  <a:pos x="259" y="478"/>
                </a:cxn>
                <a:cxn ang="0">
                  <a:pos x="332" y="478"/>
                </a:cxn>
                <a:cxn ang="0">
                  <a:pos x="404" y="478"/>
                </a:cxn>
                <a:cxn ang="0">
                  <a:pos x="477" y="477"/>
                </a:cxn>
                <a:cxn ang="0">
                  <a:pos x="549" y="477"/>
                </a:cxn>
                <a:cxn ang="0">
                  <a:pos x="585" y="382"/>
                </a:cxn>
                <a:cxn ang="0">
                  <a:pos x="585" y="194"/>
                </a:cxn>
                <a:cxn ang="0">
                  <a:pos x="585" y="76"/>
                </a:cxn>
                <a:cxn ang="0">
                  <a:pos x="585" y="28"/>
                </a:cxn>
                <a:cxn ang="0">
                  <a:pos x="567" y="3"/>
                </a:cxn>
                <a:cxn ang="0">
                  <a:pos x="530" y="2"/>
                </a:cxn>
                <a:cxn ang="0">
                  <a:pos x="494" y="2"/>
                </a:cxn>
                <a:cxn ang="0">
                  <a:pos x="457" y="2"/>
                </a:cxn>
                <a:cxn ang="0">
                  <a:pos x="420" y="1"/>
                </a:cxn>
                <a:cxn ang="0">
                  <a:pos x="384" y="1"/>
                </a:cxn>
                <a:cxn ang="0">
                  <a:pos x="348" y="1"/>
                </a:cxn>
                <a:cxn ang="0">
                  <a:pos x="311" y="0"/>
                </a:cxn>
                <a:cxn ang="0">
                  <a:pos x="280" y="0"/>
                </a:cxn>
                <a:cxn ang="0">
                  <a:pos x="256" y="1"/>
                </a:cxn>
                <a:cxn ang="0">
                  <a:pos x="232" y="1"/>
                </a:cxn>
                <a:cxn ang="0">
                  <a:pos x="207" y="1"/>
                </a:cxn>
                <a:cxn ang="0">
                  <a:pos x="183" y="2"/>
                </a:cxn>
                <a:cxn ang="0">
                  <a:pos x="159" y="2"/>
                </a:cxn>
                <a:cxn ang="0">
                  <a:pos x="135" y="2"/>
                </a:cxn>
                <a:cxn ang="0">
                  <a:pos x="111" y="3"/>
                </a:cxn>
                <a:cxn ang="0">
                  <a:pos x="85" y="3"/>
                </a:cxn>
                <a:cxn ang="0">
                  <a:pos x="61" y="4"/>
                </a:cxn>
                <a:cxn ang="0">
                  <a:pos x="37" y="6"/>
                </a:cxn>
                <a:cxn ang="0">
                  <a:pos x="13" y="7"/>
                </a:cxn>
              </a:cxnLst>
              <a:rect l="0" t="0" r="r" b="b"/>
              <a:pathLst>
                <a:path w="585" h="479">
                  <a:moveTo>
                    <a:pt x="0" y="7"/>
                  </a:moveTo>
                  <a:lnTo>
                    <a:pt x="1" y="107"/>
                  </a:lnTo>
                  <a:lnTo>
                    <a:pt x="1" y="206"/>
                  </a:lnTo>
                  <a:lnTo>
                    <a:pt x="2" y="306"/>
                  </a:lnTo>
                  <a:lnTo>
                    <a:pt x="2" y="406"/>
                  </a:lnTo>
                  <a:lnTo>
                    <a:pt x="3" y="425"/>
                  </a:lnTo>
                  <a:lnTo>
                    <a:pt x="5" y="442"/>
                  </a:lnTo>
                  <a:lnTo>
                    <a:pt x="5" y="461"/>
                  </a:lnTo>
                  <a:lnTo>
                    <a:pt x="6" y="479"/>
                  </a:lnTo>
                  <a:lnTo>
                    <a:pt x="41" y="479"/>
                  </a:lnTo>
                  <a:lnTo>
                    <a:pt x="78" y="479"/>
                  </a:lnTo>
                  <a:lnTo>
                    <a:pt x="114" y="479"/>
                  </a:lnTo>
                  <a:lnTo>
                    <a:pt x="151" y="478"/>
                  </a:lnTo>
                  <a:lnTo>
                    <a:pt x="187" y="478"/>
                  </a:lnTo>
                  <a:lnTo>
                    <a:pt x="223" y="478"/>
                  </a:lnTo>
                  <a:lnTo>
                    <a:pt x="259" y="478"/>
                  </a:lnTo>
                  <a:lnTo>
                    <a:pt x="296" y="478"/>
                  </a:lnTo>
                  <a:lnTo>
                    <a:pt x="332" y="478"/>
                  </a:lnTo>
                  <a:lnTo>
                    <a:pt x="367" y="478"/>
                  </a:lnTo>
                  <a:lnTo>
                    <a:pt x="404" y="478"/>
                  </a:lnTo>
                  <a:lnTo>
                    <a:pt x="440" y="478"/>
                  </a:lnTo>
                  <a:lnTo>
                    <a:pt x="477" y="477"/>
                  </a:lnTo>
                  <a:lnTo>
                    <a:pt x="513" y="477"/>
                  </a:lnTo>
                  <a:lnTo>
                    <a:pt x="549" y="477"/>
                  </a:lnTo>
                  <a:lnTo>
                    <a:pt x="585" y="477"/>
                  </a:lnTo>
                  <a:lnTo>
                    <a:pt x="585" y="382"/>
                  </a:lnTo>
                  <a:lnTo>
                    <a:pt x="585" y="288"/>
                  </a:lnTo>
                  <a:lnTo>
                    <a:pt x="585" y="194"/>
                  </a:lnTo>
                  <a:lnTo>
                    <a:pt x="585" y="100"/>
                  </a:lnTo>
                  <a:lnTo>
                    <a:pt x="585" y="76"/>
                  </a:lnTo>
                  <a:lnTo>
                    <a:pt x="585" y="52"/>
                  </a:lnTo>
                  <a:lnTo>
                    <a:pt x="585" y="28"/>
                  </a:lnTo>
                  <a:lnTo>
                    <a:pt x="585" y="3"/>
                  </a:lnTo>
                  <a:lnTo>
                    <a:pt x="567" y="3"/>
                  </a:lnTo>
                  <a:lnTo>
                    <a:pt x="548" y="3"/>
                  </a:lnTo>
                  <a:lnTo>
                    <a:pt x="530" y="2"/>
                  </a:lnTo>
                  <a:lnTo>
                    <a:pt x="511" y="2"/>
                  </a:lnTo>
                  <a:lnTo>
                    <a:pt x="494" y="2"/>
                  </a:lnTo>
                  <a:lnTo>
                    <a:pt x="476" y="2"/>
                  </a:lnTo>
                  <a:lnTo>
                    <a:pt x="457" y="2"/>
                  </a:lnTo>
                  <a:lnTo>
                    <a:pt x="439" y="1"/>
                  </a:lnTo>
                  <a:lnTo>
                    <a:pt x="420" y="1"/>
                  </a:lnTo>
                  <a:lnTo>
                    <a:pt x="402" y="1"/>
                  </a:lnTo>
                  <a:lnTo>
                    <a:pt x="384" y="1"/>
                  </a:lnTo>
                  <a:lnTo>
                    <a:pt x="366" y="1"/>
                  </a:lnTo>
                  <a:lnTo>
                    <a:pt x="348" y="1"/>
                  </a:lnTo>
                  <a:lnTo>
                    <a:pt x="329" y="0"/>
                  </a:lnTo>
                  <a:lnTo>
                    <a:pt x="311" y="0"/>
                  </a:lnTo>
                  <a:lnTo>
                    <a:pt x="293" y="0"/>
                  </a:lnTo>
                  <a:lnTo>
                    <a:pt x="280" y="0"/>
                  </a:lnTo>
                  <a:lnTo>
                    <a:pt x="268" y="0"/>
                  </a:lnTo>
                  <a:lnTo>
                    <a:pt x="256" y="1"/>
                  </a:lnTo>
                  <a:lnTo>
                    <a:pt x="244" y="1"/>
                  </a:lnTo>
                  <a:lnTo>
                    <a:pt x="232" y="1"/>
                  </a:lnTo>
                  <a:lnTo>
                    <a:pt x="220" y="1"/>
                  </a:lnTo>
                  <a:lnTo>
                    <a:pt x="207" y="1"/>
                  </a:lnTo>
                  <a:lnTo>
                    <a:pt x="196" y="1"/>
                  </a:lnTo>
                  <a:lnTo>
                    <a:pt x="183" y="2"/>
                  </a:lnTo>
                  <a:lnTo>
                    <a:pt x="172" y="2"/>
                  </a:lnTo>
                  <a:lnTo>
                    <a:pt x="159" y="2"/>
                  </a:lnTo>
                  <a:lnTo>
                    <a:pt x="147" y="2"/>
                  </a:lnTo>
                  <a:lnTo>
                    <a:pt x="135" y="2"/>
                  </a:lnTo>
                  <a:lnTo>
                    <a:pt x="122" y="3"/>
                  </a:lnTo>
                  <a:lnTo>
                    <a:pt x="111" y="3"/>
                  </a:lnTo>
                  <a:lnTo>
                    <a:pt x="98" y="3"/>
                  </a:lnTo>
                  <a:lnTo>
                    <a:pt x="85" y="3"/>
                  </a:lnTo>
                  <a:lnTo>
                    <a:pt x="74" y="4"/>
                  </a:lnTo>
                  <a:lnTo>
                    <a:pt x="61" y="4"/>
                  </a:lnTo>
                  <a:lnTo>
                    <a:pt x="50" y="4"/>
                  </a:lnTo>
                  <a:lnTo>
                    <a:pt x="37" y="6"/>
                  </a:lnTo>
                  <a:lnTo>
                    <a:pt x="24" y="6"/>
                  </a:lnTo>
                  <a:lnTo>
                    <a:pt x="13" y="7"/>
                  </a:lnTo>
                  <a:lnTo>
                    <a:pt x="0" y="7"/>
                  </a:lnTo>
                  <a:close/>
                </a:path>
              </a:pathLst>
            </a:custGeom>
            <a:solidFill>
              <a:srgbClr val="44515B"/>
            </a:solidFill>
            <a:ln w="9525">
              <a:noFill/>
              <a:round/>
              <a:headEnd/>
              <a:tailEnd/>
            </a:ln>
          </p:spPr>
          <p:txBody>
            <a:bodyPr/>
            <a:lstStyle/>
            <a:p>
              <a:endParaRPr lang="en-US" dirty="0"/>
            </a:p>
          </p:txBody>
        </p:sp>
        <p:sp>
          <p:nvSpPr>
            <p:cNvPr id="48" name="Freeform 1062"/>
            <p:cNvSpPr>
              <a:spLocks/>
            </p:cNvSpPr>
            <p:nvPr/>
          </p:nvSpPr>
          <p:spPr bwMode="auto">
            <a:xfrm>
              <a:off x="736" y="2173"/>
              <a:ext cx="234" cy="190"/>
            </a:xfrm>
            <a:custGeom>
              <a:avLst/>
              <a:gdLst/>
              <a:ahLst/>
              <a:cxnLst>
                <a:cxn ang="0">
                  <a:pos x="1" y="84"/>
                </a:cxn>
                <a:cxn ang="0">
                  <a:pos x="2" y="243"/>
                </a:cxn>
                <a:cxn ang="0">
                  <a:pos x="5" y="337"/>
                </a:cxn>
                <a:cxn ang="0">
                  <a:pos x="6" y="365"/>
                </a:cxn>
                <a:cxn ang="0">
                  <a:pos x="36" y="380"/>
                </a:cxn>
                <a:cxn ang="0">
                  <a:pos x="93" y="380"/>
                </a:cxn>
                <a:cxn ang="0">
                  <a:pos x="151" y="379"/>
                </a:cxn>
                <a:cxn ang="0">
                  <a:pos x="208" y="379"/>
                </a:cxn>
                <a:cxn ang="0">
                  <a:pos x="265" y="379"/>
                </a:cxn>
                <a:cxn ang="0">
                  <a:pos x="323" y="379"/>
                </a:cxn>
                <a:cxn ang="0">
                  <a:pos x="380" y="378"/>
                </a:cxn>
                <a:cxn ang="0">
                  <a:pos x="438" y="378"/>
                </a:cxn>
                <a:cxn ang="0">
                  <a:pos x="467" y="303"/>
                </a:cxn>
                <a:cxn ang="0">
                  <a:pos x="467" y="153"/>
                </a:cxn>
                <a:cxn ang="0">
                  <a:pos x="467" y="59"/>
                </a:cxn>
                <a:cxn ang="0">
                  <a:pos x="467" y="21"/>
                </a:cxn>
                <a:cxn ang="0">
                  <a:pos x="452" y="3"/>
                </a:cxn>
                <a:cxn ang="0">
                  <a:pos x="423" y="1"/>
                </a:cxn>
                <a:cxn ang="0">
                  <a:pos x="394" y="1"/>
                </a:cxn>
                <a:cxn ang="0">
                  <a:pos x="364" y="1"/>
                </a:cxn>
                <a:cxn ang="0">
                  <a:pos x="335" y="0"/>
                </a:cxn>
                <a:cxn ang="0">
                  <a:pos x="306" y="0"/>
                </a:cxn>
                <a:cxn ang="0">
                  <a:pos x="278" y="0"/>
                </a:cxn>
                <a:cxn ang="0">
                  <a:pos x="249" y="0"/>
                </a:cxn>
                <a:cxn ang="0">
                  <a:pos x="214" y="0"/>
                </a:cxn>
                <a:cxn ang="0">
                  <a:pos x="176" y="0"/>
                </a:cxn>
                <a:cxn ang="0">
                  <a:pos x="137" y="1"/>
                </a:cxn>
                <a:cxn ang="0">
                  <a:pos x="99" y="3"/>
                </a:cxn>
                <a:cxn ang="0">
                  <a:pos x="69" y="3"/>
                </a:cxn>
                <a:cxn ang="0">
                  <a:pos x="50" y="4"/>
                </a:cxn>
                <a:cxn ang="0">
                  <a:pos x="30" y="4"/>
                </a:cxn>
                <a:cxn ang="0">
                  <a:pos x="10" y="5"/>
                </a:cxn>
              </a:cxnLst>
              <a:rect l="0" t="0" r="r" b="b"/>
              <a:pathLst>
                <a:path w="467" h="380">
                  <a:moveTo>
                    <a:pt x="0" y="6"/>
                  </a:moveTo>
                  <a:lnTo>
                    <a:pt x="1" y="84"/>
                  </a:lnTo>
                  <a:lnTo>
                    <a:pt x="2" y="164"/>
                  </a:lnTo>
                  <a:lnTo>
                    <a:pt x="2" y="243"/>
                  </a:lnTo>
                  <a:lnTo>
                    <a:pt x="3" y="323"/>
                  </a:lnTo>
                  <a:lnTo>
                    <a:pt x="5" y="337"/>
                  </a:lnTo>
                  <a:lnTo>
                    <a:pt x="6" y="352"/>
                  </a:lnTo>
                  <a:lnTo>
                    <a:pt x="6" y="365"/>
                  </a:lnTo>
                  <a:lnTo>
                    <a:pt x="7" y="380"/>
                  </a:lnTo>
                  <a:lnTo>
                    <a:pt x="36" y="380"/>
                  </a:lnTo>
                  <a:lnTo>
                    <a:pt x="65" y="380"/>
                  </a:lnTo>
                  <a:lnTo>
                    <a:pt x="93" y="380"/>
                  </a:lnTo>
                  <a:lnTo>
                    <a:pt x="122" y="379"/>
                  </a:lnTo>
                  <a:lnTo>
                    <a:pt x="151" y="379"/>
                  </a:lnTo>
                  <a:lnTo>
                    <a:pt x="180" y="379"/>
                  </a:lnTo>
                  <a:lnTo>
                    <a:pt x="208" y="379"/>
                  </a:lnTo>
                  <a:lnTo>
                    <a:pt x="237" y="379"/>
                  </a:lnTo>
                  <a:lnTo>
                    <a:pt x="265" y="379"/>
                  </a:lnTo>
                  <a:lnTo>
                    <a:pt x="294" y="379"/>
                  </a:lnTo>
                  <a:lnTo>
                    <a:pt x="323" y="379"/>
                  </a:lnTo>
                  <a:lnTo>
                    <a:pt x="351" y="379"/>
                  </a:lnTo>
                  <a:lnTo>
                    <a:pt x="380" y="378"/>
                  </a:lnTo>
                  <a:lnTo>
                    <a:pt x="409" y="378"/>
                  </a:lnTo>
                  <a:lnTo>
                    <a:pt x="438" y="378"/>
                  </a:lnTo>
                  <a:lnTo>
                    <a:pt x="467" y="378"/>
                  </a:lnTo>
                  <a:lnTo>
                    <a:pt x="467" y="303"/>
                  </a:lnTo>
                  <a:lnTo>
                    <a:pt x="467" y="228"/>
                  </a:lnTo>
                  <a:lnTo>
                    <a:pt x="467" y="153"/>
                  </a:lnTo>
                  <a:lnTo>
                    <a:pt x="467" y="79"/>
                  </a:lnTo>
                  <a:lnTo>
                    <a:pt x="467" y="59"/>
                  </a:lnTo>
                  <a:lnTo>
                    <a:pt x="467" y="41"/>
                  </a:lnTo>
                  <a:lnTo>
                    <a:pt x="467" y="21"/>
                  </a:lnTo>
                  <a:lnTo>
                    <a:pt x="467" y="3"/>
                  </a:lnTo>
                  <a:lnTo>
                    <a:pt x="452" y="3"/>
                  </a:lnTo>
                  <a:lnTo>
                    <a:pt x="438" y="3"/>
                  </a:lnTo>
                  <a:lnTo>
                    <a:pt x="423" y="1"/>
                  </a:lnTo>
                  <a:lnTo>
                    <a:pt x="408" y="1"/>
                  </a:lnTo>
                  <a:lnTo>
                    <a:pt x="394" y="1"/>
                  </a:lnTo>
                  <a:lnTo>
                    <a:pt x="379" y="1"/>
                  </a:lnTo>
                  <a:lnTo>
                    <a:pt x="364" y="1"/>
                  </a:lnTo>
                  <a:lnTo>
                    <a:pt x="350" y="1"/>
                  </a:lnTo>
                  <a:lnTo>
                    <a:pt x="335" y="0"/>
                  </a:lnTo>
                  <a:lnTo>
                    <a:pt x="320" y="0"/>
                  </a:lnTo>
                  <a:lnTo>
                    <a:pt x="306" y="0"/>
                  </a:lnTo>
                  <a:lnTo>
                    <a:pt x="291" y="0"/>
                  </a:lnTo>
                  <a:lnTo>
                    <a:pt x="278" y="0"/>
                  </a:lnTo>
                  <a:lnTo>
                    <a:pt x="263" y="0"/>
                  </a:lnTo>
                  <a:lnTo>
                    <a:pt x="249" y="0"/>
                  </a:lnTo>
                  <a:lnTo>
                    <a:pt x="234" y="0"/>
                  </a:lnTo>
                  <a:lnTo>
                    <a:pt x="214" y="0"/>
                  </a:lnTo>
                  <a:lnTo>
                    <a:pt x="195" y="0"/>
                  </a:lnTo>
                  <a:lnTo>
                    <a:pt x="176" y="0"/>
                  </a:lnTo>
                  <a:lnTo>
                    <a:pt x="157" y="1"/>
                  </a:lnTo>
                  <a:lnTo>
                    <a:pt x="137" y="1"/>
                  </a:lnTo>
                  <a:lnTo>
                    <a:pt x="119" y="1"/>
                  </a:lnTo>
                  <a:lnTo>
                    <a:pt x="99" y="3"/>
                  </a:lnTo>
                  <a:lnTo>
                    <a:pt x="79" y="3"/>
                  </a:lnTo>
                  <a:lnTo>
                    <a:pt x="69" y="3"/>
                  </a:lnTo>
                  <a:lnTo>
                    <a:pt x="60" y="4"/>
                  </a:lnTo>
                  <a:lnTo>
                    <a:pt x="50" y="4"/>
                  </a:lnTo>
                  <a:lnTo>
                    <a:pt x="40" y="4"/>
                  </a:lnTo>
                  <a:lnTo>
                    <a:pt x="30" y="4"/>
                  </a:lnTo>
                  <a:lnTo>
                    <a:pt x="20" y="5"/>
                  </a:lnTo>
                  <a:lnTo>
                    <a:pt x="10" y="5"/>
                  </a:lnTo>
                  <a:lnTo>
                    <a:pt x="0" y="6"/>
                  </a:lnTo>
                  <a:close/>
                </a:path>
              </a:pathLst>
            </a:custGeom>
            <a:solidFill>
              <a:srgbClr val="495460"/>
            </a:solidFill>
            <a:ln w="9525">
              <a:noFill/>
              <a:round/>
              <a:headEnd/>
              <a:tailEnd/>
            </a:ln>
          </p:spPr>
          <p:txBody>
            <a:bodyPr/>
            <a:lstStyle/>
            <a:p>
              <a:endParaRPr lang="en-US" dirty="0"/>
            </a:p>
          </p:txBody>
        </p:sp>
        <p:sp>
          <p:nvSpPr>
            <p:cNvPr id="49" name="Freeform 1063"/>
            <p:cNvSpPr>
              <a:spLocks/>
            </p:cNvSpPr>
            <p:nvPr/>
          </p:nvSpPr>
          <p:spPr bwMode="auto">
            <a:xfrm>
              <a:off x="737" y="2174"/>
              <a:ext cx="173" cy="140"/>
            </a:xfrm>
            <a:custGeom>
              <a:avLst/>
              <a:gdLst/>
              <a:ahLst/>
              <a:cxnLst>
                <a:cxn ang="0">
                  <a:pos x="0" y="5"/>
                </a:cxn>
                <a:cxn ang="0">
                  <a:pos x="4" y="238"/>
                </a:cxn>
                <a:cxn ang="0">
                  <a:pos x="6" y="281"/>
                </a:cxn>
                <a:cxn ang="0">
                  <a:pos x="346" y="279"/>
                </a:cxn>
                <a:cxn ang="0">
                  <a:pos x="346" y="57"/>
                </a:cxn>
                <a:cxn ang="0">
                  <a:pos x="346" y="1"/>
                </a:cxn>
                <a:cxn ang="0">
                  <a:pos x="174" y="0"/>
                </a:cxn>
                <a:cxn ang="0">
                  <a:pos x="60" y="1"/>
                </a:cxn>
                <a:cxn ang="0">
                  <a:pos x="0" y="5"/>
                </a:cxn>
              </a:cxnLst>
              <a:rect l="0" t="0" r="r" b="b"/>
              <a:pathLst>
                <a:path w="346" h="281">
                  <a:moveTo>
                    <a:pt x="0" y="5"/>
                  </a:moveTo>
                  <a:lnTo>
                    <a:pt x="4" y="238"/>
                  </a:lnTo>
                  <a:lnTo>
                    <a:pt x="6" y="281"/>
                  </a:lnTo>
                  <a:lnTo>
                    <a:pt x="346" y="279"/>
                  </a:lnTo>
                  <a:lnTo>
                    <a:pt x="346" y="57"/>
                  </a:lnTo>
                  <a:lnTo>
                    <a:pt x="346" y="1"/>
                  </a:lnTo>
                  <a:lnTo>
                    <a:pt x="174" y="0"/>
                  </a:lnTo>
                  <a:lnTo>
                    <a:pt x="60" y="1"/>
                  </a:lnTo>
                  <a:lnTo>
                    <a:pt x="0" y="5"/>
                  </a:lnTo>
                  <a:close/>
                </a:path>
              </a:pathLst>
            </a:custGeom>
            <a:solidFill>
              <a:srgbClr val="4F5966"/>
            </a:solidFill>
            <a:ln w="9525">
              <a:noFill/>
              <a:round/>
              <a:headEnd/>
              <a:tailEnd/>
            </a:ln>
          </p:spPr>
          <p:txBody>
            <a:bodyPr/>
            <a:lstStyle/>
            <a:p>
              <a:endParaRPr lang="en-US" dirty="0"/>
            </a:p>
          </p:txBody>
        </p:sp>
        <p:sp>
          <p:nvSpPr>
            <p:cNvPr id="50" name="Rectangle 1064"/>
            <p:cNvSpPr>
              <a:spLocks noChangeArrowheads="1"/>
            </p:cNvSpPr>
            <p:nvPr/>
          </p:nvSpPr>
          <p:spPr bwMode="auto">
            <a:xfrm>
              <a:off x="801" y="2242"/>
              <a:ext cx="695" cy="521"/>
            </a:xfrm>
            <a:prstGeom prst="rect">
              <a:avLst/>
            </a:prstGeom>
            <a:solidFill>
              <a:srgbClr val="00000F"/>
            </a:solidFill>
            <a:ln w="9525">
              <a:noFill/>
              <a:miter lim="800000"/>
              <a:headEnd/>
              <a:tailEnd/>
            </a:ln>
          </p:spPr>
          <p:txBody>
            <a:bodyPr/>
            <a:lstStyle/>
            <a:p>
              <a:endParaRPr lang="en-US" dirty="0"/>
            </a:p>
          </p:txBody>
        </p:sp>
        <p:sp>
          <p:nvSpPr>
            <p:cNvPr id="51" name="Rectangle 1065"/>
            <p:cNvSpPr>
              <a:spLocks noChangeArrowheads="1"/>
            </p:cNvSpPr>
            <p:nvPr/>
          </p:nvSpPr>
          <p:spPr bwMode="auto">
            <a:xfrm>
              <a:off x="814" y="2253"/>
              <a:ext cx="664" cy="497"/>
            </a:xfrm>
            <a:prstGeom prst="rect">
              <a:avLst/>
            </a:prstGeom>
            <a:solidFill>
              <a:srgbClr val="004F84"/>
            </a:solidFill>
            <a:ln w="9525">
              <a:noFill/>
              <a:miter lim="800000"/>
              <a:headEnd/>
              <a:tailEnd/>
            </a:ln>
          </p:spPr>
          <p:txBody>
            <a:bodyPr/>
            <a:lstStyle/>
            <a:p>
              <a:endParaRPr lang="en-US" dirty="0"/>
            </a:p>
          </p:txBody>
        </p:sp>
        <p:sp>
          <p:nvSpPr>
            <p:cNvPr id="52" name="Freeform 1066"/>
            <p:cNvSpPr>
              <a:spLocks/>
            </p:cNvSpPr>
            <p:nvPr/>
          </p:nvSpPr>
          <p:spPr bwMode="auto">
            <a:xfrm>
              <a:off x="840" y="2271"/>
              <a:ext cx="613" cy="460"/>
            </a:xfrm>
            <a:custGeom>
              <a:avLst/>
              <a:gdLst/>
              <a:ahLst/>
              <a:cxnLst>
                <a:cxn ang="0">
                  <a:pos x="46" y="0"/>
                </a:cxn>
                <a:cxn ang="0">
                  <a:pos x="122" y="0"/>
                </a:cxn>
                <a:cxn ang="0">
                  <a:pos x="198" y="0"/>
                </a:cxn>
                <a:cxn ang="0">
                  <a:pos x="274" y="0"/>
                </a:cxn>
                <a:cxn ang="0">
                  <a:pos x="350" y="0"/>
                </a:cxn>
                <a:cxn ang="0">
                  <a:pos x="426" y="0"/>
                </a:cxn>
                <a:cxn ang="0">
                  <a:pos x="502" y="0"/>
                </a:cxn>
                <a:cxn ang="0">
                  <a:pos x="578" y="0"/>
                </a:cxn>
                <a:cxn ang="0">
                  <a:pos x="656" y="0"/>
                </a:cxn>
                <a:cxn ang="0">
                  <a:pos x="733" y="0"/>
                </a:cxn>
                <a:cxn ang="0">
                  <a:pos x="809" y="1"/>
                </a:cxn>
                <a:cxn ang="0">
                  <a:pos x="886" y="3"/>
                </a:cxn>
                <a:cxn ang="0">
                  <a:pos x="962" y="3"/>
                </a:cxn>
                <a:cxn ang="0">
                  <a:pos x="1038" y="5"/>
                </a:cxn>
                <a:cxn ang="0">
                  <a:pos x="1114" y="6"/>
                </a:cxn>
                <a:cxn ang="0">
                  <a:pos x="1190" y="7"/>
                </a:cxn>
                <a:cxn ang="0">
                  <a:pos x="1227" y="121"/>
                </a:cxn>
                <a:cxn ang="0">
                  <a:pos x="1227" y="348"/>
                </a:cxn>
                <a:cxn ang="0">
                  <a:pos x="1226" y="576"/>
                </a:cxn>
                <a:cxn ang="0">
                  <a:pos x="1221" y="806"/>
                </a:cxn>
                <a:cxn ang="0">
                  <a:pos x="1181" y="920"/>
                </a:cxn>
                <a:cxn ang="0">
                  <a:pos x="1105" y="920"/>
                </a:cxn>
                <a:cxn ang="0">
                  <a:pos x="1030" y="920"/>
                </a:cxn>
                <a:cxn ang="0">
                  <a:pos x="954" y="920"/>
                </a:cxn>
                <a:cxn ang="0">
                  <a:pos x="878" y="920"/>
                </a:cxn>
                <a:cxn ang="0">
                  <a:pos x="802" y="920"/>
                </a:cxn>
                <a:cxn ang="0">
                  <a:pos x="727" y="920"/>
                </a:cxn>
                <a:cxn ang="0">
                  <a:pos x="651" y="920"/>
                </a:cxn>
                <a:cxn ang="0">
                  <a:pos x="574" y="920"/>
                </a:cxn>
                <a:cxn ang="0">
                  <a:pos x="497" y="920"/>
                </a:cxn>
                <a:cxn ang="0">
                  <a:pos x="419" y="919"/>
                </a:cxn>
                <a:cxn ang="0">
                  <a:pos x="342" y="918"/>
                </a:cxn>
                <a:cxn ang="0">
                  <a:pos x="266" y="918"/>
                </a:cxn>
                <a:cxn ang="0">
                  <a:pos x="189" y="916"/>
                </a:cxn>
                <a:cxn ang="0">
                  <a:pos x="113" y="915"/>
                </a:cxn>
                <a:cxn ang="0">
                  <a:pos x="38" y="913"/>
                </a:cxn>
                <a:cxn ang="0">
                  <a:pos x="0" y="799"/>
                </a:cxn>
                <a:cxn ang="0">
                  <a:pos x="0" y="574"/>
                </a:cxn>
                <a:cxn ang="0">
                  <a:pos x="1" y="345"/>
                </a:cxn>
                <a:cxn ang="0">
                  <a:pos x="5" y="114"/>
                </a:cxn>
              </a:cxnLst>
              <a:rect l="0" t="0" r="r" b="b"/>
              <a:pathLst>
                <a:path w="1227" h="920">
                  <a:moveTo>
                    <a:pt x="8" y="0"/>
                  </a:moveTo>
                  <a:lnTo>
                    <a:pt x="46" y="0"/>
                  </a:lnTo>
                  <a:lnTo>
                    <a:pt x="84" y="0"/>
                  </a:lnTo>
                  <a:lnTo>
                    <a:pt x="122" y="0"/>
                  </a:lnTo>
                  <a:lnTo>
                    <a:pt x="160" y="0"/>
                  </a:lnTo>
                  <a:lnTo>
                    <a:pt x="198" y="0"/>
                  </a:lnTo>
                  <a:lnTo>
                    <a:pt x="236" y="0"/>
                  </a:lnTo>
                  <a:lnTo>
                    <a:pt x="274" y="0"/>
                  </a:lnTo>
                  <a:lnTo>
                    <a:pt x="312" y="0"/>
                  </a:lnTo>
                  <a:lnTo>
                    <a:pt x="350" y="0"/>
                  </a:lnTo>
                  <a:lnTo>
                    <a:pt x="388" y="0"/>
                  </a:lnTo>
                  <a:lnTo>
                    <a:pt x="426" y="0"/>
                  </a:lnTo>
                  <a:lnTo>
                    <a:pt x="464" y="0"/>
                  </a:lnTo>
                  <a:lnTo>
                    <a:pt x="502" y="0"/>
                  </a:lnTo>
                  <a:lnTo>
                    <a:pt x="540" y="0"/>
                  </a:lnTo>
                  <a:lnTo>
                    <a:pt x="578" y="0"/>
                  </a:lnTo>
                  <a:lnTo>
                    <a:pt x="616" y="0"/>
                  </a:lnTo>
                  <a:lnTo>
                    <a:pt x="656" y="0"/>
                  </a:lnTo>
                  <a:lnTo>
                    <a:pt x="694" y="0"/>
                  </a:lnTo>
                  <a:lnTo>
                    <a:pt x="733" y="0"/>
                  </a:lnTo>
                  <a:lnTo>
                    <a:pt x="771" y="1"/>
                  </a:lnTo>
                  <a:lnTo>
                    <a:pt x="809" y="1"/>
                  </a:lnTo>
                  <a:lnTo>
                    <a:pt x="848" y="1"/>
                  </a:lnTo>
                  <a:lnTo>
                    <a:pt x="886" y="3"/>
                  </a:lnTo>
                  <a:lnTo>
                    <a:pt x="924" y="3"/>
                  </a:lnTo>
                  <a:lnTo>
                    <a:pt x="962" y="3"/>
                  </a:lnTo>
                  <a:lnTo>
                    <a:pt x="1000" y="4"/>
                  </a:lnTo>
                  <a:lnTo>
                    <a:pt x="1038" y="5"/>
                  </a:lnTo>
                  <a:lnTo>
                    <a:pt x="1076" y="5"/>
                  </a:lnTo>
                  <a:lnTo>
                    <a:pt x="1114" y="6"/>
                  </a:lnTo>
                  <a:lnTo>
                    <a:pt x="1152" y="7"/>
                  </a:lnTo>
                  <a:lnTo>
                    <a:pt x="1190" y="7"/>
                  </a:lnTo>
                  <a:lnTo>
                    <a:pt x="1227" y="8"/>
                  </a:lnTo>
                  <a:lnTo>
                    <a:pt x="1227" y="121"/>
                  </a:lnTo>
                  <a:lnTo>
                    <a:pt x="1227" y="234"/>
                  </a:lnTo>
                  <a:lnTo>
                    <a:pt x="1227" y="348"/>
                  </a:lnTo>
                  <a:lnTo>
                    <a:pt x="1227" y="461"/>
                  </a:lnTo>
                  <a:lnTo>
                    <a:pt x="1226" y="576"/>
                  </a:lnTo>
                  <a:lnTo>
                    <a:pt x="1225" y="692"/>
                  </a:lnTo>
                  <a:lnTo>
                    <a:pt x="1221" y="806"/>
                  </a:lnTo>
                  <a:lnTo>
                    <a:pt x="1219" y="920"/>
                  </a:lnTo>
                  <a:lnTo>
                    <a:pt x="1181" y="920"/>
                  </a:lnTo>
                  <a:lnTo>
                    <a:pt x="1143" y="920"/>
                  </a:lnTo>
                  <a:lnTo>
                    <a:pt x="1105" y="920"/>
                  </a:lnTo>
                  <a:lnTo>
                    <a:pt x="1068" y="920"/>
                  </a:lnTo>
                  <a:lnTo>
                    <a:pt x="1030" y="920"/>
                  </a:lnTo>
                  <a:lnTo>
                    <a:pt x="992" y="920"/>
                  </a:lnTo>
                  <a:lnTo>
                    <a:pt x="954" y="920"/>
                  </a:lnTo>
                  <a:lnTo>
                    <a:pt x="916" y="920"/>
                  </a:lnTo>
                  <a:lnTo>
                    <a:pt x="878" y="920"/>
                  </a:lnTo>
                  <a:lnTo>
                    <a:pt x="840" y="920"/>
                  </a:lnTo>
                  <a:lnTo>
                    <a:pt x="802" y="920"/>
                  </a:lnTo>
                  <a:lnTo>
                    <a:pt x="764" y="920"/>
                  </a:lnTo>
                  <a:lnTo>
                    <a:pt x="727" y="920"/>
                  </a:lnTo>
                  <a:lnTo>
                    <a:pt x="689" y="920"/>
                  </a:lnTo>
                  <a:lnTo>
                    <a:pt x="651" y="920"/>
                  </a:lnTo>
                  <a:lnTo>
                    <a:pt x="613" y="920"/>
                  </a:lnTo>
                  <a:lnTo>
                    <a:pt x="574" y="920"/>
                  </a:lnTo>
                  <a:lnTo>
                    <a:pt x="536" y="920"/>
                  </a:lnTo>
                  <a:lnTo>
                    <a:pt x="497" y="920"/>
                  </a:lnTo>
                  <a:lnTo>
                    <a:pt x="457" y="919"/>
                  </a:lnTo>
                  <a:lnTo>
                    <a:pt x="419" y="919"/>
                  </a:lnTo>
                  <a:lnTo>
                    <a:pt x="380" y="919"/>
                  </a:lnTo>
                  <a:lnTo>
                    <a:pt x="342" y="918"/>
                  </a:lnTo>
                  <a:lnTo>
                    <a:pt x="304" y="918"/>
                  </a:lnTo>
                  <a:lnTo>
                    <a:pt x="266" y="918"/>
                  </a:lnTo>
                  <a:lnTo>
                    <a:pt x="227" y="917"/>
                  </a:lnTo>
                  <a:lnTo>
                    <a:pt x="189" y="916"/>
                  </a:lnTo>
                  <a:lnTo>
                    <a:pt x="151" y="916"/>
                  </a:lnTo>
                  <a:lnTo>
                    <a:pt x="113" y="915"/>
                  </a:lnTo>
                  <a:lnTo>
                    <a:pt x="75" y="913"/>
                  </a:lnTo>
                  <a:lnTo>
                    <a:pt x="38" y="913"/>
                  </a:lnTo>
                  <a:lnTo>
                    <a:pt x="0" y="912"/>
                  </a:lnTo>
                  <a:lnTo>
                    <a:pt x="0" y="799"/>
                  </a:lnTo>
                  <a:lnTo>
                    <a:pt x="0" y="687"/>
                  </a:lnTo>
                  <a:lnTo>
                    <a:pt x="0" y="574"/>
                  </a:lnTo>
                  <a:lnTo>
                    <a:pt x="0" y="461"/>
                  </a:lnTo>
                  <a:lnTo>
                    <a:pt x="1" y="345"/>
                  </a:lnTo>
                  <a:lnTo>
                    <a:pt x="2" y="228"/>
                  </a:lnTo>
                  <a:lnTo>
                    <a:pt x="5" y="114"/>
                  </a:lnTo>
                  <a:lnTo>
                    <a:pt x="8" y="0"/>
                  </a:lnTo>
                  <a:close/>
                </a:path>
              </a:pathLst>
            </a:custGeom>
            <a:solidFill>
              <a:srgbClr val="00568E"/>
            </a:solidFill>
            <a:ln w="9525">
              <a:noFill/>
              <a:round/>
              <a:headEnd/>
              <a:tailEnd/>
            </a:ln>
          </p:spPr>
          <p:txBody>
            <a:bodyPr/>
            <a:lstStyle/>
            <a:p>
              <a:endParaRPr lang="en-US" dirty="0"/>
            </a:p>
          </p:txBody>
        </p:sp>
        <p:sp>
          <p:nvSpPr>
            <p:cNvPr id="53" name="Freeform 1067"/>
            <p:cNvSpPr>
              <a:spLocks/>
            </p:cNvSpPr>
            <p:nvPr/>
          </p:nvSpPr>
          <p:spPr bwMode="auto">
            <a:xfrm>
              <a:off x="864" y="2290"/>
              <a:ext cx="565" cy="423"/>
            </a:xfrm>
            <a:custGeom>
              <a:avLst/>
              <a:gdLst/>
              <a:ahLst/>
              <a:cxnLst>
                <a:cxn ang="0">
                  <a:pos x="50" y="0"/>
                </a:cxn>
                <a:cxn ang="0">
                  <a:pos x="120" y="0"/>
                </a:cxn>
                <a:cxn ang="0">
                  <a:pos x="189" y="0"/>
                </a:cxn>
                <a:cxn ang="0">
                  <a:pos x="258" y="0"/>
                </a:cxn>
                <a:cxn ang="0">
                  <a:pos x="327" y="0"/>
                </a:cxn>
                <a:cxn ang="0">
                  <a:pos x="396" y="0"/>
                </a:cxn>
                <a:cxn ang="0">
                  <a:pos x="466" y="0"/>
                </a:cxn>
                <a:cxn ang="0">
                  <a:pos x="535" y="0"/>
                </a:cxn>
                <a:cxn ang="0">
                  <a:pos x="606" y="0"/>
                </a:cxn>
                <a:cxn ang="0">
                  <a:pos x="677" y="1"/>
                </a:cxn>
                <a:cxn ang="0">
                  <a:pos x="747" y="2"/>
                </a:cxn>
                <a:cxn ang="0">
                  <a:pos x="818" y="4"/>
                </a:cxn>
                <a:cxn ang="0">
                  <a:pos x="888" y="6"/>
                </a:cxn>
                <a:cxn ang="0">
                  <a:pos x="958" y="8"/>
                </a:cxn>
                <a:cxn ang="0">
                  <a:pos x="1027" y="12"/>
                </a:cxn>
                <a:cxn ang="0">
                  <a:pos x="1095" y="15"/>
                </a:cxn>
                <a:cxn ang="0">
                  <a:pos x="1130" y="118"/>
                </a:cxn>
                <a:cxn ang="0">
                  <a:pos x="1130" y="321"/>
                </a:cxn>
                <a:cxn ang="0">
                  <a:pos x="1129" y="531"/>
                </a:cxn>
                <a:cxn ang="0">
                  <a:pos x="1119" y="743"/>
                </a:cxn>
                <a:cxn ang="0">
                  <a:pos x="1079" y="847"/>
                </a:cxn>
                <a:cxn ang="0">
                  <a:pos x="1010" y="847"/>
                </a:cxn>
                <a:cxn ang="0">
                  <a:pos x="940" y="847"/>
                </a:cxn>
                <a:cxn ang="0">
                  <a:pos x="871" y="847"/>
                </a:cxn>
                <a:cxn ang="0">
                  <a:pos x="801" y="847"/>
                </a:cxn>
                <a:cxn ang="0">
                  <a:pos x="732" y="847"/>
                </a:cxn>
                <a:cxn ang="0">
                  <a:pos x="662" y="847"/>
                </a:cxn>
                <a:cxn ang="0">
                  <a:pos x="593" y="847"/>
                </a:cxn>
                <a:cxn ang="0">
                  <a:pos x="523" y="847"/>
                </a:cxn>
                <a:cxn ang="0">
                  <a:pos x="451" y="845"/>
                </a:cxn>
                <a:cxn ang="0">
                  <a:pos x="381" y="844"/>
                </a:cxn>
                <a:cxn ang="0">
                  <a:pos x="311" y="843"/>
                </a:cxn>
                <a:cxn ang="0">
                  <a:pos x="240" y="841"/>
                </a:cxn>
                <a:cxn ang="0">
                  <a:pos x="171" y="838"/>
                </a:cxn>
                <a:cxn ang="0">
                  <a:pos x="102" y="835"/>
                </a:cxn>
                <a:cxn ang="0">
                  <a:pos x="34" y="832"/>
                </a:cxn>
                <a:cxn ang="0">
                  <a:pos x="0" y="729"/>
                </a:cxn>
                <a:cxn ang="0">
                  <a:pos x="0" y="525"/>
                </a:cxn>
                <a:cxn ang="0">
                  <a:pos x="1" y="316"/>
                </a:cxn>
                <a:cxn ang="0">
                  <a:pos x="9" y="104"/>
                </a:cxn>
              </a:cxnLst>
              <a:rect l="0" t="0" r="r" b="b"/>
              <a:pathLst>
                <a:path w="1130" h="847">
                  <a:moveTo>
                    <a:pt x="16" y="0"/>
                  </a:moveTo>
                  <a:lnTo>
                    <a:pt x="50" y="0"/>
                  </a:lnTo>
                  <a:lnTo>
                    <a:pt x="85" y="0"/>
                  </a:lnTo>
                  <a:lnTo>
                    <a:pt x="120" y="0"/>
                  </a:lnTo>
                  <a:lnTo>
                    <a:pt x="154" y="0"/>
                  </a:lnTo>
                  <a:lnTo>
                    <a:pt x="189" y="0"/>
                  </a:lnTo>
                  <a:lnTo>
                    <a:pt x="223" y="0"/>
                  </a:lnTo>
                  <a:lnTo>
                    <a:pt x="258" y="0"/>
                  </a:lnTo>
                  <a:lnTo>
                    <a:pt x="292" y="0"/>
                  </a:lnTo>
                  <a:lnTo>
                    <a:pt x="327" y="0"/>
                  </a:lnTo>
                  <a:lnTo>
                    <a:pt x="361" y="0"/>
                  </a:lnTo>
                  <a:lnTo>
                    <a:pt x="396" y="0"/>
                  </a:lnTo>
                  <a:lnTo>
                    <a:pt x="431" y="0"/>
                  </a:lnTo>
                  <a:lnTo>
                    <a:pt x="466" y="0"/>
                  </a:lnTo>
                  <a:lnTo>
                    <a:pt x="501" y="0"/>
                  </a:lnTo>
                  <a:lnTo>
                    <a:pt x="535" y="0"/>
                  </a:lnTo>
                  <a:lnTo>
                    <a:pt x="570" y="0"/>
                  </a:lnTo>
                  <a:lnTo>
                    <a:pt x="606" y="0"/>
                  </a:lnTo>
                  <a:lnTo>
                    <a:pt x="641" y="0"/>
                  </a:lnTo>
                  <a:lnTo>
                    <a:pt x="677" y="1"/>
                  </a:lnTo>
                  <a:lnTo>
                    <a:pt x="712" y="1"/>
                  </a:lnTo>
                  <a:lnTo>
                    <a:pt x="747" y="2"/>
                  </a:lnTo>
                  <a:lnTo>
                    <a:pt x="783" y="2"/>
                  </a:lnTo>
                  <a:lnTo>
                    <a:pt x="818" y="4"/>
                  </a:lnTo>
                  <a:lnTo>
                    <a:pt x="853" y="5"/>
                  </a:lnTo>
                  <a:lnTo>
                    <a:pt x="888" y="6"/>
                  </a:lnTo>
                  <a:lnTo>
                    <a:pt x="922" y="7"/>
                  </a:lnTo>
                  <a:lnTo>
                    <a:pt x="958" y="8"/>
                  </a:lnTo>
                  <a:lnTo>
                    <a:pt x="993" y="9"/>
                  </a:lnTo>
                  <a:lnTo>
                    <a:pt x="1027" y="12"/>
                  </a:lnTo>
                  <a:lnTo>
                    <a:pt x="1062" y="13"/>
                  </a:lnTo>
                  <a:lnTo>
                    <a:pt x="1095" y="15"/>
                  </a:lnTo>
                  <a:lnTo>
                    <a:pt x="1130" y="16"/>
                  </a:lnTo>
                  <a:lnTo>
                    <a:pt x="1130" y="118"/>
                  </a:lnTo>
                  <a:lnTo>
                    <a:pt x="1130" y="220"/>
                  </a:lnTo>
                  <a:lnTo>
                    <a:pt x="1130" y="321"/>
                  </a:lnTo>
                  <a:lnTo>
                    <a:pt x="1130" y="424"/>
                  </a:lnTo>
                  <a:lnTo>
                    <a:pt x="1129" y="531"/>
                  </a:lnTo>
                  <a:lnTo>
                    <a:pt x="1125" y="638"/>
                  </a:lnTo>
                  <a:lnTo>
                    <a:pt x="1119" y="743"/>
                  </a:lnTo>
                  <a:lnTo>
                    <a:pt x="1114" y="847"/>
                  </a:lnTo>
                  <a:lnTo>
                    <a:pt x="1079" y="847"/>
                  </a:lnTo>
                  <a:lnTo>
                    <a:pt x="1044" y="847"/>
                  </a:lnTo>
                  <a:lnTo>
                    <a:pt x="1010" y="847"/>
                  </a:lnTo>
                  <a:lnTo>
                    <a:pt x="974" y="847"/>
                  </a:lnTo>
                  <a:lnTo>
                    <a:pt x="940" y="847"/>
                  </a:lnTo>
                  <a:lnTo>
                    <a:pt x="905" y="847"/>
                  </a:lnTo>
                  <a:lnTo>
                    <a:pt x="871" y="847"/>
                  </a:lnTo>
                  <a:lnTo>
                    <a:pt x="836" y="847"/>
                  </a:lnTo>
                  <a:lnTo>
                    <a:pt x="801" y="847"/>
                  </a:lnTo>
                  <a:lnTo>
                    <a:pt x="767" y="847"/>
                  </a:lnTo>
                  <a:lnTo>
                    <a:pt x="732" y="847"/>
                  </a:lnTo>
                  <a:lnTo>
                    <a:pt x="698" y="847"/>
                  </a:lnTo>
                  <a:lnTo>
                    <a:pt x="662" y="847"/>
                  </a:lnTo>
                  <a:lnTo>
                    <a:pt x="627" y="847"/>
                  </a:lnTo>
                  <a:lnTo>
                    <a:pt x="593" y="847"/>
                  </a:lnTo>
                  <a:lnTo>
                    <a:pt x="558" y="847"/>
                  </a:lnTo>
                  <a:lnTo>
                    <a:pt x="523" y="847"/>
                  </a:lnTo>
                  <a:lnTo>
                    <a:pt x="487" y="847"/>
                  </a:lnTo>
                  <a:lnTo>
                    <a:pt x="451" y="845"/>
                  </a:lnTo>
                  <a:lnTo>
                    <a:pt x="417" y="845"/>
                  </a:lnTo>
                  <a:lnTo>
                    <a:pt x="381" y="844"/>
                  </a:lnTo>
                  <a:lnTo>
                    <a:pt x="345" y="844"/>
                  </a:lnTo>
                  <a:lnTo>
                    <a:pt x="311" y="843"/>
                  </a:lnTo>
                  <a:lnTo>
                    <a:pt x="276" y="842"/>
                  </a:lnTo>
                  <a:lnTo>
                    <a:pt x="240" y="841"/>
                  </a:lnTo>
                  <a:lnTo>
                    <a:pt x="206" y="840"/>
                  </a:lnTo>
                  <a:lnTo>
                    <a:pt x="171" y="838"/>
                  </a:lnTo>
                  <a:lnTo>
                    <a:pt x="137" y="837"/>
                  </a:lnTo>
                  <a:lnTo>
                    <a:pt x="102" y="835"/>
                  </a:lnTo>
                  <a:lnTo>
                    <a:pt x="68" y="834"/>
                  </a:lnTo>
                  <a:lnTo>
                    <a:pt x="34" y="832"/>
                  </a:lnTo>
                  <a:lnTo>
                    <a:pt x="0" y="830"/>
                  </a:lnTo>
                  <a:lnTo>
                    <a:pt x="0" y="729"/>
                  </a:lnTo>
                  <a:lnTo>
                    <a:pt x="0" y="627"/>
                  </a:lnTo>
                  <a:lnTo>
                    <a:pt x="0" y="525"/>
                  </a:lnTo>
                  <a:lnTo>
                    <a:pt x="0" y="424"/>
                  </a:lnTo>
                  <a:lnTo>
                    <a:pt x="1" y="316"/>
                  </a:lnTo>
                  <a:lnTo>
                    <a:pt x="4" y="209"/>
                  </a:lnTo>
                  <a:lnTo>
                    <a:pt x="9" y="104"/>
                  </a:lnTo>
                  <a:lnTo>
                    <a:pt x="16" y="0"/>
                  </a:lnTo>
                  <a:close/>
                </a:path>
              </a:pathLst>
            </a:custGeom>
            <a:solidFill>
              <a:srgbClr val="005B99"/>
            </a:solidFill>
            <a:ln w="9525">
              <a:noFill/>
              <a:round/>
              <a:headEnd/>
              <a:tailEnd/>
            </a:ln>
          </p:spPr>
          <p:txBody>
            <a:bodyPr/>
            <a:lstStyle/>
            <a:p>
              <a:endParaRPr lang="en-US" dirty="0"/>
            </a:p>
          </p:txBody>
        </p:sp>
        <p:sp>
          <p:nvSpPr>
            <p:cNvPr id="54" name="Freeform 1068"/>
            <p:cNvSpPr>
              <a:spLocks/>
            </p:cNvSpPr>
            <p:nvPr/>
          </p:nvSpPr>
          <p:spPr bwMode="auto">
            <a:xfrm>
              <a:off x="889" y="2308"/>
              <a:ext cx="515" cy="386"/>
            </a:xfrm>
            <a:custGeom>
              <a:avLst/>
              <a:gdLst/>
              <a:ahLst/>
              <a:cxnLst>
                <a:cxn ang="0">
                  <a:pos x="56" y="0"/>
                </a:cxn>
                <a:cxn ang="0">
                  <a:pos x="118" y="0"/>
                </a:cxn>
                <a:cxn ang="0">
                  <a:pos x="180" y="0"/>
                </a:cxn>
                <a:cxn ang="0">
                  <a:pos x="242" y="0"/>
                </a:cxn>
                <a:cxn ang="0">
                  <a:pos x="305" y="0"/>
                </a:cxn>
                <a:cxn ang="0">
                  <a:pos x="368" y="0"/>
                </a:cxn>
                <a:cxn ang="0">
                  <a:pos x="430" y="0"/>
                </a:cxn>
                <a:cxn ang="0">
                  <a:pos x="492" y="0"/>
                </a:cxn>
                <a:cxn ang="0">
                  <a:pos x="555" y="0"/>
                </a:cxn>
                <a:cxn ang="0">
                  <a:pos x="621" y="1"/>
                </a:cxn>
                <a:cxn ang="0">
                  <a:pos x="686" y="3"/>
                </a:cxn>
                <a:cxn ang="0">
                  <a:pos x="750" y="6"/>
                </a:cxn>
                <a:cxn ang="0">
                  <a:pos x="813" y="9"/>
                </a:cxn>
                <a:cxn ang="0">
                  <a:pos x="877" y="13"/>
                </a:cxn>
                <a:cxn ang="0">
                  <a:pos x="939" y="17"/>
                </a:cxn>
                <a:cxn ang="0">
                  <a:pos x="1000" y="22"/>
                </a:cxn>
                <a:cxn ang="0">
                  <a:pos x="1030" y="115"/>
                </a:cxn>
                <a:cxn ang="0">
                  <a:pos x="1030" y="296"/>
                </a:cxn>
                <a:cxn ang="0">
                  <a:pos x="1028" y="487"/>
                </a:cxn>
                <a:cxn ang="0">
                  <a:pos x="1015" y="681"/>
                </a:cxn>
                <a:cxn ang="0">
                  <a:pos x="975" y="773"/>
                </a:cxn>
                <a:cxn ang="0">
                  <a:pos x="913" y="773"/>
                </a:cxn>
                <a:cxn ang="0">
                  <a:pos x="850" y="773"/>
                </a:cxn>
                <a:cxn ang="0">
                  <a:pos x="788" y="773"/>
                </a:cxn>
                <a:cxn ang="0">
                  <a:pos x="726" y="773"/>
                </a:cxn>
                <a:cxn ang="0">
                  <a:pos x="664" y="773"/>
                </a:cxn>
                <a:cxn ang="0">
                  <a:pos x="600" y="773"/>
                </a:cxn>
                <a:cxn ang="0">
                  <a:pos x="538" y="773"/>
                </a:cxn>
                <a:cxn ang="0">
                  <a:pos x="475" y="773"/>
                </a:cxn>
                <a:cxn ang="0">
                  <a:pos x="409" y="772"/>
                </a:cxn>
                <a:cxn ang="0">
                  <a:pos x="345" y="769"/>
                </a:cxn>
                <a:cxn ang="0">
                  <a:pos x="281" y="767"/>
                </a:cxn>
                <a:cxn ang="0">
                  <a:pos x="217" y="763"/>
                </a:cxn>
                <a:cxn ang="0">
                  <a:pos x="155" y="760"/>
                </a:cxn>
                <a:cxn ang="0">
                  <a:pos x="92" y="755"/>
                </a:cxn>
                <a:cxn ang="0">
                  <a:pos x="30" y="751"/>
                </a:cxn>
                <a:cxn ang="0">
                  <a:pos x="0" y="658"/>
                </a:cxn>
                <a:cxn ang="0">
                  <a:pos x="0" y="477"/>
                </a:cxn>
                <a:cxn ang="0">
                  <a:pos x="3" y="287"/>
                </a:cxn>
                <a:cxn ang="0">
                  <a:pos x="15" y="92"/>
                </a:cxn>
              </a:cxnLst>
              <a:rect l="0" t="0" r="r" b="b"/>
              <a:pathLst>
                <a:path w="1030" h="773">
                  <a:moveTo>
                    <a:pt x="24" y="0"/>
                  </a:moveTo>
                  <a:lnTo>
                    <a:pt x="56" y="0"/>
                  </a:lnTo>
                  <a:lnTo>
                    <a:pt x="87" y="0"/>
                  </a:lnTo>
                  <a:lnTo>
                    <a:pt x="118" y="0"/>
                  </a:lnTo>
                  <a:lnTo>
                    <a:pt x="149" y="0"/>
                  </a:lnTo>
                  <a:lnTo>
                    <a:pt x="180" y="0"/>
                  </a:lnTo>
                  <a:lnTo>
                    <a:pt x="211" y="0"/>
                  </a:lnTo>
                  <a:lnTo>
                    <a:pt x="242" y="0"/>
                  </a:lnTo>
                  <a:lnTo>
                    <a:pt x="274" y="0"/>
                  </a:lnTo>
                  <a:lnTo>
                    <a:pt x="305" y="0"/>
                  </a:lnTo>
                  <a:lnTo>
                    <a:pt x="337" y="0"/>
                  </a:lnTo>
                  <a:lnTo>
                    <a:pt x="368" y="0"/>
                  </a:lnTo>
                  <a:lnTo>
                    <a:pt x="399" y="0"/>
                  </a:lnTo>
                  <a:lnTo>
                    <a:pt x="430" y="0"/>
                  </a:lnTo>
                  <a:lnTo>
                    <a:pt x="461" y="0"/>
                  </a:lnTo>
                  <a:lnTo>
                    <a:pt x="492" y="0"/>
                  </a:lnTo>
                  <a:lnTo>
                    <a:pt x="523" y="0"/>
                  </a:lnTo>
                  <a:lnTo>
                    <a:pt x="555" y="0"/>
                  </a:lnTo>
                  <a:lnTo>
                    <a:pt x="589" y="0"/>
                  </a:lnTo>
                  <a:lnTo>
                    <a:pt x="621" y="1"/>
                  </a:lnTo>
                  <a:lnTo>
                    <a:pt x="653" y="2"/>
                  </a:lnTo>
                  <a:lnTo>
                    <a:pt x="686" y="3"/>
                  </a:lnTo>
                  <a:lnTo>
                    <a:pt x="718" y="5"/>
                  </a:lnTo>
                  <a:lnTo>
                    <a:pt x="750" y="6"/>
                  </a:lnTo>
                  <a:lnTo>
                    <a:pt x="782" y="7"/>
                  </a:lnTo>
                  <a:lnTo>
                    <a:pt x="813" y="9"/>
                  </a:lnTo>
                  <a:lnTo>
                    <a:pt x="846" y="11"/>
                  </a:lnTo>
                  <a:lnTo>
                    <a:pt x="877" y="13"/>
                  </a:lnTo>
                  <a:lnTo>
                    <a:pt x="908" y="15"/>
                  </a:lnTo>
                  <a:lnTo>
                    <a:pt x="939" y="17"/>
                  </a:lnTo>
                  <a:lnTo>
                    <a:pt x="969" y="20"/>
                  </a:lnTo>
                  <a:lnTo>
                    <a:pt x="1000" y="22"/>
                  </a:lnTo>
                  <a:lnTo>
                    <a:pt x="1030" y="24"/>
                  </a:lnTo>
                  <a:lnTo>
                    <a:pt x="1030" y="115"/>
                  </a:lnTo>
                  <a:lnTo>
                    <a:pt x="1030" y="205"/>
                  </a:lnTo>
                  <a:lnTo>
                    <a:pt x="1030" y="296"/>
                  </a:lnTo>
                  <a:lnTo>
                    <a:pt x="1030" y="387"/>
                  </a:lnTo>
                  <a:lnTo>
                    <a:pt x="1028" y="487"/>
                  </a:lnTo>
                  <a:lnTo>
                    <a:pt x="1023" y="585"/>
                  </a:lnTo>
                  <a:lnTo>
                    <a:pt x="1015" y="681"/>
                  </a:lnTo>
                  <a:lnTo>
                    <a:pt x="1006" y="773"/>
                  </a:lnTo>
                  <a:lnTo>
                    <a:pt x="975" y="773"/>
                  </a:lnTo>
                  <a:lnTo>
                    <a:pt x="944" y="773"/>
                  </a:lnTo>
                  <a:lnTo>
                    <a:pt x="913" y="773"/>
                  </a:lnTo>
                  <a:lnTo>
                    <a:pt x="881" y="773"/>
                  </a:lnTo>
                  <a:lnTo>
                    <a:pt x="850" y="773"/>
                  </a:lnTo>
                  <a:lnTo>
                    <a:pt x="819" y="773"/>
                  </a:lnTo>
                  <a:lnTo>
                    <a:pt x="788" y="773"/>
                  </a:lnTo>
                  <a:lnTo>
                    <a:pt x="757" y="773"/>
                  </a:lnTo>
                  <a:lnTo>
                    <a:pt x="726" y="773"/>
                  </a:lnTo>
                  <a:lnTo>
                    <a:pt x="695" y="773"/>
                  </a:lnTo>
                  <a:lnTo>
                    <a:pt x="664" y="773"/>
                  </a:lnTo>
                  <a:lnTo>
                    <a:pt x="633" y="773"/>
                  </a:lnTo>
                  <a:lnTo>
                    <a:pt x="600" y="773"/>
                  </a:lnTo>
                  <a:lnTo>
                    <a:pt x="569" y="773"/>
                  </a:lnTo>
                  <a:lnTo>
                    <a:pt x="538" y="773"/>
                  </a:lnTo>
                  <a:lnTo>
                    <a:pt x="507" y="773"/>
                  </a:lnTo>
                  <a:lnTo>
                    <a:pt x="475" y="773"/>
                  </a:lnTo>
                  <a:lnTo>
                    <a:pt x="441" y="773"/>
                  </a:lnTo>
                  <a:lnTo>
                    <a:pt x="409" y="772"/>
                  </a:lnTo>
                  <a:lnTo>
                    <a:pt x="377" y="770"/>
                  </a:lnTo>
                  <a:lnTo>
                    <a:pt x="345" y="769"/>
                  </a:lnTo>
                  <a:lnTo>
                    <a:pt x="312" y="768"/>
                  </a:lnTo>
                  <a:lnTo>
                    <a:pt x="281" y="767"/>
                  </a:lnTo>
                  <a:lnTo>
                    <a:pt x="249" y="766"/>
                  </a:lnTo>
                  <a:lnTo>
                    <a:pt x="217" y="763"/>
                  </a:lnTo>
                  <a:lnTo>
                    <a:pt x="186" y="761"/>
                  </a:lnTo>
                  <a:lnTo>
                    <a:pt x="155" y="760"/>
                  </a:lnTo>
                  <a:lnTo>
                    <a:pt x="123" y="758"/>
                  </a:lnTo>
                  <a:lnTo>
                    <a:pt x="92" y="755"/>
                  </a:lnTo>
                  <a:lnTo>
                    <a:pt x="61" y="753"/>
                  </a:lnTo>
                  <a:lnTo>
                    <a:pt x="30" y="751"/>
                  </a:lnTo>
                  <a:lnTo>
                    <a:pt x="0" y="748"/>
                  </a:lnTo>
                  <a:lnTo>
                    <a:pt x="0" y="658"/>
                  </a:lnTo>
                  <a:lnTo>
                    <a:pt x="0" y="568"/>
                  </a:lnTo>
                  <a:lnTo>
                    <a:pt x="0" y="477"/>
                  </a:lnTo>
                  <a:lnTo>
                    <a:pt x="0" y="387"/>
                  </a:lnTo>
                  <a:lnTo>
                    <a:pt x="3" y="287"/>
                  </a:lnTo>
                  <a:lnTo>
                    <a:pt x="7" y="188"/>
                  </a:lnTo>
                  <a:lnTo>
                    <a:pt x="15" y="92"/>
                  </a:lnTo>
                  <a:lnTo>
                    <a:pt x="24" y="0"/>
                  </a:lnTo>
                  <a:close/>
                </a:path>
              </a:pathLst>
            </a:custGeom>
            <a:solidFill>
              <a:srgbClr val="0063A0"/>
            </a:solidFill>
            <a:ln w="9525">
              <a:noFill/>
              <a:round/>
              <a:headEnd/>
              <a:tailEnd/>
            </a:ln>
          </p:spPr>
          <p:txBody>
            <a:bodyPr/>
            <a:lstStyle/>
            <a:p>
              <a:endParaRPr lang="en-US" dirty="0"/>
            </a:p>
          </p:txBody>
        </p:sp>
        <p:sp>
          <p:nvSpPr>
            <p:cNvPr id="55" name="Freeform 1069"/>
            <p:cNvSpPr>
              <a:spLocks/>
            </p:cNvSpPr>
            <p:nvPr/>
          </p:nvSpPr>
          <p:spPr bwMode="auto">
            <a:xfrm>
              <a:off x="914" y="2327"/>
              <a:ext cx="465" cy="348"/>
            </a:xfrm>
            <a:custGeom>
              <a:avLst/>
              <a:gdLst/>
              <a:ahLst/>
              <a:cxnLst>
                <a:cxn ang="0">
                  <a:pos x="60" y="0"/>
                </a:cxn>
                <a:cxn ang="0">
                  <a:pos x="115" y="0"/>
                </a:cxn>
                <a:cxn ang="0">
                  <a:pos x="170" y="0"/>
                </a:cxn>
                <a:cxn ang="0">
                  <a:pos x="226" y="0"/>
                </a:cxn>
                <a:cxn ang="0">
                  <a:pos x="282" y="0"/>
                </a:cxn>
                <a:cxn ang="0">
                  <a:pos x="337" y="0"/>
                </a:cxn>
                <a:cxn ang="0">
                  <a:pos x="393" y="0"/>
                </a:cxn>
                <a:cxn ang="0">
                  <a:pos x="448" y="0"/>
                </a:cxn>
                <a:cxn ang="0">
                  <a:pos x="505" y="0"/>
                </a:cxn>
                <a:cxn ang="0">
                  <a:pos x="564" y="1"/>
                </a:cxn>
                <a:cxn ang="0">
                  <a:pos x="623" y="3"/>
                </a:cxn>
                <a:cxn ang="0">
                  <a:pos x="682" y="7"/>
                </a:cxn>
                <a:cxn ang="0">
                  <a:pos x="738" y="11"/>
                </a:cxn>
                <a:cxn ang="0">
                  <a:pos x="795" y="16"/>
                </a:cxn>
                <a:cxn ang="0">
                  <a:pos x="850" y="22"/>
                </a:cxn>
                <a:cxn ang="0">
                  <a:pos x="904" y="29"/>
                </a:cxn>
                <a:cxn ang="0">
                  <a:pos x="930" y="111"/>
                </a:cxn>
                <a:cxn ang="0">
                  <a:pos x="930" y="269"/>
                </a:cxn>
                <a:cxn ang="0">
                  <a:pos x="928" y="441"/>
                </a:cxn>
                <a:cxn ang="0">
                  <a:pos x="911" y="615"/>
                </a:cxn>
                <a:cxn ang="0">
                  <a:pos x="871" y="697"/>
                </a:cxn>
                <a:cxn ang="0">
                  <a:pos x="815" y="697"/>
                </a:cxn>
                <a:cxn ang="0">
                  <a:pos x="760" y="697"/>
                </a:cxn>
                <a:cxn ang="0">
                  <a:pos x="705" y="697"/>
                </a:cxn>
                <a:cxn ang="0">
                  <a:pos x="649" y="697"/>
                </a:cxn>
                <a:cxn ang="0">
                  <a:pos x="593" y="697"/>
                </a:cxn>
                <a:cxn ang="0">
                  <a:pos x="538" y="697"/>
                </a:cxn>
                <a:cxn ang="0">
                  <a:pos x="482" y="697"/>
                </a:cxn>
                <a:cxn ang="0">
                  <a:pos x="425" y="697"/>
                </a:cxn>
                <a:cxn ang="0">
                  <a:pos x="366" y="696"/>
                </a:cxn>
                <a:cxn ang="0">
                  <a:pos x="307" y="693"/>
                </a:cxn>
                <a:cxn ang="0">
                  <a:pos x="250" y="690"/>
                </a:cxn>
                <a:cxn ang="0">
                  <a:pos x="192" y="685"/>
                </a:cxn>
                <a:cxn ang="0">
                  <a:pos x="136" y="681"/>
                </a:cxn>
                <a:cxn ang="0">
                  <a:pos x="80" y="675"/>
                </a:cxn>
                <a:cxn ang="0">
                  <a:pos x="26" y="668"/>
                </a:cxn>
                <a:cxn ang="0">
                  <a:pos x="0" y="586"/>
                </a:cxn>
                <a:cxn ang="0">
                  <a:pos x="0" y="427"/>
                </a:cxn>
                <a:cxn ang="0">
                  <a:pos x="2" y="257"/>
                </a:cxn>
                <a:cxn ang="0">
                  <a:pos x="19" y="82"/>
                </a:cxn>
              </a:cxnLst>
              <a:rect l="0" t="0" r="r" b="b"/>
              <a:pathLst>
                <a:path w="930" h="697">
                  <a:moveTo>
                    <a:pt x="32" y="0"/>
                  </a:moveTo>
                  <a:lnTo>
                    <a:pt x="60" y="0"/>
                  </a:lnTo>
                  <a:lnTo>
                    <a:pt x="87" y="0"/>
                  </a:lnTo>
                  <a:lnTo>
                    <a:pt x="115" y="0"/>
                  </a:lnTo>
                  <a:lnTo>
                    <a:pt x="143" y="0"/>
                  </a:lnTo>
                  <a:lnTo>
                    <a:pt x="170" y="0"/>
                  </a:lnTo>
                  <a:lnTo>
                    <a:pt x="198" y="0"/>
                  </a:lnTo>
                  <a:lnTo>
                    <a:pt x="226" y="0"/>
                  </a:lnTo>
                  <a:lnTo>
                    <a:pt x="254" y="0"/>
                  </a:lnTo>
                  <a:lnTo>
                    <a:pt x="282" y="0"/>
                  </a:lnTo>
                  <a:lnTo>
                    <a:pt x="310" y="0"/>
                  </a:lnTo>
                  <a:lnTo>
                    <a:pt x="337" y="0"/>
                  </a:lnTo>
                  <a:lnTo>
                    <a:pt x="365" y="0"/>
                  </a:lnTo>
                  <a:lnTo>
                    <a:pt x="393" y="0"/>
                  </a:lnTo>
                  <a:lnTo>
                    <a:pt x="420" y="0"/>
                  </a:lnTo>
                  <a:lnTo>
                    <a:pt x="448" y="0"/>
                  </a:lnTo>
                  <a:lnTo>
                    <a:pt x="476" y="0"/>
                  </a:lnTo>
                  <a:lnTo>
                    <a:pt x="505" y="0"/>
                  </a:lnTo>
                  <a:lnTo>
                    <a:pt x="535" y="1"/>
                  </a:lnTo>
                  <a:lnTo>
                    <a:pt x="564" y="1"/>
                  </a:lnTo>
                  <a:lnTo>
                    <a:pt x="594" y="2"/>
                  </a:lnTo>
                  <a:lnTo>
                    <a:pt x="623" y="3"/>
                  </a:lnTo>
                  <a:lnTo>
                    <a:pt x="652" y="6"/>
                  </a:lnTo>
                  <a:lnTo>
                    <a:pt x="682" y="7"/>
                  </a:lnTo>
                  <a:lnTo>
                    <a:pt x="710" y="9"/>
                  </a:lnTo>
                  <a:lnTo>
                    <a:pt x="738" y="11"/>
                  </a:lnTo>
                  <a:lnTo>
                    <a:pt x="767" y="14"/>
                  </a:lnTo>
                  <a:lnTo>
                    <a:pt x="795" y="16"/>
                  </a:lnTo>
                  <a:lnTo>
                    <a:pt x="822" y="20"/>
                  </a:lnTo>
                  <a:lnTo>
                    <a:pt x="850" y="22"/>
                  </a:lnTo>
                  <a:lnTo>
                    <a:pt x="878" y="25"/>
                  </a:lnTo>
                  <a:lnTo>
                    <a:pt x="904" y="29"/>
                  </a:lnTo>
                  <a:lnTo>
                    <a:pt x="930" y="32"/>
                  </a:lnTo>
                  <a:lnTo>
                    <a:pt x="930" y="111"/>
                  </a:lnTo>
                  <a:lnTo>
                    <a:pt x="930" y="190"/>
                  </a:lnTo>
                  <a:lnTo>
                    <a:pt x="930" y="269"/>
                  </a:lnTo>
                  <a:lnTo>
                    <a:pt x="930" y="349"/>
                  </a:lnTo>
                  <a:lnTo>
                    <a:pt x="928" y="441"/>
                  </a:lnTo>
                  <a:lnTo>
                    <a:pt x="921" y="530"/>
                  </a:lnTo>
                  <a:lnTo>
                    <a:pt x="911" y="615"/>
                  </a:lnTo>
                  <a:lnTo>
                    <a:pt x="898" y="697"/>
                  </a:lnTo>
                  <a:lnTo>
                    <a:pt x="871" y="697"/>
                  </a:lnTo>
                  <a:lnTo>
                    <a:pt x="843" y="697"/>
                  </a:lnTo>
                  <a:lnTo>
                    <a:pt x="815" y="697"/>
                  </a:lnTo>
                  <a:lnTo>
                    <a:pt x="788" y="697"/>
                  </a:lnTo>
                  <a:lnTo>
                    <a:pt x="760" y="697"/>
                  </a:lnTo>
                  <a:lnTo>
                    <a:pt x="732" y="697"/>
                  </a:lnTo>
                  <a:lnTo>
                    <a:pt x="705" y="697"/>
                  </a:lnTo>
                  <a:lnTo>
                    <a:pt x="677" y="697"/>
                  </a:lnTo>
                  <a:lnTo>
                    <a:pt x="649" y="697"/>
                  </a:lnTo>
                  <a:lnTo>
                    <a:pt x="622" y="697"/>
                  </a:lnTo>
                  <a:lnTo>
                    <a:pt x="593" y="697"/>
                  </a:lnTo>
                  <a:lnTo>
                    <a:pt x="565" y="697"/>
                  </a:lnTo>
                  <a:lnTo>
                    <a:pt x="538" y="697"/>
                  </a:lnTo>
                  <a:lnTo>
                    <a:pt x="510" y="697"/>
                  </a:lnTo>
                  <a:lnTo>
                    <a:pt x="482" y="697"/>
                  </a:lnTo>
                  <a:lnTo>
                    <a:pt x="455" y="697"/>
                  </a:lnTo>
                  <a:lnTo>
                    <a:pt x="425" y="697"/>
                  </a:lnTo>
                  <a:lnTo>
                    <a:pt x="396" y="696"/>
                  </a:lnTo>
                  <a:lnTo>
                    <a:pt x="366" y="696"/>
                  </a:lnTo>
                  <a:lnTo>
                    <a:pt x="337" y="694"/>
                  </a:lnTo>
                  <a:lnTo>
                    <a:pt x="307" y="693"/>
                  </a:lnTo>
                  <a:lnTo>
                    <a:pt x="279" y="691"/>
                  </a:lnTo>
                  <a:lnTo>
                    <a:pt x="250" y="690"/>
                  </a:lnTo>
                  <a:lnTo>
                    <a:pt x="221" y="687"/>
                  </a:lnTo>
                  <a:lnTo>
                    <a:pt x="192" y="685"/>
                  </a:lnTo>
                  <a:lnTo>
                    <a:pt x="163" y="683"/>
                  </a:lnTo>
                  <a:lnTo>
                    <a:pt x="136" y="681"/>
                  </a:lnTo>
                  <a:lnTo>
                    <a:pt x="108" y="677"/>
                  </a:lnTo>
                  <a:lnTo>
                    <a:pt x="80" y="675"/>
                  </a:lnTo>
                  <a:lnTo>
                    <a:pt x="53" y="671"/>
                  </a:lnTo>
                  <a:lnTo>
                    <a:pt x="26" y="668"/>
                  </a:lnTo>
                  <a:lnTo>
                    <a:pt x="0" y="664"/>
                  </a:lnTo>
                  <a:lnTo>
                    <a:pt x="0" y="586"/>
                  </a:lnTo>
                  <a:lnTo>
                    <a:pt x="0" y="507"/>
                  </a:lnTo>
                  <a:lnTo>
                    <a:pt x="0" y="427"/>
                  </a:lnTo>
                  <a:lnTo>
                    <a:pt x="0" y="349"/>
                  </a:lnTo>
                  <a:lnTo>
                    <a:pt x="2" y="257"/>
                  </a:lnTo>
                  <a:lnTo>
                    <a:pt x="9" y="167"/>
                  </a:lnTo>
                  <a:lnTo>
                    <a:pt x="19" y="82"/>
                  </a:lnTo>
                  <a:lnTo>
                    <a:pt x="32" y="0"/>
                  </a:lnTo>
                  <a:close/>
                </a:path>
              </a:pathLst>
            </a:custGeom>
            <a:solidFill>
              <a:srgbClr val="0068AA"/>
            </a:solidFill>
            <a:ln w="9525">
              <a:noFill/>
              <a:round/>
              <a:headEnd/>
              <a:tailEnd/>
            </a:ln>
          </p:spPr>
          <p:txBody>
            <a:bodyPr/>
            <a:lstStyle/>
            <a:p>
              <a:endParaRPr lang="en-US" dirty="0"/>
            </a:p>
          </p:txBody>
        </p:sp>
        <p:sp>
          <p:nvSpPr>
            <p:cNvPr id="56" name="Freeform 1070"/>
            <p:cNvSpPr>
              <a:spLocks/>
            </p:cNvSpPr>
            <p:nvPr/>
          </p:nvSpPr>
          <p:spPr bwMode="auto">
            <a:xfrm>
              <a:off x="939" y="2345"/>
              <a:ext cx="415" cy="312"/>
            </a:xfrm>
            <a:custGeom>
              <a:avLst/>
              <a:gdLst/>
              <a:ahLst/>
              <a:cxnLst>
                <a:cxn ang="0">
                  <a:pos x="65" y="0"/>
                </a:cxn>
                <a:cxn ang="0">
                  <a:pos x="113" y="0"/>
                </a:cxn>
                <a:cxn ang="0">
                  <a:pos x="162" y="0"/>
                </a:cxn>
                <a:cxn ang="0">
                  <a:pos x="210" y="0"/>
                </a:cxn>
                <a:cxn ang="0">
                  <a:pos x="259" y="0"/>
                </a:cxn>
                <a:cxn ang="0">
                  <a:pos x="308" y="0"/>
                </a:cxn>
                <a:cxn ang="0">
                  <a:pos x="356" y="0"/>
                </a:cxn>
                <a:cxn ang="0">
                  <a:pos x="406" y="0"/>
                </a:cxn>
                <a:cxn ang="0">
                  <a:pos x="456" y="0"/>
                </a:cxn>
                <a:cxn ang="0">
                  <a:pos x="509" y="2"/>
                </a:cxn>
                <a:cxn ang="0">
                  <a:pos x="562" y="4"/>
                </a:cxn>
                <a:cxn ang="0">
                  <a:pos x="614" y="9"/>
                </a:cxn>
                <a:cxn ang="0">
                  <a:pos x="664" y="15"/>
                </a:cxn>
                <a:cxn ang="0">
                  <a:pos x="714" y="21"/>
                </a:cxn>
                <a:cxn ang="0">
                  <a:pos x="762" y="29"/>
                </a:cxn>
                <a:cxn ang="0">
                  <a:pos x="809" y="36"/>
                </a:cxn>
                <a:cxn ang="0">
                  <a:pos x="832" y="108"/>
                </a:cxn>
                <a:cxn ang="0">
                  <a:pos x="832" y="244"/>
                </a:cxn>
                <a:cxn ang="0">
                  <a:pos x="831" y="353"/>
                </a:cxn>
                <a:cxn ang="0">
                  <a:pos x="825" y="435"/>
                </a:cxn>
                <a:cxn ang="0">
                  <a:pos x="815" y="515"/>
                </a:cxn>
                <a:cxn ang="0">
                  <a:pos x="800" y="588"/>
                </a:cxn>
                <a:cxn ang="0">
                  <a:pos x="767" y="623"/>
                </a:cxn>
                <a:cxn ang="0">
                  <a:pos x="719" y="623"/>
                </a:cxn>
                <a:cxn ang="0">
                  <a:pos x="671" y="623"/>
                </a:cxn>
                <a:cxn ang="0">
                  <a:pos x="622" y="623"/>
                </a:cxn>
                <a:cxn ang="0">
                  <a:pos x="573" y="623"/>
                </a:cxn>
                <a:cxn ang="0">
                  <a:pos x="524" y="623"/>
                </a:cxn>
                <a:cxn ang="0">
                  <a:pos x="476" y="623"/>
                </a:cxn>
                <a:cxn ang="0">
                  <a:pos x="427" y="623"/>
                </a:cxn>
                <a:cxn ang="0">
                  <a:pos x="376" y="623"/>
                </a:cxn>
                <a:cxn ang="0">
                  <a:pos x="323" y="621"/>
                </a:cxn>
                <a:cxn ang="0">
                  <a:pos x="270" y="618"/>
                </a:cxn>
                <a:cxn ang="0">
                  <a:pos x="218" y="614"/>
                </a:cxn>
                <a:cxn ang="0">
                  <a:pos x="168" y="608"/>
                </a:cxn>
                <a:cxn ang="0">
                  <a:pos x="118" y="602"/>
                </a:cxn>
                <a:cxn ang="0">
                  <a:pos x="71" y="594"/>
                </a:cxn>
                <a:cxn ang="0">
                  <a:pos x="23" y="587"/>
                </a:cxn>
                <a:cxn ang="0">
                  <a:pos x="0" y="515"/>
                </a:cxn>
                <a:cxn ang="0">
                  <a:pos x="0" y="380"/>
                </a:cxn>
                <a:cxn ang="0">
                  <a:pos x="1" y="269"/>
                </a:cxn>
                <a:cxn ang="0">
                  <a:pos x="7" y="188"/>
                </a:cxn>
                <a:cxn ang="0">
                  <a:pos x="19" y="109"/>
                </a:cxn>
                <a:cxn ang="0">
                  <a:pos x="33" y="34"/>
                </a:cxn>
              </a:cxnLst>
              <a:rect l="0" t="0" r="r" b="b"/>
              <a:pathLst>
                <a:path w="832" h="623">
                  <a:moveTo>
                    <a:pt x="41" y="0"/>
                  </a:moveTo>
                  <a:lnTo>
                    <a:pt x="65" y="0"/>
                  </a:lnTo>
                  <a:lnTo>
                    <a:pt x="89" y="0"/>
                  </a:lnTo>
                  <a:lnTo>
                    <a:pt x="113" y="0"/>
                  </a:lnTo>
                  <a:lnTo>
                    <a:pt x="137" y="0"/>
                  </a:lnTo>
                  <a:lnTo>
                    <a:pt x="162" y="0"/>
                  </a:lnTo>
                  <a:lnTo>
                    <a:pt x="186" y="0"/>
                  </a:lnTo>
                  <a:lnTo>
                    <a:pt x="210" y="0"/>
                  </a:lnTo>
                  <a:lnTo>
                    <a:pt x="235" y="0"/>
                  </a:lnTo>
                  <a:lnTo>
                    <a:pt x="259" y="0"/>
                  </a:lnTo>
                  <a:lnTo>
                    <a:pt x="284" y="0"/>
                  </a:lnTo>
                  <a:lnTo>
                    <a:pt x="308" y="0"/>
                  </a:lnTo>
                  <a:lnTo>
                    <a:pt x="332" y="0"/>
                  </a:lnTo>
                  <a:lnTo>
                    <a:pt x="356" y="0"/>
                  </a:lnTo>
                  <a:lnTo>
                    <a:pt x="382" y="0"/>
                  </a:lnTo>
                  <a:lnTo>
                    <a:pt x="406" y="0"/>
                  </a:lnTo>
                  <a:lnTo>
                    <a:pt x="430" y="0"/>
                  </a:lnTo>
                  <a:lnTo>
                    <a:pt x="456" y="0"/>
                  </a:lnTo>
                  <a:lnTo>
                    <a:pt x="483" y="1"/>
                  </a:lnTo>
                  <a:lnTo>
                    <a:pt x="509" y="2"/>
                  </a:lnTo>
                  <a:lnTo>
                    <a:pt x="536" y="3"/>
                  </a:lnTo>
                  <a:lnTo>
                    <a:pt x="562" y="4"/>
                  </a:lnTo>
                  <a:lnTo>
                    <a:pt x="588" y="7"/>
                  </a:lnTo>
                  <a:lnTo>
                    <a:pt x="614" y="9"/>
                  </a:lnTo>
                  <a:lnTo>
                    <a:pt x="640" y="11"/>
                  </a:lnTo>
                  <a:lnTo>
                    <a:pt x="664" y="15"/>
                  </a:lnTo>
                  <a:lnTo>
                    <a:pt x="689" y="18"/>
                  </a:lnTo>
                  <a:lnTo>
                    <a:pt x="714" y="21"/>
                  </a:lnTo>
                  <a:lnTo>
                    <a:pt x="739" y="25"/>
                  </a:lnTo>
                  <a:lnTo>
                    <a:pt x="762" y="29"/>
                  </a:lnTo>
                  <a:lnTo>
                    <a:pt x="786" y="32"/>
                  </a:lnTo>
                  <a:lnTo>
                    <a:pt x="809" y="36"/>
                  </a:lnTo>
                  <a:lnTo>
                    <a:pt x="832" y="40"/>
                  </a:lnTo>
                  <a:lnTo>
                    <a:pt x="832" y="108"/>
                  </a:lnTo>
                  <a:lnTo>
                    <a:pt x="832" y="176"/>
                  </a:lnTo>
                  <a:lnTo>
                    <a:pt x="832" y="244"/>
                  </a:lnTo>
                  <a:lnTo>
                    <a:pt x="832" y="312"/>
                  </a:lnTo>
                  <a:lnTo>
                    <a:pt x="831" y="353"/>
                  </a:lnTo>
                  <a:lnTo>
                    <a:pt x="829" y="395"/>
                  </a:lnTo>
                  <a:lnTo>
                    <a:pt x="825" y="435"/>
                  </a:lnTo>
                  <a:lnTo>
                    <a:pt x="820" y="475"/>
                  </a:lnTo>
                  <a:lnTo>
                    <a:pt x="815" y="515"/>
                  </a:lnTo>
                  <a:lnTo>
                    <a:pt x="808" y="553"/>
                  </a:lnTo>
                  <a:lnTo>
                    <a:pt x="800" y="588"/>
                  </a:lnTo>
                  <a:lnTo>
                    <a:pt x="792" y="623"/>
                  </a:lnTo>
                  <a:lnTo>
                    <a:pt x="767" y="623"/>
                  </a:lnTo>
                  <a:lnTo>
                    <a:pt x="743" y="623"/>
                  </a:lnTo>
                  <a:lnTo>
                    <a:pt x="719" y="623"/>
                  </a:lnTo>
                  <a:lnTo>
                    <a:pt x="695" y="623"/>
                  </a:lnTo>
                  <a:lnTo>
                    <a:pt x="671" y="623"/>
                  </a:lnTo>
                  <a:lnTo>
                    <a:pt x="647" y="623"/>
                  </a:lnTo>
                  <a:lnTo>
                    <a:pt x="622" y="623"/>
                  </a:lnTo>
                  <a:lnTo>
                    <a:pt x="597" y="623"/>
                  </a:lnTo>
                  <a:lnTo>
                    <a:pt x="573" y="623"/>
                  </a:lnTo>
                  <a:lnTo>
                    <a:pt x="549" y="623"/>
                  </a:lnTo>
                  <a:lnTo>
                    <a:pt x="524" y="623"/>
                  </a:lnTo>
                  <a:lnTo>
                    <a:pt x="500" y="623"/>
                  </a:lnTo>
                  <a:lnTo>
                    <a:pt x="476" y="623"/>
                  </a:lnTo>
                  <a:lnTo>
                    <a:pt x="451" y="623"/>
                  </a:lnTo>
                  <a:lnTo>
                    <a:pt x="427" y="623"/>
                  </a:lnTo>
                  <a:lnTo>
                    <a:pt x="402" y="623"/>
                  </a:lnTo>
                  <a:lnTo>
                    <a:pt x="376" y="623"/>
                  </a:lnTo>
                  <a:lnTo>
                    <a:pt x="349" y="622"/>
                  </a:lnTo>
                  <a:lnTo>
                    <a:pt x="323" y="621"/>
                  </a:lnTo>
                  <a:lnTo>
                    <a:pt x="296" y="619"/>
                  </a:lnTo>
                  <a:lnTo>
                    <a:pt x="270" y="618"/>
                  </a:lnTo>
                  <a:lnTo>
                    <a:pt x="245" y="616"/>
                  </a:lnTo>
                  <a:lnTo>
                    <a:pt x="218" y="614"/>
                  </a:lnTo>
                  <a:lnTo>
                    <a:pt x="193" y="611"/>
                  </a:lnTo>
                  <a:lnTo>
                    <a:pt x="168" y="608"/>
                  </a:lnTo>
                  <a:lnTo>
                    <a:pt x="143" y="604"/>
                  </a:lnTo>
                  <a:lnTo>
                    <a:pt x="118" y="602"/>
                  </a:lnTo>
                  <a:lnTo>
                    <a:pt x="94" y="597"/>
                  </a:lnTo>
                  <a:lnTo>
                    <a:pt x="71" y="594"/>
                  </a:lnTo>
                  <a:lnTo>
                    <a:pt x="46" y="591"/>
                  </a:lnTo>
                  <a:lnTo>
                    <a:pt x="23" y="587"/>
                  </a:lnTo>
                  <a:lnTo>
                    <a:pt x="0" y="583"/>
                  </a:lnTo>
                  <a:lnTo>
                    <a:pt x="0" y="515"/>
                  </a:lnTo>
                  <a:lnTo>
                    <a:pt x="0" y="447"/>
                  </a:lnTo>
                  <a:lnTo>
                    <a:pt x="0" y="380"/>
                  </a:lnTo>
                  <a:lnTo>
                    <a:pt x="0" y="312"/>
                  </a:lnTo>
                  <a:lnTo>
                    <a:pt x="1" y="269"/>
                  </a:lnTo>
                  <a:lnTo>
                    <a:pt x="4" y="228"/>
                  </a:lnTo>
                  <a:lnTo>
                    <a:pt x="7" y="188"/>
                  </a:lnTo>
                  <a:lnTo>
                    <a:pt x="12" y="147"/>
                  </a:lnTo>
                  <a:lnTo>
                    <a:pt x="19" y="109"/>
                  </a:lnTo>
                  <a:lnTo>
                    <a:pt x="26" y="71"/>
                  </a:lnTo>
                  <a:lnTo>
                    <a:pt x="33" y="34"/>
                  </a:lnTo>
                  <a:lnTo>
                    <a:pt x="41" y="0"/>
                  </a:lnTo>
                  <a:close/>
                </a:path>
              </a:pathLst>
            </a:custGeom>
            <a:solidFill>
              <a:srgbClr val="0070B5"/>
            </a:solidFill>
            <a:ln w="9525">
              <a:noFill/>
              <a:round/>
              <a:headEnd/>
              <a:tailEnd/>
            </a:ln>
          </p:spPr>
          <p:txBody>
            <a:bodyPr/>
            <a:lstStyle/>
            <a:p>
              <a:endParaRPr lang="en-US" dirty="0"/>
            </a:p>
          </p:txBody>
        </p:sp>
        <p:sp>
          <p:nvSpPr>
            <p:cNvPr id="57" name="Freeform 1071"/>
            <p:cNvSpPr>
              <a:spLocks/>
            </p:cNvSpPr>
            <p:nvPr/>
          </p:nvSpPr>
          <p:spPr bwMode="auto">
            <a:xfrm>
              <a:off x="963" y="2364"/>
              <a:ext cx="367" cy="274"/>
            </a:xfrm>
            <a:custGeom>
              <a:avLst/>
              <a:gdLst/>
              <a:ahLst/>
              <a:cxnLst>
                <a:cxn ang="0">
                  <a:pos x="69" y="0"/>
                </a:cxn>
                <a:cxn ang="0">
                  <a:pos x="110" y="0"/>
                </a:cxn>
                <a:cxn ang="0">
                  <a:pos x="153" y="0"/>
                </a:cxn>
                <a:cxn ang="0">
                  <a:pos x="195" y="0"/>
                </a:cxn>
                <a:cxn ang="0">
                  <a:pos x="236" y="0"/>
                </a:cxn>
                <a:cxn ang="0">
                  <a:pos x="277" y="0"/>
                </a:cxn>
                <a:cxn ang="0">
                  <a:pos x="320" y="0"/>
                </a:cxn>
                <a:cxn ang="0">
                  <a:pos x="362" y="0"/>
                </a:cxn>
                <a:cxn ang="0">
                  <a:pos x="406" y="0"/>
                </a:cxn>
                <a:cxn ang="0">
                  <a:pos x="454" y="2"/>
                </a:cxn>
                <a:cxn ang="0">
                  <a:pos x="500" y="5"/>
                </a:cxn>
                <a:cxn ang="0">
                  <a:pos x="546" y="11"/>
                </a:cxn>
                <a:cxn ang="0">
                  <a:pos x="590" y="17"/>
                </a:cxn>
                <a:cxn ang="0">
                  <a:pos x="632" y="25"/>
                </a:cxn>
                <a:cxn ang="0">
                  <a:pos x="674" y="34"/>
                </a:cxn>
                <a:cxn ang="0">
                  <a:pos x="713" y="43"/>
                </a:cxn>
                <a:cxn ang="0">
                  <a:pos x="732" y="104"/>
                </a:cxn>
                <a:cxn ang="0">
                  <a:pos x="732" y="218"/>
                </a:cxn>
                <a:cxn ang="0">
                  <a:pos x="731" y="313"/>
                </a:cxn>
                <a:cxn ang="0">
                  <a:pos x="724" y="387"/>
                </a:cxn>
                <a:cxn ang="0">
                  <a:pos x="711" y="456"/>
                </a:cxn>
                <a:cxn ang="0">
                  <a:pos x="693" y="519"/>
                </a:cxn>
                <a:cxn ang="0">
                  <a:pos x="663" y="549"/>
                </a:cxn>
                <a:cxn ang="0">
                  <a:pos x="622" y="549"/>
                </a:cxn>
                <a:cxn ang="0">
                  <a:pos x="579" y="549"/>
                </a:cxn>
                <a:cxn ang="0">
                  <a:pos x="538" y="549"/>
                </a:cxn>
                <a:cxn ang="0">
                  <a:pos x="496" y="549"/>
                </a:cxn>
                <a:cxn ang="0">
                  <a:pos x="455" y="549"/>
                </a:cxn>
                <a:cxn ang="0">
                  <a:pos x="413" y="549"/>
                </a:cxn>
                <a:cxn ang="0">
                  <a:pos x="371" y="549"/>
                </a:cxn>
                <a:cxn ang="0">
                  <a:pos x="326" y="549"/>
                </a:cxn>
                <a:cxn ang="0">
                  <a:pos x="280" y="547"/>
                </a:cxn>
                <a:cxn ang="0">
                  <a:pos x="233" y="543"/>
                </a:cxn>
                <a:cxn ang="0">
                  <a:pos x="188" y="537"/>
                </a:cxn>
                <a:cxn ang="0">
                  <a:pos x="143" y="532"/>
                </a:cxn>
                <a:cxn ang="0">
                  <a:pos x="100" y="524"/>
                </a:cxn>
                <a:cxn ang="0">
                  <a:pos x="59" y="514"/>
                </a:cxn>
                <a:cxn ang="0">
                  <a:pos x="19" y="505"/>
                </a:cxn>
                <a:cxn ang="0">
                  <a:pos x="0" y="444"/>
                </a:cxn>
                <a:cxn ang="0">
                  <a:pos x="0" y="331"/>
                </a:cxn>
                <a:cxn ang="0">
                  <a:pos x="1" y="237"/>
                </a:cxn>
                <a:cxn ang="0">
                  <a:pos x="8" y="163"/>
                </a:cxn>
                <a:cxn ang="0">
                  <a:pos x="22" y="93"/>
                </a:cxn>
                <a:cxn ang="0">
                  <a:pos x="39" y="30"/>
                </a:cxn>
              </a:cxnLst>
              <a:rect l="0" t="0" r="r" b="b"/>
              <a:pathLst>
                <a:path w="732" h="549">
                  <a:moveTo>
                    <a:pt x="48" y="0"/>
                  </a:moveTo>
                  <a:lnTo>
                    <a:pt x="69" y="0"/>
                  </a:lnTo>
                  <a:lnTo>
                    <a:pt x="90" y="0"/>
                  </a:lnTo>
                  <a:lnTo>
                    <a:pt x="110" y="0"/>
                  </a:lnTo>
                  <a:lnTo>
                    <a:pt x="132" y="0"/>
                  </a:lnTo>
                  <a:lnTo>
                    <a:pt x="153" y="0"/>
                  </a:lnTo>
                  <a:lnTo>
                    <a:pt x="174" y="0"/>
                  </a:lnTo>
                  <a:lnTo>
                    <a:pt x="195" y="0"/>
                  </a:lnTo>
                  <a:lnTo>
                    <a:pt x="215" y="0"/>
                  </a:lnTo>
                  <a:lnTo>
                    <a:pt x="236" y="0"/>
                  </a:lnTo>
                  <a:lnTo>
                    <a:pt x="257" y="0"/>
                  </a:lnTo>
                  <a:lnTo>
                    <a:pt x="277" y="0"/>
                  </a:lnTo>
                  <a:lnTo>
                    <a:pt x="298" y="0"/>
                  </a:lnTo>
                  <a:lnTo>
                    <a:pt x="320" y="0"/>
                  </a:lnTo>
                  <a:lnTo>
                    <a:pt x="341" y="0"/>
                  </a:lnTo>
                  <a:lnTo>
                    <a:pt x="362" y="0"/>
                  </a:lnTo>
                  <a:lnTo>
                    <a:pt x="382" y="0"/>
                  </a:lnTo>
                  <a:lnTo>
                    <a:pt x="406" y="0"/>
                  </a:lnTo>
                  <a:lnTo>
                    <a:pt x="429" y="1"/>
                  </a:lnTo>
                  <a:lnTo>
                    <a:pt x="454" y="2"/>
                  </a:lnTo>
                  <a:lnTo>
                    <a:pt x="477" y="3"/>
                  </a:lnTo>
                  <a:lnTo>
                    <a:pt x="500" y="5"/>
                  </a:lnTo>
                  <a:lnTo>
                    <a:pt x="523" y="8"/>
                  </a:lnTo>
                  <a:lnTo>
                    <a:pt x="546" y="11"/>
                  </a:lnTo>
                  <a:lnTo>
                    <a:pt x="568" y="13"/>
                  </a:lnTo>
                  <a:lnTo>
                    <a:pt x="590" y="17"/>
                  </a:lnTo>
                  <a:lnTo>
                    <a:pt x="611" y="22"/>
                  </a:lnTo>
                  <a:lnTo>
                    <a:pt x="632" y="25"/>
                  </a:lnTo>
                  <a:lnTo>
                    <a:pt x="653" y="30"/>
                  </a:lnTo>
                  <a:lnTo>
                    <a:pt x="674" y="34"/>
                  </a:lnTo>
                  <a:lnTo>
                    <a:pt x="694" y="39"/>
                  </a:lnTo>
                  <a:lnTo>
                    <a:pt x="713" y="43"/>
                  </a:lnTo>
                  <a:lnTo>
                    <a:pt x="732" y="48"/>
                  </a:lnTo>
                  <a:lnTo>
                    <a:pt x="732" y="104"/>
                  </a:lnTo>
                  <a:lnTo>
                    <a:pt x="732" y="161"/>
                  </a:lnTo>
                  <a:lnTo>
                    <a:pt x="732" y="218"/>
                  </a:lnTo>
                  <a:lnTo>
                    <a:pt x="732" y="275"/>
                  </a:lnTo>
                  <a:lnTo>
                    <a:pt x="731" y="313"/>
                  </a:lnTo>
                  <a:lnTo>
                    <a:pt x="729" y="350"/>
                  </a:lnTo>
                  <a:lnTo>
                    <a:pt x="724" y="387"/>
                  </a:lnTo>
                  <a:lnTo>
                    <a:pt x="719" y="421"/>
                  </a:lnTo>
                  <a:lnTo>
                    <a:pt x="711" y="456"/>
                  </a:lnTo>
                  <a:lnTo>
                    <a:pt x="702" y="488"/>
                  </a:lnTo>
                  <a:lnTo>
                    <a:pt x="693" y="519"/>
                  </a:lnTo>
                  <a:lnTo>
                    <a:pt x="684" y="549"/>
                  </a:lnTo>
                  <a:lnTo>
                    <a:pt x="663" y="549"/>
                  </a:lnTo>
                  <a:lnTo>
                    <a:pt x="643" y="549"/>
                  </a:lnTo>
                  <a:lnTo>
                    <a:pt x="622" y="549"/>
                  </a:lnTo>
                  <a:lnTo>
                    <a:pt x="601" y="549"/>
                  </a:lnTo>
                  <a:lnTo>
                    <a:pt x="579" y="549"/>
                  </a:lnTo>
                  <a:lnTo>
                    <a:pt x="558" y="549"/>
                  </a:lnTo>
                  <a:lnTo>
                    <a:pt x="538" y="549"/>
                  </a:lnTo>
                  <a:lnTo>
                    <a:pt x="517" y="549"/>
                  </a:lnTo>
                  <a:lnTo>
                    <a:pt x="496" y="549"/>
                  </a:lnTo>
                  <a:lnTo>
                    <a:pt x="476" y="549"/>
                  </a:lnTo>
                  <a:lnTo>
                    <a:pt x="455" y="549"/>
                  </a:lnTo>
                  <a:lnTo>
                    <a:pt x="434" y="549"/>
                  </a:lnTo>
                  <a:lnTo>
                    <a:pt x="413" y="549"/>
                  </a:lnTo>
                  <a:lnTo>
                    <a:pt x="393" y="549"/>
                  </a:lnTo>
                  <a:lnTo>
                    <a:pt x="371" y="549"/>
                  </a:lnTo>
                  <a:lnTo>
                    <a:pt x="350" y="549"/>
                  </a:lnTo>
                  <a:lnTo>
                    <a:pt x="326" y="549"/>
                  </a:lnTo>
                  <a:lnTo>
                    <a:pt x="303" y="548"/>
                  </a:lnTo>
                  <a:lnTo>
                    <a:pt x="280" y="547"/>
                  </a:lnTo>
                  <a:lnTo>
                    <a:pt x="256" y="546"/>
                  </a:lnTo>
                  <a:lnTo>
                    <a:pt x="233" y="543"/>
                  </a:lnTo>
                  <a:lnTo>
                    <a:pt x="209" y="541"/>
                  </a:lnTo>
                  <a:lnTo>
                    <a:pt x="188" y="537"/>
                  </a:lnTo>
                  <a:lnTo>
                    <a:pt x="165" y="535"/>
                  </a:lnTo>
                  <a:lnTo>
                    <a:pt x="143" y="532"/>
                  </a:lnTo>
                  <a:lnTo>
                    <a:pt x="121" y="527"/>
                  </a:lnTo>
                  <a:lnTo>
                    <a:pt x="100" y="524"/>
                  </a:lnTo>
                  <a:lnTo>
                    <a:pt x="79" y="519"/>
                  </a:lnTo>
                  <a:lnTo>
                    <a:pt x="59" y="514"/>
                  </a:lnTo>
                  <a:lnTo>
                    <a:pt x="39" y="510"/>
                  </a:lnTo>
                  <a:lnTo>
                    <a:pt x="19" y="505"/>
                  </a:lnTo>
                  <a:lnTo>
                    <a:pt x="0" y="501"/>
                  </a:lnTo>
                  <a:lnTo>
                    <a:pt x="0" y="444"/>
                  </a:lnTo>
                  <a:lnTo>
                    <a:pt x="0" y="388"/>
                  </a:lnTo>
                  <a:lnTo>
                    <a:pt x="0" y="331"/>
                  </a:lnTo>
                  <a:lnTo>
                    <a:pt x="0" y="275"/>
                  </a:lnTo>
                  <a:lnTo>
                    <a:pt x="1" y="237"/>
                  </a:lnTo>
                  <a:lnTo>
                    <a:pt x="3" y="199"/>
                  </a:lnTo>
                  <a:lnTo>
                    <a:pt x="8" y="163"/>
                  </a:lnTo>
                  <a:lnTo>
                    <a:pt x="14" y="127"/>
                  </a:lnTo>
                  <a:lnTo>
                    <a:pt x="22" y="93"/>
                  </a:lnTo>
                  <a:lnTo>
                    <a:pt x="30" y="61"/>
                  </a:lnTo>
                  <a:lnTo>
                    <a:pt x="39" y="30"/>
                  </a:lnTo>
                  <a:lnTo>
                    <a:pt x="48" y="0"/>
                  </a:lnTo>
                  <a:close/>
                </a:path>
              </a:pathLst>
            </a:custGeom>
            <a:solidFill>
              <a:srgbClr val="0075BF"/>
            </a:solidFill>
            <a:ln w="9525">
              <a:noFill/>
              <a:round/>
              <a:headEnd/>
              <a:tailEnd/>
            </a:ln>
          </p:spPr>
          <p:txBody>
            <a:bodyPr/>
            <a:lstStyle/>
            <a:p>
              <a:endParaRPr lang="en-US" dirty="0"/>
            </a:p>
          </p:txBody>
        </p:sp>
        <p:sp>
          <p:nvSpPr>
            <p:cNvPr id="58" name="Freeform 1072"/>
            <p:cNvSpPr>
              <a:spLocks/>
            </p:cNvSpPr>
            <p:nvPr/>
          </p:nvSpPr>
          <p:spPr bwMode="auto">
            <a:xfrm>
              <a:off x="988" y="2383"/>
              <a:ext cx="317" cy="237"/>
            </a:xfrm>
            <a:custGeom>
              <a:avLst/>
              <a:gdLst/>
              <a:ahLst/>
              <a:cxnLst>
                <a:cxn ang="0">
                  <a:pos x="74" y="0"/>
                </a:cxn>
                <a:cxn ang="0">
                  <a:pos x="110" y="0"/>
                </a:cxn>
                <a:cxn ang="0">
                  <a:pos x="144" y="0"/>
                </a:cxn>
                <a:cxn ang="0">
                  <a:pos x="180" y="0"/>
                </a:cxn>
                <a:cxn ang="0">
                  <a:pos x="215" y="0"/>
                </a:cxn>
                <a:cxn ang="0">
                  <a:pos x="249" y="0"/>
                </a:cxn>
                <a:cxn ang="0">
                  <a:pos x="284" y="0"/>
                </a:cxn>
                <a:cxn ang="0">
                  <a:pos x="318" y="0"/>
                </a:cxn>
                <a:cxn ang="0">
                  <a:pos x="356" y="0"/>
                </a:cxn>
                <a:cxn ang="0">
                  <a:pos x="398" y="2"/>
                </a:cxn>
                <a:cxn ang="0">
                  <a:pos x="438" y="7"/>
                </a:cxn>
                <a:cxn ang="0">
                  <a:pos x="477" y="12"/>
                </a:cxn>
                <a:cxn ang="0">
                  <a:pos x="515" y="20"/>
                </a:cxn>
                <a:cxn ang="0">
                  <a:pos x="551" y="30"/>
                </a:cxn>
                <a:cxn ang="0">
                  <a:pos x="586" y="39"/>
                </a:cxn>
                <a:cxn ang="0">
                  <a:pos x="619" y="50"/>
                </a:cxn>
                <a:cxn ang="0">
                  <a:pos x="634" y="101"/>
                </a:cxn>
                <a:cxn ang="0">
                  <a:pos x="634" y="191"/>
                </a:cxn>
                <a:cxn ang="0">
                  <a:pos x="633" y="270"/>
                </a:cxn>
                <a:cxn ang="0">
                  <a:pos x="625" y="336"/>
                </a:cxn>
                <a:cxn ang="0">
                  <a:pos x="609" y="396"/>
                </a:cxn>
                <a:cxn ang="0">
                  <a:pos x="589" y="450"/>
                </a:cxn>
                <a:cxn ang="0">
                  <a:pos x="560" y="474"/>
                </a:cxn>
                <a:cxn ang="0">
                  <a:pos x="526" y="474"/>
                </a:cxn>
                <a:cxn ang="0">
                  <a:pos x="491" y="474"/>
                </a:cxn>
                <a:cxn ang="0">
                  <a:pos x="457" y="474"/>
                </a:cxn>
                <a:cxn ang="0">
                  <a:pos x="421" y="474"/>
                </a:cxn>
                <a:cxn ang="0">
                  <a:pos x="386" y="474"/>
                </a:cxn>
                <a:cxn ang="0">
                  <a:pos x="352" y="474"/>
                </a:cxn>
                <a:cxn ang="0">
                  <a:pos x="316" y="474"/>
                </a:cxn>
                <a:cxn ang="0">
                  <a:pos x="278" y="474"/>
                </a:cxn>
                <a:cxn ang="0">
                  <a:pos x="237" y="472"/>
                </a:cxn>
                <a:cxn ang="0">
                  <a:pos x="196" y="467"/>
                </a:cxn>
                <a:cxn ang="0">
                  <a:pos x="157" y="461"/>
                </a:cxn>
                <a:cxn ang="0">
                  <a:pos x="119" y="453"/>
                </a:cxn>
                <a:cxn ang="0">
                  <a:pos x="83" y="444"/>
                </a:cxn>
                <a:cxn ang="0">
                  <a:pos x="49" y="435"/>
                </a:cxn>
                <a:cxn ang="0">
                  <a:pos x="15" y="423"/>
                </a:cxn>
                <a:cxn ang="0">
                  <a:pos x="0" y="372"/>
                </a:cxn>
                <a:cxn ang="0">
                  <a:pos x="0" y="282"/>
                </a:cxn>
                <a:cxn ang="0">
                  <a:pos x="2" y="202"/>
                </a:cxn>
                <a:cxn ang="0">
                  <a:pos x="10" y="137"/>
                </a:cxn>
                <a:cxn ang="0">
                  <a:pos x="26" y="77"/>
                </a:cxn>
                <a:cxn ang="0">
                  <a:pos x="45" y="23"/>
                </a:cxn>
              </a:cxnLst>
              <a:rect l="0" t="0" r="r" b="b"/>
              <a:pathLst>
                <a:path w="634" h="474">
                  <a:moveTo>
                    <a:pt x="57" y="0"/>
                  </a:moveTo>
                  <a:lnTo>
                    <a:pt x="74" y="0"/>
                  </a:lnTo>
                  <a:lnTo>
                    <a:pt x="91" y="0"/>
                  </a:lnTo>
                  <a:lnTo>
                    <a:pt x="110" y="0"/>
                  </a:lnTo>
                  <a:lnTo>
                    <a:pt x="127" y="0"/>
                  </a:lnTo>
                  <a:lnTo>
                    <a:pt x="144" y="0"/>
                  </a:lnTo>
                  <a:lnTo>
                    <a:pt x="162" y="0"/>
                  </a:lnTo>
                  <a:lnTo>
                    <a:pt x="180" y="0"/>
                  </a:lnTo>
                  <a:lnTo>
                    <a:pt x="197" y="0"/>
                  </a:lnTo>
                  <a:lnTo>
                    <a:pt x="215" y="0"/>
                  </a:lnTo>
                  <a:lnTo>
                    <a:pt x="232" y="0"/>
                  </a:lnTo>
                  <a:lnTo>
                    <a:pt x="249" y="0"/>
                  </a:lnTo>
                  <a:lnTo>
                    <a:pt x="266" y="0"/>
                  </a:lnTo>
                  <a:lnTo>
                    <a:pt x="284" y="0"/>
                  </a:lnTo>
                  <a:lnTo>
                    <a:pt x="301" y="0"/>
                  </a:lnTo>
                  <a:lnTo>
                    <a:pt x="318" y="0"/>
                  </a:lnTo>
                  <a:lnTo>
                    <a:pt x="336" y="0"/>
                  </a:lnTo>
                  <a:lnTo>
                    <a:pt x="356" y="0"/>
                  </a:lnTo>
                  <a:lnTo>
                    <a:pt x="377" y="1"/>
                  </a:lnTo>
                  <a:lnTo>
                    <a:pt x="398" y="2"/>
                  </a:lnTo>
                  <a:lnTo>
                    <a:pt x="418" y="4"/>
                  </a:lnTo>
                  <a:lnTo>
                    <a:pt x="438" y="7"/>
                  </a:lnTo>
                  <a:lnTo>
                    <a:pt x="458" y="9"/>
                  </a:lnTo>
                  <a:lnTo>
                    <a:pt x="477" y="12"/>
                  </a:lnTo>
                  <a:lnTo>
                    <a:pt x="497" y="16"/>
                  </a:lnTo>
                  <a:lnTo>
                    <a:pt x="515" y="20"/>
                  </a:lnTo>
                  <a:lnTo>
                    <a:pt x="534" y="25"/>
                  </a:lnTo>
                  <a:lnTo>
                    <a:pt x="551" y="30"/>
                  </a:lnTo>
                  <a:lnTo>
                    <a:pt x="569" y="34"/>
                  </a:lnTo>
                  <a:lnTo>
                    <a:pt x="586" y="39"/>
                  </a:lnTo>
                  <a:lnTo>
                    <a:pt x="603" y="45"/>
                  </a:lnTo>
                  <a:lnTo>
                    <a:pt x="619" y="50"/>
                  </a:lnTo>
                  <a:lnTo>
                    <a:pt x="634" y="56"/>
                  </a:lnTo>
                  <a:lnTo>
                    <a:pt x="634" y="101"/>
                  </a:lnTo>
                  <a:lnTo>
                    <a:pt x="634" y="146"/>
                  </a:lnTo>
                  <a:lnTo>
                    <a:pt x="634" y="191"/>
                  </a:lnTo>
                  <a:lnTo>
                    <a:pt x="634" y="237"/>
                  </a:lnTo>
                  <a:lnTo>
                    <a:pt x="633" y="270"/>
                  </a:lnTo>
                  <a:lnTo>
                    <a:pt x="629" y="304"/>
                  </a:lnTo>
                  <a:lnTo>
                    <a:pt x="625" y="336"/>
                  </a:lnTo>
                  <a:lnTo>
                    <a:pt x="618" y="367"/>
                  </a:lnTo>
                  <a:lnTo>
                    <a:pt x="609" y="396"/>
                  </a:lnTo>
                  <a:lnTo>
                    <a:pt x="599" y="425"/>
                  </a:lnTo>
                  <a:lnTo>
                    <a:pt x="589" y="450"/>
                  </a:lnTo>
                  <a:lnTo>
                    <a:pt x="577" y="474"/>
                  </a:lnTo>
                  <a:lnTo>
                    <a:pt x="560" y="474"/>
                  </a:lnTo>
                  <a:lnTo>
                    <a:pt x="543" y="474"/>
                  </a:lnTo>
                  <a:lnTo>
                    <a:pt x="526" y="474"/>
                  </a:lnTo>
                  <a:lnTo>
                    <a:pt x="508" y="474"/>
                  </a:lnTo>
                  <a:lnTo>
                    <a:pt x="491" y="474"/>
                  </a:lnTo>
                  <a:lnTo>
                    <a:pt x="474" y="474"/>
                  </a:lnTo>
                  <a:lnTo>
                    <a:pt x="457" y="474"/>
                  </a:lnTo>
                  <a:lnTo>
                    <a:pt x="438" y="474"/>
                  </a:lnTo>
                  <a:lnTo>
                    <a:pt x="421" y="474"/>
                  </a:lnTo>
                  <a:lnTo>
                    <a:pt x="404" y="474"/>
                  </a:lnTo>
                  <a:lnTo>
                    <a:pt x="386" y="474"/>
                  </a:lnTo>
                  <a:lnTo>
                    <a:pt x="369" y="474"/>
                  </a:lnTo>
                  <a:lnTo>
                    <a:pt x="352" y="474"/>
                  </a:lnTo>
                  <a:lnTo>
                    <a:pt x="333" y="474"/>
                  </a:lnTo>
                  <a:lnTo>
                    <a:pt x="316" y="474"/>
                  </a:lnTo>
                  <a:lnTo>
                    <a:pt x="299" y="474"/>
                  </a:lnTo>
                  <a:lnTo>
                    <a:pt x="278" y="474"/>
                  </a:lnTo>
                  <a:lnTo>
                    <a:pt x="257" y="473"/>
                  </a:lnTo>
                  <a:lnTo>
                    <a:pt x="237" y="472"/>
                  </a:lnTo>
                  <a:lnTo>
                    <a:pt x="216" y="470"/>
                  </a:lnTo>
                  <a:lnTo>
                    <a:pt x="196" y="467"/>
                  </a:lnTo>
                  <a:lnTo>
                    <a:pt x="177" y="465"/>
                  </a:lnTo>
                  <a:lnTo>
                    <a:pt x="157" y="461"/>
                  </a:lnTo>
                  <a:lnTo>
                    <a:pt x="137" y="458"/>
                  </a:lnTo>
                  <a:lnTo>
                    <a:pt x="119" y="453"/>
                  </a:lnTo>
                  <a:lnTo>
                    <a:pt x="101" y="449"/>
                  </a:lnTo>
                  <a:lnTo>
                    <a:pt x="83" y="444"/>
                  </a:lnTo>
                  <a:lnTo>
                    <a:pt x="65" y="440"/>
                  </a:lnTo>
                  <a:lnTo>
                    <a:pt x="49" y="435"/>
                  </a:lnTo>
                  <a:lnTo>
                    <a:pt x="31" y="429"/>
                  </a:lnTo>
                  <a:lnTo>
                    <a:pt x="15" y="423"/>
                  </a:lnTo>
                  <a:lnTo>
                    <a:pt x="0" y="418"/>
                  </a:lnTo>
                  <a:lnTo>
                    <a:pt x="0" y="372"/>
                  </a:lnTo>
                  <a:lnTo>
                    <a:pt x="0" y="327"/>
                  </a:lnTo>
                  <a:lnTo>
                    <a:pt x="0" y="282"/>
                  </a:lnTo>
                  <a:lnTo>
                    <a:pt x="0" y="237"/>
                  </a:lnTo>
                  <a:lnTo>
                    <a:pt x="2" y="202"/>
                  </a:lnTo>
                  <a:lnTo>
                    <a:pt x="5" y="169"/>
                  </a:lnTo>
                  <a:lnTo>
                    <a:pt x="10" y="137"/>
                  </a:lnTo>
                  <a:lnTo>
                    <a:pt x="16" y="106"/>
                  </a:lnTo>
                  <a:lnTo>
                    <a:pt x="26" y="77"/>
                  </a:lnTo>
                  <a:lnTo>
                    <a:pt x="35" y="49"/>
                  </a:lnTo>
                  <a:lnTo>
                    <a:pt x="45" y="23"/>
                  </a:lnTo>
                  <a:lnTo>
                    <a:pt x="57" y="0"/>
                  </a:lnTo>
                  <a:close/>
                </a:path>
              </a:pathLst>
            </a:custGeom>
            <a:solidFill>
              <a:srgbClr val="057CC9"/>
            </a:solidFill>
            <a:ln w="9525">
              <a:noFill/>
              <a:round/>
              <a:headEnd/>
              <a:tailEnd/>
            </a:ln>
          </p:spPr>
          <p:txBody>
            <a:bodyPr/>
            <a:lstStyle/>
            <a:p>
              <a:endParaRPr lang="en-US" dirty="0"/>
            </a:p>
          </p:txBody>
        </p:sp>
        <p:sp>
          <p:nvSpPr>
            <p:cNvPr id="59" name="Freeform 1073"/>
            <p:cNvSpPr>
              <a:spLocks/>
            </p:cNvSpPr>
            <p:nvPr/>
          </p:nvSpPr>
          <p:spPr bwMode="auto">
            <a:xfrm>
              <a:off x="1013" y="2401"/>
              <a:ext cx="267" cy="200"/>
            </a:xfrm>
            <a:custGeom>
              <a:avLst/>
              <a:gdLst/>
              <a:ahLst/>
              <a:cxnLst>
                <a:cxn ang="0">
                  <a:pos x="78" y="0"/>
                </a:cxn>
                <a:cxn ang="0">
                  <a:pos x="107" y="0"/>
                </a:cxn>
                <a:cxn ang="0">
                  <a:pos x="135" y="0"/>
                </a:cxn>
                <a:cxn ang="0">
                  <a:pos x="162" y="0"/>
                </a:cxn>
                <a:cxn ang="0">
                  <a:pos x="191" y="0"/>
                </a:cxn>
                <a:cxn ang="0">
                  <a:pos x="219" y="0"/>
                </a:cxn>
                <a:cxn ang="0">
                  <a:pos x="246" y="0"/>
                </a:cxn>
                <a:cxn ang="0">
                  <a:pos x="275" y="0"/>
                </a:cxn>
                <a:cxn ang="0">
                  <a:pos x="306" y="0"/>
                </a:cxn>
                <a:cxn ang="0">
                  <a:pos x="342" y="3"/>
                </a:cxn>
                <a:cxn ang="0">
                  <a:pos x="377" y="8"/>
                </a:cxn>
                <a:cxn ang="0">
                  <a:pos x="409" y="14"/>
                </a:cxn>
                <a:cxn ang="0">
                  <a:pos x="441" y="23"/>
                </a:cxn>
                <a:cxn ang="0">
                  <a:pos x="470" y="33"/>
                </a:cxn>
                <a:cxn ang="0">
                  <a:pos x="498" y="44"/>
                </a:cxn>
                <a:cxn ang="0">
                  <a:pos x="523" y="57"/>
                </a:cxn>
                <a:cxn ang="0">
                  <a:pos x="534" y="97"/>
                </a:cxn>
                <a:cxn ang="0">
                  <a:pos x="534" y="165"/>
                </a:cxn>
                <a:cxn ang="0">
                  <a:pos x="533" y="230"/>
                </a:cxn>
                <a:cxn ang="0">
                  <a:pos x="523" y="286"/>
                </a:cxn>
                <a:cxn ang="0">
                  <a:pos x="506" y="338"/>
                </a:cxn>
                <a:cxn ang="0">
                  <a:pos x="483" y="381"/>
                </a:cxn>
                <a:cxn ang="0">
                  <a:pos x="456" y="399"/>
                </a:cxn>
                <a:cxn ang="0">
                  <a:pos x="427" y="399"/>
                </a:cxn>
                <a:cxn ang="0">
                  <a:pos x="400" y="399"/>
                </a:cxn>
                <a:cxn ang="0">
                  <a:pos x="372" y="399"/>
                </a:cxn>
                <a:cxn ang="0">
                  <a:pos x="343" y="399"/>
                </a:cxn>
                <a:cxn ang="0">
                  <a:pos x="316" y="399"/>
                </a:cxn>
                <a:cxn ang="0">
                  <a:pos x="288" y="399"/>
                </a:cxn>
                <a:cxn ang="0">
                  <a:pos x="259" y="399"/>
                </a:cxn>
                <a:cxn ang="0">
                  <a:pos x="228" y="399"/>
                </a:cxn>
                <a:cxn ang="0">
                  <a:pos x="192" y="396"/>
                </a:cxn>
                <a:cxn ang="0">
                  <a:pos x="158" y="391"/>
                </a:cxn>
                <a:cxn ang="0">
                  <a:pos x="125" y="384"/>
                </a:cxn>
                <a:cxn ang="0">
                  <a:pos x="94" y="376"/>
                </a:cxn>
                <a:cxn ang="0">
                  <a:pos x="64" y="366"/>
                </a:cxn>
                <a:cxn ang="0">
                  <a:pos x="37" y="354"/>
                </a:cxn>
                <a:cxn ang="0">
                  <a:pos x="11" y="342"/>
                </a:cxn>
                <a:cxn ang="0">
                  <a:pos x="0" y="301"/>
                </a:cxn>
                <a:cxn ang="0">
                  <a:pos x="0" y="233"/>
                </a:cxn>
                <a:cxn ang="0">
                  <a:pos x="1" y="170"/>
                </a:cxn>
                <a:cxn ang="0">
                  <a:pos x="11" y="112"/>
                </a:cxn>
                <a:cxn ang="0">
                  <a:pos x="29" y="62"/>
                </a:cxn>
                <a:cxn ang="0">
                  <a:pos x="52" y="18"/>
                </a:cxn>
              </a:cxnLst>
              <a:rect l="0" t="0" r="r" b="b"/>
              <a:pathLst>
                <a:path w="534" h="399">
                  <a:moveTo>
                    <a:pt x="64" y="0"/>
                  </a:moveTo>
                  <a:lnTo>
                    <a:pt x="78" y="0"/>
                  </a:lnTo>
                  <a:lnTo>
                    <a:pt x="92" y="0"/>
                  </a:lnTo>
                  <a:lnTo>
                    <a:pt x="107" y="0"/>
                  </a:lnTo>
                  <a:lnTo>
                    <a:pt x="121" y="0"/>
                  </a:lnTo>
                  <a:lnTo>
                    <a:pt x="135" y="0"/>
                  </a:lnTo>
                  <a:lnTo>
                    <a:pt x="148" y="0"/>
                  </a:lnTo>
                  <a:lnTo>
                    <a:pt x="162" y="0"/>
                  </a:lnTo>
                  <a:lnTo>
                    <a:pt x="177" y="0"/>
                  </a:lnTo>
                  <a:lnTo>
                    <a:pt x="191" y="0"/>
                  </a:lnTo>
                  <a:lnTo>
                    <a:pt x="205" y="0"/>
                  </a:lnTo>
                  <a:lnTo>
                    <a:pt x="219" y="0"/>
                  </a:lnTo>
                  <a:lnTo>
                    <a:pt x="233" y="0"/>
                  </a:lnTo>
                  <a:lnTo>
                    <a:pt x="246" y="0"/>
                  </a:lnTo>
                  <a:lnTo>
                    <a:pt x="261" y="0"/>
                  </a:lnTo>
                  <a:lnTo>
                    <a:pt x="275" y="0"/>
                  </a:lnTo>
                  <a:lnTo>
                    <a:pt x="289" y="0"/>
                  </a:lnTo>
                  <a:lnTo>
                    <a:pt x="306" y="0"/>
                  </a:lnTo>
                  <a:lnTo>
                    <a:pt x="325" y="1"/>
                  </a:lnTo>
                  <a:lnTo>
                    <a:pt x="342" y="3"/>
                  </a:lnTo>
                  <a:lnTo>
                    <a:pt x="359" y="4"/>
                  </a:lnTo>
                  <a:lnTo>
                    <a:pt x="377" y="8"/>
                  </a:lnTo>
                  <a:lnTo>
                    <a:pt x="393" y="11"/>
                  </a:lnTo>
                  <a:lnTo>
                    <a:pt x="409" y="14"/>
                  </a:lnTo>
                  <a:lnTo>
                    <a:pt x="425" y="18"/>
                  </a:lnTo>
                  <a:lnTo>
                    <a:pt x="441" y="23"/>
                  </a:lnTo>
                  <a:lnTo>
                    <a:pt x="456" y="28"/>
                  </a:lnTo>
                  <a:lnTo>
                    <a:pt x="470" y="33"/>
                  </a:lnTo>
                  <a:lnTo>
                    <a:pt x="484" y="39"/>
                  </a:lnTo>
                  <a:lnTo>
                    <a:pt x="498" y="44"/>
                  </a:lnTo>
                  <a:lnTo>
                    <a:pt x="510" y="51"/>
                  </a:lnTo>
                  <a:lnTo>
                    <a:pt x="523" y="57"/>
                  </a:lnTo>
                  <a:lnTo>
                    <a:pt x="534" y="64"/>
                  </a:lnTo>
                  <a:lnTo>
                    <a:pt x="534" y="97"/>
                  </a:lnTo>
                  <a:lnTo>
                    <a:pt x="534" y="132"/>
                  </a:lnTo>
                  <a:lnTo>
                    <a:pt x="534" y="165"/>
                  </a:lnTo>
                  <a:lnTo>
                    <a:pt x="534" y="200"/>
                  </a:lnTo>
                  <a:lnTo>
                    <a:pt x="533" y="230"/>
                  </a:lnTo>
                  <a:lnTo>
                    <a:pt x="530" y="259"/>
                  </a:lnTo>
                  <a:lnTo>
                    <a:pt x="523" y="286"/>
                  </a:lnTo>
                  <a:lnTo>
                    <a:pt x="516" y="313"/>
                  </a:lnTo>
                  <a:lnTo>
                    <a:pt x="506" y="338"/>
                  </a:lnTo>
                  <a:lnTo>
                    <a:pt x="495" y="360"/>
                  </a:lnTo>
                  <a:lnTo>
                    <a:pt x="483" y="381"/>
                  </a:lnTo>
                  <a:lnTo>
                    <a:pt x="470" y="399"/>
                  </a:lnTo>
                  <a:lnTo>
                    <a:pt x="456" y="399"/>
                  </a:lnTo>
                  <a:lnTo>
                    <a:pt x="442" y="399"/>
                  </a:lnTo>
                  <a:lnTo>
                    <a:pt x="427" y="399"/>
                  </a:lnTo>
                  <a:lnTo>
                    <a:pt x="413" y="399"/>
                  </a:lnTo>
                  <a:lnTo>
                    <a:pt x="400" y="399"/>
                  </a:lnTo>
                  <a:lnTo>
                    <a:pt x="386" y="399"/>
                  </a:lnTo>
                  <a:lnTo>
                    <a:pt x="372" y="399"/>
                  </a:lnTo>
                  <a:lnTo>
                    <a:pt x="358" y="399"/>
                  </a:lnTo>
                  <a:lnTo>
                    <a:pt x="343" y="399"/>
                  </a:lnTo>
                  <a:lnTo>
                    <a:pt x="329" y="399"/>
                  </a:lnTo>
                  <a:lnTo>
                    <a:pt x="316" y="399"/>
                  </a:lnTo>
                  <a:lnTo>
                    <a:pt x="302" y="399"/>
                  </a:lnTo>
                  <a:lnTo>
                    <a:pt x="288" y="399"/>
                  </a:lnTo>
                  <a:lnTo>
                    <a:pt x="273" y="399"/>
                  </a:lnTo>
                  <a:lnTo>
                    <a:pt x="259" y="399"/>
                  </a:lnTo>
                  <a:lnTo>
                    <a:pt x="245" y="399"/>
                  </a:lnTo>
                  <a:lnTo>
                    <a:pt x="228" y="399"/>
                  </a:lnTo>
                  <a:lnTo>
                    <a:pt x="210" y="398"/>
                  </a:lnTo>
                  <a:lnTo>
                    <a:pt x="192" y="396"/>
                  </a:lnTo>
                  <a:lnTo>
                    <a:pt x="175" y="395"/>
                  </a:lnTo>
                  <a:lnTo>
                    <a:pt x="158" y="391"/>
                  </a:lnTo>
                  <a:lnTo>
                    <a:pt x="142" y="388"/>
                  </a:lnTo>
                  <a:lnTo>
                    <a:pt x="125" y="384"/>
                  </a:lnTo>
                  <a:lnTo>
                    <a:pt x="109" y="381"/>
                  </a:lnTo>
                  <a:lnTo>
                    <a:pt x="94" y="376"/>
                  </a:lnTo>
                  <a:lnTo>
                    <a:pt x="79" y="370"/>
                  </a:lnTo>
                  <a:lnTo>
                    <a:pt x="64" y="366"/>
                  </a:lnTo>
                  <a:lnTo>
                    <a:pt x="51" y="360"/>
                  </a:lnTo>
                  <a:lnTo>
                    <a:pt x="37" y="354"/>
                  </a:lnTo>
                  <a:lnTo>
                    <a:pt x="24" y="347"/>
                  </a:lnTo>
                  <a:lnTo>
                    <a:pt x="11" y="342"/>
                  </a:lnTo>
                  <a:lnTo>
                    <a:pt x="0" y="335"/>
                  </a:lnTo>
                  <a:lnTo>
                    <a:pt x="0" y="301"/>
                  </a:lnTo>
                  <a:lnTo>
                    <a:pt x="0" y="267"/>
                  </a:lnTo>
                  <a:lnTo>
                    <a:pt x="0" y="233"/>
                  </a:lnTo>
                  <a:lnTo>
                    <a:pt x="0" y="200"/>
                  </a:lnTo>
                  <a:lnTo>
                    <a:pt x="1" y="170"/>
                  </a:lnTo>
                  <a:lnTo>
                    <a:pt x="5" y="141"/>
                  </a:lnTo>
                  <a:lnTo>
                    <a:pt x="11" y="112"/>
                  </a:lnTo>
                  <a:lnTo>
                    <a:pt x="18" y="86"/>
                  </a:lnTo>
                  <a:lnTo>
                    <a:pt x="29" y="62"/>
                  </a:lnTo>
                  <a:lnTo>
                    <a:pt x="39" y="39"/>
                  </a:lnTo>
                  <a:lnTo>
                    <a:pt x="52" y="18"/>
                  </a:lnTo>
                  <a:lnTo>
                    <a:pt x="64" y="0"/>
                  </a:lnTo>
                  <a:close/>
                </a:path>
              </a:pathLst>
            </a:custGeom>
            <a:solidFill>
              <a:srgbClr val="0A82D3"/>
            </a:solidFill>
            <a:ln w="9525">
              <a:noFill/>
              <a:round/>
              <a:headEnd/>
              <a:tailEnd/>
            </a:ln>
          </p:spPr>
          <p:txBody>
            <a:bodyPr/>
            <a:lstStyle/>
            <a:p>
              <a:endParaRPr lang="en-US" dirty="0"/>
            </a:p>
          </p:txBody>
        </p:sp>
        <p:sp>
          <p:nvSpPr>
            <p:cNvPr id="60" name="Freeform 1074"/>
            <p:cNvSpPr>
              <a:spLocks/>
            </p:cNvSpPr>
            <p:nvPr/>
          </p:nvSpPr>
          <p:spPr bwMode="auto">
            <a:xfrm>
              <a:off x="1038" y="2420"/>
              <a:ext cx="217" cy="163"/>
            </a:xfrm>
            <a:custGeom>
              <a:avLst/>
              <a:gdLst/>
              <a:ahLst/>
              <a:cxnLst>
                <a:cxn ang="0">
                  <a:pos x="94" y="0"/>
                </a:cxn>
                <a:cxn ang="0">
                  <a:pos x="136" y="0"/>
                </a:cxn>
                <a:cxn ang="0">
                  <a:pos x="179" y="0"/>
                </a:cxn>
                <a:cxn ang="0">
                  <a:pos x="222" y="0"/>
                </a:cxn>
                <a:cxn ang="0">
                  <a:pos x="257" y="0"/>
                </a:cxn>
                <a:cxn ang="0">
                  <a:pos x="286" y="4"/>
                </a:cxn>
                <a:cxn ang="0">
                  <a:pos x="315" y="10"/>
                </a:cxn>
                <a:cxn ang="0">
                  <a:pos x="341" y="16"/>
                </a:cxn>
                <a:cxn ang="0">
                  <a:pos x="367" y="27"/>
                </a:cxn>
                <a:cxn ang="0">
                  <a:pos x="390" y="38"/>
                </a:cxn>
                <a:cxn ang="0">
                  <a:pos x="409" y="51"/>
                </a:cxn>
                <a:cxn ang="0">
                  <a:pos x="428" y="66"/>
                </a:cxn>
                <a:cxn ang="0">
                  <a:pos x="436" y="96"/>
                </a:cxn>
                <a:cxn ang="0">
                  <a:pos x="436" y="141"/>
                </a:cxn>
                <a:cxn ang="0">
                  <a:pos x="435" y="189"/>
                </a:cxn>
                <a:cxn ang="0">
                  <a:pos x="423" y="238"/>
                </a:cxn>
                <a:cxn ang="0">
                  <a:pos x="404" y="280"/>
                </a:cxn>
                <a:cxn ang="0">
                  <a:pos x="378" y="314"/>
                </a:cxn>
                <a:cxn ang="0">
                  <a:pos x="343" y="326"/>
                </a:cxn>
                <a:cxn ang="0">
                  <a:pos x="300" y="326"/>
                </a:cxn>
                <a:cxn ang="0">
                  <a:pos x="257" y="326"/>
                </a:cxn>
                <a:cxn ang="0">
                  <a:pos x="215" y="326"/>
                </a:cxn>
                <a:cxn ang="0">
                  <a:pos x="179" y="326"/>
                </a:cxn>
                <a:cxn ang="0">
                  <a:pos x="150" y="323"/>
                </a:cxn>
                <a:cxn ang="0">
                  <a:pos x="121" y="317"/>
                </a:cxn>
                <a:cxn ang="0">
                  <a:pos x="95" y="310"/>
                </a:cxn>
                <a:cxn ang="0">
                  <a:pos x="70" y="300"/>
                </a:cxn>
                <a:cxn ang="0">
                  <a:pos x="47" y="288"/>
                </a:cxn>
                <a:cxn ang="0">
                  <a:pos x="27" y="276"/>
                </a:cxn>
                <a:cxn ang="0">
                  <a:pos x="8" y="261"/>
                </a:cxn>
                <a:cxn ang="0">
                  <a:pos x="0" y="231"/>
                </a:cxn>
                <a:cxn ang="0">
                  <a:pos x="0" y="186"/>
                </a:cxn>
                <a:cxn ang="0">
                  <a:pos x="2" y="137"/>
                </a:cxn>
                <a:cxn ang="0">
                  <a:pos x="13" y="89"/>
                </a:cxn>
                <a:cxn ang="0">
                  <a:pos x="33" y="46"/>
                </a:cxn>
                <a:cxn ang="0">
                  <a:pos x="59" y="13"/>
                </a:cxn>
              </a:cxnLst>
              <a:rect l="0" t="0" r="r" b="b"/>
              <a:pathLst>
                <a:path w="436" h="326">
                  <a:moveTo>
                    <a:pt x="73" y="0"/>
                  </a:moveTo>
                  <a:lnTo>
                    <a:pt x="94" y="0"/>
                  </a:lnTo>
                  <a:lnTo>
                    <a:pt x="116" y="0"/>
                  </a:lnTo>
                  <a:lnTo>
                    <a:pt x="136" y="0"/>
                  </a:lnTo>
                  <a:lnTo>
                    <a:pt x="158" y="0"/>
                  </a:lnTo>
                  <a:lnTo>
                    <a:pt x="179" y="0"/>
                  </a:lnTo>
                  <a:lnTo>
                    <a:pt x="200" y="0"/>
                  </a:lnTo>
                  <a:lnTo>
                    <a:pt x="222" y="0"/>
                  </a:lnTo>
                  <a:lnTo>
                    <a:pt x="242" y="0"/>
                  </a:lnTo>
                  <a:lnTo>
                    <a:pt x="257" y="0"/>
                  </a:lnTo>
                  <a:lnTo>
                    <a:pt x="272" y="2"/>
                  </a:lnTo>
                  <a:lnTo>
                    <a:pt x="286" y="4"/>
                  </a:lnTo>
                  <a:lnTo>
                    <a:pt x="301" y="6"/>
                  </a:lnTo>
                  <a:lnTo>
                    <a:pt x="315" y="10"/>
                  </a:lnTo>
                  <a:lnTo>
                    <a:pt x="329" y="13"/>
                  </a:lnTo>
                  <a:lnTo>
                    <a:pt x="341" y="16"/>
                  </a:lnTo>
                  <a:lnTo>
                    <a:pt x="354" y="21"/>
                  </a:lnTo>
                  <a:lnTo>
                    <a:pt x="367" y="27"/>
                  </a:lnTo>
                  <a:lnTo>
                    <a:pt x="378" y="33"/>
                  </a:lnTo>
                  <a:lnTo>
                    <a:pt x="390" y="38"/>
                  </a:lnTo>
                  <a:lnTo>
                    <a:pt x="400" y="44"/>
                  </a:lnTo>
                  <a:lnTo>
                    <a:pt x="409" y="51"/>
                  </a:lnTo>
                  <a:lnTo>
                    <a:pt x="420" y="58"/>
                  </a:lnTo>
                  <a:lnTo>
                    <a:pt x="428" y="66"/>
                  </a:lnTo>
                  <a:lnTo>
                    <a:pt x="436" y="73"/>
                  </a:lnTo>
                  <a:lnTo>
                    <a:pt x="436" y="96"/>
                  </a:lnTo>
                  <a:lnTo>
                    <a:pt x="436" y="118"/>
                  </a:lnTo>
                  <a:lnTo>
                    <a:pt x="436" y="141"/>
                  </a:lnTo>
                  <a:lnTo>
                    <a:pt x="436" y="164"/>
                  </a:lnTo>
                  <a:lnTo>
                    <a:pt x="435" y="189"/>
                  </a:lnTo>
                  <a:lnTo>
                    <a:pt x="430" y="215"/>
                  </a:lnTo>
                  <a:lnTo>
                    <a:pt x="423" y="238"/>
                  </a:lnTo>
                  <a:lnTo>
                    <a:pt x="415" y="259"/>
                  </a:lnTo>
                  <a:lnTo>
                    <a:pt x="404" y="280"/>
                  </a:lnTo>
                  <a:lnTo>
                    <a:pt x="392" y="297"/>
                  </a:lnTo>
                  <a:lnTo>
                    <a:pt x="378" y="314"/>
                  </a:lnTo>
                  <a:lnTo>
                    <a:pt x="363" y="326"/>
                  </a:lnTo>
                  <a:lnTo>
                    <a:pt x="343" y="326"/>
                  </a:lnTo>
                  <a:lnTo>
                    <a:pt x="321" y="326"/>
                  </a:lnTo>
                  <a:lnTo>
                    <a:pt x="300" y="326"/>
                  </a:lnTo>
                  <a:lnTo>
                    <a:pt x="279" y="326"/>
                  </a:lnTo>
                  <a:lnTo>
                    <a:pt x="257" y="326"/>
                  </a:lnTo>
                  <a:lnTo>
                    <a:pt x="237" y="326"/>
                  </a:lnTo>
                  <a:lnTo>
                    <a:pt x="215" y="326"/>
                  </a:lnTo>
                  <a:lnTo>
                    <a:pt x="194" y="326"/>
                  </a:lnTo>
                  <a:lnTo>
                    <a:pt x="179" y="326"/>
                  </a:lnTo>
                  <a:lnTo>
                    <a:pt x="164" y="325"/>
                  </a:lnTo>
                  <a:lnTo>
                    <a:pt x="150" y="323"/>
                  </a:lnTo>
                  <a:lnTo>
                    <a:pt x="135" y="320"/>
                  </a:lnTo>
                  <a:lnTo>
                    <a:pt x="121" y="317"/>
                  </a:lnTo>
                  <a:lnTo>
                    <a:pt x="108" y="314"/>
                  </a:lnTo>
                  <a:lnTo>
                    <a:pt x="95" y="310"/>
                  </a:lnTo>
                  <a:lnTo>
                    <a:pt x="82" y="306"/>
                  </a:lnTo>
                  <a:lnTo>
                    <a:pt x="70" y="300"/>
                  </a:lnTo>
                  <a:lnTo>
                    <a:pt x="58" y="294"/>
                  </a:lnTo>
                  <a:lnTo>
                    <a:pt x="47" y="288"/>
                  </a:lnTo>
                  <a:lnTo>
                    <a:pt x="36" y="282"/>
                  </a:lnTo>
                  <a:lnTo>
                    <a:pt x="27" y="276"/>
                  </a:lnTo>
                  <a:lnTo>
                    <a:pt x="17" y="269"/>
                  </a:lnTo>
                  <a:lnTo>
                    <a:pt x="8" y="261"/>
                  </a:lnTo>
                  <a:lnTo>
                    <a:pt x="0" y="254"/>
                  </a:lnTo>
                  <a:lnTo>
                    <a:pt x="0" y="231"/>
                  </a:lnTo>
                  <a:lnTo>
                    <a:pt x="0" y="209"/>
                  </a:lnTo>
                  <a:lnTo>
                    <a:pt x="0" y="186"/>
                  </a:lnTo>
                  <a:lnTo>
                    <a:pt x="0" y="164"/>
                  </a:lnTo>
                  <a:lnTo>
                    <a:pt x="2" y="137"/>
                  </a:lnTo>
                  <a:lnTo>
                    <a:pt x="6" y="113"/>
                  </a:lnTo>
                  <a:lnTo>
                    <a:pt x="13" y="89"/>
                  </a:lnTo>
                  <a:lnTo>
                    <a:pt x="22" y="67"/>
                  </a:lnTo>
                  <a:lnTo>
                    <a:pt x="33" y="46"/>
                  </a:lnTo>
                  <a:lnTo>
                    <a:pt x="45" y="29"/>
                  </a:lnTo>
                  <a:lnTo>
                    <a:pt x="59" y="13"/>
                  </a:lnTo>
                  <a:lnTo>
                    <a:pt x="73" y="0"/>
                  </a:lnTo>
                  <a:close/>
                </a:path>
              </a:pathLst>
            </a:custGeom>
            <a:solidFill>
              <a:srgbClr val="0F89DB"/>
            </a:solidFill>
            <a:ln w="9525">
              <a:noFill/>
              <a:round/>
              <a:headEnd/>
              <a:tailEnd/>
            </a:ln>
          </p:spPr>
          <p:txBody>
            <a:bodyPr/>
            <a:lstStyle/>
            <a:p>
              <a:endParaRPr lang="en-US" dirty="0"/>
            </a:p>
          </p:txBody>
        </p:sp>
        <p:sp>
          <p:nvSpPr>
            <p:cNvPr id="61" name="Freeform 1075"/>
            <p:cNvSpPr>
              <a:spLocks/>
            </p:cNvSpPr>
            <p:nvPr/>
          </p:nvSpPr>
          <p:spPr bwMode="auto">
            <a:xfrm>
              <a:off x="1062" y="2438"/>
              <a:ext cx="169" cy="126"/>
            </a:xfrm>
            <a:custGeom>
              <a:avLst/>
              <a:gdLst/>
              <a:ahLst/>
              <a:cxnLst>
                <a:cxn ang="0">
                  <a:pos x="81" y="0"/>
                </a:cxn>
                <a:cxn ang="0">
                  <a:pos x="94" y="0"/>
                </a:cxn>
                <a:cxn ang="0">
                  <a:pos x="109" y="0"/>
                </a:cxn>
                <a:cxn ang="0">
                  <a:pos x="123" y="0"/>
                </a:cxn>
                <a:cxn ang="0">
                  <a:pos x="138" y="0"/>
                </a:cxn>
                <a:cxn ang="0">
                  <a:pos x="152" y="0"/>
                </a:cxn>
                <a:cxn ang="0">
                  <a:pos x="166" y="0"/>
                </a:cxn>
                <a:cxn ang="0">
                  <a:pos x="181" y="0"/>
                </a:cxn>
                <a:cxn ang="0">
                  <a:pos x="195" y="0"/>
                </a:cxn>
                <a:cxn ang="0">
                  <a:pos x="219" y="1"/>
                </a:cxn>
                <a:cxn ang="0">
                  <a:pos x="241" y="7"/>
                </a:cxn>
                <a:cxn ang="0">
                  <a:pos x="263" y="14"/>
                </a:cxn>
                <a:cxn ang="0">
                  <a:pos x="282" y="24"/>
                </a:cxn>
                <a:cxn ang="0">
                  <a:pos x="299" y="36"/>
                </a:cxn>
                <a:cxn ang="0">
                  <a:pos x="314" y="50"/>
                </a:cxn>
                <a:cxn ang="0">
                  <a:pos x="327" y="65"/>
                </a:cxn>
                <a:cxn ang="0">
                  <a:pos x="336" y="81"/>
                </a:cxn>
                <a:cxn ang="0">
                  <a:pos x="336" y="92"/>
                </a:cxn>
                <a:cxn ang="0">
                  <a:pos x="336" y="104"/>
                </a:cxn>
                <a:cxn ang="0">
                  <a:pos x="336" y="115"/>
                </a:cxn>
                <a:cxn ang="0">
                  <a:pos x="336" y="127"/>
                </a:cxn>
                <a:cxn ang="0">
                  <a:pos x="335" y="149"/>
                </a:cxn>
                <a:cxn ang="0">
                  <a:pos x="329" y="169"/>
                </a:cxn>
                <a:cxn ang="0">
                  <a:pos x="322" y="188"/>
                </a:cxn>
                <a:cxn ang="0">
                  <a:pos x="312" y="206"/>
                </a:cxn>
                <a:cxn ang="0">
                  <a:pos x="301" y="221"/>
                </a:cxn>
                <a:cxn ang="0">
                  <a:pos x="287" y="235"/>
                </a:cxn>
                <a:cxn ang="0">
                  <a:pos x="272" y="245"/>
                </a:cxn>
                <a:cxn ang="0">
                  <a:pos x="256" y="252"/>
                </a:cxn>
                <a:cxn ang="0">
                  <a:pos x="242" y="252"/>
                </a:cxn>
                <a:cxn ang="0">
                  <a:pos x="227" y="252"/>
                </a:cxn>
                <a:cxn ang="0">
                  <a:pos x="213" y="252"/>
                </a:cxn>
                <a:cxn ang="0">
                  <a:pos x="199" y="252"/>
                </a:cxn>
                <a:cxn ang="0">
                  <a:pos x="184" y="252"/>
                </a:cxn>
                <a:cxn ang="0">
                  <a:pos x="170" y="252"/>
                </a:cxn>
                <a:cxn ang="0">
                  <a:pos x="155" y="252"/>
                </a:cxn>
                <a:cxn ang="0">
                  <a:pos x="142" y="252"/>
                </a:cxn>
                <a:cxn ang="0">
                  <a:pos x="117" y="251"/>
                </a:cxn>
                <a:cxn ang="0">
                  <a:pos x="96" y="245"/>
                </a:cxn>
                <a:cxn ang="0">
                  <a:pos x="74" y="239"/>
                </a:cxn>
                <a:cxn ang="0">
                  <a:pos x="54" y="228"/>
                </a:cxn>
                <a:cxn ang="0">
                  <a:pos x="37" y="217"/>
                </a:cxn>
                <a:cxn ang="0">
                  <a:pos x="22" y="203"/>
                </a:cxn>
                <a:cxn ang="0">
                  <a:pos x="9" y="188"/>
                </a:cxn>
                <a:cxn ang="0">
                  <a:pos x="0" y="172"/>
                </a:cxn>
                <a:cxn ang="0">
                  <a:pos x="0" y="160"/>
                </a:cxn>
                <a:cxn ang="0">
                  <a:pos x="0" y="149"/>
                </a:cxn>
                <a:cxn ang="0">
                  <a:pos x="0" y="138"/>
                </a:cxn>
                <a:cxn ang="0">
                  <a:pos x="0" y="127"/>
                </a:cxn>
                <a:cxn ang="0">
                  <a:pos x="1" y="105"/>
                </a:cxn>
                <a:cxn ang="0">
                  <a:pos x="7" y="84"/>
                </a:cxn>
                <a:cxn ang="0">
                  <a:pos x="14" y="65"/>
                </a:cxn>
                <a:cxn ang="0">
                  <a:pos x="24" y="46"/>
                </a:cxn>
                <a:cxn ang="0">
                  <a:pos x="36" y="31"/>
                </a:cxn>
                <a:cxn ang="0">
                  <a:pos x="49" y="17"/>
                </a:cxn>
                <a:cxn ang="0">
                  <a:pos x="64" y="7"/>
                </a:cxn>
                <a:cxn ang="0">
                  <a:pos x="81" y="0"/>
                </a:cxn>
              </a:cxnLst>
              <a:rect l="0" t="0" r="r" b="b"/>
              <a:pathLst>
                <a:path w="336" h="252">
                  <a:moveTo>
                    <a:pt x="81" y="0"/>
                  </a:moveTo>
                  <a:lnTo>
                    <a:pt x="94" y="0"/>
                  </a:lnTo>
                  <a:lnTo>
                    <a:pt x="109" y="0"/>
                  </a:lnTo>
                  <a:lnTo>
                    <a:pt x="123" y="0"/>
                  </a:lnTo>
                  <a:lnTo>
                    <a:pt x="138" y="0"/>
                  </a:lnTo>
                  <a:lnTo>
                    <a:pt x="152" y="0"/>
                  </a:lnTo>
                  <a:lnTo>
                    <a:pt x="166" y="0"/>
                  </a:lnTo>
                  <a:lnTo>
                    <a:pt x="181" y="0"/>
                  </a:lnTo>
                  <a:lnTo>
                    <a:pt x="195" y="0"/>
                  </a:lnTo>
                  <a:lnTo>
                    <a:pt x="219" y="1"/>
                  </a:lnTo>
                  <a:lnTo>
                    <a:pt x="241" y="7"/>
                  </a:lnTo>
                  <a:lnTo>
                    <a:pt x="263" y="14"/>
                  </a:lnTo>
                  <a:lnTo>
                    <a:pt x="282" y="24"/>
                  </a:lnTo>
                  <a:lnTo>
                    <a:pt x="299" y="36"/>
                  </a:lnTo>
                  <a:lnTo>
                    <a:pt x="314" y="50"/>
                  </a:lnTo>
                  <a:lnTo>
                    <a:pt x="327" y="65"/>
                  </a:lnTo>
                  <a:lnTo>
                    <a:pt x="336" y="81"/>
                  </a:lnTo>
                  <a:lnTo>
                    <a:pt x="336" y="92"/>
                  </a:lnTo>
                  <a:lnTo>
                    <a:pt x="336" y="104"/>
                  </a:lnTo>
                  <a:lnTo>
                    <a:pt x="336" y="115"/>
                  </a:lnTo>
                  <a:lnTo>
                    <a:pt x="336" y="127"/>
                  </a:lnTo>
                  <a:lnTo>
                    <a:pt x="335" y="149"/>
                  </a:lnTo>
                  <a:lnTo>
                    <a:pt x="329" y="169"/>
                  </a:lnTo>
                  <a:lnTo>
                    <a:pt x="322" y="188"/>
                  </a:lnTo>
                  <a:lnTo>
                    <a:pt x="312" y="206"/>
                  </a:lnTo>
                  <a:lnTo>
                    <a:pt x="301" y="221"/>
                  </a:lnTo>
                  <a:lnTo>
                    <a:pt x="287" y="235"/>
                  </a:lnTo>
                  <a:lnTo>
                    <a:pt x="272" y="245"/>
                  </a:lnTo>
                  <a:lnTo>
                    <a:pt x="256" y="252"/>
                  </a:lnTo>
                  <a:lnTo>
                    <a:pt x="242" y="252"/>
                  </a:lnTo>
                  <a:lnTo>
                    <a:pt x="227" y="252"/>
                  </a:lnTo>
                  <a:lnTo>
                    <a:pt x="213" y="252"/>
                  </a:lnTo>
                  <a:lnTo>
                    <a:pt x="199" y="252"/>
                  </a:lnTo>
                  <a:lnTo>
                    <a:pt x="184" y="252"/>
                  </a:lnTo>
                  <a:lnTo>
                    <a:pt x="170" y="252"/>
                  </a:lnTo>
                  <a:lnTo>
                    <a:pt x="155" y="252"/>
                  </a:lnTo>
                  <a:lnTo>
                    <a:pt x="142" y="252"/>
                  </a:lnTo>
                  <a:lnTo>
                    <a:pt x="117" y="251"/>
                  </a:lnTo>
                  <a:lnTo>
                    <a:pt x="96" y="245"/>
                  </a:lnTo>
                  <a:lnTo>
                    <a:pt x="74" y="239"/>
                  </a:lnTo>
                  <a:lnTo>
                    <a:pt x="54" y="228"/>
                  </a:lnTo>
                  <a:lnTo>
                    <a:pt x="37" y="217"/>
                  </a:lnTo>
                  <a:lnTo>
                    <a:pt x="22" y="203"/>
                  </a:lnTo>
                  <a:lnTo>
                    <a:pt x="9" y="188"/>
                  </a:lnTo>
                  <a:lnTo>
                    <a:pt x="0" y="172"/>
                  </a:lnTo>
                  <a:lnTo>
                    <a:pt x="0" y="160"/>
                  </a:lnTo>
                  <a:lnTo>
                    <a:pt x="0" y="149"/>
                  </a:lnTo>
                  <a:lnTo>
                    <a:pt x="0" y="138"/>
                  </a:lnTo>
                  <a:lnTo>
                    <a:pt x="0" y="127"/>
                  </a:lnTo>
                  <a:lnTo>
                    <a:pt x="1" y="105"/>
                  </a:lnTo>
                  <a:lnTo>
                    <a:pt x="7" y="84"/>
                  </a:lnTo>
                  <a:lnTo>
                    <a:pt x="14" y="65"/>
                  </a:lnTo>
                  <a:lnTo>
                    <a:pt x="24" y="46"/>
                  </a:lnTo>
                  <a:lnTo>
                    <a:pt x="36" y="31"/>
                  </a:lnTo>
                  <a:lnTo>
                    <a:pt x="49" y="17"/>
                  </a:lnTo>
                  <a:lnTo>
                    <a:pt x="64" y="7"/>
                  </a:lnTo>
                  <a:lnTo>
                    <a:pt x="81" y="0"/>
                  </a:lnTo>
                  <a:close/>
                </a:path>
              </a:pathLst>
            </a:custGeom>
            <a:solidFill>
              <a:srgbClr val="168EE5"/>
            </a:solidFill>
            <a:ln w="9525">
              <a:noFill/>
              <a:round/>
              <a:headEnd/>
              <a:tailEnd/>
            </a:ln>
          </p:spPr>
          <p:txBody>
            <a:bodyPr/>
            <a:lstStyle/>
            <a:p>
              <a:endParaRPr lang="en-US" dirty="0"/>
            </a:p>
          </p:txBody>
        </p:sp>
        <p:sp>
          <p:nvSpPr>
            <p:cNvPr id="62" name="Freeform 1076"/>
            <p:cNvSpPr>
              <a:spLocks/>
            </p:cNvSpPr>
            <p:nvPr/>
          </p:nvSpPr>
          <p:spPr bwMode="auto">
            <a:xfrm>
              <a:off x="1087" y="2457"/>
              <a:ext cx="119" cy="89"/>
            </a:xfrm>
            <a:custGeom>
              <a:avLst/>
              <a:gdLst/>
              <a:ahLst/>
              <a:cxnLst>
                <a:cxn ang="0">
                  <a:pos x="89" y="0"/>
                </a:cxn>
                <a:cxn ang="0">
                  <a:pos x="149" y="0"/>
                </a:cxn>
                <a:cxn ang="0">
                  <a:pos x="166" y="3"/>
                </a:cxn>
                <a:cxn ang="0">
                  <a:pos x="184" y="7"/>
                </a:cxn>
                <a:cxn ang="0">
                  <a:pos x="199" y="15"/>
                </a:cxn>
                <a:cxn ang="0">
                  <a:pos x="212" y="26"/>
                </a:cxn>
                <a:cxn ang="0">
                  <a:pos x="223" y="39"/>
                </a:cxn>
                <a:cxn ang="0">
                  <a:pos x="232" y="54"/>
                </a:cxn>
                <a:cxn ang="0">
                  <a:pos x="237" y="70"/>
                </a:cxn>
                <a:cxn ang="0">
                  <a:pos x="239" y="89"/>
                </a:cxn>
                <a:cxn ang="0">
                  <a:pos x="239" y="89"/>
                </a:cxn>
                <a:cxn ang="0">
                  <a:pos x="237" y="106"/>
                </a:cxn>
                <a:cxn ang="0">
                  <a:pos x="232" y="123"/>
                </a:cxn>
                <a:cxn ang="0">
                  <a:pos x="223" y="138"/>
                </a:cxn>
                <a:cxn ang="0">
                  <a:pos x="212" y="151"/>
                </a:cxn>
                <a:cxn ang="0">
                  <a:pos x="199" y="163"/>
                </a:cxn>
                <a:cxn ang="0">
                  <a:pos x="184" y="171"/>
                </a:cxn>
                <a:cxn ang="0">
                  <a:pos x="166" y="175"/>
                </a:cxn>
                <a:cxn ang="0">
                  <a:pos x="149" y="178"/>
                </a:cxn>
                <a:cxn ang="0">
                  <a:pos x="89" y="178"/>
                </a:cxn>
                <a:cxn ang="0">
                  <a:pos x="72" y="175"/>
                </a:cxn>
                <a:cxn ang="0">
                  <a:pos x="55" y="171"/>
                </a:cxn>
                <a:cxn ang="0">
                  <a:pos x="40" y="163"/>
                </a:cxn>
                <a:cxn ang="0">
                  <a:pos x="27" y="151"/>
                </a:cxn>
                <a:cxn ang="0">
                  <a:pos x="15" y="138"/>
                </a:cxn>
                <a:cxn ang="0">
                  <a:pos x="7" y="123"/>
                </a:cxn>
                <a:cxn ang="0">
                  <a:pos x="3" y="106"/>
                </a:cxn>
                <a:cxn ang="0">
                  <a:pos x="0" y="89"/>
                </a:cxn>
                <a:cxn ang="0">
                  <a:pos x="0" y="89"/>
                </a:cxn>
                <a:cxn ang="0">
                  <a:pos x="3" y="70"/>
                </a:cxn>
                <a:cxn ang="0">
                  <a:pos x="7" y="54"/>
                </a:cxn>
                <a:cxn ang="0">
                  <a:pos x="15" y="39"/>
                </a:cxn>
                <a:cxn ang="0">
                  <a:pos x="27" y="26"/>
                </a:cxn>
                <a:cxn ang="0">
                  <a:pos x="40" y="15"/>
                </a:cxn>
                <a:cxn ang="0">
                  <a:pos x="55" y="7"/>
                </a:cxn>
                <a:cxn ang="0">
                  <a:pos x="72" y="3"/>
                </a:cxn>
                <a:cxn ang="0">
                  <a:pos x="89" y="0"/>
                </a:cxn>
              </a:cxnLst>
              <a:rect l="0" t="0" r="r" b="b"/>
              <a:pathLst>
                <a:path w="239" h="178">
                  <a:moveTo>
                    <a:pt x="89" y="0"/>
                  </a:moveTo>
                  <a:lnTo>
                    <a:pt x="149" y="0"/>
                  </a:lnTo>
                  <a:lnTo>
                    <a:pt x="166" y="3"/>
                  </a:lnTo>
                  <a:lnTo>
                    <a:pt x="184" y="7"/>
                  </a:lnTo>
                  <a:lnTo>
                    <a:pt x="199" y="15"/>
                  </a:lnTo>
                  <a:lnTo>
                    <a:pt x="212" y="26"/>
                  </a:lnTo>
                  <a:lnTo>
                    <a:pt x="223" y="39"/>
                  </a:lnTo>
                  <a:lnTo>
                    <a:pt x="232" y="54"/>
                  </a:lnTo>
                  <a:lnTo>
                    <a:pt x="237" y="70"/>
                  </a:lnTo>
                  <a:lnTo>
                    <a:pt x="239" y="89"/>
                  </a:lnTo>
                  <a:lnTo>
                    <a:pt x="239" y="89"/>
                  </a:lnTo>
                  <a:lnTo>
                    <a:pt x="237" y="106"/>
                  </a:lnTo>
                  <a:lnTo>
                    <a:pt x="232" y="123"/>
                  </a:lnTo>
                  <a:lnTo>
                    <a:pt x="223" y="138"/>
                  </a:lnTo>
                  <a:lnTo>
                    <a:pt x="212" y="151"/>
                  </a:lnTo>
                  <a:lnTo>
                    <a:pt x="199" y="163"/>
                  </a:lnTo>
                  <a:lnTo>
                    <a:pt x="184" y="171"/>
                  </a:lnTo>
                  <a:lnTo>
                    <a:pt x="166" y="175"/>
                  </a:lnTo>
                  <a:lnTo>
                    <a:pt x="149" y="178"/>
                  </a:lnTo>
                  <a:lnTo>
                    <a:pt x="89" y="178"/>
                  </a:lnTo>
                  <a:lnTo>
                    <a:pt x="72" y="175"/>
                  </a:lnTo>
                  <a:lnTo>
                    <a:pt x="55" y="171"/>
                  </a:lnTo>
                  <a:lnTo>
                    <a:pt x="40" y="163"/>
                  </a:lnTo>
                  <a:lnTo>
                    <a:pt x="27" y="151"/>
                  </a:lnTo>
                  <a:lnTo>
                    <a:pt x="15" y="138"/>
                  </a:lnTo>
                  <a:lnTo>
                    <a:pt x="7" y="123"/>
                  </a:lnTo>
                  <a:lnTo>
                    <a:pt x="3" y="106"/>
                  </a:lnTo>
                  <a:lnTo>
                    <a:pt x="0" y="89"/>
                  </a:lnTo>
                  <a:lnTo>
                    <a:pt x="0" y="89"/>
                  </a:lnTo>
                  <a:lnTo>
                    <a:pt x="3" y="70"/>
                  </a:lnTo>
                  <a:lnTo>
                    <a:pt x="7" y="54"/>
                  </a:lnTo>
                  <a:lnTo>
                    <a:pt x="15" y="39"/>
                  </a:lnTo>
                  <a:lnTo>
                    <a:pt x="27" y="26"/>
                  </a:lnTo>
                  <a:lnTo>
                    <a:pt x="40" y="15"/>
                  </a:lnTo>
                  <a:lnTo>
                    <a:pt x="55" y="7"/>
                  </a:lnTo>
                  <a:lnTo>
                    <a:pt x="72" y="3"/>
                  </a:lnTo>
                  <a:lnTo>
                    <a:pt x="89" y="0"/>
                  </a:lnTo>
                  <a:close/>
                </a:path>
              </a:pathLst>
            </a:custGeom>
            <a:solidFill>
              <a:srgbClr val="1C96EF"/>
            </a:solidFill>
            <a:ln w="9525">
              <a:noFill/>
              <a:round/>
              <a:headEnd/>
              <a:tailEnd/>
            </a:ln>
          </p:spPr>
          <p:txBody>
            <a:bodyPr/>
            <a:lstStyle/>
            <a:p>
              <a:endParaRPr lang="en-US" dirty="0"/>
            </a:p>
          </p:txBody>
        </p:sp>
        <p:sp>
          <p:nvSpPr>
            <p:cNvPr id="63" name="Freeform 1077"/>
            <p:cNvSpPr>
              <a:spLocks/>
            </p:cNvSpPr>
            <p:nvPr/>
          </p:nvSpPr>
          <p:spPr bwMode="auto">
            <a:xfrm>
              <a:off x="769" y="3225"/>
              <a:ext cx="355" cy="57"/>
            </a:xfrm>
            <a:custGeom>
              <a:avLst/>
              <a:gdLst/>
              <a:ahLst/>
              <a:cxnLst>
                <a:cxn ang="0">
                  <a:pos x="5" y="0"/>
                </a:cxn>
                <a:cxn ang="0">
                  <a:pos x="0" y="112"/>
                </a:cxn>
                <a:cxn ang="0">
                  <a:pos x="709" y="115"/>
                </a:cxn>
                <a:cxn ang="0">
                  <a:pos x="700" y="43"/>
                </a:cxn>
                <a:cxn ang="0">
                  <a:pos x="653" y="39"/>
                </a:cxn>
                <a:cxn ang="0">
                  <a:pos x="585" y="69"/>
                </a:cxn>
                <a:cxn ang="0">
                  <a:pos x="551" y="77"/>
                </a:cxn>
                <a:cxn ang="0">
                  <a:pos x="520" y="84"/>
                </a:cxn>
                <a:cxn ang="0">
                  <a:pos x="489" y="90"/>
                </a:cxn>
                <a:cxn ang="0">
                  <a:pos x="460" y="95"/>
                </a:cxn>
                <a:cxn ang="0">
                  <a:pos x="430" y="99"/>
                </a:cxn>
                <a:cxn ang="0">
                  <a:pos x="403" y="102"/>
                </a:cxn>
                <a:cxn ang="0">
                  <a:pos x="374" y="103"/>
                </a:cxn>
                <a:cxn ang="0">
                  <a:pos x="346" y="102"/>
                </a:cxn>
                <a:cxn ang="0">
                  <a:pos x="317" y="100"/>
                </a:cxn>
                <a:cxn ang="0">
                  <a:pos x="290" y="98"/>
                </a:cxn>
                <a:cxn ang="0">
                  <a:pos x="261" y="95"/>
                </a:cxn>
                <a:cxn ang="0">
                  <a:pos x="232" y="90"/>
                </a:cxn>
                <a:cxn ang="0">
                  <a:pos x="203" y="84"/>
                </a:cxn>
                <a:cxn ang="0">
                  <a:pos x="172" y="77"/>
                </a:cxn>
                <a:cxn ang="0">
                  <a:pos x="141" y="68"/>
                </a:cxn>
                <a:cxn ang="0">
                  <a:pos x="109" y="59"/>
                </a:cxn>
                <a:cxn ang="0">
                  <a:pos x="59" y="1"/>
                </a:cxn>
                <a:cxn ang="0">
                  <a:pos x="5" y="0"/>
                </a:cxn>
              </a:cxnLst>
              <a:rect l="0" t="0" r="r" b="b"/>
              <a:pathLst>
                <a:path w="709" h="115">
                  <a:moveTo>
                    <a:pt x="5" y="0"/>
                  </a:moveTo>
                  <a:lnTo>
                    <a:pt x="0" y="112"/>
                  </a:lnTo>
                  <a:lnTo>
                    <a:pt x="709" y="115"/>
                  </a:lnTo>
                  <a:lnTo>
                    <a:pt x="700" y="43"/>
                  </a:lnTo>
                  <a:lnTo>
                    <a:pt x="653" y="39"/>
                  </a:lnTo>
                  <a:lnTo>
                    <a:pt x="585" y="69"/>
                  </a:lnTo>
                  <a:lnTo>
                    <a:pt x="551" y="77"/>
                  </a:lnTo>
                  <a:lnTo>
                    <a:pt x="520" y="84"/>
                  </a:lnTo>
                  <a:lnTo>
                    <a:pt x="489" y="90"/>
                  </a:lnTo>
                  <a:lnTo>
                    <a:pt x="460" y="95"/>
                  </a:lnTo>
                  <a:lnTo>
                    <a:pt x="430" y="99"/>
                  </a:lnTo>
                  <a:lnTo>
                    <a:pt x="403" y="102"/>
                  </a:lnTo>
                  <a:lnTo>
                    <a:pt x="374" y="103"/>
                  </a:lnTo>
                  <a:lnTo>
                    <a:pt x="346" y="102"/>
                  </a:lnTo>
                  <a:lnTo>
                    <a:pt x="317" y="100"/>
                  </a:lnTo>
                  <a:lnTo>
                    <a:pt x="290" y="98"/>
                  </a:lnTo>
                  <a:lnTo>
                    <a:pt x="261" y="95"/>
                  </a:lnTo>
                  <a:lnTo>
                    <a:pt x="232" y="90"/>
                  </a:lnTo>
                  <a:lnTo>
                    <a:pt x="203" y="84"/>
                  </a:lnTo>
                  <a:lnTo>
                    <a:pt x="172" y="77"/>
                  </a:lnTo>
                  <a:lnTo>
                    <a:pt x="141" y="68"/>
                  </a:lnTo>
                  <a:lnTo>
                    <a:pt x="109" y="59"/>
                  </a:lnTo>
                  <a:lnTo>
                    <a:pt x="59" y="1"/>
                  </a:lnTo>
                  <a:lnTo>
                    <a:pt x="5" y="0"/>
                  </a:lnTo>
                  <a:close/>
                </a:path>
              </a:pathLst>
            </a:custGeom>
            <a:solidFill>
              <a:srgbClr val="493F4C"/>
            </a:solidFill>
            <a:ln w="9525">
              <a:noFill/>
              <a:round/>
              <a:headEnd/>
              <a:tailEnd/>
            </a:ln>
          </p:spPr>
          <p:txBody>
            <a:bodyPr/>
            <a:lstStyle/>
            <a:p>
              <a:endParaRPr lang="en-US" dirty="0"/>
            </a:p>
          </p:txBody>
        </p:sp>
        <p:sp>
          <p:nvSpPr>
            <p:cNvPr id="64" name="Freeform 1078"/>
            <p:cNvSpPr>
              <a:spLocks/>
            </p:cNvSpPr>
            <p:nvPr/>
          </p:nvSpPr>
          <p:spPr bwMode="auto">
            <a:xfrm>
              <a:off x="812" y="3231"/>
              <a:ext cx="280" cy="37"/>
            </a:xfrm>
            <a:custGeom>
              <a:avLst/>
              <a:gdLst/>
              <a:ahLst/>
              <a:cxnLst>
                <a:cxn ang="0">
                  <a:pos x="0" y="0"/>
                </a:cxn>
                <a:cxn ang="0">
                  <a:pos x="34" y="34"/>
                </a:cxn>
                <a:cxn ang="0">
                  <a:pos x="94" y="53"/>
                </a:cxn>
                <a:cxn ang="0">
                  <a:pos x="128" y="60"/>
                </a:cxn>
                <a:cxn ang="0">
                  <a:pos x="161" y="66"/>
                </a:cxn>
                <a:cxn ang="0">
                  <a:pos x="195" y="69"/>
                </a:cxn>
                <a:cxn ang="0">
                  <a:pos x="227" y="72"/>
                </a:cxn>
                <a:cxn ang="0">
                  <a:pos x="259" y="74"/>
                </a:cxn>
                <a:cxn ang="0">
                  <a:pos x="290" y="74"/>
                </a:cxn>
                <a:cxn ang="0">
                  <a:pos x="321" y="72"/>
                </a:cxn>
                <a:cxn ang="0">
                  <a:pos x="351" y="70"/>
                </a:cxn>
                <a:cxn ang="0">
                  <a:pos x="381" y="67"/>
                </a:cxn>
                <a:cxn ang="0">
                  <a:pos x="409" y="61"/>
                </a:cxn>
                <a:cxn ang="0">
                  <a:pos x="436" y="54"/>
                </a:cxn>
                <a:cxn ang="0">
                  <a:pos x="464" y="46"/>
                </a:cxn>
                <a:cxn ang="0">
                  <a:pos x="489" y="37"/>
                </a:cxn>
                <a:cxn ang="0">
                  <a:pos x="515" y="26"/>
                </a:cxn>
                <a:cxn ang="0">
                  <a:pos x="538" y="15"/>
                </a:cxn>
                <a:cxn ang="0">
                  <a:pos x="561" y="1"/>
                </a:cxn>
                <a:cxn ang="0">
                  <a:pos x="0" y="0"/>
                </a:cxn>
              </a:cxnLst>
              <a:rect l="0" t="0" r="r" b="b"/>
              <a:pathLst>
                <a:path w="561" h="74">
                  <a:moveTo>
                    <a:pt x="0" y="0"/>
                  </a:moveTo>
                  <a:lnTo>
                    <a:pt x="34" y="34"/>
                  </a:lnTo>
                  <a:lnTo>
                    <a:pt x="94" y="53"/>
                  </a:lnTo>
                  <a:lnTo>
                    <a:pt x="128" y="60"/>
                  </a:lnTo>
                  <a:lnTo>
                    <a:pt x="161" y="66"/>
                  </a:lnTo>
                  <a:lnTo>
                    <a:pt x="195" y="69"/>
                  </a:lnTo>
                  <a:lnTo>
                    <a:pt x="227" y="72"/>
                  </a:lnTo>
                  <a:lnTo>
                    <a:pt x="259" y="74"/>
                  </a:lnTo>
                  <a:lnTo>
                    <a:pt x="290" y="74"/>
                  </a:lnTo>
                  <a:lnTo>
                    <a:pt x="321" y="72"/>
                  </a:lnTo>
                  <a:lnTo>
                    <a:pt x="351" y="70"/>
                  </a:lnTo>
                  <a:lnTo>
                    <a:pt x="381" y="67"/>
                  </a:lnTo>
                  <a:lnTo>
                    <a:pt x="409" y="61"/>
                  </a:lnTo>
                  <a:lnTo>
                    <a:pt x="436" y="54"/>
                  </a:lnTo>
                  <a:lnTo>
                    <a:pt x="464" y="46"/>
                  </a:lnTo>
                  <a:lnTo>
                    <a:pt x="489" y="37"/>
                  </a:lnTo>
                  <a:lnTo>
                    <a:pt x="515" y="26"/>
                  </a:lnTo>
                  <a:lnTo>
                    <a:pt x="538" y="15"/>
                  </a:lnTo>
                  <a:lnTo>
                    <a:pt x="561" y="1"/>
                  </a:lnTo>
                  <a:lnTo>
                    <a:pt x="0" y="0"/>
                  </a:lnTo>
                  <a:close/>
                </a:path>
              </a:pathLst>
            </a:custGeom>
            <a:solidFill>
              <a:srgbClr val="CEE5E5"/>
            </a:solidFill>
            <a:ln w="9525">
              <a:noFill/>
              <a:round/>
              <a:headEnd/>
              <a:tailEnd/>
            </a:ln>
          </p:spPr>
          <p:txBody>
            <a:bodyPr/>
            <a:lstStyle/>
            <a:p>
              <a:endParaRPr lang="en-US" dirty="0"/>
            </a:p>
          </p:txBody>
        </p:sp>
        <p:sp>
          <p:nvSpPr>
            <p:cNvPr id="65" name="Freeform 1079"/>
            <p:cNvSpPr>
              <a:spLocks/>
            </p:cNvSpPr>
            <p:nvPr/>
          </p:nvSpPr>
          <p:spPr bwMode="auto">
            <a:xfrm>
              <a:off x="1029" y="3085"/>
              <a:ext cx="207" cy="97"/>
            </a:xfrm>
            <a:custGeom>
              <a:avLst/>
              <a:gdLst/>
              <a:ahLst/>
              <a:cxnLst>
                <a:cxn ang="0">
                  <a:pos x="20" y="0"/>
                </a:cxn>
                <a:cxn ang="0">
                  <a:pos x="0" y="169"/>
                </a:cxn>
                <a:cxn ang="0">
                  <a:pos x="23" y="173"/>
                </a:cxn>
                <a:cxn ang="0">
                  <a:pos x="45" y="178"/>
                </a:cxn>
                <a:cxn ang="0">
                  <a:pos x="69" y="182"/>
                </a:cxn>
                <a:cxn ang="0">
                  <a:pos x="92" y="185"/>
                </a:cxn>
                <a:cxn ang="0">
                  <a:pos x="116" y="187"/>
                </a:cxn>
                <a:cxn ang="0">
                  <a:pos x="141" y="190"/>
                </a:cxn>
                <a:cxn ang="0">
                  <a:pos x="165" y="192"/>
                </a:cxn>
                <a:cxn ang="0">
                  <a:pos x="190" y="193"/>
                </a:cxn>
                <a:cxn ang="0">
                  <a:pos x="216" y="193"/>
                </a:cxn>
                <a:cxn ang="0">
                  <a:pos x="242" y="192"/>
                </a:cxn>
                <a:cxn ang="0">
                  <a:pos x="270" y="191"/>
                </a:cxn>
                <a:cxn ang="0">
                  <a:pos x="297" y="188"/>
                </a:cxn>
                <a:cxn ang="0">
                  <a:pos x="325" y="185"/>
                </a:cxn>
                <a:cxn ang="0">
                  <a:pos x="354" y="180"/>
                </a:cxn>
                <a:cxn ang="0">
                  <a:pos x="384" y="176"/>
                </a:cxn>
                <a:cxn ang="0">
                  <a:pos x="415" y="169"/>
                </a:cxn>
                <a:cxn ang="0">
                  <a:pos x="385" y="0"/>
                </a:cxn>
                <a:cxn ang="0">
                  <a:pos x="20" y="0"/>
                </a:cxn>
              </a:cxnLst>
              <a:rect l="0" t="0" r="r" b="b"/>
              <a:pathLst>
                <a:path w="415" h="193">
                  <a:moveTo>
                    <a:pt x="20" y="0"/>
                  </a:moveTo>
                  <a:lnTo>
                    <a:pt x="0" y="169"/>
                  </a:lnTo>
                  <a:lnTo>
                    <a:pt x="23" y="173"/>
                  </a:lnTo>
                  <a:lnTo>
                    <a:pt x="45" y="178"/>
                  </a:lnTo>
                  <a:lnTo>
                    <a:pt x="69" y="182"/>
                  </a:lnTo>
                  <a:lnTo>
                    <a:pt x="92" y="185"/>
                  </a:lnTo>
                  <a:lnTo>
                    <a:pt x="116" y="187"/>
                  </a:lnTo>
                  <a:lnTo>
                    <a:pt x="141" y="190"/>
                  </a:lnTo>
                  <a:lnTo>
                    <a:pt x="165" y="192"/>
                  </a:lnTo>
                  <a:lnTo>
                    <a:pt x="190" y="193"/>
                  </a:lnTo>
                  <a:lnTo>
                    <a:pt x="216" y="193"/>
                  </a:lnTo>
                  <a:lnTo>
                    <a:pt x="242" y="192"/>
                  </a:lnTo>
                  <a:lnTo>
                    <a:pt x="270" y="191"/>
                  </a:lnTo>
                  <a:lnTo>
                    <a:pt x="297" y="188"/>
                  </a:lnTo>
                  <a:lnTo>
                    <a:pt x="325" y="185"/>
                  </a:lnTo>
                  <a:lnTo>
                    <a:pt x="354" y="180"/>
                  </a:lnTo>
                  <a:lnTo>
                    <a:pt x="384" y="176"/>
                  </a:lnTo>
                  <a:lnTo>
                    <a:pt x="415" y="169"/>
                  </a:lnTo>
                  <a:lnTo>
                    <a:pt x="385" y="0"/>
                  </a:lnTo>
                  <a:lnTo>
                    <a:pt x="20" y="0"/>
                  </a:lnTo>
                  <a:close/>
                </a:path>
              </a:pathLst>
            </a:custGeom>
            <a:solidFill>
              <a:srgbClr val="00000F"/>
            </a:solidFill>
            <a:ln w="9525">
              <a:noFill/>
              <a:round/>
              <a:headEnd/>
              <a:tailEnd/>
            </a:ln>
          </p:spPr>
          <p:txBody>
            <a:bodyPr/>
            <a:lstStyle/>
            <a:p>
              <a:endParaRPr lang="en-US" dirty="0"/>
            </a:p>
          </p:txBody>
        </p:sp>
        <p:sp>
          <p:nvSpPr>
            <p:cNvPr id="66" name="Freeform 1080"/>
            <p:cNvSpPr>
              <a:spLocks/>
            </p:cNvSpPr>
            <p:nvPr/>
          </p:nvSpPr>
          <p:spPr bwMode="auto">
            <a:xfrm>
              <a:off x="1042" y="3134"/>
              <a:ext cx="183" cy="39"/>
            </a:xfrm>
            <a:custGeom>
              <a:avLst/>
              <a:gdLst/>
              <a:ahLst/>
              <a:cxnLst>
                <a:cxn ang="0">
                  <a:pos x="5" y="4"/>
                </a:cxn>
                <a:cxn ang="0">
                  <a:pos x="360" y="0"/>
                </a:cxn>
                <a:cxn ang="0">
                  <a:pos x="365" y="56"/>
                </a:cxn>
                <a:cxn ang="0">
                  <a:pos x="342" y="62"/>
                </a:cxn>
                <a:cxn ang="0">
                  <a:pos x="318" y="68"/>
                </a:cxn>
                <a:cxn ang="0">
                  <a:pos x="293" y="72"/>
                </a:cxn>
                <a:cxn ang="0">
                  <a:pos x="268" y="75"/>
                </a:cxn>
                <a:cxn ang="0">
                  <a:pos x="243" y="77"/>
                </a:cxn>
                <a:cxn ang="0">
                  <a:pos x="217" y="79"/>
                </a:cxn>
                <a:cxn ang="0">
                  <a:pos x="192" y="79"/>
                </a:cxn>
                <a:cxn ang="0">
                  <a:pos x="168" y="79"/>
                </a:cxn>
                <a:cxn ang="0">
                  <a:pos x="144" y="77"/>
                </a:cxn>
                <a:cxn ang="0">
                  <a:pos x="119" y="76"/>
                </a:cxn>
                <a:cxn ang="0">
                  <a:pos x="96" y="74"/>
                </a:cxn>
                <a:cxn ang="0">
                  <a:pos x="75" y="72"/>
                </a:cxn>
                <a:cxn ang="0">
                  <a:pos x="54" y="69"/>
                </a:cxn>
                <a:cxn ang="0">
                  <a:pos x="34" y="66"/>
                </a:cxn>
                <a:cxn ang="0">
                  <a:pos x="16" y="64"/>
                </a:cxn>
                <a:cxn ang="0">
                  <a:pos x="0" y="60"/>
                </a:cxn>
                <a:cxn ang="0">
                  <a:pos x="5" y="4"/>
                </a:cxn>
              </a:cxnLst>
              <a:rect l="0" t="0" r="r" b="b"/>
              <a:pathLst>
                <a:path w="365" h="79">
                  <a:moveTo>
                    <a:pt x="5" y="4"/>
                  </a:moveTo>
                  <a:lnTo>
                    <a:pt x="360" y="0"/>
                  </a:lnTo>
                  <a:lnTo>
                    <a:pt x="365" y="56"/>
                  </a:lnTo>
                  <a:lnTo>
                    <a:pt x="342" y="62"/>
                  </a:lnTo>
                  <a:lnTo>
                    <a:pt x="318" y="68"/>
                  </a:lnTo>
                  <a:lnTo>
                    <a:pt x="293" y="72"/>
                  </a:lnTo>
                  <a:lnTo>
                    <a:pt x="268" y="75"/>
                  </a:lnTo>
                  <a:lnTo>
                    <a:pt x="243" y="77"/>
                  </a:lnTo>
                  <a:lnTo>
                    <a:pt x="217" y="79"/>
                  </a:lnTo>
                  <a:lnTo>
                    <a:pt x="192" y="79"/>
                  </a:lnTo>
                  <a:lnTo>
                    <a:pt x="168" y="79"/>
                  </a:lnTo>
                  <a:lnTo>
                    <a:pt x="144" y="77"/>
                  </a:lnTo>
                  <a:lnTo>
                    <a:pt x="119" y="76"/>
                  </a:lnTo>
                  <a:lnTo>
                    <a:pt x="96" y="74"/>
                  </a:lnTo>
                  <a:lnTo>
                    <a:pt x="75" y="72"/>
                  </a:lnTo>
                  <a:lnTo>
                    <a:pt x="54" y="69"/>
                  </a:lnTo>
                  <a:lnTo>
                    <a:pt x="34" y="66"/>
                  </a:lnTo>
                  <a:lnTo>
                    <a:pt x="16" y="64"/>
                  </a:lnTo>
                  <a:lnTo>
                    <a:pt x="0" y="60"/>
                  </a:lnTo>
                  <a:lnTo>
                    <a:pt x="5" y="4"/>
                  </a:lnTo>
                  <a:close/>
                </a:path>
              </a:pathLst>
            </a:custGeom>
            <a:solidFill>
              <a:srgbClr val="A0A5A5"/>
            </a:solidFill>
            <a:ln w="9525">
              <a:noFill/>
              <a:round/>
              <a:headEnd/>
              <a:tailEnd/>
            </a:ln>
          </p:spPr>
          <p:txBody>
            <a:bodyPr/>
            <a:lstStyle/>
            <a:p>
              <a:endParaRPr lang="en-US" dirty="0"/>
            </a:p>
          </p:txBody>
        </p:sp>
        <p:sp>
          <p:nvSpPr>
            <p:cNvPr id="67" name="Freeform 1081"/>
            <p:cNvSpPr>
              <a:spLocks/>
            </p:cNvSpPr>
            <p:nvPr/>
          </p:nvSpPr>
          <p:spPr bwMode="auto">
            <a:xfrm>
              <a:off x="784" y="3038"/>
              <a:ext cx="623" cy="12"/>
            </a:xfrm>
            <a:custGeom>
              <a:avLst/>
              <a:gdLst/>
              <a:ahLst/>
              <a:cxnLst>
                <a:cxn ang="0">
                  <a:pos x="0" y="24"/>
                </a:cxn>
                <a:cxn ang="0">
                  <a:pos x="19" y="3"/>
                </a:cxn>
                <a:cxn ang="0">
                  <a:pos x="1246" y="0"/>
                </a:cxn>
                <a:cxn ang="0">
                  <a:pos x="1245" y="23"/>
                </a:cxn>
                <a:cxn ang="0">
                  <a:pos x="1241" y="23"/>
                </a:cxn>
                <a:cxn ang="0">
                  <a:pos x="1231" y="23"/>
                </a:cxn>
                <a:cxn ang="0">
                  <a:pos x="1214" y="23"/>
                </a:cxn>
                <a:cxn ang="0">
                  <a:pos x="1192" y="23"/>
                </a:cxn>
                <a:cxn ang="0">
                  <a:pos x="1163" y="23"/>
                </a:cxn>
                <a:cxn ang="0">
                  <a:pos x="1130" y="23"/>
                </a:cxn>
                <a:cxn ang="0">
                  <a:pos x="1092" y="23"/>
                </a:cxn>
                <a:cxn ang="0">
                  <a:pos x="1050" y="24"/>
                </a:cxn>
                <a:cxn ang="0">
                  <a:pos x="1005" y="24"/>
                </a:cxn>
                <a:cxn ang="0">
                  <a:pos x="956" y="24"/>
                </a:cxn>
                <a:cxn ang="0">
                  <a:pos x="905" y="24"/>
                </a:cxn>
                <a:cxn ang="0">
                  <a:pos x="851" y="24"/>
                </a:cxn>
                <a:cxn ang="0">
                  <a:pos x="796" y="24"/>
                </a:cxn>
                <a:cxn ang="0">
                  <a:pos x="738" y="24"/>
                </a:cxn>
                <a:cxn ang="0">
                  <a:pos x="680" y="25"/>
                </a:cxn>
                <a:cxn ang="0">
                  <a:pos x="623" y="25"/>
                </a:cxn>
                <a:cxn ang="0">
                  <a:pos x="564" y="25"/>
                </a:cxn>
                <a:cxn ang="0">
                  <a:pos x="506" y="25"/>
                </a:cxn>
                <a:cxn ang="0">
                  <a:pos x="449" y="25"/>
                </a:cxn>
                <a:cxn ang="0">
                  <a:pos x="394" y="25"/>
                </a:cxn>
                <a:cxn ang="0">
                  <a:pos x="339" y="25"/>
                </a:cxn>
                <a:cxn ang="0">
                  <a:pos x="289" y="25"/>
                </a:cxn>
                <a:cxn ang="0">
                  <a:pos x="239" y="25"/>
                </a:cxn>
                <a:cxn ang="0">
                  <a:pos x="194" y="25"/>
                </a:cxn>
                <a:cxn ang="0">
                  <a:pos x="153" y="25"/>
                </a:cxn>
                <a:cxn ang="0">
                  <a:pos x="115" y="25"/>
                </a:cxn>
                <a:cxn ang="0">
                  <a:pos x="81" y="25"/>
                </a:cxn>
                <a:cxn ang="0">
                  <a:pos x="53" y="25"/>
                </a:cxn>
                <a:cxn ang="0">
                  <a:pos x="31" y="25"/>
                </a:cxn>
                <a:cxn ang="0">
                  <a:pos x="13" y="24"/>
                </a:cxn>
                <a:cxn ang="0">
                  <a:pos x="3" y="24"/>
                </a:cxn>
                <a:cxn ang="0">
                  <a:pos x="0" y="24"/>
                </a:cxn>
              </a:cxnLst>
              <a:rect l="0" t="0" r="r" b="b"/>
              <a:pathLst>
                <a:path w="1246" h="25">
                  <a:moveTo>
                    <a:pt x="0" y="24"/>
                  </a:moveTo>
                  <a:lnTo>
                    <a:pt x="19" y="3"/>
                  </a:lnTo>
                  <a:lnTo>
                    <a:pt x="1246" y="0"/>
                  </a:lnTo>
                  <a:lnTo>
                    <a:pt x="1245" y="23"/>
                  </a:lnTo>
                  <a:lnTo>
                    <a:pt x="1241" y="23"/>
                  </a:lnTo>
                  <a:lnTo>
                    <a:pt x="1231" y="23"/>
                  </a:lnTo>
                  <a:lnTo>
                    <a:pt x="1214" y="23"/>
                  </a:lnTo>
                  <a:lnTo>
                    <a:pt x="1192" y="23"/>
                  </a:lnTo>
                  <a:lnTo>
                    <a:pt x="1163" y="23"/>
                  </a:lnTo>
                  <a:lnTo>
                    <a:pt x="1130" y="23"/>
                  </a:lnTo>
                  <a:lnTo>
                    <a:pt x="1092" y="23"/>
                  </a:lnTo>
                  <a:lnTo>
                    <a:pt x="1050" y="24"/>
                  </a:lnTo>
                  <a:lnTo>
                    <a:pt x="1005" y="24"/>
                  </a:lnTo>
                  <a:lnTo>
                    <a:pt x="956" y="24"/>
                  </a:lnTo>
                  <a:lnTo>
                    <a:pt x="905" y="24"/>
                  </a:lnTo>
                  <a:lnTo>
                    <a:pt x="851" y="24"/>
                  </a:lnTo>
                  <a:lnTo>
                    <a:pt x="796" y="24"/>
                  </a:lnTo>
                  <a:lnTo>
                    <a:pt x="738" y="24"/>
                  </a:lnTo>
                  <a:lnTo>
                    <a:pt x="680" y="25"/>
                  </a:lnTo>
                  <a:lnTo>
                    <a:pt x="623" y="25"/>
                  </a:lnTo>
                  <a:lnTo>
                    <a:pt x="564" y="25"/>
                  </a:lnTo>
                  <a:lnTo>
                    <a:pt x="506" y="25"/>
                  </a:lnTo>
                  <a:lnTo>
                    <a:pt x="449" y="25"/>
                  </a:lnTo>
                  <a:lnTo>
                    <a:pt x="394" y="25"/>
                  </a:lnTo>
                  <a:lnTo>
                    <a:pt x="339" y="25"/>
                  </a:lnTo>
                  <a:lnTo>
                    <a:pt x="289" y="25"/>
                  </a:lnTo>
                  <a:lnTo>
                    <a:pt x="239" y="25"/>
                  </a:lnTo>
                  <a:lnTo>
                    <a:pt x="194" y="25"/>
                  </a:lnTo>
                  <a:lnTo>
                    <a:pt x="153" y="25"/>
                  </a:lnTo>
                  <a:lnTo>
                    <a:pt x="115" y="25"/>
                  </a:lnTo>
                  <a:lnTo>
                    <a:pt x="81" y="25"/>
                  </a:lnTo>
                  <a:lnTo>
                    <a:pt x="53" y="25"/>
                  </a:lnTo>
                  <a:lnTo>
                    <a:pt x="31" y="25"/>
                  </a:lnTo>
                  <a:lnTo>
                    <a:pt x="13" y="24"/>
                  </a:lnTo>
                  <a:lnTo>
                    <a:pt x="3" y="24"/>
                  </a:lnTo>
                  <a:lnTo>
                    <a:pt x="0" y="24"/>
                  </a:lnTo>
                  <a:close/>
                </a:path>
              </a:pathLst>
            </a:custGeom>
            <a:solidFill>
              <a:srgbClr val="757272"/>
            </a:solidFill>
            <a:ln w="9525">
              <a:noFill/>
              <a:round/>
              <a:headEnd/>
              <a:tailEnd/>
            </a:ln>
          </p:spPr>
          <p:txBody>
            <a:bodyPr/>
            <a:lstStyle/>
            <a:p>
              <a:endParaRPr lang="en-US" dirty="0"/>
            </a:p>
          </p:txBody>
        </p:sp>
        <p:sp>
          <p:nvSpPr>
            <p:cNvPr id="68" name="Freeform 1082"/>
            <p:cNvSpPr>
              <a:spLocks/>
            </p:cNvSpPr>
            <p:nvPr/>
          </p:nvSpPr>
          <p:spPr bwMode="auto">
            <a:xfrm>
              <a:off x="784" y="3012"/>
              <a:ext cx="758" cy="9"/>
            </a:xfrm>
            <a:custGeom>
              <a:avLst/>
              <a:gdLst/>
              <a:ahLst/>
              <a:cxnLst>
                <a:cxn ang="0">
                  <a:pos x="0" y="18"/>
                </a:cxn>
                <a:cxn ang="0">
                  <a:pos x="8" y="0"/>
                </a:cxn>
                <a:cxn ang="0">
                  <a:pos x="1515" y="0"/>
                </a:cxn>
                <a:cxn ang="0">
                  <a:pos x="1514" y="16"/>
                </a:cxn>
                <a:cxn ang="0">
                  <a:pos x="1510" y="16"/>
                </a:cxn>
                <a:cxn ang="0">
                  <a:pos x="1497" y="16"/>
                </a:cxn>
                <a:cxn ang="0">
                  <a:pos x="1476" y="16"/>
                </a:cxn>
                <a:cxn ang="0">
                  <a:pos x="1449" y="16"/>
                </a:cxn>
                <a:cxn ang="0">
                  <a:pos x="1415" y="16"/>
                </a:cxn>
                <a:cxn ang="0">
                  <a:pos x="1375" y="16"/>
                </a:cxn>
                <a:cxn ang="0">
                  <a:pos x="1329" y="16"/>
                </a:cxn>
                <a:cxn ang="0">
                  <a:pos x="1278" y="18"/>
                </a:cxn>
                <a:cxn ang="0">
                  <a:pos x="1222" y="18"/>
                </a:cxn>
                <a:cxn ang="0">
                  <a:pos x="1163" y="18"/>
                </a:cxn>
                <a:cxn ang="0">
                  <a:pos x="1101" y="18"/>
                </a:cxn>
                <a:cxn ang="0">
                  <a:pos x="1035" y="18"/>
                </a:cxn>
                <a:cxn ang="0">
                  <a:pos x="967" y="18"/>
                </a:cxn>
                <a:cxn ang="0">
                  <a:pos x="898" y="18"/>
                </a:cxn>
                <a:cxn ang="0">
                  <a:pos x="828" y="19"/>
                </a:cxn>
                <a:cxn ang="0">
                  <a:pos x="758" y="19"/>
                </a:cxn>
                <a:cxn ang="0">
                  <a:pos x="686" y="19"/>
                </a:cxn>
                <a:cxn ang="0">
                  <a:pos x="616" y="19"/>
                </a:cxn>
                <a:cxn ang="0">
                  <a:pos x="547" y="19"/>
                </a:cxn>
                <a:cxn ang="0">
                  <a:pos x="479" y="19"/>
                </a:cxn>
                <a:cxn ang="0">
                  <a:pos x="413" y="19"/>
                </a:cxn>
                <a:cxn ang="0">
                  <a:pos x="351" y="19"/>
                </a:cxn>
                <a:cxn ang="0">
                  <a:pos x="292" y="19"/>
                </a:cxn>
                <a:cxn ang="0">
                  <a:pos x="236" y="19"/>
                </a:cxn>
                <a:cxn ang="0">
                  <a:pos x="185" y="19"/>
                </a:cxn>
                <a:cxn ang="0">
                  <a:pos x="139" y="19"/>
                </a:cxn>
                <a:cxn ang="0">
                  <a:pos x="99" y="19"/>
                </a:cxn>
                <a:cxn ang="0">
                  <a:pos x="65" y="19"/>
                </a:cxn>
                <a:cxn ang="0">
                  <a:pos x="38" y="19"/>
                </a:cxn>
                <a:cxn ang="0">
                  <a:pos x="17" y="18"/>
                </a:cxn>
                <a:cxn ang="0">
                  <a:pos x="4" y="18"/>
                </a:cxn>
                <a:cxn ang="0">
                  <a:pos x="0" y="18"/>
                </a:cxn>
              </a:cxnLst>
              <a:rect l="0" t="0" r="r" b="b"/>
              <a:pathLst>
                <a:path w="1515" h="19">
                  <a:moveTo>
                    <a:pt x="0" y="18"/>
                  </a:moveTo>
                  <a:lnTo>
                    <a:pt x="8" y="0"/>
                  </a:lnTo>
                  <a:lnTo>
                    <a:pt x="1515" y="0"/>
                  </a:lnTo>
                  <a:lnTo>
                    <a:pt x="1514" y="16"/>
                  </a:lnTo>
                  <a:lnTo>
                    <a:pt x="1510" y="16"/>
                  </a:lnTo>
                  <a:lnTo>
                    <a:pt x="1497" y="16"/>
                  </a:lnTo>
                  <a:lnTo>
                    <a:pt x="1476" y="16"/>
                  </a:lnTo>
                  <a:lnTo>
                    <a:pt x="1449" y="16"/>
                  </a:lnTo>
                  <a:lnTo>
                    <a:pt x="1415" y="16"/>
                  </a:lnTo>
                  <a:lnTo>
                    <a:pt x="1375" y="16"/>
                  </a:lnTo>
                  <a:lnTo>
                    <a:pt x="1329" y="16"/>
                  </a:lnTo>
                  <a:lnTo>
                    <a:pt x="1278" y="18"/>
                  </a:lnTo>
                  <a:lnTo>
                    <a:pt x="1222" y="18"/>
                  </a:lnTo>
                  <a:lnTo>
                    <a:pt x="1163" y="18"/>
                  </a:lnTo>
                  <a:lnTo>
                    <a:pt x="1101" y="18"/>
                  </a:lnTo>
                  <a:lnTo>
                    <a:pt x="1035" y="18"/>
                  </a:lnTo>
                  <a:lnTo>
                    <a:pt x="967" y="18"/>
                  </a:lnTo>
                  <a:lnTo>
                    <a:pt x="898" y="18"/>
                  </a:lnTo>
                  <a:lnTo>
                    <a:pt x="828" y="19"/>
                  </a:lnTo>
                  <a:lnTo>
                    <a:pt x="758" y="19"/>
                  </a:lnTo>
                  <a:lnTo>
                    <a:pt x="686" y="19"/>
                  </a:lnTo>
                  <a:lnTo>
                    <a:pt x="616" y="19"/>
                  </a:lnTo>
                  <a:lnTo>
                    <a:pt x="547" y="19"/>
                  </a:lnTo>
                  <a:lnTo>
                    <a:pt x="479" y="19"/>
                  </a:lnTo>
                  <a:lnTo>
                    <a:pt x="413" y="19"/>
                  </a:lnTo>
                  <a:lnTo>
                    <a:pt x="351" y="19"/>
                  </a:lnTo>
                  <a:lnTo>
                    <a:pt x="292" y="19"/>
                  </a:lnTo>
                  <a:lnTo>
                    <a:pt x="236" y="19"/>
                  </a:lnTo>
                  <a:lnTo>
                    <a:pt x="185" y="19"/>
                  </a:lnTo>
                  <a:lnTo>
                    <a:pt x="139" y="19"/>
                  </a:lnTo>
                  <a:lnTo>
                    <a:pt x="99" y="19"/>
                  </a:lnTo>
                  <a:lnTo>
                    <a:pt x="65" y="19"/>
                  </a:lnTo>
                  <a:lnTo>
                    <a:pt x="38" y="19"/>
                  </a:lnTo>
                  <a:lnTo>
                    <a:pt x="17" y="18"/>
                  </a:lnTo>
                  <a:lnTo>
                    <a:pt x="4" y="18"/>
                  </a:lnTo>
                  <a:lnTo>
                    <a:pt x="0" y="18"/>
                  </a:lnTo>
                  <a:close/>
                </a:path>
              </a:pathLst>
            </a:custGeom>
            <a:solidFill>
              <a:srgbClr val="757272"/>
            </a:solidFill>
            <a:ln w="9525">
              <a:noFill/>
              <a:round/>
              <a:headEnd/>
              <a:tailEnd/>
            </a:ln>
          </p:spPr>
          <p:txBody>
            <a:bodyPr/>
            <a:lstStyle/>
            <a:p>
              <a:endParaRPr lang="en-US" dirty="0"/>
            </a:p>
          </p:txBody>
        </p:sp>
        <p:sp>
          <p:nvSpPr>
            <p:cNvPr id="69" name="Freeform 1083"/>
            <p:cNvSpPr>
              <a:spLocks/>
            </p:cNvSpPr>
            <p:nvPr/>
          </p:nvSpPr>
          <p:spPr bwMode="auto">
            <a:xfrm>
              <a:off x="788" y="2990"/>
              <a:ext cx="751" cy="8"/>
            </a:xfrm>
            <a:custGeom>
              <a:avLst/>
              <a:gdLst/>
              <a:ahLst/>
              <a:cxnLst>
                <a:cxn ang="0">
                  <a:pos x="0" y="11"/>
                </a:cxn>
                <a:cxn ang="0">
                  <a:pos x="9" y="0"/>
                </a:cxn>
                <a:cxn ang="0">
                  <a:pos x="1503" y="0"/>
                </a:cxn>
                <a:cxn ang="0">
                  <a:pos x="1500" y="16"/>
                </a:cxn>
                <a:cxn ang="0">
                  <a:pos x="1496" y="16"/>
                </a:cxn>
                <a:cxn ang="0">
                  <a:pos x="1483" y="16"/>
                </a:cxn>
                <a:cxn ang="0">
                  <a:pos x="1464" y="16"/>
                </a:cxn>
                <a:cxn ang="0">
                  <a:pos x="1436" y="16"/>
                </a:cxn>
                <a:cxn ang="0">
                  <a:pos x="1403" y="16"/>
                </a:cxn>
                <a:cxn ang="0">
                  <a:pos x="1362" y="16"/>
                </a:cxn>
                <a:cxn ang="0">
                  <a:pos x="1316" y="16"/>
                </a:cxn>
                <a:cxn ang="0">
                  <a:pos x="1265" y="16"/>
                </a:cxn>
                <a:cxn ang="0">
                  <a:pos x="1211" y="16"/>
                </a:cxn>
                <a:cxn ang="0">
                  <a:pos x="1153" y="16"/>
                </a:cxn>
                <a:cxn ang="0">
                  <a:pos x="1090" y="16"/>
                </a:cxn>
                <a:cxn ang="0">
                  <a:pos x="1026" y="16"/>
                </a:cxn>
                <a:cxn ang="0">
                  <a:pos x="959" y="15"/>
                </a:cxn>
                <a:cxn ang="0">
                  <a:pos x="890" y="15"/>
                </a:cxn>
                <a:cxn ang="0">
                  <a:pos x="820" y="15"/>
                </a:cxn>
                <a:cxn ang="0">
                  <a:pos x="751" y="15"/>
                </a:cxn>
                <a:cxn ang="0">
                  <a:pos x="680" y="15"/>
                </a:cxn>
                <a:cxn ang="0">
                  <a:pos x="610" y="15"/>
                </a:cxn>
                <a:cxn ang="0">
                  <a:pos x="541" y="15"/>
                </a:cxn>
                <a:cxn ang="0">
                  <a:pos x="474" y="15"/>
                </a:cxn>
                <a:cxn ang="0">
                  <a:pos x="410" y="13"/>
                </a:cxn>
                <a:cxn ang="0">
                  <a:pos x="347" y="13"/>
                </a:cxn>
                <a:cxn ang="0">
                  <a:pos x="289" y="13"/>
                </a:cxn>
                <a:cxn ang="0">
                  <a:pos x="234" y="13"/>
                </a:cxn>
                <a:cxn ang="0">
                  <a:pos x="184" y="13"/>
                </a:cxn>
                <a:cxn ang="0">
                  <a:pos x="138" y="12"/>
                </a:cxn>
                <a:cxn ang="0">
                  <a:pos x="97" y="12"/>
                </a:cxn>
                <a:cxn ang="0">
                  <a:pos x="64" y="12"/>
                </a:cxn>
                <a:cxn ang="0">
                  <a:pos x="36" y="12"/>
                </a:cxn>
                <a:cxn ang="0">
                  <a:pos x="17" y="12"/>
                </a:cxn>
                <a:cxn ang="0">
                  <a:pos x="4" y="11"/>
                </a:cxn>
                <a:cxn ang="0">
                  <a:pos x="0" y="11"/>
                </a:cxn>
              </a:cxnLst>
              <a:rect l="0" t="0" r="r" b="b"/>
              <a:pathLst>
                <a:path w="1503" h="16">
                  <a:moveTo>
                    <a:pt x="0" y="11"/>
                  </a:moveTo>
                  <a:lnTo>
                    <a:pt x="9" y="0"/>
                  </a:lnTo>
                  <a:lnTo>
                    <a:pt x="1503" y="0"/>
                  </a:lnTo>
                  <a:lnTo>
                    <a:pt x="1500" y="16"/>
                  </a:lnTo>
                  <a:lnTo>
                    <a:pt x="1496" y="16"/>
                  </a:lnTo>
                  <a:lnTo>
                    <a:pt x="1483" y="16"/>
                  </a:lnTo>
                  <a:lnTo>
                    <a:pt x="1464" y="16"/>
                  </a:lnTo>
                  <a:lnTo>
                    <a:pt x="1436" y="16"/>
                  </a:lnTo>
                  <a:lnTo>
                    <a:pt x="1403" y="16"/>
                  </a:lnTo>
                  <a:lnTo>
                    <a:pt x="1362" y="16"/>
                  </a:lnTo>
                  <a:lnTo>
                    <a:pt x="1316" y="16"/>
                  </a:lnTo>
                  <a:lnTo>
                    <a:pt x="1265" y="16"/>
                  </a:lnTo>
                  <a:lnTo>
                    <a:pt x="1211" y="16"/>
                  </a:lnTo>
                  <a:lnTo>
                    <a:pt x="1153" y="16"/>
                  </a:lnTo>
                  <a:lnTo>
                    <a:pt x="1090" y="16"/>
                  </a:lnTo>
                  <a:lnTo>
                    <a:pt x="1026" y="16"/>
                  </a:lnTo>
                  <a:lnTo>
                    <a:pt x="959" y="15"/>
                  </a:lnTo>
                  <a:lnTo>
                    <a:pt x="890" y="15"/>
                  </a:lnTo>
                  <a:lnTo>
                    <a:pt x="820" y="15"/>
                  </a:lnTo>
                  <a:lnTo>
                    <a:pt x="751" y="15"/>
                  </a:lnTo>
                  <a:lnTo>
                    <a:pt x="680" y="15"/>
                  </a:lnTo>
                  <a:lnTo>
                    <a:pt x="610" y="15"/>
                  </a:lnTo>
                  <a:lnTo>
                    <a:pt x="541" y="15"/>
                  </a:lnTo>
                  <a:lnTo>
                    <a:pt x="474" y="15"/>
                  </a:lnTo>
                  <a:lnTo>
                    <a:pt x="410" y="13"/>
                  </a:lnTo>
                  <a:lnTo>
                    <a:pt x="347" y="13"/>
                  </a:lnTo>
                  <a:lnTo>
                    <a:pt x="289" y="13"/>
                  </a:lnTo>
                  <a:lnTo>
                    <a:pt x="234" y="13"/>
                  </a:lnTo>
                  <a:lnTo>
                    <a:pt x="184" y="13"/>
                  </a:lnTo>
                  <a:lnTo>
                    <a:pt x="138" y="12"/>
                  </a:lnTo>
                  <a:lnTo>
                    <a:pt x="97" y="12"/>
                  </a:lnTo>
                  <a:lnTo>
                    <a:pt x="64" y="12"/>
                  </a:lnTo>
                  <a:lnTo>
                    <a:pt x="36" y="12"/>
                  </a:lnTo>
                  <a:lnTo>
                    <a:pt x="17" y="12"/>
                  </a:lnTo>
                  <a:lnTo>
                    <a:pt x="4" y="11"/>
                  </a:lnTo>
                  <a:lnTo>
                    <a:pt x="0" y="11"/>
                  </a:lnTo>
                  <a:close/>
                </a:path>
              </a:pathLst>
            </a:custGeom>
            <a:solidFill>
              <a:srgbClr val="757272"/>
            </a:solidFill>
            <a:ln w="9525">
              <a:noFill/>
              <a:round/>
              <a:headEnd/>
              <a:tailEnd/>
            </a:ln>
          </p:spPr>
          <p:txBody>
            <a:bodyPr/>
            <a:lstStyle/>
            <a:p>
              <a:endParaRPr lang="en-US" dirty="0"/>
            </a:p>
          </p:txBody>
        </p:sp>
        <p:sp>
          <p:nvSpPr>
            <p:cNvPr id="70" name="Freeform 1084"/>
            <p:cNvSpPr>
              <a:spLocks/>
            </p:cNvSpPr>
            <p:nvPr/>
          </p:nvSpPr>
          <p:spPr bwMode="auto">
            <a:xfrm>
              <a:off x="790" y="2964"/>
              <a:ext cx="741" cy="9"/>
            </a:xfrm>
            <a:custGeom>
              <a:avLst/>
              <a:gdLst/>
              <a:ahLst/>
              <a:cxnLst>
                <a:cxn ang="0">
                  <a:pos x="0" y="17"/>
                </a:cxn>
                <a:cxn ang="0">
                  <a:pos x="8" y="0"/>
                </a:cxn>
                <a:cxn ang="0">
                  <a:pos x="1483" y="0"/>
                </a:cxn>
                <a:cxn ang="0">
                  <a:pos x="1481" y="16"/>
                </a:cxn>
                <a:cxn ang="0">
                  <a:pos x="1477" y="16"/>
                </a:cxn>
                <a:cxn ang="0">
                  <a:pos x="1465" y="16"/>
                </a:cxn>
                <a:cxn ang="0">
                  <a:pos x="1445" y="16"/>
                </a:cxn>
                <a:cxn ang="0">
                  <a:pos x="1418" y="16"/>
                </a:cxn>
                <a:cxn ang="0">
                  <a:pos x="1385" y="16"/>
                </a:cxn>
                <a:cxn ang="0">
                  <a:pos x="1344" y="16"/>
                </a:cxn>
                <a:cxn ang="0">
                  <a:pos x="1299" y="16"/>
                </a:cxn>
                <a:cxn ang="0">
                  <a:pos x="1250" y="17"/>
                </a:cxn>
                <a:cxn ang="0">
                  <a:pos x="1196" y="17"/>
                </a:cxn>
                <a:cxn ang="0">
                  <a:pos x="1138" y="17"/>
                </a:cxn>
                <a:cxn ang="0">
                  <a:pos x="1077" y="17"/>
                </a:cxn>
                <a:cxn ang="0">
                  <a:pos x="1013" y="17"/>
                </a:cxn>
                <a:cxn ang="0">
                  <a:pos x="947" y="17"/>
                </a:cxn>
                <a:cxn ang="0">
                  <a:pos x="879" y="17"/>
                </a:cxn>
                <a:cxn ang="0">
                  <a:pos x="810" y="18"/>
                </a:cxn>
                <a:cxn ang="0">
                  <a:pos x="741" y="18"/>
                </a:cxn>
                <a:cxn ang="0">
                  <a:pos x="672" y="18"/>
                </a:cxn>
                <a:cxn ang="0">
                  <a:pos x="603" y="18"/>
                </a:cxn>
                <a:cxn ang="0">
                  <a:pos x="535" y="18"/>
                </a:cxn>
                <a:cxn ang="0">
                  <a:pos x="469" y="18"/>
                </a:cxn>
                <a:cxn ang="0">
                  <a:pos x="404" y="18"/>
                </a:cxn>
                <a:cxn ang="0">
                  <a:pos x="343" y="18"/>
                </a:cxn>
                <a:cxn ang="0">
                  <a:pos x="286" y="18"/>
                </a:cxn>
                <a:cxn ang="0">
                  <a:pos x="232" y="18"/>
                </a:cxn>
                <a:cxn ang="0">
                  <a:pos x="182" y="18"/>
                </a:cxn>
                <a:cxn ang="0">
                  <a:pos x="137" y="18"/>
                </a:cxn>
                <a:cxn ang="0">
                  <a:pos x="97" y="18"/>
                </a:cxn>
                <a:cxn ang="0">
                  <a:pos x="63" y="18"/>
                </a:cxn>
                <a:cxn ang="0">
                  <a:pos x="37" y="18"/>
                </a:cxn>
                <a:cxn ang="0">
                  <a:pos x="16" y="17"/>
                </a:cxn>
                <a:cxn ang="0">
                  <a:pos x="5" y="17"/>
                </a:cxn>
                <a:cxn ang="0">
                  <a:pos x="0" y="17"/>
                </a:cxn>
              </a:cxnLst>
              <a:rect l="0" t="0" r="r" b="b"/>
              <a:pathLst>
                <a:path w="1483" h="18">
                  <a:moveTo>
                    <a:pt x="0" y="17"/>
                  </a:moveTo>
                  <a:lnTo>
                    <a:pt x="8" y="0"/>
                  </a:lnTo>
                  <a:lnTo>
                    <a:pt x="1483" y="0"/>
                  </a:lnTo>
                  <a:lnTo>
                    <a:pt x="1481" y="16"/>
                  </a:lnTo>
                  <a:lnTo>
                    <a:pt x="1477" y="16"/>
                  </a:lnTo>
                  <a:lnTo>
                    <a:pt x="1465" y="16"/>
                  </a:lnTo>
                  <a:lnTo>
                    <a:pt x="1445" y="16"/>
                  </a:lnTo>
                  <a:lnTo>
                    <a:pt x="1418" y="16"/>
                  </a:lnTo>
                  <a:lnTo>
                    <a:pt x="1385" y="16"/>
                  </a:lnTo>
                  <a:lnTo>
                    <a:pt x="1344" y="16"/>
                  </a:lnTo>
                  <a:lnTo>
                    <a:pt x="1299" y="16"/>
                  </a:lnTo>
                  <a:lnTo>
                    <a:pt x="1250" y="17"/>
                  </a:lnTo>
                  <a:lnTo>
                    <a:pt x="1196" y="17"/>
                  </a:lnTo>
                  <a:lnTo>
                    <a:pt x="1138" y="17"/>
                  </a:lnTo>
                  <a:lnTo>
                    <a:pt x="1077" y="17"/>
                  </a:lnTo>
                  <a:lnTo>
                    <a:pt x="1013" y="17"/>
                  </a:lnTo>
                  <a:lnTo>
                    <a:pt x="947" y="17"/>
                  </a:lnTo>
                  <a:lnTo>
                    <a:pt x="879" y="17"/>
                  </a:lnTo>
                  <a:lnTo>
                    <a:pt x="810" y="18"/>
                  </a:lnTo>
                  <a:lnTo>
                    <a:pt x="741" y="18"/>
                  </a:lnTo>
                  <a:lnTo>
                    <a:pt x="672" y="18"/>
                  </a:lnTo>
                  <a:lnTo>
                    <a:pt x="603" y="18"/>
                  </a:lnTo>
                  <a:lnTo>
                    <a:pt x="535" y="18"/>
                  </a:lnTo>
                  <a:lnTo>
                    <a:pt x="469" y="18"/>
                  </a:lnTo>
                  <a:lnTo>
                    <a:pt x="404" y="18"/>
                  </a:lnTo>
                  <a:lnTo>
                    <a:pt x="343" y="18"/>
                  </a:lnTo>
                  <a:lnTo>
                    <a:pt x="286" y="18"/>
                  </a:lnTo>
                  <a:lnTo>
                    <a:pt x="232" y="18"/>
                  </a:lnTo>
                  <a:lnTo>
                    <a:pt x="182" y="18"/>
                  </a:lnTo>
                  <a:lnTo>
                    <a:pt x="137" y="18"/>
                  </a:lnTo>
                  <a:lnTo>
                    <a:pt x="97" y="18"/>
                  </a:lnTo>
                  <a:lnTo>
                    <a:pt x="63" y="18"/>
                  </a:lnTo>
                  <a:lnTo>
                    <a:pt x="37" y="18"/>
                  </a:lnTo>
                  <a:lnTo>
                    <a:pt x="16" y="17"/>
                  </a:lnTo>
                  <a:lnTo>
                    <a:pt x="5" y="17"/>
                  </a:lnTo>
                  <a:lnTo>
                    <a:pt x="0" y="17"/>
                  </a:lnTo>
                  <a:close/>
                </a:path>
              </a:pathLst>
            </a:custGeom>
            <a:solidFill>
              <a:srgbClr val="757272"/>
            </a:solidFill>
            <a:ln w="9525">
              <a:noFill/>
              <a:round/>
              <a:headEnd/>
              <a:tailEnd/>
            </a:ln>
          </p:spPr>
          <p:txBody>
            <a:bodyPr/>
            <a:lstStyle/>
            <a:p>
              <a:endParaRPr lang="en-US" dirty="0"/>
            </a:p>
          </p:txBody>
        </p:sp>
        <p:sp>
          <p:nvSpPr>
            <p:cNvPr id="71" name="Freeform 1085"/>
            <p:cNvSpPr>
              <a:spLocks/>
            </p:cNvSpPr>
            <p:nvPr/>
          </p:nvSpPr>
          <p:spPr bwMode="auto">
            <a:xfrm>
              <a:off x="794" y="2938"/>
              <a:ext cx="733" cy="10"/>
            </a:xfrm>
            <a:custGeom>
              <a:avLst/>
              <a:gdLst/>
              <a:ahLst/>
              <a:cxnLst>
                <a:cxn ang="0">
                  <a:pos x="0" y="17"/>
                </a:cxn>
                <a:cxn ang="0">
                  <a:pos x="8" y="0"/>
                </a:cxn>
                <a:cxn ang="0">
                  <a:pos x="1465" y="0"/>
                </a:cxn>
                <a:cxn ang="0">
                  <a:pos x="1463" y="16"/>
                </a:cxn>
                <a:cxn ang="0">
                  <a:pos x="1458" y="16"/>
                </a:cxn>
                <a:cxn ang="0">
                  <a:pos x="1447" y="16"/>
                </a:cxn>
                <a:cxn ang="0">
                  <a:pos x="1427" y="16"/>
                </a:cxn>
                <a:cxn ang="0">
                  <a:pos x="1400" y="16"/>
                </a:cxn>
                <a:cxn ang="0">
                  <a:pos x="1367" y="16"/>
                </a:cxn>
                <a:cxn ang="0">
                  <a:pos x="1328" y="16"/>
                </a:cxn>
                <a:cxn ang="0">
                  <a:pos x="1283" y="16"/>
                </a:cxn>
                <a:cxn ang="0">
                  <a:pos x="1235" y="17"/>
                </a:cxn>
                <a:cxn ang="0">
                  <a:pos x="1181" y="17"/>
                </a:cxn>
                <a:cxn ang="0">
                  <a:pos x="1123" y="17"/>
                </a:cxn>
                <a:cxn ang="0">
                  <a:pos x="1063" y="17"/>
                </a:cxn>
                <a:cxn ang="0">
                  <a:pos x="1000" y="17"/>
                </a:cxn>
                <a:cxn ang="0">
                  <a:pos x="936" y="17"/>
                </a:cxn>
                <a:cxn ang="0">
                  <a:pos x="868" y="17"/>
                </a:cxn>
                <a:cxn ang="0">
                  <a:pos x="800" y="18"/>
                </a:cxn>
                <a:cxn ang="0">
                  <a:pos x="732" y="18"/>
                </a:cxn>
                <a:cxn ang="0">
                  <a:pos x="664" y="18"/>
                </a:cxn>
                <a:cxn ang="0">
                  <a:pos x="596" y="18"/>
                </a:cxn>
                <a:cxn ang="0">
                  <a:pos x="528" y="18"/>
                </a:cxn>
                <a:cxn ang="0">
                  <a:pos x="463" y="18"/>
                </a:cxn>
                <a:cxn ang="0">
                  <a:pos x="400" y="18"/>
                </a:cxn>
                <a:cxn ang="0">
                  <a:pos x="340" y="18"/>
                </a:cxn>
                <a:cxn ang="0">
                  <a:pos x="282" y="18"/>
                </a:cxn>
                <a:cxn ang="0">
                  <a:pos x="228" y="18"/>
                </a:cxn>
                <a:cxn ang="0">
                  <a:pos x="180" y="18"/>
                </a:cxn>
                <a:cxn ang="0">
                  <a:pos x="135" y="18"/>
                </a:cxn>
                <a:cxn ang="0">
                  <a:pos x="96" y="18"/>
                </a:cxn>
                <a:cxn ang="0">
                  <a:pos x="64" y="18"/>
                </a:cxn>
                <a:cxn ang="0">
                  <a:pos x="36" y="18"/>
                </a:cxn>
                <a:cxn ang="0">
                  <a:pos x="16" y="17"/>
                </a:cxn>
                <a:cxn ang="0">
                  <a:pos x="5" y="17"/>
                </a:cxn>
                <a:cxn ang="0">
                  <a:pos x="0" y="17"/>
                </a:cxn>
              </a:cxnLst>
              <a:rect l="0" t="0" r="r" b="b"/>
              <a:pathLst>
                <a:path w="1465" h="18">
                  <a:moveTo>
                    <a:pt x="0" y="17"/>
                  </a:moveTo>
                  <a:lnTo>
                    <a:pt x="8" y="0"/>
                  </a:lnTo>
                  <a:lnTo>
                    <a:pt x="1465" y="0"/>
                  </a:lnTo>
                  <a:lnTo>
                    <a:pt x="1463" y="16"/>
                  </a:lnTo>
                  <a:lnTo>
                    <a:pt x="1458" y="16"/>
                  </a:lnTo>
                  <a:lnTo>
                    <a:pt x="1447" y="16"/>
                  </a:lnTo>
                  <a:lnTo>
                    <a:pt x="1427" y="16"/>
                  </a:lnTo>
                  <a:lnTo>
                    <a:pt x="1400" y="16"/>
                  </a:lnTo>
                  <a:lnTo>
                    <a:pt x="1367" y="16"/>
                  </a:lnTo>
                  <a:lnTo>
                    <a:pt x="1328" y="16"/>
                  </a:lnTo>
                  <a:lnTo>
                    <a:pt x="1283" y="16"/>
                  </a:lnTo>
                  <a:lnTo>
                    <a:pt x="1235" y="17"/>
                  </a:lnTo>
                  <a:lnTo>
                    <a:pt x="1181" y="17"/>
                  </a:lnTo>
                  <a:lnTo>
                    <a:pt x="1123" y="17"/>
                  </a:lnTo>
                  <a:lnTo>
                    <a:pt x="1063" y="17"/>
                  </a:lnTo>
                  <a:lnTo>
                    <a:pt x="1000" y="17"/>
                  </a:lnTo>
                  <a:lnTo>
                    <a:pt x="936" y="17"/>
                  </a:lnTo>
                  <a:lnTo>
                    <a:pt x="868" y="17"/>
                  </a:lnTo>
                  <a:lnTo>
                    <a:pt x="800" y="18"/>
                  </a:lnTo>
                  <a:lnTo>
                    <a:pt x="732" y="18"/>
                  </a:lnTo>
                  <a:lnTo>
                    <a:pt x="664" y="18"/>
                  </a:lnTo>
                  <a:lnTo>
                    <a:pt x="596" y="18"/>
                  </a:lnTo>
                  <a:lnTo>
                    <a:pt x="528" y="18"/>
                  </a:lnTo>
                  <a:lnTo>
                    <a:pt x="463" y="18"/>
                  </a:lnTo>
                  <a:lnTo>
                    <a:pt x="400" y="18"/>
                  </a:lnTo>
                  <a:lnTo>
                    <a:pt x="340" y="18"/>
                  </a:lnTo>
                  <a:lnTo>
                    <a:pt x="282" y="18"/>
                  </a:lnTo>
                  <a:lnTo>
                    <a:pt x="228" y="18"/>
                  </a:lnTo>
                  <a:lnTo>
                    <a:pt x="180" y="18"/>
                  </a:lnTo>
                  <a:lnTo>
                    <a:pt x="135" y="18"/>
                  </a:lnTo>
                  <a:lnTo>
                    <a:pt x="96" y="18"/>
                  </a:lnTo>
                  <a:lnTo>
                    <a:pt x="64" y="18"/>
                  </a:lnTo>
                  <a:lnTo>
                    <a:pt x="36" y="18"/>
                  </a:lnTo>
                  <a:lnTo>
                    <a:pt x="16" y="17"/>
                  </a:lnTo>
                  <a:lnTo>
                    <a:pt x="5" y="17"/>
                  </a:lnTo>
                  <a:lnTo>
                    <a:pt x="0" y="17"/>
                  </a:lnTo>
                  <a:close/>
                </a:path>
              </a:pathLst>
            </a:custGeom>
            <a:solidFill>
              <a:srgbClr val="757272"/>
            </a:solidFill>
            <a:ln w="9525">
              <a:noFill/>
              <a:round/>
              <a:headEnd/>
              <a:tailEnd/>
            </a:ln>
          </p:spPr>
          <p:txBody>
            <a:bodyPr/>
            <a:lstStyle/>
            <a:p>
              <a:endParaRPr lang="en-US" dirty="0"/>
            </a:p>
          </p:txBody>
        </p:sp>
        <p:sp>
          <p:nvSpPr>
            <p:cNvPr id="72" name="Freeform 1086"/>
            <p:cNvSpPr>
              <a:spLocks/>
            </p:cNvSpPr>
            <p:nvPr/>
          </p:nvSpPr>
          <p:spPr bwMode="auto">
            <a:xfrm>
              <a:off x="1407" y="3047"/>
              <a:ext cx="143" cy="14"/>
            </a:xfrm>
            <a:custGeom>
              <a:avLst/>
              <a:gdLst/>
              <a:ahLst/>
              <a:cxnLst>
                <a:cxn ang="0">
                  <a:pos x="3" y="4"/>
                </a:cxn>
                <a:cxn ang="0">
                  <a:pos x="0" y="27"/>
                </a:cxn>
                <a:cxn ang="0">
                  <a:pos x="287" y="27"/>
                </a:cxn>
                <a:cxn ang="0">
                  <a:pos x="279" y="0"/>
                </a:cxn>
                <a:cxn ang="0">
                  <a:pos x="3" y="4"/>
                </a:cxn>
              </a:cxnLst>
              <a:rect l="0" t="0" r="r" b="b"/>
              <a:pathLst>
                <a:path w="287" h="27">
                  <a:moveTo>
                    <a:pt x="3" y="4"/>
                  </a:moveTo>
                  <a:lnTo>
                    <a:pt x="0" y="27"/>
                  </a:lnTo>
                  <a:lnTo>
                    <a:pt x="287" y="27"/>
                  </a:lnTo>
                  <a:lnTo>
                    <a:pt x="279" y="0"/>
                  </a:lnTo>
                  <a:lnTo>
                    <a:pt x="3" y="4"/>
                  </a:lnTo>
                  <a:close/>
                </a:path>
              </a:pathLst>
            </a:custGeom>
            <a:solidFill>
              <a:srgbClr val="89827F"/>
            </a:solidFill>
            <a:ln w="9525">
              <a:noFill/>
              <a:round/>
              <a:headEnd/>
              <a:tailEnd/>
            </a:ln>
          </p:spPr>
          <p:txBody>
            <a:bodyPr/>
            <a:lstStyle/>
            <a:p>
              <a:endParaRPr lang="en-US" dirty="0"/>
            </a:p>
          </p:txBody>
        </p:sp>
        <p:sp>
          <p:nvSpPr>
            <p:cNvPr id="73" name="Freeform 1087"/>
            <p:cNvSpPr>
              <a:spLocks/>
            </p:cNvSpPr>
            <p:nvPr/>
          </p:nvSpPr>
          <p:spPr bwMode="auto">
            <a:xfrm>
              <a:off x="841" y="3021"/>
              <a:ext cx="13" cy="31"/>
            </a:xfrm>
            <a:custGeom>
              <a:avLst/>
              <a:gdLst/>
              <a:ahLst/>
              <a:cxnLst>
                <a:cxn ang="0">
                  <a:pos x="5" y="0"/>
                </a:cxn>
                <a:cxn ang="0">
                  <a:pos x="0" y="40"/>
                </a:cxn>
                <a:cxn ang="0">
                  <a:pos x="8" y="62"/>
                </a:cxn>
                <a:cxn ang="0">
                  <a:pos x="23" y="38"/>
                </a:cxn>
                <a:cxn ang="0">
                  <a:pos x="25" y="0"/>
                </a:cxn>
                <a:cxn ang="0">
                  <a:pos x="5" y="0"/>
                </a:cxn>
              </a:cxnLst>
              <a:rect l="0" t="0" r="r" b="b"/>
              <a:pathLst>
                <a:path w="25" h="62">
                  <a:moveTo>
                    <a:pt x="5" y="0"/>
                  </a:moveTo>
                  <a:lnTo>
                    <a:pt x="0" y="40"/>
                  </a:lnTo>
                  <a:lnTo>
                    <a:pt x="8" y="62"/>
                  </a:lnTo>
                  <a:lnTo>
                    <a:pt x="23" y="38"/>
                  </a:lnTo>
                  <a:lnTo>
                    <a:pt x="25" y="0"/>
                  </a:lnTo>
                  <a:lnTo>
                    <a:pt x="5" y="0"/>
                  </a:lnTo>
                  <a:close/>
                </a:path>
              </a:pathLst>
            </a:custGeom>
            <a:solidFill>
              <a:srgbClr val="00000F"/>
            </a:solidFill>
            <a:ln w="9525">
              <a:noFill/>
              <a:round/>
              <a:headEnd/>
              <a:tailEnd/>
            </a:ln>
          </p:spPr>
          <p:txBody>
            <a:bodyPr/>
            <a:lstStyle/>
            <a:p>
              <a:endParaRPr lang="en-US" dirty="0"/>
            </a:p>
          </p:txBody>
        </p:sp>
        <p:sp>
          <p:nvSpPr>
            <p:cNvPr id="74" name="Freeform 1088"/>
            <p:cNvSpPr>
              <a:spLocks/>
            </p:cNvSpPr>
            <p:nvPr/>
          </p:nvSpPr>
          <p:spPr bwMode="auto">
            <a:xfrm>
              <a:off x="1147" y="2997"/>
              <a:ext cx="12" cy="24"/>
            </a:xfrm>
            <a:custGeom>
              <a:avLst/>
              <a:gdLst/>
              <a:ahLst/>
              <a:cxnLst>
                <a:cxn ang="0">
                  <a:pos x="1" y="5"/>
                </a:cxn>
                <a:cxn ang="0">
                  <a:pos x="0" y="30"/>
                </a:cxn>
                <a:cxn ang="0">
                  <a:pos x="8" y="48"/>
                </a:cxn>
                <a:cxn ang="0">
                  <a:pos x="23" y="31"/>
                </a:cxn>
                <a:cxn ang="0">
                  <a:pos x="18" y="0"/>
                </a:cxn>
                <a:cxn ang="0">
                  <a:pos x="1" y="5"/>
                </a:cxn>
              </a:cxnLst>
              <a:rect l="0" t="0" r="r" b="b"/>
              <a:pathLst>
                <a:path w="23" h="48">
                  <a:moveTo>
                    <a:pt x="1" y="5"/>
                  </a:moveTo>
                  <a:lnTo>
                    <a:pt x="0" y="30"/>
                  </a:lnTo>
                  <a:lnTo>
                    <a:pt x="8" y="48"/>
                  </a:lnTo>
                  <a:lnTo>
                    <a:pt x="23" y="31"/>
                  </a:lnTo>
                  <a:lnTo>
                    <a:pt x="18" y="0"/>
                  </a:lnTo>
                  <a:lnTo>
                    <a:pt x="1" y="5"/>
                  </a:lnTo>
                  <a:close/>
                </a:path>
              </a:pathLst>
            </a:custGeom>
            <a:solidFill>
              <a:srgbClr val="00000F"/>
            </a:solidFill>
            <a:ln w="9525">
              <a:noFill/>
              <a:round/>
              <a:headEnd/>
              <a:tailEnd/>
            </a:ln>
          </p:spPr>
          <p:txBody>
            <a:bodyPr/>
            <a:lstStyle/>
            <a:p>
              <a:endParaRPr lang="en-US" dirty="0"/>
            </a:p>
          </p:txBody>
        </p:sp>
        <p:sp>
          <p:nvSpPr>
            <p:cNvPr id="75" name="Freeform 1089"/>
            <p:cNvSpPr>
              <a:spLocks/>
            </p:cNvSpPr>
            <p:nvPr/>
          </p:nvSpPr>
          <p:spPr bwMode="auto">
            <a:xfrm>
              <a:off x="865" y="2975"/>
              <a:ext cx="13" cy="22"/>
            </a:xfrm>
            <a:custGeom>
              <a:avLst/>
              <a:gdLst/>
              <a:ahLst/>
              <a:cxnLst>
                <a:cxn ang="0">
                  <a:pos x="6" y="2"/>
                </a:cxn>
                <a:cxn ang="0">
                  <a:pos x="0" y="32"/>
                </a:cxn>
                <a:cxn ang="0">
                  <a:pos x="9" y="44"/>
                </a:cxn>
                <a:cxn ang="0">
                  <a:pos x="23" y="32"/>
                </a:cxn>
                <a:cxn ang="0">
                  <a:pos x="25" y="0"/>
                </a:cxn>
                <a:cxn ang="0">
                  <a:pos x="6" y="2"/>
                </a:cxn>
              </a:cxnLst>
              <a:rect l="0" t="0" r="r" b="b"/>
              <a:pathLst>
                <a:path w="25" h="44">
                  <a:moveTo>
                    <a:pt x="6" y="2"/>
                  </a:moveTo>
                  <a:lnTo>
                    <a:pt x="0" y="32"/>
                  </a:lnTo>
                  <a:lnTo>
                    <a:pt x="9" y="44"/>
                  </a:lnTo>
                  <a:lnTo>
                    <a:pt x="23" y="32"/>
                  </a:lnTo>
                  <a:lnTo>
                    <a:pt x="25" y="0"/>
                  </a:lnTo>
                  <a:lnTo>
                    <a:pt x="6" y="2"/>
                  </a:lnTo>
                  <a:close/>
                </a:path>
              </a:pathLst>
            </a:custGeom>
            <a:solidFill>
              <a:srgbClr val="00000F"/>
            </a:solidFill>
            <a:ln w="9525">
              <a:noFill/>
              <a:round/>
              <a:headEnd/>
              <a:tailEnd/>
            </a:ln>
          </p:spPr>
          <p:txBody>
            <a:bodyPr/>
            <a:lstStyle/>
            <a:p>
              <a:endParaRPr lang="en-US" dirty="0"/>
            </a:p>
          </p:txBody>
        </p:sp>
        <p:sp>
          <p:nvSpPr>
            <p:cNvPr id="76" name="Freeform 1090"/>
            <p:cNvSpPr>
              <a:spLocks/>
            </p:cNvSpPr>
            <p:nvPr/>
          </p:nvSpPr>
          <p:spPr bwMode="auto">
            <a:xfrm>
              <a:off x="1174" y="2970"/>
              <a:ext cx="7" cy="29"/>
            </a:xfrm>
            <a:custGeom>
              <a:avLst/>
              <a:gdLst/>
              <a:ahLst/>
              <a:cxnLst>
                <a:cxn ang="0">
                  <a:pos x="1" y="0"/>
                </a:cxn>
                <a:cxn ang="0">
                  <a:pos x="0" y="46"/>
                </a:cxn>
                <a:cxn ang="0">
                  <a:pos x="8" y="58"/>
                </a:cxn>
                <a:cxn ang="0">
                  <a:pos x="15" y="45"/>
                </a:cxn>
                <a:cxn ang="0">
                  <a:pos x="15" y="3"/>
                </a:cxn>
                <a:cxn ang="0">
                  <a:pos x="1" y="0"/>
                </a:cxn>
              </a:cxnLst>
              <a:rect l="0" t="0" r="r" b="b"/>
              <a:pathLst>
                <a:path w="15" h="58">
                  <a:moveTo>
                    <a:pt x="1" y="0"/>
                  </a:moveTo>
                  <a:lnTo>
                    <a:pt x="0" y="46"/>
                  </a:lnTo>
                  <a:lnTo>
                    <a:pt x="8" y="58"/>
                  </a:lnTo>
                  <a:lnTo>
                    <a:pt x="15" y="45"/>
                  </a:lnTo>
                  <a:lnTo>
                    <a:pt x="15" y="3"/>
                  </a:lnTo>
                  <a:lnTo>
                    <a:pt x="1" y="0"/>
                  </a:lnTo>
                  <a:close/>
                </a:path>
              </a:pathLst>
            </a:custGeom>
            <a:solidFill>
              <a:srgbClr val="00000F"/>
            </a:solidFill>
            <a:ln w="9525">
              <a:noFill/>
              <a:round/>
              <a:headEnd/>
              <a:tailEnd/>
            </a:ln>
          </p:spPr>
          <p:txBody>
            <a:bodyPr/>
            <a:lstStyle/>
            <a:p>
              <a:endParaRPr lang="en-US" dirty="0"/>
            </a:p>
          </p:txBody>
        </p:sp>
        <p:sp>
          <p:nvSpPr>
            <p:cNvPr id="77" name="Freeform 1091"/>
            <p:cNvSpPr>
              <a:spLocks/>
            </p:cNvSpPr>
            <p:nvPr/>
          </p:nvSpPr>
          <p:spPr bwMode="auto">
            <a:xfrm>
              <a:off x="906" y="3020"/>
              <a:ext cx="12" cy="32"/>
            </a:xfrm>
            <a:custGeom>
              <a:avLst/>
              <a:gdLst/>
              <a:ahLst/>
              <a:cxnLst>
                <a:cxn ang="0">
                  <a:pos x="4" y="0"/>
                </a:cxn>
                <a:cxn ang="0">
                  <a:pos x="0" y="41"/>
                </a:cxn>
                <a:cxn ang="0">
                  <a:pos x="13" y="66"/>
                </a:cxn>
                <a:cxn ang="0">
                  <a:pos x="23" y="38"/>
                </a:cxn>
                <a:cxn ang="0">
                  <a:pos x="24" y="1"/>
                </a:cxn>
                <a:cxn ang="0">
                  <a:pos x="4" y="0"/>
                </a:cxn>
              </a:cxnLst>
              <a:rect l="0" t="0" r="r" b="b"/>
              <a:pathLst>
                <a:path w="24" h="66">
                  <a:moveTo>
                    <a:pt x="4" y="0"/>
                  </a:moveTo>
                  <a:lnTo>
                    <a:pt x="0" y="41"/>
                  </a:lnTo>
                  <a:lnTo>
                    <a:pt x="13" y="66"/>
                  </a:lnTo>
                  <a:lnTo>
                    <a:pt x="23" y="38"/>
                  </a:lnTo>
                  <a:lnTo>
                    <a:pt x="24" y="1"/>
                  </a:lnTo>
                  <a:lnTo>
                    <a:pt x="4" y="0"/>
                  </a:lnTo>
                  <a:close/>
                </a:path>
              </a:pathLst>
            </a:custGeom>
            <a:solidFill>
              <a:srgbClr val="00000F"/>
            </a:solidFill>
            <a:ln w="9525">
              <a:noFill/>
              <a:round/>
              <a:headEnd/>
              <a:tailEnd/>
            </a:ln>
          </p:spPr>
          <p:txBody>
            <a:bodyPr/>
            <a:lstStyle/>
            <a:p>
              <a:endParaRPr lang="en-US" dirty="0"/>
            </a:p>
          </p:txBody>
        </p:sp>
        <p:sp>
          <p:nvSpPr>
            <p:cNvPr id="78" name="Freeform 1092"/>
            <p:cNvSpPr>
              <a:spLocks/>
            </p:cNvSpPr>
            <p:nvPr/>
          </p:nvSpPr>
          <p:spPr bwMode="auto">
            <a:xfrm>
              <a:off x="1090" y="2915"/>
              <a:ext cx="10" cy="33"/>
            </a:xfrm>
            <a:custGeom>
              <a:avLst/>
              <a:gdLst/>
              <a:ahLst/>
              <a:cxnLst>
                <a:cxn ang="0">
                  <a:pos x="0" y="0"/>
                </a:cxn>
                <a:cxn ang="0">
                  <a:pos x="0" y="47"/>
                </a:cxn>
                <a:cxn ang="0">
                  <a:pos x="10" y="65"/>
                </a:cxn>
                <a:cxn ang="0">
                  <a:pos x="20" y="43"/>
                </a:cxn>
                <a:cxn ang="0">
                  <a:pos x="21" y="2"/>
                </a:cxn>
                <a:cxn ang="0">
                  <a:pos x="0" y="0"/>
                </a:cxn>
              </a:cxnLst>
              <a:rect l="0" t="0" r="r" b="b"/>
              <a:pathLst>
                <a:path w="21" h="65">
                  <a:moveTo>
                    <a:pt x="0" y="0"/>
                  </a:moveTo>
                  <a:lnTo>
                    <a:pt x="0" y="47"/>
                  </a:lnTo>
                  <a:lnTo>
                    <a:pt x="10" y="65"/>
                  </a:lnTo>
                  <a:lnTo>
                    <a:pt x="20" y="43"/>
                  </a:lnTo>
                  <a:lnTo>
                    <a:pt x="21" y="2"/>
                  </a:lnTo>
                  <a:lnTo>
                    <a:pt x="0" y="0"/>
                  </a:lnTo>
                  <a:close/>
                </a:path>
              </a:pathLst>
            </a:custGeom>
            <a:solidFill>
              <a:srgbClr val="00000F"/>
            </a:solidFill>
            <a:ln w="9525">
              <a:noFill/>
              <a:round/>
              <a:headEnd/>
              <a:tailEnd/>
            </a:ln>
          </p:spPr>
          <p:txBody>
            <a:bodyPr/>
            <a:lstStyle/>
            <a:p>
              <a:endParaRPr lang="en-US" dirty="0"/>
            </a:p>
          </p:txBody>
        </p:sp>
        <p:sp>
          <p:nvSpPr>
            <p:cNvPr id="79" name="Freeform 1093"/>
            <p:cNvSpPr>
              <a:spLocks/>
            </p:cNvSpPr>
            <p:nvPr/>
          </p:nvSpPr>
          <p:spPr bwMode="auto">
            <a:xfrm>
              <a:off x="1435" y="3020"/>
              <a:ext cx="13" cy="42"/>
            </a:xfrm>
            <a:custGeom>
              <a:avLst/>
              <a:gdLst/>
              <a:ahLst/>
              <a:cxnLst>
                <a:cxn ang="0">
                  <a:pos x="0" y="3"/>
                </a:cxn>
                <a:cxn ang="0">
                  <a:pos x="8" y="56"/>
                </a:cxn>
                <a:cxn ang="0">
                  <a:pos x="21" y="83"/>
                </a:cxn>
                <a:cxn ang="0">
                  <a:pos x="28" y="56"/>
                </a:cxn>
                <a:cxn ang="0">
                  <a:pos x="22" y="0"/>
                </a:cxn>
                <a:cxn ang="0">
                  <a:pos x="0" y="3"/>
                </a:cxn>
              </a:cxnLst>
              <a:rect l="0" t="0" r="r" b="b"/>
              <a:pathLst>
                <a:path w="28" h="83">
                  <a:moveTo>
                    <a:pt x="0" y="3"/>
                  </a:moveTo>
                  <a:lnTo>
                    <a:pt x="8" y="56"/>
                  </a:lnTo>
                  <a:lnTo>
                    <a:pt x="21" y="83"/>
                  </a:lnTo>
                  <a:lnTo>
                    <a:pt x="28" y="56"/>
                  </a:lnTo>
                  <a:lnTo>
                    <a:pt x="22" y="0"/>
                  </a:lnTo>
                  <a:lnTo>
                    <a:pt x="0" y="3"/>
                  </a:lnTo>
                  <a:close/>
                </a:path>
              </a:pathLst>
            </a:custGeom>
            <a:solidFill>
              <a:srgbClr val="00000F"/>
            </a:solidFill>
            <a:ln w="9525">
              <a:noFill/>
              <a:round/>
              <a:headEnd/>
              <a:tailEnd/>
            </a:ln>
          </p:spPr>
          <p:txBody>
            <a:bodyPr/>
            <a:lstStyle/>
            <a:p>
              <a:endParaRPr lang="en-US" dirty="0"/>
            </a:p>
          </p:txBody>
        </p:sp>
        <p:sp>
          <p:nvSpPr>
            <p:cNvPr id="80" name="Freeform 1094"/>
            <p:cNvSpPr>
              <a:spLocks/>
            </p:cNvSpPr>
            <p:nvPr/>
          </p:nvSpPr>
          <p:spPr bwMode="auto">
            <a:xfrm>
              <a:off x="961" y="3021"/>
              <a:ext cx="9" cy="30"/>
            </a:xfrm>
            <a:custGeom>
              <a:avLst/>
              <a:gdLst/>
              <a:ahLst/>
              <a:cxnLst>
                <a:cxn ang="0">
                  <a:pos x="2" y="0"/>
                </a:cxn>
                <a:cxn ang="0">
                  <a:pos x="0" y="35"/>
                </a:cxn>
                <a:cxn ang="0">
                  <a:pos x="8" y="60"/>
                </a:cxn>
                <a:cxn ang="0">
                  <a:pos x="19" y="33"/>
                </a:cxn>
                <a:cxn ang="0">
                  <a:pos x="17" y="0"/>
                </a:cxn>
                <a:cxn ang="0">
                  <a:pos x="2" y="0"/>
                </a:cxn>
              </a:cxnLst>
              <a:rect l="0" t="0" r="r" b="b"/>
              <a:pathLst>
                <a:path w="19" h="60">
                  <a:moveTo>
                    <a:pt x="2" y="0"/>
                  </a:moveTo>
                  <a:lnTo>
                    <a:pt x="0" y="35"/>
                  </a:lnTo>
                  <a:lnTo>
                    <a:pt x="8" y="60"/>
                  </a:lnTo>
                  <a:lnTo>
                    <a:pt x="19" y="33"/>
                  </a:lnTo>
                  <a:lnTo>
                    <a:pt x="17" y="0"/>
                  </a:lnTo>
                  <a:lnTo>
                    <a:pt x="2" y="0"/>
                  </a:lnTo>
                  <a:close/>
                </a:path>
              </a:pathLst>
            </a:custGeom>
            <a:solidFill>
              <a:srgbClr val="00000F"/>
            </a:solidFill>
            <a:ln w="9525">
              <a:noFill/>
              <a:round/>
              <a:headEnd/>
              <a:tailEnd/>
            </a:ln>
          </p:spPr>
          <p:txBody>
            <a:bodyPr/>
            <a:lstStyle/>
            <a:p>
              <a:endParaRPr lang="en-US" dirty="0"/>
            </a:p>
          </p:txBody>
        </p:sp>
        <p:sp>
          <p:nvSpPr>
            <p:cNvPr id="81" name="Freeform 1095"/>
            <p:cNvSpPr>
              <a:spLocks/>
            </p:cNvSpPr>
            <p:nvPr/>
          </p:nvSpPr>
          <p:spPr bwMode="auto">
            <a:xfrm>
              <a:off x="1099" y="2997"/>
              <a:ext cx="10" cy="25"/>
            </a:xfrm>
            <a:custGeom>
              <a:avLst/>
              <a:gdLst/>
              <a:ahLst/>
              <a:cxnLst>
                <a:cxn ang="0">
                  <a:pos x="1" y="0"/>
                </a:cxn>
                <a:cxn ang="0">
                  <a:pos x="0" y="36"/>
                </a:cxn>
                <a:cxn ang="0">
                  <a:pos x="8" y="51"/>
                </a:cxn>
                <a:cxn ang="0">
                  <a:pos x="19" y="34"/>
                </a:cxn>
                <a:cxn ang="0">
                  <a:pos x="16" y="4"/>
                </a:cxn>
                <a:cxn ang="0">
                  <a:pos x="1" y="0"/>
                </a:cxn>
              </a:cxnLst>
              <a:rect l="0" t="0" r="r" b="b"/>
              <a:pathLst>
                <a:path w="19" h="51">
                  <a:moveTo>
                    <a:pt x="1" y="0"/>
                  </a:moveTo>
                  <a:lnTo>
                    <a:pt x="0" y="36"/>
                  </a:lnTo>
                  <a:lnTo>
                    <a:pt x="8" y="51"/>
                  </a:lnTo>
                  <a:lnTo>
                    <a:pt x="19" y="34"/>
                  </a:lnTo>
                  <a:lnTo>
                    <a:pt x="16" y="4"/>
                  </a:lnTo>
                  <a:lnTo>
                    <a:pt x="1" y="0"/>
                  </a:lnTo>
                  <a:close/>
                </a:path>
              </a:pathLst>
            </a:custGeom>
            <a:solidFill>
              <a:srgbClr val="00000F"/>
            </a:solidFill>
            <a:ln w="9525">
              <a:noFill/>
              <a:round/>
              <a:headEnd/>
              <a:tailEnd/>
            </a:ln>
          </p:spPr>
          <p:txBody>
            <a:bodyPr/>
            <a:lstStyle/>
            <a:p>
              <a:endParaRPr lang="en-US" dirty="0"/>
            </a:p>
          </p:txBody>
        </p:sp>
        <p:sp>
          <p:nvSpPr>
            <p:cNvPr id="82" name="Freeform 1096"/>
            <p:cNvSpPr>
              <a:spLocks/>
            </p:cNvSpPr>
            <p:nvPr/>
          </p:nvSpPr>
          <p:spPr bwMode="auto">
            <a:xfrm>
              <a:off x="1485" y="3020"/>
              <a:ext cx="15" cy="41"/>
            </a:xfrm>
            <a:custGeom>
              <a:avLst/>
              <a:gdLst/>
              <a:ahLst/>
              <a:cxnLst>
                <a:cxn ang="0">
                  <a:pos x="0" y="0"/>
                </a:cxn>
                <a:cxn ang="0">
                  <a:pos x="7" y="50"/>
                </a:cxn>
                <a:cxn ang="0">
                  <a:pos x="20" y="82"/>
                </a:cxn>
                <a:cxn ang="0">
                  <a:pos x="29" y="53"/>
                </a:cxn>
                <a:cxn ang="0">
                  <a:pos x="18" y="3"/>
                </a:cxn>
                <a:cxn ang="0">
                  <a:pos x="0" y="0"/>
                </a:cxn>
              </a:cxnLst>
              <a:rect l="0" t="0" r="r" b="b"/>
              <a:pathLst>
                <a:path w="29" h="82">
                  <a:moveTo>
                    <a:pt x="0" y="0"/>
                  </a:moveTo>
                  <a:lnTo>
                    <a:pt x="7" y="50"/>
                  </a:lnTo>
                  <a:lnTo>
                    <a:pt x="20" y="82"/>
                  </a:lnTo>
                  <a:lnTo>
                    <a:pt x="29" y="53"/>
                  </a:lnTo>
                  <a:lnTo>
                    <a:pt x="18" y="3"/>
                  </a:lnTo>
                  <a:lnTo>
                    <a:pt x="0" y="0"/>
                  </a:lnTo>
                  <a:close/>
                </a:path>
              </a:pathLst>
            </a:custGeom>
            <a:solidFill>
              <a:srgbClr val="00000F"/>
            </a:solidFill>
            <a:ln w="9525">
              <a:noFill/>
              <a:round/>
              <a:headEnd/>
              <a:tailEnd/>
            </a:ln>
          </p:spPr>
          <p:txBody>
            <a:bodyPr/>
            <a:lstStyle/>
            <a:p>
              <a:endParaRPr lang="en-US" dirty="0"/>
            </a:p>
          </p:txBody>
        </p:sp>
        <p:sp>
          <p:nvSpPr>
            <p:cNvPr id="83" name="Freeform 1097"/>
            <p:cNvSpPr>
              <a:spLocks/>
            </p:cNvSpPr>
            <p:nvPr/>
          </p:nvSpPr>
          <p:spPr bwMode="auto">
            <a:xfrm>
              <a:off x="823" y="2997"/>
              <a:ext cx="11" cy="24"/>
            </a:xfrm>
            <a:custGeom>
              <a:avLst/>
              <a:gdLst/>
              <a:ahLst/>
              <a:cxnLst>
                <a:cxn ang="0">
                  <a:pos x="2" y="0"/>
                </a:cxn>
                <a:cxn ang="0">
                  <a:pos x="0" y="29"/>
                </a:cxn>
                <a:cxn ang="0">
                  <a:pos x="7" y="48"/>
                </a:cxn>
                <a:cxn ang="0">
                  <a:pos x="22" y="29"/>
                </a:cxn>
                <a:cxn ang="0">
                  <a:pos x="22" y="2"/>
                </a:cxn>
                <a:cxn ang="0">
                  <a:pos x="2" y="0"/>
                </a:cxn>
              </a:cxnLst>
              <a:rect l="0" t="0" r="r" b="b"/>
              <a:pathLst>
                <a:path w="22" h="48">
                  <a:moveTo>
                    <a:pt x="2" y="0"/>
                  </a:moveTo>
                  <a:lnTo>
                    <a:pt x="0" y="29"/>
                  </a:lnTo>
                  <a:lnTo>
                    <a:pt x="7" y="48"/>
                  </a:lnTo>
                  <a:lnTo>
                    <a:pt x="22" y="29"/>
                  </a:lnTo>
                  <a:lnTo>
                    <a:pt x="22" y="2"/>
                  </a:lnTo>
                  <a:lnTo>
                    <a:pt x="2" y="0"/>
                  </a:lnTo>
                  <a:close/>
                </a:path>
              </a:pathLst>
            </a:custGeom>
            <a:solidFill>
              <a:srgbClr val="00000F"/>
            </a:solidFill>
            <a:ln w="9525">
              <a:noFill/>
              <a:round/>
              <a:headEnd/>
              <a:tailEnd/>
            </a:ln>
          </p:spPr>
          <p:txBody>
            <a:bodyPr/>
            <a:lstStyle/>
            <a:p>
              <a:endParaRPr lang="en-US" dirty="0"/>
            </a:p>
          </p:txBody>
        </p:sp>
        <p:sp>
          <p:nvSpPr>
            <p:cNvPr id="84" name="Freeform 1098"/>
            <p:cNvSpPr>
              <a:spLocks/>
            </p:cNvSpPr>
            <p:nvPr/>
          </p:nvSpPr>
          <p:spPr bwMode="auto">
            <a:xfrm>
              <a:off x="1367" y="3020"/>
              <a:ext cx="10" cy="29"/>
            </a:xfrm>
            <a:custGeom>
              <a:avLst/>
              <a:gdLst/>
              <a:ahLst/>
              <a:cxnLst>
                <a:cxn ang="0">
                  <a:pos x="0" y="3"/>
                </a:cxn>
                <a:cxn ang="0">
                  <a:pos x="6" y="45"/>
                </a:cxn>
                <a:cxn ang="0">
                  <a:pos x="16" y="58"/>
                </a:cxn>
                <a:cxn ang="0">
                  <a:pos x="21" y="29"/>
                </a:cxn>
                <a:cxn ang="0">
                  <a:pos x="16" y="0"/>
                </a:cxn>
                <a:cxn ang="0">
                  <a:pos x="0" y="3"/>
                </a:cxn>
              </a:cxnLst>
              <a:rect l="0" t="0" r="r" b="b"/>
              <a:pathLst>
                <a:path w="21" h="58">
                  <a:moveTo>
                    <a:pt x="0" y="3"/>
                  </a:moveTo>
                  <a:lnTo>
                    <a:pt x="6" y="45"/>
                  </a:lnTo>
                  <a:lnTo>
                    <a:pt x="16" y="58"/>
                  </a:lnTo>
                  <a:lnTo>
                    <a:pt x="21" y="29"/>
                  </a:lnTo>
                  <a:lnTo>
                    <a:pt x="16" y="0"/>
                  </a:lnTo>
                  <a:lnTo>
                    <a:pt x="0" y="3"/>
                  </a:lnTo>
                  <a:close/>
                </a:path>
              </a:pathLst>
            </a:custGeom>
            <a:solidFill>
              <a:srgbClr val="00000F"/>
            </a:solidFill>
            <a:ln w="9525">
              <a:noFill/>
              <a:round/>
              <a:headEnd/>
              <a:tailEnd/>
            </a:ln>
          </p:spPr>
          <p:txBody>
            <a:bodyPr/>
            <a:lstStyle/>
            <a:p>
              <a:endParaRPr lang="en-US" dirty="0"/>
            </a:p>
          </p:txBody>
        </p:sp>
        <p:sp>
          <p:nvSpPr>
            <p:cNvPr id="85" name="Freeform 1099"/>
            <p:cNvSpPr>
              <a:spLocks/>
            </p:cNvSpPr>
            <p:nvPr/>
          </p:nvSpPr>
          <p:spPr bwMode="auto">
            <a:xfrm>
              <a:off x="1190" y="2914"/>
              <a:ext cx="9" cy="41"/>
            </a:xfrm>
            <a:custGeom>
              <a:avLst/>
              <a:gdLst/>
              <a:ahLst/>
              <a:cxnLst>
                <a:cxn ang="0">
                  <a:pos x="0" y="0"/>
                </a:cxn>
                <a:cxn ang="0">
                  <a:pos x="1" y="61"/>
                </a:cxn>
                <a:cxn ang="0">
                  <a:pos x="12" y="81"/>
                </a:cxn>
                <a:cxn ang="0">
                  <a:pos x="18" y="56"/>
                </a:cxn>
                <a:cxn ang="0">
                  <a:pos x="18" y="2"/>
                </a:cxn>
                <a:cxn ang="0">
                  <a:pos x="0" y="0"/>
                </a:cxn>
              </a:cxnLst>
              <a:rect l="0" t="0" r="r" b="b"/>
              <a:pathLst>
                <a:path w="18" h="81">
                  <a:moveTo>
                    <a:pt x="0" y="0"/>
                  </a:moveTo>
                  <a:lnTo>
                    <a:pt x="1" y="61"/>
                  </a:lnTo>
                  <a:lnTo>
                    <a:pt x="12" y="81"/>
                  </a:lnTo>
                  <a:lnTo>
                    <a:pt x="18" y="56"/>
                  </a:lnTo>
                  <a:lnTo>
                    <a:pt x="18" y="2"/>
                  </a:lnTo>
                  <a:lnTo>
                    <a:pt x="0" y="0"/>
                  </a:lnTo>
                  <a:close/>
                </a:path>
              </a:pathLst>
            </a:custGeom>
            <a:solidFill>
              <a:srgbClr val="00000F"/>
            </a:solidFill>
            <a:ln w="9525">
              <a:noFill/>
              <a:round/>
              <a:headEnd/>
              <a:tailEnd/>
            </a:ln>
          </p:spPr>
          <p:txBody>
            <a:bodyPr/>
            <a:lstStyle/>
            <a:p>
              <a:endParaRPr lang="en-US" dirty="0"/>
            </a:p>
          </p:txBody>
        </p:sp>
        <p:sp>
          <p:nvSpPr>
            <p:cNvPr id="86" name="Freeform 1100"/>
            <p:cNvSpPr>
              <a:spLocks/>
            </p:cNvSpPr>
            <p:nvPr/>
          </p:nvSpPr>
          <p:spPr bwMode="auto">
            <a:xfrm>
              <a:off x="1000" y="2997"/>
              <a:ext cx="10" cy="28"/>
            </a:xfrm>
            <a:custGeom>
              <a:avLst/>
              <a:gdLst/>
              <a:ahLst/>
              <a:cxnLst>
                <a:cxn ang="0">
                  <a:pos x="3" y="4"/>
                </a:cxn>
                <a:cxn ang="0">
                  <a:pos x="0" y="35"/>
                </a:cxn>
                <a:cxn ang="0">
                  <a:pos x="11" y="57"/>
                </a:cxn>
                <a:cxn ang="0">
                  <a:pos x="17" y="34"/>
                </a:cxn>
                <a:cxn ang="0">
                  <a:pos x="21" y="0"/>
                </a:cxn>
                <a:cxn ang="0">
                  <a:pos x="3" y="4"/>
                </a:cxn>
              </a:cxnLst>
              <a:rect l="0" t="0" r="r" b="b"/>
              <a:pathLst>
                <a:path w="21" h="57">
                  <a:moveTo>
                    <a:pt x="3" y="4"/>
                  </a:moveTo>
                  <a:lnTo>
                    <a:pt x="0" y="35"/>
                  </a:lnTo>
                  <a:lnTo>
                    <a:pt x="11" y="57"/>
                  </a:lnTo>
                  <a:lnTo>
                    <a:pt x="17" y="34"/>
                  </a:lnTo>
                  <a:lnTo>
                    <a:pt x="21" y="0"/>
                  </a:lnTo>
                  <a:lnTo>
                    <a:pt x="3" y="4"/>
                  </a:lnTo>
                  <a:close/>
                </a:path>
              </a:pathLst>
            </a:custGeom>
            <a:solidFill>
              <a:srgbClr val="00000F"/>
            </a:solidFill>
            <a:ln w="9525">
              <a:noFill/>
              <a:round/>
              <a:headEnd/>
              <a:tailEnd/>
            </a:ln>
          </p:spPr>
          <p:txBody>
            <a:bodyPr/>
            <a:lstStyle/>
            <a:p>
              <a:endParaRPr lang="en-US" dirty="0"/>
            </a:p>
          </p:txBody>
        </p:sp>
        <p:sp>
          <p:nvSpPr>
            <p:cNvPr id="87" name="Freeform 1101"/>
            <p:cNvSpPr>
              <a:spLocks/>
            </p:cNvSpPr>
            <p:nvPr/>
          </p:nvSpPr>
          <p:spPr bwMode="auto">
            <a:xfrm>
              <a:off x="1290" y="2995"/>
              <a:ext cx="10" cy="25"/>
            </a:xfrm>
            <a:custGeom>
              <a:avLst/>
              <a:gdLst/>
              <a:ahLst/>
              <a:cxnLst>
                <a:cxn ang="0">
                  <a:pos x="1" y="0"/>
                </a:cxn>
                <a:cxn ang="0">
                  <a:pos x="0" y="28"/>
                </a:cxn>
                <a:cxn ang="0">
                  <a:pos x="11" y="48"/>
                </a:cxn>
                <a:cxn ang="0">
                  <a:pos x="21" y="25"/>
                </a:cxn>
                <a:cxn ang="0">
                  <a:pos x="16" y="2"/>
                </a:cxn>
                <a:cxn ang="0">
                  <a:pos x="1" y="0"/>
                </a:cxn>
              </a:cxnLst>
              <a:rect l="0" t="0" r="r" b="b"/>
              <a:pathLst>
                <a:path w="21" h="48">
                  <a:moveTo>
                    <a:pt x="1" y="0"/>
                  </a:moveTo>
                  <a:lnTo>
                    <a:pt x="0" y="28"/>
                  </a:lnTo>
                  <a:lnTo>
                    <a:pt x="11" y="48"/>
                  </a:lnTo>
                  <a:lnTo>
                    <a:pt x="21" y="25"/>
                  </a:lnTo>
                  <a:lnTo>
                    <a:pt x="16" y="2"/>
                  </a:lnTo>
                  <a:lnTo>
                    <a:pt x="1" y="0"/>
                  </a:lnTo>
                  <a:close/>
                </a:path>
              </a:pathLst>
            </a:custGeom>
            <a:solidFill>
              <a:srgbClr val="00000F"/>
            </a:solidFill>
            <a:ln w="9525">
              <a:noFill/>
              <a:round/>
              <a:headEnd/>
              <a:tailEnd/>
            </a:ln>
          </p:spPr>
          <p:txBody>
            <a:bodyPr/>
            <a:lstStyle/>
            <a:p>
              <a:endParaRPr lang="en-US" dirty="0"/>
            </a:p>
          </p:txBody>
        </p:sp>
        <p:sp>
          <p:nvSpPr>
            <p:cNvPr id="88" name="Freeform 1102"/>
            <p:cNvSpPr>
              <a:spLocks/>
            </p:cNvSpPr>
            <p:nvPr/>
          </p:nvSpPr>
          <p:spPr bwMode="auto">
            <a:xfrm>
              <a:off x="1391" y="2998"/>
              <a:ext cx="11" cy="20"/>
            </a:xfrm>
            <a:custGeom>
              <a:avLst/>
              <a:gdLst/>
              <a:ahLst/>
              <a:cxnLst>
                <a:cxn ang="0">
                  <a:pos x="0" y="0"/>
                </a:cxn>
                <a:cxn ang="0">
                  <a:pos x="4" y="28"/>
                </a:cxn>
                <a:cxn ang="0">
                  <a:pos x="15" y="41"/>
                </a:cxn>
                <a:cxn ang="0">
                  <a:pos x="21" y="27"/>
                </a:cxn>
                <a:cxn ang="0">
                  <a:pos x="15" y="4"/>
                </a:cxn>
                <a:cxn ang="0">
                  <a:pos x="0" y="0"/>
                </a:cxn>
              </a:cxnLst>
              <a:rect l="0" t="0" r="r" b="b"/>
              <a:pathLst>
                <a:path w="21" h="41">
                  <a:moveTo>
                    <a:pt x="0" y="0"/>
                  </a:moveTo>
                  <a:lnTo>
                    <a:pt x="4" y="28"/>
                  </a:lnTo>
                  <a:lnTo>
                    <a:pt x="15" y="41"/>
                  </a:lnTo>
                  <a:lnTo>
                    <a:pt x="21" y="27"/>
                  </a:lnTo>
                  <a:lnTo>
                    <a:pt x="15" y="4"/>
                  </a:lnTo>
                  <a:lnTo>
                    <a:pt x="0" y="0"/>
                  </a:lnTo>
                  <a:close/>
                </a:path>
              </a:pathLst>
            </a:custGeom>
            <a:solidFill>
              <a:srgbClr val="00000F"/>
            </a:solidFill>
            <a:ln w="9525">
              <a:noFill/>
              <a:round/>
              <a:headEnd/>
              <a:tailEnd/>
            </a:ln>
          </p:spPr>
          <p:txBody>
            <a:bodyPr/>
            <a:lstStyle/>
            <a:p>
              <a:endParaRPr lang="en-US" dirty="0"/>
            </a:p>
          </p:txBody>
        </p:sp>
        <p:sp>
          <p:nvSpPr>
            <p:cNvPr id="89" name="Freeform 1103"/>
            <p:cNvSpPr>
              <a:spLocks/>
            </p:cNvSpPr>
            <p:nvPr/>
          </p:nvSpPr>
          <p:spPr bwMode="auto">
            <a:xfrm>
              <a:off x="952" y="2997"/>
              <a:ext cx="9" cy="25"/>
            </a:xfrm>
            <a:custGeom>
              <a:avLst/>
              <a:gdLst/>
              <a:ahLst/>
              <a:cxnLst>
                <a:cxn ang="0">
                  <a:pos x="0" y="0"/>
                </a:cxn>
                <a:cxn ang="0">
                  <a:pos x="1" y="30"/>
                </a:cxn>
                <a:cxn ang="0">
                  <a:pos x="7" y="50"/>
                </a:cxn>
                <a:cxn ang="0">
                  <a:pos x="16" y="31"/>
                </a:cxn>
                <a:cxn ang="0">
                  <a:pos x="18" y="0"/>
                </a:cxn>
                <a:cxn ang="0">
                  <a:pos x="0" y="0"/>
                </a:cxn>
              </a:cxnLst>
              <a:rect l="0" t="0" r="r" b="b"/>
              <a:pathLst>
                <a:path w="18" h="50">
                  <a:moveTo>
                    <a:pt x="0" y="0"/>
                  </a:moveTo>
                  <a:lnTo>
                    <a:pt x="1" y="30"/>
                  </a:lnTo>
                  <a:lnTo>
                    <a:pt x="7" y="50"/>
                  </a:lnTo>
                  <a:lnTo>
                    <a:pt x="16" y="31"/>
                  </a:lnTo>
                  <a:lnTo>
                    <a:pt x="18" y="0"/>
                  </a:lnTo>
                  <a:lnTo>
                    <a:pt x="0" y="0"/>
                  </a:lnTo>
                  <a:close/>
                </a:path>
              </a:pathLst>
            </a:custGeom>
            <a:solidFill>
              <a:srgbClr val="00000F"/>
            </a:solidFill>
            <a:ln w="9525">
              <a:noFill/>
              <a:round/>
              <a:headEnd/>
              <a:tailEnd/>
            </a:ln>
          </p:spPr>
          <p:txBody>
            <a:bodyPr/>
            <a:lstStyle/>
            <a:p>
              <a:endParaRPr lang="en-US" dirty="0"/>
            </a:p>
          </p:txBody>
        </p:sp>
        <p:sp>
          <p:nvSpPr>
            <p:cNvPr id="90" name="Freeform 1104"/>
            <p:cNvSpPr>
              <a:spLocks/>
            </p:cNvSpPr>
            <p:nvPr/>
          </p:nvSpPr>
          <p:spPr bwMode="auto">
            <a:xfrm>
              <a:off x="1240" y="2996"/>
              <a:ext cx="11" cy="25"/>
            </a:xfrm>
            <a:custGeom>
              <a:avLst/>
              <a:gdLst/>
              <a:ahLst/>
              <a:cxnLst>
                <a:cxn ang="0">
                  <a:pos x="0" y="0"/>
                </a:cxn>
                <a:cxn ang="0">
                  <a:pos x="3" y="31"/>
                </a:cxn>
                <a:cxn ang="0">
                  <a:pos x="16" y="51"/>
                </a:cxn>
                <a:cxn ang="0">
                  <a:pos x="21" y="31"/>
                </a:cxn>
                <a:cxn ang="0">
                  <a:pos x="22" y="2"/>
                </a:cxn>
                <a:cxn ang="0">
                  <a:pos x="0" y="0"/>
                </a:cxn>
              </a:cxnLst>
              <a:rect l="0" t="0" r="r" b="b"/>
              <a:pathLst>
                <a:path w="22" h="51">
                  <a:moveTo>
                    <a:pt x="0" y="0"/>
                  </a:moveTo>
                  <a:lnTo>
                    <a:pt x="3" y="31"/>
                  </a:lnTo>
                  <a:lnTo>
                    <a:pt x="16" y="51"/>
                  </a:lnTo>
                  <a:lnTo>
                    <a:pt x="21" y="31"/>
                  </a:lnTo>
                  <a:lnTo>
                    <a:pt x="22" y="2"/>
                  </a:lnTo>
                  <a:lnTo>
                    <a:pt x="0" y="0"/>
                  </a:lnTo>
                  <a:close/>
                </a:path>
              </a:pathLst>
            </a:custGeom>
            <a:solidFill>
              <a:srgbClr val="00000F"/>
            </a:solidFill>
            <a:ln w="9525">
              <a:noFill/>
              <a:round/>
              <a:headEnd/>
              <a:tailEnd/>
            </a:ln>
          </p:spPr>
          <p:txBody>
            <a:bodyPr/>
            <a:lstStyle/>
            <a:p>
              <a:endParaRPr lang="en-US" dirty="0"/>
            </a:p>
          </p:txBody>
        </p:sp>
        <p:sp>
          <p:nvSpPr>
            <p:cNvPr id="91" name="Freeform 1105"/>
            <p:cNvSpPr>
              <a:spLocks/>
            </p:cNvSpPr>
            <p:nvPr/>
          </p:nvSpPr>
          <p:spPr bwMode="auto">
            <a:xfrm>
              <a:off x="1457" y="2998"/>
              <a:ext cx="14" cy="26"/>
            </a:xfrm>
            <a:custGeom>
              <a:avLst/>
              <a:gdLst/>
              <a:ahLst/>
              <a:cxnLst>
                <a:cxn ang="0">
                  <a:pos x="0" y="1"/>
                </a:cxn>
                <a:cxn ang="0">
                  <a:pos x="7" y="38"/>
                </a:cxn>
                <a:cxn ang="0">
                  <a:pos x="16" y="53"/>
                </a:cxn>
                <a:cxn ang="0">
                  <a:pos x="28" y="32"/>
                </a:cxn>
                <a:cxn ang="0">
                  <a:pos x="21" y="0"/>
                </a:cxn>
                <a:cxn ang="0">
                  <a:pos x="0" y="1"/>
                </a:cxn>
              </a:cxnLst>
              <a:rect l="0" t="0" r="r" b="b"/>
              <a:pathLst>
                <a:path w="28" h="53">
                  <a:moveTo>
                    <a:pt x="0" y="1"/>
                  </a:moveTo>
                  <a:lnTo>
                    <a:pt x="7" y="38"/>
                  </a:lnTo>
                  <a:lnTo>
                    <a:pt x="16" y="53"/>
                  </a:lnTo>
                  <a:lnTo>
                    <a:pt x="28" y="32"/>
                  </a:lnTo>
                  <a:lnTo>
                    <a:pt x="21" y="0"/>
                  </a:lnTo>
                  <a:lnTo>
                    <a:pt x="0" y="1"/>
                  </a:lnTo>
                  <a:close/>
                </a:path>
              </a:pathLst>
            </a:custGeom>
            <a:solidFill>
              <a:srgbClr val="00000F"/>
            </a:solidFill>
            <a:ln w="9525">
              <a:noFill/>
              <a:round/>
              <a:headEnd/>
              <a:tailEnd/>
            </a:ln>
          </p:spPr>
          <p:txBody>
            <a:bodyPr/>
            <a:lstStyle/>
            <a:p>
              <a:endParaRPr lang="en-US" dirty="0"/>
            </a:p>
          </p:txBody>
        </p:sp>
        <p:sp>
          <p:nvSpPr>
            <p:cNvPr id="92" name="Freeform 1106"/>
            <p:cNvSpPr>
              <a:spLocks/>
            </p:cNvSpPr>
            <p:nvPr/>
          </p:nvSpPr>
          <p:spPr bwMode="auto">
            <a:xfrm>
              <a:off x="895" y="2998"/>
              <a:ext cx="11" cy="23"/>
            </a:xfrm>
            <a:custGeom>
              <a:avLst/>
              <a:gdLst/>
              <a:ahLst/>
              <a:cxnLst>
                <a:cxn ang="0">
                  <a:pos x="3" y="1"/>
                </a:cxn>
                <a:cxn ang="0">
                  <a:pos x="0" y="32"/>
                </a:cxn>
                <a:cxn ang="0">
                  <a:pos x="13" y="47"/>
                </a:cxn>
                <a:cxn ang="0">
                  <a:pos x="22" y="35"/>
                </a:cxn>
                <a:cxn ang="0">
                  <a:pos x="22" y="0"/>
                </a:cxn>
                <a:cxn ang="0">
                  <a:pos x="3" y="1"/>
                </a:cxn>
              </a:cxnLst>
              <a:rect l="0" t="0" r="r" b="b"/>
              <a:pathLst>
                <a:path w="22" h="47">
                  <a:moveTo>
                    <a:pt x="3" y="1"/>
                  </a:moveTo>
                  <a:lnTo>
                    <a:pt x="0" y="32"/>
                  </a:lnTo>
                  <a:lnTo>
                    <a:pt x="13" y="47"/>
                  </a:lnTo>
                  <a:lnTo>
                    <a:pt x="22" y="35"/>
                  </a:lnTo>
                  <a:lnTo>
                    <a:pt x="22" y="0"/>
                  </a:lnTo>
                  <a:lnTo>
                    <a:pt x="3" y="1"/>
                  </a:lnTo>
                  <a:close/>
                </a:path>
              </a:pathLst>
            </a:custGeom>
            <a:solidFill>
              <a:srgbClr val="00000F"/>
            </a:solidFill>
            <a:ln w="9525">
              <a:noFill/>
              <a:round/>
              <a:headEnd/>
              <a:tailEnd/>
            </a:ln>
          </p:spPr>
          <p:txBody>
            <a:bodyPr/>
            <a:lstStyle/>
            <a:p>
              <a:endParaRPr lang="en-US" dirty="0"/>
            </a:p>
          </p:txBody>
        </p:sp>
        <p:sp>
          <p:nvSpPr>
            <p:cNvPr id="93" name="Freeform 1107"/>
            <p:cNvSpPr>
              <a:spLocks/>
            </p:cNvSpPr>
            <p:nvPr/>
          </p:nvSpPr>
          <p:spPr bwMode="auto">
            <a:xfrm>
              <a:off x="1196" y="2997"/>
              <a:ext cx="10" cy="26"/>
            </a:xfrm>
            <a:custGeom>
              <a:avLst/>
              <a:gdLst/>
              <a:ahLst/>
              <a:cxnLst>
                <a:cxn ang="0">
                  <a:pos x="0" y="0"/>
                </a:cxn>
                <a:cxn ang="0">
                  <a:pos x="2" y="33"/>
                </a:cxn>
                <a:cxn ang="0">
                  <a:pos x="13" y="51"/>
                </a:cxn>
                <a:cxn ang="0">
                  <a:pos x="22" y="30"/>
                </a:cxn>
                <a:cxn ang="0">
                  <a:pos x="18" y="2"/>
                </a:cxn>
                <a:cxn ang="0">
                  <a:pos x="0" y="0"/>
                </a:cxn>
              </a:cxnLst>
              <a:rect l="0" t="0" r="r" b="b"/>
              <a:pathLst>
                <a:path w="22" h="51">
                  <a:moveTo>
                    <a:pt x="0" y="0"/>
                  </a:moveTo>
                  <a:lnTo>
                    <a:pt x="2" y="33"/>
                  </a:lnTo>
                  <a:lnTo>
                    <a:pt x="13" y="51"/>
                  </a:lnTo>
                  <a:lnTo>
                    <a:pt x="22" y="30"/>
                  </a:lnTo>
                  <a:lnTo>
                    <a:pt x="18" y="2"/>
                  </a:lnTo>
                  <a:lnTo>
                    <a:pt x="0" y="0"/>
                  </a:lnTo>
                  <a:close/>
                </a:path>
              </a:pathLst>
            </a:custGeom>
            <a:solidFill>
              <a:srgbClr val="00000F"/>
            </a:solidFill>
            <a:ln w="9525">
              <a:noFill/>
              <a:round/>
              <a:headEnd/>
              <a:tailEnd/>
            </a:ln>
          </p:spPr>
          <p:txBody>
            <a:bodyPr/>
            <a:lstStyle/>
            <a:p>
              <a:endParaRPr lang="en-US" dirty="0"/>
            </a:p>
          </p:txBody>
        </p:sp>
        <p:sp>
          <p:nvSpPr>
            <p:cNvPr id="94" name="Freeform 1108"/>
            <p:cNvSpPr>
              <a:spLocks/>
            </p:cNvSpPr>
            <p:nvPr/>
          </p:nvSpPr>
          <p:spPr bwMode="auto">
            <a:xfrm>
              <a:off x="1425" y="2999"/>
              <a:ext cx="11" cy="25"/>
            </a:xfrm>
            <a:custGeom>
              <a:avLst/>
              <a:gdLst/>
              <a:ahLst/>
              <a:cxnLst>
                <a:cxn ang="0">
                  <a:pos x="0" y="0"/>
                </a:cxn>
                <a:cxn ang="0">
                  <a:pos x="2" y="28"/>
                </a:cxn>
                <a:cxn ang="0">
                  <a:pos x="11" y="50"/>
                </a:cxn>
                <a:cxn ang="0">
                  <a:pos x="20" y="22"/>
                </a:cxn>
                <a:cxn ang="0">
                  <a:pos x="17" y="0"/>
                </a:cxn>
                <a:cxn ang="0">
                  <a:pos x="0" y="0"/>
                </a:cxn>
              </a:cxnLst>
              <a:rect l="0" t="0" r="r" b="b"/>
              <a:pathLst>
                <a:path w="20" h="50">
                  <a:moveTo>
                    <a:pt x="0" y="0"/>
                  </a:moveTo>
                  <a:lnTo>
                    <a:pt x="2" y="28"/>
                  </a:lnTo>
                  <a:lnTo>
                    <a:pt x="11" y="50"/>
                  </a:lnTo>
                  <a:lnTo>
                    <a:pt x="20" y="22"/>
                  </a:lnTo>
                  <a:lnTo>
                    <a:pt x="17" y="0"/>
                  </a:lnTo>
                  <a:lnTo>
                    <a:pt x="0" y="0"/>
                  </a:lnTo>
                  <a:close/>
                </a:path>
              </a:pathLst>
            </a:custGeom>
            <a:solidFill>
              <a:srgbClr val="00000F"/>
            </a:solidFill>
            <a:ln w="9525">
              <a:noFill/>
              <a:round/>
              <a:headEnd/>
              <a:tailEnd/>
            </a:ln>
          </p:spPr>
          <p:txBody>
            <a:bodyPr/>
            <a:lstStyle/>
            <a:p>
              <a:endParaRPr lang="en-US" dirty="0"/>
            </a:p>
          </p:txBody>
        </p:sp>
        <p:sp>
          <p:nvSpPr>
            <p:cNvPr id="95" name="Freeform 1109"/>
            <p:cNvSpPr>
              <a:spLocks/>
            </p:cNvSpPr>
            <p:nvPr/>
          </p:nvSpPr>
          <p:spPr bwMode="auto">
            <a:xfrm>
              <a:off x="916" y="2973"/>
              <a:ext cx="11" cy="26"/>
            </a:xfrm>
            <a:custGeom>
              <a:avLst/>
              <a:gdLst/>
              <a:ahLst/>
              <a:cxnLst>
                <a:cxn ang="0">
                  <a:pos x="6" y="3"/>
                </a:cxn>
                <a:cxn ang="0">
                  <a:pos x="0" y="35"/>
                </a:cxn>
                <a:cxn ang="0">
                  <a:pos x="10" y="53"/>
                </a:cxn>
                <a:cxn ang="0">
                  <a:pos x="18" y="37"/>
                </a:cxn>
                <a:cxn ang="0">
                  <a:pos x="22" y="0"/>
                </a:cxn>
                <a:cxn ang="0">
                  <a:pos x="6" y="3"/>
                </a:cxn>
              </a:cxnLst>
              <a:rect l="0" t="0" r="r" b="b"/>
              <a:pathLst>
                <a:path w="22" h="53">
                  <a:moveTo>
                    <a:pt x="6" y="3"/>
                  </a:moveTo>
                  <a:lnTo>
                    <a:pt x="0" y="35"/>
                  </a:lnTo>
                  <a:lnTo>
                    <a:pt x="10" y="53"/>
                  </a:lnTo>
                  <a:lnTo>
                    <a:pt x="18" y="37"/>
                  </a:lnTo>
                  <a:lnTo>
                    <a:pt x="22" y="0"/>
                  </a:lnTo>
                  <a:lnTo>
                    <a:pt x="6" y="3"/>
                  </a:lnTo>
                  <a:close/>
                </a:path>
              </a:pathLst>
            </a:custGeom>
            <a:solidFill>
              <a:srgbClr val="00000F"/>
            </a:solidFill>
            <a:ln w="9525">
              <a:noFill/>
              <a:round/>
              <a:headEnd/>
              <a:tailEnd/>
            </a:ln>
          </p:spPr>
          <p:txBody>
            <a:bodyPr/>
            <a:lstStyle/>
            <a:p>
              <a:endParaRPr lang="en-US" dirty="0"/>
            </a:p>
          </p:txBody>
        </p:sp>
        <p:sp>
          <p:nvSpPr>
            <p:cNvPr id="96" name="Freeform 1110"/>
            <p:cNvSpPr>
              <a:spLocks/>
            </p:cNvSpPr>
            <p:nvPr/>
          </p:nvSpPr>
          <p:spPr bwMode="auto">
            <a:xfrm>
              <a:off x="1225" y="2971"/>
              <a:ext cx="9" cy="29"/>
            </a:xfrm>
            <a:custGeom>
              <a:avLst/>
              <a:gdLst/>
              <a:ahLst/>
              <a:cxnLst>
                <a:cxn ang="0">
                  <a:pos x="0" y="0"/>
                </a:cxn>
                <a:cxn ang="0">
                  <a:pos x="0" y="40"/>
                </a:cxn>
                <a:cxn ang="0">
                  <a:pos x="9" y="57"/>
                </a:cxn>
                <a:cxn ang="0">
                  <a:pos x="17" y="43"/>
                </a:cxn>
                <a:cxn ang="0">
                  <a:pos x="16" y="2"/>
                </a:cxn>
                <a:cxn ang="0">
                  <a:pos x="0" y="0"/>
                </a:cxn>
              </a:cxnLst>
              <a:rect l="0" t="0" r="r" b="b"/>
              <a:pathLst>
                <a:path w="17" h="57">
                  <a:moveTo>
                    <a:pt x="0" y="0"/>
                  </a:moveTo>
                  <a:lnTo>
                    <a:pt x="0" y="40"/>
                  </a:lnTo>
                  <a:lnTo>
                    <a:pt x="9" y="57"/>
                  </a:lnTo>
                  <a:lnTo>
                    <a:pt x="17" y="43"/>
                  </a:lnTo>
                  <a:lnTo>
                    <a:pt x="16" y="2"/>
                  </a:lnTo>
                  <a:lnTo>
                    <a:pt x="0" y="0"/>
                  </a:lnTo>
                  <a:close/>
                </a:path>
              </a:pathLst>
            </a:custGeom>
            <a:solidFill>
              <a:srgbClr val="00000F"/>
            </a:solidFill>
            <a:ln w="9525">
              <a:noFill/>
              <a:round/>
              <a:headEnd/>
              <a:tailEnd/>
            </a:ln>
          </p:spPr>
          <p:txBody>
            <a:bodyPr/>
            <a:lstStyle/>
            <a:p>
              <a:endParaRPr lang="en-US" dirty="0"/>
            </a:p>
          </p:txBody>
        </p:sp>
        <p:sp>
          <p:nvSpPr>
            <p:cNvPr id="97" name="Freeform 1111"/>
            <p:cNvSpPr>
              <a:spLocks/>
            </p:cNvSpPr>
            <p:nvPr/>
          </p:nvSpPr>
          <p:spPr bwMode="auto">
            <a:xfrm>
              <a:off x="1476" y="2972"/>
              <a:ext cx="13" cy="27"/>
            </a:xfrm>
            <a:custGeom>
              <a:avLst/>
              <a:gdLst/>
              <a:ahLst/>
              <a:cxnLst>
                <a:cxn ang="0">
                  <a:pos x="0" y="1"/>
                </a:cxn>
                <a:cxn ang="0">
                  <a:pos x="7" y="37"/>
                </a:cxn>
                <a:cxn ang="0">
                  <a:pos x="17" y="54"/>
                </a:cxn>
                <a:cxn ang="0">
                  <a:pos x="25" y="40"/>
                </a:cxn>
                <a:cxn ang="0">
                  <a:pos x="18" y="0"/>
                </a:cxn>
                <a:cxn ang="0">
                  <a:pos x="0" y="1"/>
                </a:cxn>
              </a:cxnLst>
              <a:rect l="0" t="0" r="r" b="b"/>
              <a:pathLst>
                <a:path w="25" h="54">
                  <a:moveTo>
                    <a:pt x="0" y="1"/>
                  </a:moveTo>
                  <a:lnTo>
                    <a:pt x="7" y="37"/>
                  </a:lnTo>
                  <a:lnTo>
                    <a:pt x="17" y="54"/>
                  </a:lnTo>
                  <a:lnTo>
                    <a:pt x="25" y="40"/>
                  </a:lnTo>
                  <a:lnTo>
                    <a:pt x="18" y="0"/>
                  </a:lnTo>
                  <a:lnTo>
                    <a:pt x="0" y="1"/>
                  </a:lnTo>
                  <a:close/>
                </a:path>
              </a:pathLst>
            </a:custGeom>
            <a:solidFill>
              <a:srgbClr val="00000F"/>
            </a:solidFill>
            <a:ln w="9525">
              <a:noFill/>
              <a:round/>
              <a:headEnd/>
              <a:tailEnd/>
            </a:ln>
          </p:spPr>
          <p:txBody>
            <a:bodyPr/>
            <a:lstStyle/>
            <a:p>
              <a:endParaRPr lang="en-US" dirty="0"/>
            </a:p>
          </p:txBody>
        </p:sp>
        <p:sp>
          <p:nvSpPr>
            <p:cNvPr id="98" name="Freeform 1112"/>
            <p:cNvSpPr>
              <a:spLocks/>
            </p:cNvSpPr>
            <p:nvPr/>
          </p:nvSpPr>
          <p:spPr bwMode="auto">
            <a:xfrm>
              <a:off x="908" y="2948"/>
              <a:ext cx="11" cy="26"/>
            </a:xfrm>
            <a:custGeom>
              <a:avLst/>
              <a:gdLst/>
              <a:ahLst/>
              <a:cxnLst>
                <a:cxn ang="0">
                  <a:pos x="4" y="0"/>
                </a:cxn>
                <a:cxn ang="0">
                  <a:pos x="0" y="33"/>
                </a:cxn>
                <a:cxn ang="0">
                  <a:pos x="11" y="53"/>
                </a:cxn>
                <a:cxn ang="0">
                  <a:pos x="19" y="33"/>
                </a:cxn>
                <a:cxn ang="0">
                  <a:pos x="22" y="2"/>
                </a:cxn>
                <a:cxn ang="0">
                  <a:pos x="4" y="0"/>
                </a:cxn>
              </a:cxnLst>
              <a:rect l="0" t="0" r="r" b="b"/>
              <a:pathLst>
                <a:path w="22" h="53">
                  <a:moveTo>
                    <a:pt x="4" y="0"/>
                  </a:moveTo>
                  <a:lnTo>
                    <a:pt x="0" y="33"/>
                  </a:lnTo>
                  <a:lnTo>
                    <a:pt x="11" y="53"/>
                  </a:lnTo>
                  <a:lnTo>
                    <a:pt x="19" y="33"/>
                  </a:lnTo>
                  <a:lnTo>
                    <a:pt x="22" y="2"/>
                  </a:lnTo>
                  <a:lnTo>
                    <a:pt x="4" y="0"/>
                  </a:lnTo>
                  <a:close/>
                </a:path>
              </a:pathLst>
            </a:custGeom>
            <a:solidFill>
              <a:srgbClr val="00000F"/>
            </a:solidFill>
            <a:ln w="9525">
              <a:noFill/>
              <a:round/>
              <a:headEnd/>
              <a:tailEnd/>
            </a:ln>
          </p:spPr>
          <p:txBody>
            <a:bodyPr/>
            <a:lstStyle/>
            <a:p>
              <a:endParaRPr lang="en-US" dirty="0"/>
            </a:p>
          </p:txBody>
        </p:sp>
        <p:sp>
          <p:nvSpPr>
            <p:cNvPr id="99" name="Freeform 1113"/>
            <p:cNvSpPr>
              <a:spLocks/>
            </p:cNvSpPr>
            <p:nvPr/>
          </p:nvSpPr>
          <p:spPr bwMode="auto">
            <a:xfrm>
              <a:off x="1212" y="2945"/>
              <a:ext cx="8" cy="25"/>
            </a:xfrm>
            <a:custGeom>
              <a:avLst/>
              <a:gdLst/>
              <a:ahLst/>
              <a:cxnLst>
                <a:cxn ang="0">
                  <a:pos x="0" y="2"/>
                </a:cxn>
                <a:cxn ang="0">
                  <a:pos x="0" y="26"/>
                </a:cxn>
                <a:cxn ang="0">
                  <a:pos x="10" y="50"/>
                </a:cxn>
                <a:cxn ang="0">
                  <a:pos x="17" y="31"/>
                </a:cxn>
                <a:cxn ang="0">
                  <a:pos x="17" y="0"/>
                </a:cxn>
                <a:cxn ang="0">
                  <a:pos x="0" y="2"/>
                </a:cxn>
              </a:cxnLst>
              <a:rect l="0" t="0" r="r" b="b"/>
              <a:pathLst>
                <a:path w="17" h="50">
                  <a:moveTo>
                    <a:pt x="0" y="2"/>
                  </a:moveTo>
                  <a:lnTo>
                    <a:pt x="0" y="26"/>
                  </a:lnTo>
                  <a:lnTo>
                    <a:pt x="10" y="50"/>
                  </a:lnTo>
                  <a:lnTo>
                    <a:pt x="17" y="31"/>
                  </a:lnTo>
                  <a:lnTo>
                    <a:pt x="17" y="0"/>
                  </a:lnTo>
                  <a:lnTo>
                    <a:pt x="0" y="2"/>
                  </a:lnTo>
                  <a:close/>
                </a:path>
              </a:pathLst>
            </a:custGeom>
            <a:solidFill>
              <a:srgbClr val="00000F"/>
            </a:solidFill>
            <a:ln w="9525">
              <a:noFill/>
              <a:round/>
              <a:headEnd/>
              <a:tailEnd/>
            </a:ln>
          </p:spPr>
          <p:txBody>
            <a:bodyPr/>
            <a:lstStyle/>
            <a:p>
              <a:endParaRPr lang="en-US" dirty="0"/>
            </a:p>
          </p:txBody>
        </p:sp>
        <p:sp>
          <p:nvSpPr>
            <p:cNvPr id="100" name="Freeform 1114"/>
            <p:cNvSpPr>
              <a:spLocks/>
            </p:cNvSpPr>
            <p:nvPr/>
          </p:nvSpPr>
          <p:spPr bwMode="auto">
            <a:xfrm>
              <a:off x="1450" y="2948"/>
              <a:ext cx="12" cy="24"/>
            </a:xfrm>
            <a:custGeom>
              <a:avLst/>
              <a:gdLst/>
              <a:ahLst/>
              <a:cxnLst>
                <a:cxn ang="0">
                  <a:pos x="0" y="0"/>
                </a:cxn>
                <a:cxn ang="0">
                  <a:pos x="6" y="26"/>
                </a:cxn>
                <a:cxn ang="0">
                  <a:pos x="17" y="48"/>
                </a:cxn>
                <a:cxn ang="0">
                  <a:pos x="24" y="26"/>
                </a:cxn>
                <a:cxn ang="0">
                  <a:pos x="19" y="1"/>
                </a:cxn>
                <a:cxn ang="0">
                  <a:pos x="0" y="0"/>
                </a:cxn>
              </a:cxnLst>
              <a:rect l="0" t="0" r="r" b="b"/>
              <a:pathLst>
                <a:path w="24" h="48">
                  <a:moveTo>
                    <a:pt x="0" y="0"/>
                  </a:moveTo>
                  <a:lnTo>
                    <a:pt x="6" y="26"/>
                  </a:lnTo>
                  <a:lnTo>
                    <a:pt x="17" y="48"/>
                  </a:lnTo>
                  <a:lnTo>
                    <a:pt x="24" y="26"/>
                  </a:lnTo>
                  <a:lnTo>
                    <a:pt x="19" y="1"/>
                  </a:lnTo>
                  <a:lnTo>
                    <a:pt x="0" y="0"/>
                  </a:lnTo>
                  <a:close/>
                </a:path>
              </a:pathLst>
            </a:custGeom>
            <a:solidFill>
              <a:srgbClr val="00000F"/>
            </a:solidFill>
            <a:ln w="9525">
              <a:noFill/>
              <a:round/>
              <a:headEnd/>
              <a:tailEnd/>
            </a:ln>
          </p:spPr>
          <p:txBody>
            <a:bodyPr/>
            <a:lstStyle/>
            <a:p>
              <a:endParaRPr lang="en-US" dirty="0"/>
            </a:p>
          </p:txBody>
        </p:sp>
        <p:sp>
          <p:nvSpPr>
            <p:cNvPr id="101" name="Freeform 1115"/>
            <p:cNvSpPr>
              <a:spLocks/>
            </p:cNvSpPr>
            <p:nvPr/>
          </p:nvSpPr>
          <p:spPr bwMode="auto">
            <a:xfrm>
              <a:off x="957" y="2945"/>
              <a:ext cx="10" cy="31"/>
            </a:xfrm>
            <a:custGeom>
              <a:avLst/>
              <a:gdLst/>
              <a:ahLst/>
              <a:cxnLst>
                <a:cxn ang="0">
                  <a:pos x="2" y="0"/>
                </a:cxn>
                <a:cxn ang="0">
                  <a:pos x="0" y="40"/>
                </a:cxn>
                <a:cxn ang="0">
                  <a:pos x="8" y="62"/>
                </a:cxn>
                <a:cxn ang="0">
                  <a:pos x="19" y="40"/>
                </a:cxn>
                <a:cxn ang="0">
                  <a:pos x="20" y="2"/>
                </a:cxn>
                <a:cxn ang="0">
                  <a:pos x="2" y="0"/>
                </a:cxn>
              </a:cxnLst>
              <a:rect l="0" t="0" r="r" b="b"/>
              <a:pathLst>
                <a:path w="20" h="62">
                  <a:moveTo>
                    <a:pt x="2" y="0"/>
                  </a:moveTo>
                  <a:lnTo>
                    <a:pt x="0" y="40"/>
                  </a:lnTo>
                  <a:lnTo>
                    <a:pt x="8" y="62"/>
                  </a:lnTo>
                  <a:lnTo>
                    <a:pt x="19" y="40"/>
                  </a:lnTo>
                  <a:lnTo>
                    <a:pt x="20" y="2"/>
                  </a:lnTo>
                  <a:lnTo>
                    <a:pt x="2" y="0"/>
                  </a:lnTo>
                  <a:close/>
                </a:path>
              </a:pathLst>
            </a:custGeom>
            <a:solidFill>
              <a:srgbClr val="00000F"/>
            </a:solidFill>
            <a:ln w="9525">
              <a:noFill/>
              <a:round/>
              <a:headEnd/>
              <a:tailEnd/>
            </a:ln>
          </p:spPr>
          <p:txBody>
            <a:bodyPr/>
            <a:lstStyle/>
            <a:p>
              <a:endParaRPr lang="en-US" dirty="0"/>
            </a:p>
          </p:txBody>
        </p:sp>
        <p:sp>
          <p:nvSpPr>
            <p:cNvPr id="102" name="Freeform 1116"/>
            <p:cNvSpPr>
              <a:spLocks/>
            </p:cNvSpPr>
            <p:nvPr/>
          </p:nvSpPr>
          <p:spPr bwMode="auto">
            <a:xfrm>
              <a:off x="1258" y="2945"/>
              <a:ext cx="10" cy="25"/>
            </a:xfrm>
            <a:custGeom>
              <a:avLst/>
              <a:gdLst/>
              <a:ahLst/>
              <a:cxnLst>
                <a:cxn ang="0">
                  <a:pos x="2" y="0"/>
                </a:cxn>
                <a:cxn ang="0">
                  <a:pos x="0" y="32"/>
                </a:cxn>
                <a:cxn ang="0">
                  <a:pos x="14" y="49"/>
                </a:cxn>
                <a:cxn ang="0">
                  <a:pos x="20" y="32"/>
                </a:cxn>
                <a:cxn ang="0">
                  <a:pos x="21" y="2"/>
                </a:cxn>
                <a:cxn ang="0">
                  <a:pos x="2" y="0"/>
                </a:cxn>
              </a:cxnLst>
              <a:rect l="0" t="0" r="r" b="b"/>
              <a:pathLst>
                <a:path w="21" h="49">
                  <a:moveTo>
                    <a:pt x="2" y="0"/>
                  </a:moveTo>
                  <a:lnTo>
                    <a:pt x="0" y="32"/>
                  </a:lnTo>
                  <a:lnTo>
                    <a:pt x="14" y="49"/>
                  </a:lnTo>
                  <a:lnTo>
                    <a:pt x="20" y="32"/>
                  </a:lnTo>
                  <a:lnTo>
                    <a:pt x="21" y="2"/>
                  </a:lnTo>
                  <a:lnTo>
                    <a:pt x="2" y="0"/>
                  </a:lnTo>
                  <a:close/>
                </a:path>
              </a:pathLst>
            </a:custGeom>
            <a:solidFill>
              <a:srgbClr val="00000F"/>
            </a:solidFill>
            <a:ln w="9525">
              <a:noFill/>
              <a:round/>
              <a:headEnd/>
              <a:tailEnd/>
            </a:ln>
          </p:spPr>
          <p:txBody>
            <a:bodyPr/>
            <a:lstStyle/>
            <a:p>
              <a:endParaRPr lang="en-US" dirty="0"/>
            </a:p>
          </p:txBody>
        </p:sp>
        <p:sp>
          <p:nvSpPr>
            <p:cNvPr id="103" name="Freeform 1117"/>
            <p:cNvSpPr>
              <a:spLocks/>
            </p:cNvSpPr>
            <p:nvPr/>
          </p:nvSpPr>
          <p:spPr bwMode="auto">
            <a:xfrm>
              <a:off x="1493" y="2942"/>
              <a:ext cx="11" cy="30"/>
            </a:xfrm>
            <a:custGeom>
              <a:avLst/>
              <a:gdLst/>
              <a:ahLst/>
              <a:cxnLst>
                <a:cxn ang="0">
                  <a:pos x="0" y="0"/>
                </a:cxn>
                <a:cxn ang="0">
                  <a:pos x="5" y="43"/>
                </a:cxn>
                <a:cxn ang="0">
                  <a:pos x="21" y="60"/>
                </a:cxn>
                <a:cxn ang="0">
                  <a:pos x="22" y="40"/>
                </a:cxn>
                <a:cxn ang="0">
                  <a:pos x="14" y="6"/>
                </a:cxn>
                <a:cxn ang="0">
                  <a:pos x="0" y="0"/>
                </a:cxn>
              </a:cxnLst>
              <a:rect l="0" t="0" r="r" b="b"/>
              <a:pathLst>
                <a:path w="22" h="60">
                  <a:moveTo>
                    <a:pt x="0" y="0"/>
                  </a:moveTo>
                  <a:lnTo>
                    <a:pt x="5" y="43"/>
                  </a:lnTo>
                  <a:lnTo>
                    <a:pt x="21" y="60"/>
                  </a:lnTo>
                  <a:lnTo>
                    <a:pt x="22" y="40"/>
                  </a:lnTo>
                  <a:lnTo>
                    <a:pt x="14" y="6"/>
                  </a:lnTo>
                  <a:lnTo>
                    <a:pt x="0" y="0"/>
                  </a:lnTo>
                  <a:close/>
                </a:path>
              </a:pathLst>
            </a:custGeom>
            <a:solidFill>
              <a:srgbClr val="00000F"/>
            </a:solidFill>
            <a:ln w="9525">
              <a:noFill/>
              <a:round/>
              <a:headEnd/>
              <a:tailEnd/>
            </a:ln>
          </p:spPr>
          <p:txBody>
            <a:bodyPr/>
            <a:lstStyle/>
            <a:p>
              <a:endParaRPr lang="en-US" dirty="0"/>
            </a:p>
          </p:txBody>
        </p:sp>
        <p:sp>
          <p:nvSpPr>
            <p:cNvPr id="104" name="Freeform 1118"/>
            <p:cNvSpPr>
              <a:spLocks/>
            </p:cNvSpPr>
            <p:nvPr/>
          </p:nvSpPr>
          <p:spPr bwMode="auto">
            <a:xfrm>
              <a:off x="1008" y="2945"/>
              <a:ext cx="8" cy="29"/>
            </a:xfrm>
            <a:custGeom>
              <a:avLst/>
              <a:gdLst/>
              <a:ahLst/>
              <a:cxnLst>
                <a:cxn ang="0">
                  <a:pos x="1" y="3"/>
                </a:cxn>
                <a:cxn ang="0">
                  <a:pos x="0" y="37"/>
                </a:cxn>
                <a:cxn ang="0">
                  <a:pos x="5" y="56"/>
                </a:cxn>
                <a:cxn ang="0">
                  <a:pos x="15" y="37"/>
                </a:cxn>
                <a:cxn ang="0">
                  <a:pos x="17" y="0"/>
                </a:cxn>
                <a:cxn ang="0">
                  <a:pos x="1" y="3"/>
                </a:cxn>
              </a:cxnLst>
              <a:rect l="0" t="0" r="r" b="b"/>
              <a:pathLst>
                <a:path w="17" h="56">
                  <a:moveTo>
                    <a:pt x="1" y="3"/>
                  </a:moveTo>
                  <a:lnTo>
                    <a:pt x="0" y="37"/>
                  </a:lnTo>
                  <a:lnTo>
                    <a:pt x="5" y="56"/>
                  </a:lnTo>
                  <a:lnTo>
                    <a:pt x="15" y="37"/>
                  </a:lnTo>
                  <a:lnTo>
                    <a:pt x="17" y="0"/>
                  </a:lnTo>
                  <a:lnTo>
                    <a:pt x="1" y="3"/>
                  </a:lnTo>
                  <a:close/>
                </a:path>
              </a:pathLst>
            </a:custGeom>
            <a:solidFill>
              <a:srgbClr val="00000F"/>
            </a:solidFill>
            <a:ln w="9525">
              <a:noFill/>
              <a:round/>
              <a:headEnd/>
              <a:tailEnd/>
            </a:ln>
          </p:spPr>
          <p:txBody>
            <a:bodyPr/>
            <a:lstStyle/>
            <a:p>
              <a:endParaRPr lang="en-US" dirty="0"/>
            </a:p>
          </p:txBody>
        </p:sp>
        <p:sp>
          <p:nvSpPr>
            <p:cNvPr id="105" name="Freeform 1119"/>
            <p:cNvSpPr>
              <a:spLocks/>
            </p:cNvSpPr>
            <p:nvPr/>
          </p:nvSpPr>
          <p:spPr bwMode="auto">
            <a:xfrm>
              <a:off x="1308" y="2947"/>
              <a:ext cx="13" cy="24"/>
            </a:xfrm>
            <a:custGeom>
              <a:avLst/>
              <a:gdLst/>
              <a:ahLst/>
              <a:cxnLst>
                <a:cxn ang="0">
                  <a:pos x="0" y="0"/>
                </a:cxn>
                <a:cxn ang="0">
                  <a:pos x="2" y="32"/>
                </a:cxn>
                <a:cxn ang="0">
                  <a:pos x="17" y="50"/>
                </a:cxn>
                <a:cxn ang="0">
                  <a:pos x="24" y="30"/>
                </a:cxn>
                <a:cxn ang="0">
                  <a:pos x="21" y="1"/>
                </a:cxn>
                <a:cxn ang="0">
                  <a:pos x="0" y="0"/>
                </a:cxn>
              </a:cxnLst>
              <a:rect l="0" t="0" r="r" b="b"/>
              <a:pathLst>
                <a:path w="24" h="50">
                  <a:moveTo>
                    <a:pt x="0" y="0"/>
                  </a:moveTo>
                  <a:lnTo>
                    <a:pt x="2" y="32"/>
                  </a:lnTo>
                  <a:lnTo>
                    <a:pt x="17" y="50"/>
                  </a:lnTo>
                  <a:lnTo>
                    <a:pt x="24" y="30"/>
                  </a:lnTo>
                  <a:lnTo>
                    <a:pt x="21" y="1"/>
                  </a:lnTo>
                  <a:lnTo>
                    <a:pt x="0" y="0"/>
                  </a:lnTo>
                  <a:close/>
                </a:path>
              </a:pathLst>
            </a:custGeom>
            <a:solidFill>
              <a:srgbClr val="00000F"/>
            </a:solidFill>
            <a:ln w="9525">
              <a:noFill/>
              <a:round/>
              <a:headEnd/>
              <a:tailEnd/>
            </a:ln>
          </p:spPr>
          <p:txBody>
            <a:bodyPr/>
            <a:lstStyle/>
            <a:p>
              <a:endParaRPr lang="en-US" dirty="0"/>
            </a:p>
          </p:txBody>
        </p:sp>
        <p:sp>
          <p:nvSpPr>
            <p:cNvPr id="106" name="Freeform 1120"/>
            <p:cNvSpPr>
              <a:spLocks/>
            </p:cNvSpPr>
            <p:nvPr/>
          </p:nvSpPr>
          <p:spPr bwMode="auto">
            <a:xfrm>
              <a:off x="1388" y="2914"/>
              <a:ext cx="12" cy="35"/>
            </a:xfrm>
            <a:custGeom>
              <a:avLst/>
              <a:gdLst/>
              <a:ahLst/>
              <a:cxnLst>
                <a:cxn ang="0">
                  <a:pos x="0" y="0"/>
                </a:cxn>
                <a:cxn ang="0">
                  <a:pos x="3" y="51"/>
                </a:cxn>
                <a:cxn ang="0">
                  <a:pos x="15" y="70"/>
                </a:cxn>
                <a:cxn ang="0">
                  <a:pos x="23" y="49"/>
                </a:cxn>
                <a:cxn ang="0">
                  <a:pos x="21" y="3"/>
                </a:cxn>
                <a:cxn ang="0">
                  <a:pos x="0" y="0"/>
                </a:cxn>
              </a:cxnLst>
              <a:rect l="0" t="0" r="r" b="b"/>
              <a:pathLst>
                <a:path w="23" h="70">
                  <a:moveTo>
                    <a:pt x="0" y="0"/>
                  </a:moveTo>
                  <a:lnTo>
                    <a:pt x="3" y="51"/>
                  </a:lnTo>
                  <a:lnTo>
                    <a:pt x="15" y="70"/>
                  </a:lnTo>
                  <a:lnTo>
                    <a:pt x="23" y="49"/>
                  </a:lnTo>
                  <a:lnTo>
                    <a:pt x="21" y="3"/>
                  </a:lnTo>
                  <a:lnTo>
                    <a:pt x="0" y="0"/>
                  </a:lnTo>
                  <a:close/>
                </a:path>
              </a:pathLst>
            </a:custGeom>
            <a:solidFill>
              <a:srgbClr val="00000F"/>
            </a:solidFill>
            <a:ln w="9525">
              <a:noFill/>
              <a:round/>
              <a:headEnd/>
              <a:tailEnd/>
            </a:ln>
          </p:spPr>
          <p:txBody>
            <a:bodyPr/>
            <a:lstStyle/>
            <a:p>
              <a:endParaRPr lang="en-US" dirty="0"/>
            </a:p>
          </p:txBody>
        </p:sp>
        <p:sp>
          <p:nvSpPr>
            <p:cNvPr id="107" name="Freeform 1121"/>
            <p:cNvSpPr>
              <a:spLocks/>
            </p:cNvSpPr>
            <p:nvPr/>
          </p:nvSpPr>
          <p:spPr bwMode="auto">
            <a:xfrm>
              <a:off x="1056" y="2947"/>
              <a:ext cx="8" cy="29"/>
            </a:xfrm>
            <a:custGeom>
              <a:avLst/>
              <a:gdLst/>
              <a:ahLst/>
              <a:cxnLst>
                <a:cxn ang="0">
                  <a:pos x="0" y="0"/>
                </a:cxn>
                <a:cxn ang="0">
                  <a:pos x="0" y="36"/>
                </a:cxn>
                <a:cxn ang="0">
                  <a:pos x="8" y="59"/>
                </a:cxn>
                <a:cxn ang="0">
                  <a:pos x="16" y="29"/>
                </a:cxn>
                <a:cxn ang="0">
                  <a:pos x="17" y="1"/>
                </a:cxn>
                <a:cxn ang="0">
                  <a:pos x="0" y="0"/>
                </a:cxn>
              </a:cxnLst>
              <a:rect l="0" t="0" r="r" b="b"/>
              <a:pathLst>
                <a:path w="17" h="59">
                  <a:moveTo>
                    <a:pt x="0" y="0"/>
                  </a:moveTo>
                  <a:lnTo>
                    <a:pt x="0" y="36"/>
                  </a:lnTo>
                  <a:lnTo>
                    <a:pt x="8" y="59"/>
                  </a:lnTo>
                  <a:lnTo>
                    <a:pt x="16" y="29"/>
                  </a:lnTo>
                  <a:lnTo>
                    <a:pt x="17" y="1"/>
                  </a:lnTo>
                  <a:lnTo>
                    <a:pt x="0" y="0"/>
                  </a:lnTo>
                  <a:close/>
                </a:path>
              </a:pathLst>
            </a:custGeom>
            <a:solidFill>
              <a:srgbClr val="00000F"/>
            </a:solidFill>
            <a:ln w="9525">
              <a:noFill/>
              <a:round/>
              <a:headEnd/>
              <a:tailEnd/>
            </a:ln>
          </p:spPr>
          <p:txBody>
            <a:bodyPr/>
            <a:lstStyle/>
            <a:p>
              <a:endParaRPr lang="en-US" dirty="0"/>
            </a:p>
          </p:txBody>
        </p:sp>
        <p:sp>
          <p:nvSpPr>
            <p:cNvPr id="108" name="Freeform 1122"/>
            <p:cNvSpPr>
              <a:spLocks/>
            </p:cNvSpPr>
            <p:nvPr/>
          </p:nvSpPr>
          <p:spPr bwMode="auto">
            <a:xfrm>
              <a:off x="1357" y="2947"/>
              <a:ext cx="9" cy="25"/>
            </a:xfrm>
            <a:custGeom>
              <a:avLst/>
              <a:gdLst/>
              <a:ahLst/>
              <a:cxnLst>
                <a:cxn ang="0">
                  <a:pos x="0" y="1"/>
                </a:cxn>
                <a:cxn ang="0">
                  <a:pos x="0" y="31"/>
                </a:cxn>
                <a:cxn ang="0">
                  <a:pos x="8" y="50"/>
                </a:cxn>
                <a:cxn ang="0">
                  <a:pos x="18" y="34"/>
                </a:cxn>
                <a:cxn ang="0">
                  <a:pos x="12" y="0"/>
                </a:cxn>
                <a:cxn ang="0">
                  <a:pos x="0" y="1"/>
                </a:cxn>
              </a:cxnLst>
              <a:rect l="0" t="0" r="r" b="b"/>
              <a:pathLst>
                <a:path w="18" h="50">
                  <a:moveTo>
                    <a:pt x="0" y="1"/>
                  </a:moveTo>
                  <a:lnTo>
                    <a:pt x="0" y="31"/>
                  </a:lnTo>
                  <a:lnTo>
                    <a:pt x="8" y="50"/>
                  </a:lnTo>
                  <a:lnTo>
                    <a:pt x="18" y="34"/>
                  </a:lnTo>
                  <a:lnTo>
                    <a:pt x="12" y="0"/>
                  </a:lnTo>
                  <a:lnTo>
                    <a:pt x="0" y="1"/>
                  </a:lnTo>
                  <a:close/>
                </a:path>
              </a:pathLst>
            </a:custGeom>
            <a:solidFill>
              <a:srgbClr val="00000F"/>
            </a:solidFill>
            <a:ln w="9525">
              <a:noFill/>
              <a:round/>
              <a:headEnd/>
              <a:tailEnd/>
            </a:ln>
          </p:spPr>
          <p:txBody>
            <a:bodyPr/>
            <a:lstStyle/>
            <a:p>
              <a:endParaRPr lang="en-US" dirty="0"/>
            </a:p>
          </p:txBody>
        </p:sp>
        <p:sp>
          <p:nvSpPr>
            <p:cNvPr id="109" name="Freeform 1123"/>
            <p:cNvSpPr>
              <a:spLocks/>
            </p:cNvSpPr>
            <p:nvPr/>
          </p:nvSpPr>
          <p:spPr bwMode="auto">
            <a:xfrm>
              <a:off x="1338" y="2915"/>
              <a:ext cx="10" cy="38"/>
            </a:xfrm>
            <a:custGeom>
              <a:avLst/>
              <a:gdLst/>
              <a:ahLst/>
              <a:cxnLst>
                <a:cxn ang="0">
                  <a:pos x="0" y="0"/>
                </a:cxn>
                <a:cxn ang="0">
                  <a:pos x="1" y="57"/>
                </a:cxn>
                <a:cxn ang="0">
                  <a:pos x="13" y="76"/>
                </a:cxn>
                <a:cxn ang="0">
                  <a:pos x="20" y="56"/>
                </a:cxn>
                <a:cxn ang="0">
                  <a:pos x="18" y="1"/>
                </a:cxn>
                <a:cxn ang="0">
                  <a:pos x="0" y="0"/>
                </a:cxn>
              </a:cxnLst>
              <a:rect l="0" t="0" r="r" b="b"/>
              <a:pathLst>
                <a:path w="20" h="76">
                  <a:moveTo>
                    <a:pt x="0" y="0"/>
                  </a:moveTo>
                  <a:lnTo>
                    <a:pt x="1" y="57"/>
                  </a:lnTo>
                  <a:lnTo>
                    <a:pt x="13" y="76"/>
                  </a:lnTo>
                  <a:lnTo>
                    <a:pt x="20" y="56"/>
                  </a:lnTo>
                  <a:lnTo>
                    <a:pt x="18" y="1"/>
                  </a:lnTo>
                  <a:lnTo>
                    <a:pt x="0" y="0"/>
                  </a:lnTo>
                  <a:close/>
                </a:path>
              </a:pathLst>
            </a:custGeom>
            <a:solidFill>
              <a:srgbClr val="00000F"/>
            </a:solidFill>
            <a:ln w="9525">
              <a:noFill/>
              <a:round/>
              <a:headEnd/>
              <a:tailEnd/>
            </a:ln>
          </p:spPr>
          <p:txBody>
            <a:bodyPr/>
            <a:lstStyle/>
            <a:p>
              <a:endParaRPr lang="en-US" dirty="0"/>
            </a:p>
          </p:txBody>
        </p:sp>
        <p:sp>
          <p:nvSpPr>
            <p:cNvPr id="110" name="Freeform 1124"/>
            <p:cNvSpPr>
              <a:spLocks/>
            </p:cNvSpPr>
            <p:nvPr/>
          </p:nvSpPr>
          <p:spPr bwMode="auto">
            <a:xfrm>
              <a:off x="860" y="2945"/>
              <a:ext cx="11" cy="29"/>
            </a:xfrm>
            <a:custGeom>
              <a:avLst/>
              <a:gdLst/>
              <a:ahLst/>
              <a:cxnLst>
                <a:cxn ang="0">
                  <a:pos x="3" y="0"/>
                </a:cxn>
                <a:cxn ang="0">
                  <a:pos x="0" y="34"/>
                </a:cxn>
                <a:cxn ang="0">
                  <a:pos x="5" y="56"/>
                </a:cxn>
                <a:cxn ang="0">
                  <a:pos x="21" y="34"/>
                </a:cxn>
                <a:cxn ang="0">
                  <a:pos x="22" y="4"/>
                </a:cxn>
                <a:cxn ang="0">
                  <a:pos x="3" y="0"/>
                </a:cxn>
              </a:cxnLst>
              <a:rect l="0" t="0" r="r" b="b"/>
              <a:pathLst>
                <a:path w="22" h="56">
                  <a:moveTo>
                    <a:pt x="3" y="0"/>
                  </a:moveTo>
                  <a:lnTo>
                    <a:pt x="0" y="34"/>
                  </a:lnTo>
                  <a:lnTo>
                    <a:pt x="5" y="56"/>
                  </a:lnTo>
                  <a:lnTo>
                    <a:pt x="21" y="34"/>
                  </a:lnTo>
                  <a:lnTo>
                    <a:pt x="22" y="4"/>
                  </a:lnTo>
                  <a:lnTo>
                    <a:pt x="3" y="0"/>
                  </a:lnTo>
                  <a:close/>
                </a:path>
              </a:pathLst>
            </a:custGeom>
            <a:solidFill>
              <a:srgbClr val="00000F"/>
            </a:solidFill>
            <a:ln w="9525">
              <a:noFill/>
              <a:round/>
              <a:headEnd/>
              <a:tailEnd/>
            </a:ln>
          </p:spPr>
          <p:txBody>
            <a:bodyPr/>
            <a:lstStyle/>
            <a:p>
              <a:endParaRPr lang="en-US" dirty="0"/>
            </a:p>
          </p:txBody>
        </p:sp>
        <p:sp>
          <p:nvSpPr>
            <p:cNvPr id="111" name="Freeform 1125"/>
            <p:cNvSpPr>
              <a:spLocks/>
            </p:cNvSpPr>
            <p:nvPr/>
          </p:nvSpPr>
          <p:spPr bwMode="auto">
            <a:xfrm>
              <a:off x="1166" y="2945"/>
              <a:ext cx="8" cy="27"/>
            </a:xfrm>
            <a:custGeom>
              <a:avLst/>
              <a:gdLst/>
              <a:ahLst/>
              <a:cxnLst>
                <a:cxn ang="0">
                  <a:pos x="0" y="3"/>
                </a:cxn>
                <a:cxn ang="0">
                  <a:pos x="1" y="39"/>
                </a:cxn>
                <a:cxn ang="0">
                  <a:pos x="11" y="54"/>
                </a:cxn>
                <a:cxn ang="0">
                  <a:pos x="14" y="38"/>
                </a:cxn>
                <a:cxn ang="0">
                  <a:pos x="17" y="0"/>
                </a:cxn>
                <a:cxn ang="0">
                  <a:pos x="0" y="3"/>
                </a:cxn>
              </a:cxnLst>
              <a:rect l="0" t="0" r="r" b="b"/>
              <a:pathLst>
                <a:path w="17" h="54">
                  <a:moveTo>
                    <a:pt x="0" y="3"/>
                  </a:moveTo>
                  <a:lnTo>
                    <a:pt x="1" y="39"/>
                  </a:lnTo>
                  <a:lnTo>
                    <a:pt x="11" y="54"/>
                  </a:lnTo>
                  <a:lnTo>
                    <a:pt x="14" y="38"/>
                  </a:lnTo>
                  <a:lnTo>
                    <a:pt x="17" y="0"/>
                  </a:lnTo>
                  <a:lnTo>
                    <a:pt x="0" y="3"/>
                  </a:lnTo>
                  <a:close/>
                </a:path>
              </a:pathLst>
            </a:custGeom>
            <a:solidFill>
              <a:srgbClr val="00000F"/>
            </a:solidFill>
            <a:ln w="9525">
              <a:noFill/>
              <a:round/>
              <a:headEnd/>
              <a:tailEnd/>
            </a:ln>
          </p:spPr>
          <p:txBody>
            <a:bodyPr/>
            <a:lstStyle/>
            <a:p>
              <a:endParaRPr lang="en-US" dirty="0"/>
            </a:p>
          </p:txBody>
        </p:sp>
        <p:sp>
          <p:nvSpPr>
            <p:cNvPr id="112" name="Freeform 1126"/>
            <p:cNvSpPr>
              <a:spLocks/>
            </p:cNvSpPr>
            <p:nvPr/>
          </p:nvSpPr>
          <p:spPr bwMode="auto">
            <a:xfrm>
              <a:off x="1068" y="2972"/>
              <a:ext cx="8" cy="26"/>
            </a:xfrm>
            <a:custGeom>
              <a:avLst/>
              <a:gdLst/>
              <a:ahLst/>
              <a:cxnLst>
                <a:cxn ang="0">
                  <a:pos x="0" y="0"/>
                </a:cxn>
                <a:cxn ang="0">
                  <a:pos x="0" y="39"/>
                </a:cxn>
                <a:cxn ang="0">
                  <a:pos x="10" y="52"/>
                </a:cxn>
                <a:cxn ang="0">
                  <a:pos x="16" y="42"/>
                </a:cxn>
                <a:cxn ang="0">
                  <a:pos x="16" y="0"/>
                </a:cxn>
                <a:cxn ang="0">
                  <a:pos x="0" y="0"/>
                </a:cxn>
              </a:cxnLst>
              <a:rect l="0" t="0" r="r" b="b"/>
              <a:pathLst>
                <a:path w="16" h="52">
                  <a:moveTo>
                    <a:pt x="0" y="0"/>
                  </a:moveTo>
                  <a:lnTo>
                    <a:pt x="0" y="39"/>
                  </a:lnTo>
                  <a:lnTo>
                    <a:pt x="10" y="52"/>
                  </a:lnTo>
                  <a:lnTo>
                    <a:pt x="16" y="42"/>
                  </a:lnTo>
                  <a:lnTo>
                    <a:pt x="16" y="0"/>
                  </a:lnTo>
                  <a:lnTo>
                    <a:pt x="0" y="0"/>
                  </a:lnTo>
                  <a:close/>
                </a:path>
              </a:pathLst>
            </a:custGeom>
            <a:solidFill>
              <a:srgbClr val="00000F"/>
            </a:solidFill>
            <a:ln w="9525">
              <a:noFill/>
              <a:round/>
              <a:headEnd/>
              <a:tailEnd/>
            </a:ln>
          </p:spPr>
          <p:txBody>
            <a:bodyPr/>
            <a:lstStyle/>
            <a:p>
              <a:endParaRPr lang="en-US" dirty="0"/>
            </a:p>
          </p:txBody>
        </p:sp>
        <p:sp>
          <p:nvSpPr>
            <p:cNvPr id="113" name="Freeform 1127"/>
            <p:cNvSpPr>
              <a:spLocks/>
            </p:cNvSpPr>
            <p:nvPr/>
          </p:nvSpPr>
          <p:spPr bwMode="auto">
            <a:xfrm>
              <a:off x="1369" y="2971"/>
              <a:ext cx="11" cy="30"/>
            </a:xfrm>
            <a:custGeom>
              <a:avLst/>
              <a:gdLst/>
              <a:ahLst/>
              <a:cxnLst>
                <a:cxn ang="0">
                  <a:pos x="0" y="0"/>
                </a:cxn>
                <a:cxn ang="0">
                  <a:pos x="3" y="40"/>
                </a:cxn>
                <a:cxn ang="0">
                  <a:pos x="16" y="58"/>
                </a:cxn>
                <a:cxn ang="0">
                  <a:pos x="22" y="39"/>
                </a:cxn>
                <a:cxn ang="0">
                  <a:pos x="16" y="0"/>
                </a:cxn>
                <a:cxn ang="0">
                  <a:pos x="0" y="0"/>
                </a:cxn>
              </a:cxnLst>
              <a:rect l="0" t="0" r="r" b="b"/>
              <a:pathLst>
                <a:path w="22" h="58">
                  <a:moveTo>
                    <a:pt x="0" y="0"/>
                  </a:moveTo>
                  <a:lnTo>
                    <a:pt x="3" y="40"/>
                  </a:lnTo>
                  <a:lnTo>
                    <a:pt x="16" y="58"/>
                  </a:lnTo>
                  <a:lnTo>
                    <a:pt x="22" y="39"/>
                  </a:lnTo>
                  <a:lnTo>
                    <a:pt x="16" y="0"/>
                  </a:lnTo>
                  <a:lnTo>
                    <a:pt x="0" y="0"/>
                  </a:lnTo>
                  <a:close/>
                </a:path>
              </a:pathLst>
            </a:custGeom>
            <a:solidFill>
              <a:srgbClr val="00000F"/>
            </a:solidFill>
            <a:ln w="9525">
              <a:noFill/>
              <a:round/>
              <a:headEnd/>
              <a:tailEnd/>
            </a:ln>
          </p:spPr>
          <p:txBody>
            <a:bodyPr/>
            <a:lstStyle/>
            <a:p>
              <a:endParaRPr lang="en-US" dirty="0"/>
            </a:p>
          </p:txBody>
        </p:sp>
        <p:sp>
          <p:nvSpPr>
            <p:cNvPr id="114" name="Freeform 1128"/>
            <p:cNvSpPr>
              <a:spLocks/>
            </p:cNvSpPr>
            <p:nvPr/>
          </p:nvSpPr>
          <p:spPr bwMode="auto">
            <a:xfrm>
              <a:off x="1289" y="2915"/>
              <a:ext cx="9" cy="39"/>
            </a:xfrm>
            <a:custGeom>
              <a:avLst/>
              <a:gdLst/>
              <a:ahLst/>
              <a:cxnLst>
                <a:cxn ang="0">
                  <a:pos x="0" y="0"/>
                </a:cxn>
                <a:cxn ang="0">
                  <a:pos x="0" y="56"/>
                </a:cxn>
                <a:cxn ang="0">
                  <a:pos x="9" y="78"/>
                </a:cxn>
                <a:cxn ang="0">
                  <a:pos x="18" y="55"/>
                </a:cxn>
                <a:cxn ang="0">
                  <a:pos x="17" y="4"/>
                </a:cxn>
                <a:cxn ang="0">
                  <a:pos x="0" y="0"/>
                </a:cxn>
              </a:cxnLst>
              <a:rect l="0" t="0" r="r" b="b"/>
              <a:pathLst>
                <a:path w="18" h="78">
                  <a:moveTo>
                    <a:pt x="0" y="0"/>
                  </a:moveTo>
                  <a:lnTo>
                    <a:pt x="0" y="56"/>
                  </a:lnTo>
                  <a:lnTo>
                    <a:pt x="9" y="78"/>
                  </a:lnTo>
                  <a:lnTo>
                    <a:pt x="18" y="55"/>
                  </a:lnTo>
                  <a:lnTo>
                    <a:pt x="17" y="4"/>
                  </a:lnTo>
                  <a:lnTo>
                    <a:pt x="0" y="0"/>
                  </a:lnTo>
                  <a:close/>
                </a:path>
              </a:pathLst>
            </a:custGeom>
            <a:solidFill>
              <a:srgbClr val="00000F"/>
            </a:solidFill>
            <a:ln w="9525">
              <a:noFill/>
              <a:round/>
              <a:headEnd/>
              <a:tailEnd/>
            </a:ln>
          </p:spPr>
          <p:txBody>
            <a:bodyPr/>
            <a:lstStyle/>
            <a:p>
              <a:endParaRPr lang="en-US" dirty="0"/>
            </a:p>
          </p:txBody>
        </p:sp>
        <p:sp>
          <p:nvSpPr>
            <p:cNvPr id="115" name="Freeform 1129"/>
            <p:cNvSpPr>
              <a:spLocks/>
            </p:cNvSpPr>
            <p:nvPr/>
          </p:nvSpPr>
          <p:spPr bwMode="auto">
            <a:xfrm>
              <a:off x="1052" y="2996"/>
              <a:ext cx="9" cy="27"/>
            </a:xfrm>
            <a:custGeom>
              <a:avLst/>
              <a:gdLst/>
              <a:ahLst/>
              <a:cxnLst>
                <a:cxn ang="0">
                  <a:pos x="0" y="0"/>
                </a:cxn>
                <a:cxn ang="0">
                  <a:pos x="2" y="40"/>
                </a:cxn>
                <a:cxn ang="0">
                  <a:pos x="8" y="54"/>
                </a:cxn>
                <a:cxn ang="0">
                  <a:pos x="17" y="43"/>
                </a:cxn>
                <a:cxn ang="0">
                  <a:pos x="19" y="5"/>
                </a:cxn>
                <a:cxn ang="0">
                  <a:pos x="0" y="0"/>
                </a:cxn>
              </a:cxnLst>
              <a:rect l="0" t="0" r="r" b="b"/>
              <a:pathLst>
                <a:path w="19" h="54">
                  <a:moveTo>
                    <a:pt x="0" y="0"/>
                  </a:moveTo>
                  <a:lnTo>
                    <a:pt x="2" y="40"/>
                  </a:lnTo>
                  <a:lnTo>
                    <a:pt x="8" y="54"/>
                  </a:lnTo>
                  <a:lnTo>
                    <a:pt x="17" y="43"/>
                  </a:lnTo>
                  <a:lnTo>
                    <a:pt x="19" y="5"/>
                  </a:lnTo>
                  <a:lnTo>
                    <a:pt x="0" y="0"/>
                  </a:lnTo>
                  <a:close/>
                </a:path>
              </a:pathLst>
            </a:custGeom>
            <a:solidFill>
              <a:srgbClr val="00000F"/>
            </a:solidFill>
            <a:ln w="9525">
              <a:noFill/>
              <a:round/>
              <a:headEnd/>
              <a:tailEnd/>
            </a:ln>
          </p:spPr>
          <p:txBody>
            <a:bodyPr/>
            <a:lstStyle/>
            <a:p>
              <a:endParaRPr lang="en-US" dirty="0"/>
            </a:p>
          </p:txBody>
        </p:sp>
        <p:sp>
          <p:nvSpPr>
            <p:cNvPr id="116" name="Freeform 1130"/>
            <p:cNvSpPr>
              <a:spLocks/>
            </p:cNvSpPr>
            <p:nvPr/>
          </p:nvSpPr>
          <p:spPr bwMode="auto">
            <a:xfrm>
              <a:off x="1340" y="2998"/>
              <a:ext cx="11" cy="20"/>
            </a:xfrm>
            <a:custGeom>
              <a:avLst/>
              <a:gdLst/>
              <a:ahLst/>
              <a:cxnLst>
                <a:cxn ang="0">
                  <a:pos x="0" y="0"/>
                </a:cxn>
                <a:cxn ang="0">
                  <a:pos x="2" y="28"/>
                </a:cxn>
                <a:cxn ang="0">
                  <a:pos x="14" y="40"/>
                </a:cxn>
                <a:cxn ang="0">
                  <a:pos x="22" y="28"/>
                </a:cxn>
                <a:cxn ang="0">
                  <a:pos x="17" y="0"/>
                </a:cxn>
                <a:cxn ang="0">
                  <a:pos x="0" y="0"/>
                </a:cxn>
              </a:cxnLst>
              <a:rect l="0" t="0" r="r" b="b"/>
              <a:pathLst>
                <a:path w="22" h="40">
                  <a:moveTo>
                    <a:pt x="0" y="0"/>
                  </a:moveTo>
                  <a:lnTo>
                    <a:pt x="2" y="28"/>
                  </a:lnTo>
                  <a:lnTo>
                    <a:pt x="14" y="40"/>
                  </a:lnTo>
                  <a:lnTo>
                    <a:pt x="22" y="28"/>
                  </a:lnTo>
                  <a:lnTo>
                    <a:pt x="17" y="0"/>
                  </a:lnTo>
                  <a:lnTo>
                    <a:pt x="0" y="0"/>
                  </a:lnTo>
                  <a:close/>
                </a:path>
              </a:pathLst>
            </a:custGeom>
            <a:solidFill>
              <a:srgbClr val="00000F"/>
            </a:solidFill>
            <a:ln w="9525">
              <a:noFill/>
              <a:round/>
              <a:headEnd/>
              <a:tailEnd/>
            </a:ln>
          </p:spPr>
          <p:txBody>
            <a:bodyPr/>
            <a:lstStyle/>
            <a:p>
              <a:endParaRPr lang="en-US" dirty="0"/>
            </a:p>
          </p:txBody>
        </p:sp>
        <p:sp>
          <p:nvSpPr>
            <p:cNvPr id="117" name="Freeform 1131"/>
            <p:cNvSpPr>
              <a:spLocks/>
            </p:cNvSpPr>
            <p:nvPr/>
          </p:nvSpPr>
          <p:spPr bwMode="auto">
            <a:xfrm>
              <a:off x="1118" y="2973"/>
              <a:ext cx="9" cy="27"/>
            </a:xfrm>
            <a:custGeom>
              <a:avLst/>
              <a:gdLst/>
              <a:ahLst/>
              <a:cxnLst>
                <a:cxn ang="0">
                  <a:pos x="0" y="1"/>
                </a:cxn>
                <a:cxn ang="0">
                  <a:pos x="0" y="33"/>
                </a:cxn>
                <a:cxn ang="0">
                  <a:pos x="11" y="54"/>
                </a:cxn>
                <a:cxn ang="0">
                  <a:pos x="18" y="33"/>
                </a:cxn>
                <a:cxn ang="0">
                  <a:pos x="18" y="0"/>
                </a:cxn>
                <a:cxn ang="0">
                  <a:pos x="0" y="1"/>
                </a:cxn>
              </a:cxnLst>
              <a:rect l="0" t="0" r="r" b="b"/>
              <a:pathLst>
                <a:path w="18" h="54">
                  <a:moveTo>
                    <a:pt x="0" y="1"/>
                  </a:moveTo>
                  <a:lnTo>
                    <a:pt x="0" y="33"/>
                  </a:lnTo>
                  <a:lnTo>
                    <a:pt x="11" y="54"/>
                  </a:lnTo>
                  <a:lnTo>
                    <a:pt x="18" y="33"/>
                  </a:lnTo>
                  <a:lnTo>
                    <a:pt x="18" y="0"/>
                  </a:lnTo>
                  <a:lnTo>
                    <a:pt x="0" y="1"/>
                  </a:lnTo>
                  <a:close/>
                </a:path>
              </a:pathLst>
            </a:custGeom>
            <a:solidFill>
              <a:srgbClr val="00000F"/>
            </a:solidFill>
            <a:ln w="9525">
              <a:noFill/>
              <a:round/>
              <a:headEnd/>
              <a:tailEnd/>
            </a:ln>
          </p:spPr>
          <p:txBody>
            <a:bodyPr/>
            <a:lstStyle/>
            <a:p>
              <a:endParaRPr lang="en-US" dirty="0"/>
            </a:p>
          </p:txBody>
        </p:sp>
        <p:sp>
          <p:nvSpPr>
            <p:cNvPr id="118" name="Freeform 1132"/>
            <p:cNvSpPr>
              <a:spLocks/>
            </p:cNvSpPr>
            <p:nvPr/>
          </p:nvSpPr>
          <p:spPr bwMode="auto">
            <a:xfrm>
              <a:off x="1416" y="2971"/>
              <a:ext cx="14" cy="25"/>
            </a:xfrm>
            <a:custGeom>
              <a:avLst/>
              <a:gdLst/>
              <a:ahLst/>
              <a:cxnLst>
                <a:cxn ang="0">
                  <a:pos x="0" y="0"/>
                </a:cxn>
                <a:cxn ang="0">
                  <a:pos x="6" y="38"/>
                </a:cxn>
                <a:cxn ang="0">
                  <a:pos x="21" y="51"/>
                </a:cxn>
                <a:cxn ang="0">
                  <a:pos x="29" y="35"/>
                </a:cxn>
                <a:cxn ang="0">
                  <a:pos x="22" y="2"/>
                </a:cxn>
                <a:cxn ang="0">
                  <a:pos x="0" y="0"/>
                </a:cxn>
              </a:cxnLst>
              <a:rect l="0" t="0" r="r" b="b"/>
              <a:pathLst>
                <a:path w="29" h="51">
                  <a:moveTo>
                    <a:pt x="0" y="0"/>
                  </a:moveTo>
                  <a:lnTo>
                    <a:pt x="6" y="38"/>
                  </a:lnTo>
                  <a:lnTo>
                    <a:pt x="21" y="51"/>
                  </a:lnTo>
                  <a:lnTo>
                    <a:pt x="29" y="35"/>
                  </a:lnTo>
                  <a:lnTo>
                    <a:pt x="22" y="2"/>
                  </a:lnTo>
                  <a:lnTo>
                    <a:pt x="0" y="0"/>
                  </a:lnTo>
                  <a:close/>
                </a:path>
              </a:pathLst>
            </a:custGeom>
            <a:solidFill>
              <a:srgbClr val="00000F"/>
            </a:solidFill>
            <a:ln w="9525">
              <a:noFill/>
              <a:round/>
              <a:headEnd/>
              <a:tailEnd/>
            </a:ln>
          </p:spPr>
          <p:txBody>
            <a:bodyPr/>
            <a:lstStyle/>
            <a:p>
              <a:endParaRPr lang="en-US" dirty="0"/>
            </a:p>
          </p:txBody>
        </p:sp>
        <p:sp>
          <p:nvSpPr>
            <p:cNvPr id="119" name="Freeform 1133"/>
            <p:cNvSpPr>
              <a:spLocks/>
            </p:cNvSpPr>
            <p:nvPr/>
          </p:nvSpPr>
          <p:spPr bwMode="auto">
            <a:xfrm>
              <a:off x="1106" y="2947"/>
              <a:ext cx="11" cy="30"/>
            </a:xfrm>
            <a:custGeom>
              <a:avLst/>
              <a:gdLst/>
              <a:ahLst/>
              <a:cxnLst>
                <a:cxn ang="0">
                  <a:pos x="2" y="1"/>
                </a:cxn>
                <a:cxn ang="0">
                  <a:pos x="0" y="40"/>
                </a:cxn>
                <a:cxn ang="0">
                  <a:pos x="10" y="61"/>
                </a:cxn>
                <a:cxn ang="0">
                  <a:pos x="21" y="33"/>
                </a:cxn>
                <a:cxn ang="0">
                  <a:pos x="19" y="0"/>
                </a:cxn>
                <a:cxn ang="0">
                  <a:pos x="2" y="1"/>
                </a:cxn>
              </a:cxnLst>
              <a:rect l="0" t="0" r="r" b="b"/>
              <a:pathLst>
                <a:path w="21" h="61">
                  <a:moveTo>
                    <a:pt x="2" y="1"/>
                  </a:moveTo>
                  <a:lnTo>
                    <a:pt x="0" y="40"/>
                  </a:lnTo>
                  <a:lnTo>
                    <a:pt x="10" y="61"/>
                  </a:lnTo>
                  <a:lnTo>
                    <a:pt x="21" y="33"/>
                  </a:lnTo>
                  <a:lnTo>
                    <a:pt x="19" y="0"/>
                  </a:lnTo>
                  <a:lnTo>
                    <a:pt x="2" y="1"/>
                  </a:lnTo>
                  <a:close/>
                </a:path>
              </a:pathLst>
            </a:custGeom>
            <a:solidFill>
              <a:srgbClr val="00000F"/>
            </a:solidFill>
            <a:ln w="9525">
              <a:noFill/>
              <a:round/>
              <a:headEnd/>
              <a:tailEnd/>
            </a:ln>
          </p:spPr>
          <p:txBody>
            <a:bodyPr/>
            <a:lstStyle/>
            <a:p>
              <a:endParaRPr lang="en-US" dirty="0"/>
            </a:p>
          </p:txBody>
        </p:sp>
        <p:sp>
          <p:nvSpPr>
            <p:cNvPr id="120" name="Freeform 1134"/>
            <p:cNvSpPr>
              <a:spLocks/>
            </p:cNvSpPr>
            <p:nvPr/>
          </p:nvSpPr>
          <p:spPr bwMode="auto">
            <a:xfrm>
              <a:off x="1407" y="2947"/>
              <a:ext cx="11" cy="22"/>
            </a:xfrm>
            <a:custGeom>
              <a:avLst/>
              <a:gdLst/>
              <a:ahLst/>
              <a:cxnLst>
                <a:cxn ang="0">
                  <a:pos x="0" y="0"/>
                </a:cxn>
                <a:cxn ang="0">
                  <a:pos x="2" y="35"/>
                </a:cxn>
                <a:cxn ang="0">
                  <a:pos x="15" y="45"/>
                </a:cxn>
                <a:cxn ang="0">
                  <a:pos x="22" y="33"/>
                </a:cxn>
                <a:cxn ang="0">
                  <a:pos x="17" y="1"/>
                </a:cxn>
                <a:cxn ang="0">
                  <a:pos x="0" y="0"/>
                </a:cxn>
              </a:cxnLst>
              <a:rect l="0" t="0" r="r" b="b"/>
              <a:pathLst>
                <a:path w="22" h="45">
                  <a:moveTo>
                    <a:pt x="0" y="0"/>
                  </a:moveTo>
                  <a:lnTo>
                    <a:pt x="2" y="35"/>
                  </a:lnTo>
                  <a:lnTo>
                    <a:pt x="15" y="45"/>
                  </a:lnTo>
                  <a:lnTo>
                    <a:pt x="22" y="33"/>
                  </a:lnTo>
                  <a:lnTo>
                    <a:pt x="17" y="1"/>
                  </a:lnTo>
                  <a:lnTo>
                    <a:pt x="0" y="0"/>
                  </a:lnTo>
                  <a:close/>
                </a:path>
              </a:pathLst>
            </a:custGeom>
            <a:solidFill>
              <a:srgbClr val="00000F"/>
            </a:solidFill>
            <a:ln w="9525">
              <a:noFill/>
              <a:round/>
              <a:headEnd/>
              <a:tailEnd/>
            </a:ln>
          </p:spPr>
          <p:txBody>
            <a:bodyPr/>
            <a:lstStyle/>
            <a:p>
              <a:endParaRPr lang="en-US" dirty="0"/>
            </a:p>
          </p:txBody>
        </p:sp>
        <p:sp>
          <p:nvSpPr>
            <p:cNvPr id="121" name="Freeform 1135"/>
            <p:cNvSpPr>
              <a:spLocks/>
            </p:cNvSpPr>
            <p:nvPr/>
          </p:nvSpPr>
          <p:spPr bwMode="auto">
            <a:xfrm>
              <a:off x="1139" y="2915"/>
              <a:ext cx="9" cy="33"/>
            </a:xfrm>
            <a:custGeom>
              <a:avLst/>
              <a:gdLst/>
              <a:ahLst/>
              <a:cxnLst>
                <a:cxn ang="0">
                  <a:pos x="1" y="1"/>
                </a:cxn>
                <a:cxn ang="0">
                  <a:pos x="0" y="40"/>
                </a:cxn>
                <a:cxn ang="0">
                  <a:pos x="13" y="65"/>
                </a:cxn>
                <a:cxn ang="0">
                  <a:pos x="20" y="42"/>
                </a:cxn>
                <a:cxn ang="0">
                  <a:pos x="18" y="0"/>
                </a:cxn>
                <a:cxn ang="0">
                  <a:pos x="1" y="1"/>
                </a:cxn>
              </a:cxnLst>
              <a:rect l="0" t="0" r="r" b="b"/>
              <a:pathLst>
                <a:path w="20" h="65">
                  <a:moveTo>
                    <a:pt x="1" y="1"/>
                  </a:moveTo>
                  <a:lnTo>
                    <a:pt x="0" y="40"/>
                  </a:lnTo>
                  <a:lnTo>
                    <a:pt x="13" y="65"/>
                  </a:lnTo>
                  <a:lnTo>
                    <a:pt x="20" y="42"/>
                  </a:lnTo>
                  <a:lnTo>
                    <a:pt x="18" y="0"/>
                  </a:lnTo>
                  <a:lnTo>
                    <a:pt x="1" y="1"/>
                  </a:lnTo>
                  <a:close/>
                </a:path>
              </a:pathLst>
            </a:custGeom>
            <a:solidFill>
              <a:srgbClr val="00000F"/>
            </a:solidFill>
            <a:ln w="9525">
              <a:noFill/>
              <a:round/>
              <a:headEnd/>
              <a:tailEnd/>
            </a:ln>
          </p:spPr>
          <p:txBody>
            <a:bodyPr/>
            <a:lstStyle/>
            <a:p>
              <a:endParaRPr lang="en-US" dirty="0"/>
            </a:p>
          </p:txBody>
        </p:sp>
        <p:sp>
          <p:nvSpPr>
            <p:cNvPr id="122" name="Freeform 1136"/>
            <p:cNvSpPr>
              <a:spLocks/>
            </p:cNvSpPr>
            <p:nvPr/>
          </p:nvSpPr>
          <p:spPr bwMode="auto">
            <a:xfrm>
              <a:off x="967" y="2973"/>
              <a:ext cx="9" cy="25"/>
            </a:xfrm>
            <a:custGeom>
              <a:avLst/>
              <a:gdLst/>
              <a:ahLst/>
              <a:cxnLst>
                <a:cxn ang="0">
                  <a:pos x="3" y="1"/>
                </a:cxn>
                <a:cxn ang="0">
                  <a:pos x="0" y="35"/>
                </a:cxn>
                <a:cxn ang="0">
                  <a:pos x="7" y="51"/>
                </a:cxn>
                <a:cxn ang="0">
                  <a:pos x="17" y="33"/>
                </a:cxn>
                <a:cxn ang="0">
                  <a:pos x="18" y="0"/>
                </a:cxn>
                <a:cxn ang="0">
                  <a:pos x="3" y="1"/>
                </a:cxn>
              </a:cxnLst>
              <a:rect l="0" t="0" r="r" b="b"/>
              <a:pathLst>
                <a:path w="18" h="51">
                  <a:moveTo>
                    <a:pt x="3" y="1"/>
                  </a:moveTo>
                  <a:lnTo>
                    <a:pt x="0" y="35"/>
                  </a:lnTo>
                  <a:lnTo>
                    <a:pt x="7" y="51"/>
                  </a:lnTo>
                  <a:lnTo>
                    <a:pt x="17" y="33"/>
                  </a:lnTo>
                  <a:lnTo>
                    <a:pt x="18" y="0"/>
                  </a:lnTo>
                  <a:lnTo>
                    <a:pt x="3" y="1"/>
                  </a:lnTo>
                  <a:close/>
                </a:path>
              </a:pathLst>
            </a:custGeom>
            <a:solidFill>
              <a:srgbClr val="00000F"/>
            </a:solidFill>
            <a:ln w="9525">
              <a:noFill/>
              <a:round/>
              <a:headEnd/>
              <a:tailEnd/>
            </a:ln>
          </p:spPr>
          <p:txBody>
            <a:bodyPr/>
            <a:lstStyle/>
            <a:p>
              <a:endParaRPr lang="en-US" dirty="0"/>
            </a:p>
          </p:txBody>
        </p:sp>
        <p:sp>
          <p:nvSpPr>
            <p:cNvPr id="123" name="Freeform 1137"/>
            <p:cNvSpPr>
              <a:spLocks/>
            </p:cNvSpPr>
            <p:nvPr/>
          </p:nvSpPr>
          <p:spPr bwMode="auto">
            <a:xfrm>
              <a:off x="1270" y="2969"/>
              <a:ext cx="8" cy="28"/>
            </a:xfrm>
            <a:custGeom>
              <a:avLst/>
              <a:gdLst/>
              <a:ahLst/>
              <a:cxnLst>
                <a:cxn ang="0">
                  <a:pos x="0" y="1"/>
                </a:cxn>
                <a:cxn ang="0">
                  <a:pos x="1" y="33"/>
                </a:cxn>
                <a:cxn ang="0">
                  <a:pos x="9" y="55"/>
                </a:cxn>
                <a:cxn ang="0">
                  <a:pos x="16" y="36"/>
                </a:cxn>
                <a:cxn ang="0">
                  <a:pos x="16" y="0"/>
                </a:cxn>
                <a:cxn ang="0">
                  <a:pos x="0" y="1"/>
                </a:cxn>
              </a:cxnLst>
              <a:rect l="0" t="0" r="r" b="b"/>
              <a:pathLst>
                <a:path w="16" h="55">
                  <a:moveTo>
                    <a:pt x="0" y="1"/>
                  </a:moveTo>
                  <a:lnTo>
                    <a:pt x="1" y="33"/>
                  </a:lnTo>
                  <a:lnTo>
                    <a:pt x="9" y="55"/>
                  </a:lnTo>
                  <a:lnTo>
                    <a:pt x="16" y="36"/>
                  </a:lnTo>
                  <a:lnTo>
                    <a:pt x="16" y="0"/>
                  </a:lnTo>
                  <a:lnTo>
                    <a:pt x="0" y="1"/>
                  </a:lnTo>
                  <a:close/>
                </a:path>
              </a:pathLst>
            </a:custGeom>
            <a:solidFill>
              <a:srgbClr val="00000F"/>
            </a:solidFill>
            <a:ln w="9525">
              <a:noFill/>
              <a:round/>
              <a:headEnd/>
              <a:tailEnd/>
            </a:ln>
          </p:spPr>
          <p:txBody>
            <a:bodyPr/>
            <a:lstStyle/>
            <a:p>
              <a:endParaRPr lang="en-US" dirty="0"/>
            </a:p>
          </p:txBody>
        </p:sp>
        <p:sp>
          <p:nvSpPr>
            <p:cNvPr id="124" name="Freeform 1138"/>
            <p:cNvSpPr>
              <a:spLocks/>
            </p:cNvSpPr>
            <p:nvPr/>
          </p:nvSpPr>
          <p:spPr bwMode="auto">
            <a:xfrm>
              <a:off x="1503" y="2997"/>
              <a:ext cx="12" cy="25"/>
            </a:xfrm>
            <a:custGeom>
              <a:avLst/>
              <a:gdLst/>
              <a:ahLst/>
              <a:cxnLst>
                <a:cxn ang="0">
                  <a:pos x="0" y="1"/>
                </a:cxn>
                <a:cxn ang="0">
                  <a:pos x="5" y="32"/>
                </a:cxn>
                <a:cxn ang="0">
                  <a:pos x="17" y="51"/>
                </a:cxn>
                <a:cxn ang="0">
                  <a:pos x="23" y="27"/>
                </a:cxn>
                <a:cxn ang="0">
                  <a:pos x="16" y="0"/>
                </a:cxn>
                <a:cxn ang="0">
                  <a:pos x="0" y="1"/>
                </a:cxn>
              </a:cxnLst>
              <a:rect l="0" t="0" r="r" b="b"/>
              <a:pathLst>
                <a:path w="23" h="51">
                  <a:moveTo>
                    <a:pt x="0" y="1"/>
                  </a:moveTo>
                  <a:lnTo>
                    <a:pt x="5" y="32"/>
                  </a:lnTo>
                  <a:lnTo>
                    <a:pt x="17" y="51"/>
                  </a:lnTo>
                  <a:lnTo>
                    <a:pt x="23" y="27"/>
                  </a:lnTo>
                  <a:lnTo>
                    <a:pt x="16" y="0"/>
                  </a:lnTo>
                  <a:lnTo>
                    <a:pt x="0" y="1"/>
                  </a:lnTo>
                  <a:close/>
                </a:path>
              </a:pathLst>
            </a:custGeom>
            <a:solidFill>
              <a:srgbClr val="00000F"/>
            </a:solidFill>
            <a:ln w="9525">
              <a:noFill/>
              <a:round/>
              <a:headEnd/>
              <a:tailEnd/>
            </a:ln>
          </p:spPr>
          <p:txBody>
            <a:bodyPr/>
            <a:lstStyle/>
            <a:p>
              <a:endParaRPr lang="en-US" dirty="0"/>
            </a:p>
          </p:txBody>
        </p:sp>
        <p:sp>
          <p:nvSpPr>
            <p:cNvPr id="125" name="Freeform 1139"/>
            <p:cNvSpPr>
              <a:spLocks/>
            </p:cNvSpPr>
            <p:nvPr/>
          </p:nvSpPr>
          <p:spPr bwMode="auto">
            <a:xfrm>
              <a:off x="1017" y="2972"/>
              <a:ext cx="9" cy="25"/>
            </a:xfrm>
            <a:custGeom>
              <a:avLst/>
              <a:gdLst/>
              <a:ahLst/>
              <a:cxnLst>
                <a:cxn ang="0">
                  <a:pos x="0" y="0"/>
                </a:cxn>
                <a:cxn ang="0">
                  <a:pos x="0" y="31"/>
                </a:cxn>
                <a:cxn ang="0">
                  <a:pos x="8" y="49"/>
                </a:cxn>
                <a:cxn ang="0">
                  <a:pos x="17" y="34"/>
                </a:cxn>
                <a:cxn ang="0">
                  <a:pos x="17" y="2"/>
                </a:cxn>
                <a:cxn ang="0">
                  <a:pos x="0" y="0"/>
                </a:cxn>
              </a:cxnLst>
              <a:rect l="0" t="0" r="r" b="b"/>
              <a:pathLst>
                <a:path w="17" h="49">
                  <a:moveTo>
                    <a:pt x="0" y="0"/>
                  </a:moveTo>
                  <a:lnTo>
                    <a:pt x="0" y="31"/>
                  </a:lnTo>
                  <a:lnTo>
                    <a:pt x="8" y="49"/>
                  </a:lnTo>
                  <a:lnTo>
                    <a:pt x="17" y="34"/>
                  </a:lnTo>
                  <a:lnTo>
                    <a:pt x="17" y="2"/>
                  </a:lnTo>
                  <a:lnTo>
                    <a:pt x="0" y="0"/>
                  </a:lnTo>
                  <a:close/>
                </a:path>
              </a:pathLst>
            </a:custGeom>
            <a:solidFill>
              <a:srgbClr val="00000F"/>
            </a:solidFill>
            <a:ln w="9525">
              <a:noFill/>
              <a:round/>
              <a:headEnd/>
              <a:tailEnd/>
            </a:ln>
          </p:spPr>
          <p:txBody>
            <a:bodyPr/>
            <a:lstStyle/>
            <a:p>
              <a:endParaRPr lang="en-US" dirty="0"/>
            </a:p>
          </p:txBody>
        </p:sp>
        <p:sp>
          <p:nvSpPr>
            <p:cNvPr id="126" name="Freeform 1140"/>
            <p:cNvSpPr>
              <a:spLocks/>
            </p:cNvSpPr>
            <p:nvPr/>
          </p:nvSpPr>
          <p:spPr bwMode="auto">
            <a:xfrm>
              <a:off x="1319" y="2971"/>
              <a:ext cx="9" cy="28"/>
            </a:xfrm>
            <a:custGeom>
              <a:avLst/>
              <a:gdLst/>
              <a:ahLst/>
              <a:cxnLst>
                <a:cxn ang="0">
                  <a:pos x="0" y="0"/>
                </a:cxn>
                <a:cxn ang="0">
                  <a:pos x="1" y="35"/>
                </a:cxn>
                <a:cxn ang="0">
                  <a:pos x="9" y="56"/>
                </a:cxn>
                <a:cxn ang="0">
                  <a:pos x="18" y="31"/>
                </a:cxn>
                <a:cxn ang="0">
                  <a:pos x="12" y="2"/>
                </a:cxn>
                <a:cxn ang="0">
                  <a:pos x="0" y="0"/>
                </a:cxn>
              </a:cxnLst>
              <a:rect l="0" t="0" r="r" b="b"/>
              <a:pathLst>
                <a:path w="18" h="56">
                  <a:moveTo>
                    <a:pt x="0" y="0"/>
                  </a:moveTo>
                  <a:lnTo>
                    <a:pt x="1" y="35"/>
                  </a:lnTo>
                  <a:lnTo>
                    <a:pt x="9" y="56"/>
                  </a:lnTo>
                  <a:lnTo>
                    <a:pt x="18" y="31"/>
                  </a:lnTo>
                  <a:lnTo>
                    <a:pt x="12" y="2"/>
                  </a:lnTo>
                  <a:lnTo>
                    <a:pt x="0" y="0"/>
                  </a:lnTo>
                  <a:close/>
                </a:path>
              </a:pathLst>
            </a:custGeom>
            <a:solidFill>
              <a:srgbClr val="00000F"/>
            </a:solidFill>
            <a:ln w="9525">
              <a:noFill/>
              <a:round/>
              <a:headEnd/>
              <a:tailEnd/>
            </a:ln>
          </p:spPr>
          <p:txBody>
            <a:bodyPr/>
            <a:lstStyle/>
            <a:p>
              <a:endParaRPr lang="en-US" dirty="0"/>
            </a:p>
          </p:txBody>
        </p:sp>
        <p:sp>
          <p:nvSpPr>
            <p:cNvPr id="127" name="Freeform 1141"/>
            <p:cNvSpPr>
              <a:spLocks/>
            </p:cNvSpPr>
            <p:nvPr/>
          </p:nvSpPr>
          <p:spPr bwMode="auto">
            <a:xfrm>
              <a:off x="1239" y="2915"/>
              <a:ext cx="10" cy="38"/>
            </a:xfrm>
            <a:custGeom>
              <a:avLst/>
              <a:gdLst/>
              <a:ahLst/>
              <a:cxnLst>
                <a:cxn ang="0">
                  <a:pos x="0" y="0"/>
                </a:cxn>
                <a:cxn ang="0">
                  <a:pos x="3" y="48"/>
                </a:cxn>
                <a:cxn ang="0">
                  <a:pos x="14" y="76"/>
                </a:cxn>
                <a:cxn ang="0">
                  <a:pos x="20" y="58"/>
                </a:cxn>
                <a:cxn ang="0">
                  <a:pos x="20" y="2"/>
                </a:cxn>
                <a:cxn ang="0">
                  <a:pos x="0" y="0"/>
                </a:cxn>
              </a:cxnLst>
              <a:rect l="0" t="0" r="r" b="b"/>
              <a:pathLst>
                <a:path w="20" h="76">
                  <a:moveTo>
                    <a:pt x="0" y="0"/>
                  </a:moveTo>
                  <a:lnTo>
                    <a:pt x="3" y="48"/>
                  </a:lnTo>
                  <a:lnTo>
                    <a:pt x="14" y="76"/>
                  </a:lnTo>
                  <a:lnTo>
                    <a:pt x="20" y="58"/>
                  </a:lnTo>
                  <a:lnTo>
                    <a:pt x="20" y="2"/>
                  </a:lnTo>
                  <a:lnTo>
                    <a:pt x="0" y="0"/>
                  </a:lnTo>
                  <a:close/>
                </a:path>
              </a:pathLst>
            </a:custGeom>
            <a:solidFill>
              <a:srgbClr val="00000F"/>
            </a:solidFill>
            <a:ln w="9525">
              <a:noFill/>
              <a:round/>
              <a:headEnd/>
              <a:tailEnd/>
            </a:ln>
          </p:spPr>
          <p:txBody>
            <a:bodyPr/>
            <a:lstStyle/>
            <a:p>
              <a:endParaRPr lang="en-US" dirty="0"/>
            </a:p>
          </p:txBody>
        </p:sp>
        <p:sp>
          <p:nvSpPr>
            <p:cNvPr id="128" name="Freeform 1142"/>
            <p:cNvSpPr>
              <a:spLocks/>
            </p:cNvSpPr>
            <p:nvPr/>
          </p:nvSpPr>
          <p:spPr bwMode="auto">
            <a:xfrm>
              <a:off x="1464" y="2917"/>
              <a:ext cx="15" cy="31"/>
            </a:xfrm>
            <a:custGeom>
              <a:avLst/>
              <a:gdLst/>
              <a:ahLst/>
              <a:cxnLst>
                <a:cxn ang="0">
                  <a:pos x="0" y="0"/>
                </a:cxn>
                <a:cxn ang="0">
                  <a:pos x="10" y="39"/>
                </a:cxn>
                <a:cxn ang="0">
                  <a:pos x="11" y="59"/>
                </a:cxn>
                <a:cxn ang="0">
                  <a:pos x="29" y="63"/>
                </a:cxn>
                <a:cxn ang="0">
                  <a:pos x="29" y="39"/>
                </a:cxn>
                <a:cxn ang="0">
                  <a:pos x="23" y="0"/>
                </a:cxn>
                <a:cxn ang="0">
                  <a:pos x="0" y="0"/>
                </a:cxn>
              </a:cxnLst>
              <a:rect l="0" t="0" r="r" b="b"/>
              <a:pathLst>
                <a:path w="29" h="63">
                  <a:moveTo>
                    <a:pt x="0" y="0"/>
                  </a:moveTo>
                  <a:lnTo>
                    <a:pt x="10" y="39"/>
                  </a:lnTo>
                  <a:lnTo>
                    <a:pt x="11" y="59"/>
                  </a:lnTo>
                  <a:lnTo>
                    <a:pt x="29" y="63"/>
                  </a:lnTo>
                  <a:lnTo>
                    <a:pt x="29" y="39"/>
                  </a:lnTo>
                  <a:lnTo>
                    <a:pt x="23" y="0"/>
                  </a:lnTo>
                  <a:lnTo>
                    <a:pt x="0" y="0"/>
                  </a:lnTo>
                  <a:close/>
                </a:path>
              </a:pathLst>
            </a:custGeom>
            <a:solidFill>
              <a:srgbClr val="00000F"/>
            </a:solidFill>
            <a:ln w="9525">
              <a:noFill/>
              <a:round/>
              <a:headEnd/>
              <a:tailEnd/>
            </a:ln>
          </p:spPr>
          <p:txBody>
            <a:bodyPr/>
            <a:lstStyle/>
            <a:p>
              <a:endParaRPr lang="en-US" dirty="0"/>
            </a:p>
          </p:txBody>
        </p:sp>
        <p:sp>
          <p:nvSpPr>
            <p:cNvPr id="129" name="Freeform 1143"/>
            <p:cNvSpPr>
              <a:spLocks/>
            </p:cNvSpPr>
            <p:nvPr/>
          </p:nvSpPr>
          <p:spPr bwMode="auto">
            <a:xfrm>
              <a:off x="882" y="2915"/>
              <a:ext cx="10" cy="33"/>
            </a:xfrm>
            <a:custGeom>
              <a:avLst/>
              <a:gdLst/>
              <a:ahLst/>
              <a:cxnLst>
                <a:cxn ang="0">
                  <a:pos x="4" y="2"/>
                </a:cxn>
                <a:cxn ang="0">
                  <a:pos x="0" y="48"/>
                </a:cxn>
                <a:cxn ang="0">
                  <a:pos x="7" y="67"/>
                </a:cxn>
                <a:cxn ang="0">
                  <a:pos x="19" y="46"/>
                </a:cxn>
                <a:cxn ang="0">
                  <a:pos x="21" y="0"/>
                </a:cxn>
                <a:cxn ang="0">
                  <a:pos x="4" y="2"/>
                </a:cxn>
              </a:cxnLst>
              <a:rect l="0" t="0" r="r" b="b"/>
              <a:pathLst>
                <a:path w="21" h="67">
                  <a:moveTo>
                    <a:pt x="4" y="2"/>
                  </a:moveTo>
                  <a:lnTo>
                    <a:pt x="0" y="48"/>
                  </a:lnTo>
                  <a:lnTo>
                    <a:pt x="7" y="67"/>
                  </a:lnTo>
                  <a:lnTo>
                    <a:pt x="19" y="46"/>
                  </a:lnTo>
                  <a:lnTo>
                    <a:pt x="21" y="0"/>
                  </a:lnTo>
                  <a:lnTo>
                    <a:pt x="4" y="2"/>
                  </a:lnTo>
                  <a:close/>
                </a:path>
              </a:pathLst>
            </a:custGeom>
            <a:solidFill>
              <a:srgbClr val="00000F"/>
            </a:solidFill>
            <a:ln w="9525">
              <a:noFill/>
              <a:round/>
              <a:headEnd/>
              <a:tailEnd/>
            </a:ln>
          </p:spPr>
          <p:txBody>
            <a:bodyPr/>
            <a:lstStyle/>
            <a:p>
              <a:endParaRPr lang="en-US" dirty="0"/>
            </a:p>
          </p:txBody>
        </p:sp>
        <p:sp>
          <p:nvSpPr>
            <p:cNvPr id="130" name="Freeform 1144"/>
            <p:cNvSpPr>
              <a:spLocks/>
            </p:cNvSpPr>
            <p:nvPr/>
          </p:nvSpPr>
          <p:spPr bwMode="auto">
            <a:xfrm>
              <a:off x="933" y="2915"/>
              <a:ext cx="9" cy="34"/>
            </a:xfrm>
            <a:custGeom>
              <a:avLst/>
              <a:gdLst/>
              <a:ahLst/>
              <a:cxnLst>
                <a:cxn ang="0">
                  <a:pos x="2" y="0"/>
                </a:cxn>
                <a:cxn ang="0">
                  <a:pos x="0" y="48"/>
                </a:cxn>
                <a:cxn ang="0">
                  <a:pos x="7" y="69"/>
                </a:cxn>
                <a:cxn ang="0">
                  <a:pos x="14" y="48"/>
                </a:cxn>
                <a:cxn ang="0">
                  <a:pos x="18" y="2"/>
                </a:cxn>
                <a:cxn ang="0">
                  <a:pos x="2" y="0"/>
                </a:cxn>
              </a:cxnLst>
              <a:rect l="0" t="0" r="r" b="b"/>
              <a:pathLst>
                <a:path w="18" h="69">
                  <a:moveTo>
                    <a:pt x="2" y="0"/>
                  </a:moveTo>
                  <a:lnTo>
                    <a:pt x="0" y="48"/>
                  </a:lnTo>
                  <a:lnTo>
                    <a:pt x="7" y="69"/>
                  </a:lnTo>
                  <a:lnTo>
                    <a:pt x="14" y="48"/>
                  </a:lnTo>
                  <a:lnTo>
                    <a:pt x="18" y="2"/>
                  </a:lnTo>
                  <a:lnTo>
                    <a:pt x="2" y="0"/>
                  </a:lnTo>
                  <a:close/>
                </a:path>
              </a:pathLst>
            </a:custGeom>
            <a:solidFill>
              <a:srgbClr val="00000F"/>
            </a:solidFill>
            <a:ln w="9525">
              <a:noFill/>
              <a:round/>
              <a:headEnd/>
              <a:tailEnd/>
            </a:ln>
          </p:spPr>
          <p:txBody>
            <a:bodyPr/>
            <a:lstStyle/>
            <a:p>
              <a:endParaRPr lang="en-US" dirty="0"/>
            </a:p>
          </p:txBody>
        </p:sp>
        <p:sp>
          <p:nvSpPr>
            <p:cNvPr id="131" name="Freeform 1145"/>
            <p:cNvSpPr>
              <a:spLocks/>
            </p:cNvSpPr>
            <p:nvPr/>
          </p:nvSpPr>
          <p:spPr bwMode="auto">
            <a:xfrm>
              <a:off x="978" y="2914"/>
              <a:ext cx="9" cy="34"/>
            </a:xfrm>
            <a:custGeom>
              <a:avLst/>
              <a:gdLst/>
              <a:ahLst/>
              <a:cxnLst>
                <a:cxn ang="0">
                  <a:pos x="2" y="0"/>
                </a:cxn>
                <a:cxn ang="0">
                  <a:pos x="0" y="51"/>
                </a:cxn>
                <a:cxn ang="0">
                  <a:pos x="9" y="70"/>
                </a:cxn>
                <a:cxn ang="0">
                  <a:pos x="16" y="49"/>
                </a:cxn>
                <a:cxn ang="0">
                  <a:pos x="18" y="3"/>
                </a:cxn>
                <a:cxn ang="0">
                  <a:pos x="2" y="0"/>
                </a:cxn>
              </a:cxnLst>
              <a:rect l="0" t="0" r="r" b="b"/>
              <a:pathLst>
                <a:path w="18" h="70">
                  <a:moveTo>
                    <a:pt x="2" y="0"/>
                  </a:moveTo>
                  <a:lnTo>
                    <a:pt x="0" y="51"/>
                  </a:lnTo>
                  <a:lnTo>
                    <a:pt x="9" y="70"/>
                  </a:lnTo>
                  <a:lnTo>
                    <a:pt x="16" y="49"/>
                  </a:lnTo>
                  <a:lnTo>
                    <a:pt x="18" y="3"/>
                  </a:lnTo>
                  <a:lnTo>
                    <a:pt x="2" y="0"/>
                  </a:lnTo>
                  <a:close/>
                </a:path>
              </a:pathLst>
            </a:custGeom>
            <a:solidFill>
              <a:srgbClr val="00000F"/>
            </a:solidFill>
            <a:ln w="9525">
              <a:noFill/>
              <a:round/>
              <a:headEnd/>
              <a:tailEnd/>
            </a:ln>
          </p:spPr>
          <p:txBody>
            <a:bodyPr/>
            <a:lstStyle/>
            <a:p>
              <a:endParaRPr lang="en-US" dirty="0"/>
            </a:p>
          </p:txBody>
        </p:sp>
        <p:sp>
          <p:nvSpPr>
            <p:cNvPr id="132" name="Freeform 1146"/>
            <p:cNvSpPr>
              <a:spLocks/>
            </p:cNvSpPr>
            <p:nvPr/>
          </p:nvSpPr>
          <p:spPr bwMode="auto">
            <a:xfrm>
              <a:off x="1027" y="2915"/>
              <a:ext cx="11" cy="32"/>
            </a:xfrm>
            <a:custGeom>
              <a:avLst/>
              <a:gdLst/>
              <a:ahLst/>
              <a:cxnLst>
                <a:cxn ang="0">
                  <a:pos x="4" y="0"/>
                </a:cxn>
                <a:cxn ang="0">
                  <a:pos x="0" y="46"/>
                </a:cxn>
                <a:cxn ang="0">
                  <a:pos x="7" y="64"/>
                </a:cxn>
                <a:cxn ang="0">
                  <a:pos x="22" y="48"/>
                </a:cxn>
                <a:cxn ang="0">
                  <a:pos x="22" y="0"/>
                </a:cxn>
                <a:cxn ang="0">
                  <a:pos x="4" y="0"/>
                </a:cxn>
              </a:cxnLst>
              <a:rect l="0" t="0" r="r" b="b"/>
              <a:pathLst>
                <a:path w="22" h="64">
                  <a:moveTo>
                    <a:pt x="4" y="0"/>
                  </a:moveTo>
                  <a:lnTo>
                    <a:pt x="0" y="46"/>
                  </a:lnTo>
                  <a:lnTo>
                    <a:pt x="7" y="64"/>
                  </a:lnTo>
                  <a:lnTo>
                    <a:pt x="22" y="48"/>
                  </a:lnTo>
                  <a:lnTo>
                    <a:pt x="22" y="0"/>
                  </a:lnTo>
                  <a:lnTo>
                    <a:pt x="4" y="0"/>
                  </a:lnTo>
                  <a:close/>
                </a:path>
              </a:pathLst>
            </a:custGeom>
            <a:solidFill>
              <a:srgbClr val="00000F"/>
            </a:solidFill>
            <a:ln w="9525">
              <a:noFill/>
              <a:round/>
              <a:headEnd/>
              <a:tailEnd/>
            </a:ln>
          </p:spPr>
          <p:txBody>
            <a:bodyPr/>
            <a:lstStyle/>
            <a:p>
              <a:endParaRPr lang="en-US" dirty="0"/>
            </a:p>
          </p:txBody>
        </p:sp>
        <p:sp>
          <p:nvSpPr>
            <p:cNvPr id="133" name="Freeform 1147"/>
            <p:cNvSpPr>
              <a:spLocks/>
            </p:cNvSpPr>
            <p:nvPr/>
          </p:nvSpPr>
          <p:spPr bwMode="auto">
            <a:xfrm>
              <a:off x="1045" y="3095"/>
              <a:ext cx="170" cy="31"/>
            </a:xfrm>
            <a:custGeom>
              <a:avLst/>
              <a:gdLst/>
              <a:ahLst/>
              <a:cxnLst>
                <a:cxn ang="0">
                  <a:pos x="0" y="61"/>
                </a:cxn>
                <a:cxn ang="0">
                  <a:pos x="7" y="0"/>
                </a:cxn>
                <a:cxn ang="0">
                  <a:pos x="333" y="0"/>
                </a:cxn>
                <a:cxn ang="0">
                  <a:pos x="340" y="55"/>
                </a:cxn>
                <a:cxn ang="0">
                  <a:pos x="0" y="61"/>
                </a:cxn>
              </a:cxnLst>
              <a:rect l="0" t="0" r="r" b="b"/>
              <a:pathLst>
                <a:path w="340" h="61">
                  <a:moveTo>
                    <a:pt x="0" y="61"/>
                  </a:moveTo>
                  <a:lnTo>
                    <a:pt x="7" y="0"/>
                  </a:lnTo>
                  <a:lnTo>
                    <a:pt x="333" y="0"/>
                  </a:lnTo>
                  <a:lnTo>
                    <a:pt x="340" y="55"/>
                  </a:lnTo>
                  <a:lnTo>
                    <a:pt x="0" y="61"/>
                  </a:lnTo>
                  <a:close/>
                </a:path>
              </a:pathLst>
            </a:custGeom>
            <a:solidFill>
              <a:srgbClr val="3D3A38"/>
            </a:solidFill>
            <a:ln w="9525">
              <a:noFill/>
              <a:round/>
              <a:headEnd/>
              <a:tailEnd/>
            </a:ln>
          </p:spPr>
          <p:txBody>
            <a:bodyPr/>
            <a:lstStyle/>
            <a:p>
              <a:endParaRPr lang="en-US" dirty="0"/>
            </a:p>
          </p:txBody>
        </p:sp>
        <p:sp>
          <p:nvSpPr>
            <p:cNvPr id="134" name="Freeform 1148"/>
            <p:cNvSpPr>
              <a:spLocks/>
            </p:cNvSpPr>
            <p:nvPr/>
          </p:nvSpPr>
          <p:spPr bwMode="auto">
            <a:xfrm>
              <a:off x="699" y="3184"/>
              <a:ext cx="940" cy="28"/>
            </a:xfrm>
            <a:custGeom>
              <a:avLst/>
              <a:gdLst/>
              <a:ahLst/>
              <a:cxnLst>
                <a:cxn ang="0">
                  <a:pos x="0" y="0"/>
                </a:cxn>
                <a:cxn ang="0">
                  <a:pos x="75" y="25"/>
                </a:cxn>
                <a:cxn ang="0">
                  <a:pos x="1829" y="25"/>
                </a:cxn>
                <a:cxn ang="0">
                  <a:pos x="1880" y="0"/>
                </a:cxn>
                <a:cxn ang="0">
                  <a:pos x="1855" y="56"/>
                </a:cxn>
                <a:cxn ang="0">
                  <a:pos x="88" y="56"/>
                </a:cxn>
                <a:cxn ang="0">
                  <a:pos x="19" y="38"/>
                </a:cxn>
                <a:cxn ang="0">
                  <a:pos x="0" y="0"/>
                </a:cxn>
              </a:cxnLst>
              <a:rect l="0" t="0" r="r" b="b"/>
              <a:pathLst>
                <a:path w="1880" h="56">
                  <a:moveTo>
                    <a:pt x="0" y="0"/>
                  </a:moveTo>
                  <a:lnTo>
                    <a:pt x="75" y="25"/>
                  </a:lnTo>
                  <a:lnTo>
                    <a:pt x="1829" y="25"/>
                  </a:lnTo>
                  <a:lnTo>
                    <a:pt x="1880" y="0"/>
                  </a:lnTo>
                  <a:lnTo>
                    <a:pt x="1855" y="56"/>
                  </a:lnTo>
                  <a:lnTo>
                    <a:pt x="88" y="56"/>
                  </a:lnTo>
                  <a:lnTo>
                    <a:pt x="19" y="38"/>
                  </a:lnTo>
                  <a:lnTo>
                    <a:pt x="0" y="0"/>
                  </a:lnTo>
                  <a:close/>
                </a:path>
              </a:pathLst>
            </a:custGeom>
            <a:solidFill>
              <a:srgbClr val="4C4744"/>
            </a:solidFill>
            <a:ln w="9525">
              <a:noFill/>
              <a:round/>
              <a:headEnd/>
              <a:tailEnd/>
            </a:ln>
          </p:spPr>
          <p:txBody>
            <a:bodyPr/>
            <a:lstStyle/>
            <a:p>
              <a:endParaRPr lang="en-US" dirty="0"/>
            </a:p>
          </p:txBody>
        </p:sp>
      </p:grpSp>
      <p:pic>
        <p:nvPicPr>
          <p:cNvPr id="20" name="Picture 1162"/>
          <p:cNvPicPr>
            <a:picLocks noChangeAspect="1" noChangeArrowheads="1"/>
          </p:cNvPicPr>
          <p:nvPr/>
        </p:nvPicPr>
        <p:blipFill>
          <a:blip r:embed="rId2" cstate="print"/>
          <a:srcRect/>
          <a:stretch>
            <a:fillRect/>
          </a:stretch>
        </p:blipFill>
        <p:spPr bwMode="auto">
          <a:xfrm>
            <a:off x="1155422" y="1217114"/>
            <a:ext cx="1169988" cy="877887"/>
          </a:xfrm>
          <a:prstGeom prst="rect">
            <a:avLst/>
          </a:prstGeom>
          <a:noFill/>
          <a:ln w="9525">
            <a:noFill/>
            <a:miter lim="800000"/>
            <a:headEnd/>
            <a:tailEnd/>
          </a:ln>
          <a:effectLst/>
        </p:spPr>
      </p:pic>
      <p:sp>
        <p:nvSpPr>
          <p:cNvPr id="158" name="TextBox 157"/>
          <p:cNvSpPr txBox="1"/>
          <p:nvPr/>
        </p:nvSpPr>
        <p:spPr>
          <a:xfrm>
            <a:off x="7293829" y="1726582"/>
            <a:ext cx="1255472" cy="584775"/>
          </a:xfrm>
          <a:prstGeom prst="rect">
            <a:avLst/>
          </a:prstGeom>
          <a:noFill/>
        </p:spPr>
        <p:txBody>
          <a:bodyPr wrap="none" rtlCol="0" anchor="ctr" anchorCtr="0">
            <a:spAutoFit/>
          </a:bodyPr>
          <a:lstStyle/>
          <a:p>
            <a:pPr>
              <a:spcBef>
                <a:spcPts val="0"/>
              </a:spcBef>
            </a:pPr>
            <a:r>
              <a:rPr lang="en-US" sz="2000" dirty="0" smtClean="0">
                <a:solidFill>
                  <a:schemeClr val="tx2"/>
                </a:solidFill>
                <a:effectLst/>
                <a:latin typeface="Arial" pitchFamily="34" charset="0"/>
                <a:cs typeface="Arial" pitchFamily="34" charset="0"/>
              </a:rPr>
              <a:t>LED LD2</a:t>
            </a:r>
          </a:p>
          <a:p>
            <a:pPr>
              <a:spcBef>
                <a:spcPts val="0"/>
              </a:spcBef>
            </a:pPr>
            <a:r>
              <a:rPr lang="en-US" sz="2000" dirty="0" smtClean="0">
                <a:solidFill>
                  <a:schemeClr val="tx2"/>
                </a:solidFill>
                <a:effectLst/>
                <a:latin typeface="Arial" pitchFamily="34" charset="0"/>
                <a:cs typeface="Arial" pitchFamily="34" charset="0"/>
              </a:rPr>
              <a:t>LED LD3</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0200" y="1116895"/>
            <a:ext cx="3520440" cy="1743595"/>
          </a:xfrm>
          <a:prstGeom prst="rect">
            <a:avLst/>
          </a:prstGeom>
        </p:spPr>
      </p:pic>
      <p:cxnSp>
        <p:nvCxnSpPr>
          <p:cNvPr id="152" name="Straight Arrow Connector 151"/>
          <p:cNvCxnSpPr/>
          <p:nvPr/>
        </p:nvCxnSpPr>
        <p:spPr bwMode="auto">
          <a:xfrm flipH="1" flipV="1">
            <a:off x="5786320" y="1329032"/>
            <a:ext cx="1517900" cy="699295"/>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Tree>
    <p:extLst>
      <p:ext uri="{BB962C8B-B14F-4D97-AF65-F5344CB8AC3E}">
        <p14:creationId xmlns:p14="http://schemas.microsoft.com/office/powerpoint/2010/main" val="12937135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2595552"/>
            <a:ext cx="7906755" cy="51340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929503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nvSpPr>
        <p:spPr bwMode="auto">
          <a:xfrm>
            <a:off x="382588" y="914400"/>
            <a:ext cx="8369300" cy="31543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endParaRPr lang="en-US" dirty="0">
              <a:effectLst/>
            </a:endParaRPr>
          </a:p>
        </p:txBody>
      </p:sp>
      <p:sp>
        <p:nvSpPr>
          <p:cNvPr id="214019" name="Rectangle 3"/>
          <p:cNvSpPr>
            <a:spLocks noGrp="1" noChangeArrowheads="1"/>
          </p:cNvSpPr>
          <p:nvPr>
            <p:ph type="title"/>
          </p:nvPr>
        </p:nvSpPr>
        <p:spPr/>
        <p:txBody>
          <a:bodyPr/>
          <a:lstStyle/>
          <a:p>
            <a:r>
              <a:rPr lang="en-US" dirty="0"/>
              <a:t>Reset Sources</a:t>
            </a:r>
          </a:p>
        </p:txBody>
      </p:sp>
      <p:sp>
        <p:nvSpPr>
          <p:cNvPr id="214020" name="Rectangle 4"/>
          <p:cNvSpPr>
            <a:spLocks noGrp="1" noChangeArrowheads="1"/>
          </p:cNvSpPr>
          <p:nvPr>
            <p:ph idx="1"/>
          </p:nvPr>
        </p:nvSpPr>
        <p:spPr>
          <a:xfrm>
            <a:off x="101600" y="4294188"/>
            <a:ext cx="8940800" cy="2411412"/>
          </a:xfrm>
        </p:spPr>
        <p:txBody>
          <a:bodyPr>
            <a:noAutofit/>
          </a:bodyPr>
          <a:lstStyle/>
          <a:p>
            <a:pPr marL="457200" indent="-282575"/>
            <a:r>
              <a:rPr lang="en-US" sz="2400" dirty="0"/>
              <a:t>POR – </a:t>
            </a:r>
            <a:r>
              <a:rPr lang="en-US" sz="2400" i="1" dirty="0"/>
              <a:t>Power-on Reset</a:t>
            </a:r>
            <a:r>
              <a:rPr lang="en-US" sz="2400" dirty="0"/>
              <a:t> generates a device reset during power-up conditions</a:t>
            </a:r>
          </a:p>
          <a:p>
            <a:pPr marL="457200" indent="-282575"/>
            <a:r>
              <a:rPr lang="en-US" sz="2400" dirty="0" smtClean="0"/>
              <a:t>RESC </a:t>
            </a:r>
            <a:r>
              <a:rPr lang="en-US" sz="2400" dirty="0"/>
              <a:t>– </a:t>
            </a:r>
            <a:r>
              <a:rPr lang="en-US" sz="2400" i="1" dirty="0" smtClean="0"/>
              <a:t>Reset Cause </a:t>
            </a:r>
            <a:r>
              <a:rPr lang="en-US" sz="2400" dirty="0" smtClean="0"/>
              <a:t>register contains the cause of the last reset </a:t>
            </a:r>
            <a:r>
              <a:rPr lang="en-US" sz="2000" b="0" dirty="0" smtClean="0"/>
              <a:t>(sticky bits maintain state with multiple resets)</a:t>
            </a:r>
            <a:endParaRPr lang="en-US" sz="2400" dirty="0"/>
          </a:p>
          <a:p>
            <a:pPr marL="862013" indent="-687388">
              <a:buFont typeface="Wingdings" pitchFamily="2" charset="2"/>
              <a:buNone/>
            </a:pPr>
            <a:r>
              <a:rPr lang="en-US" sz="2000" b="0" u="sng" dirty="0"/>
              <a:t>Note</a:t>
            </a:r>
            <a:r>
              <a:rPr lang="en-US" sz="2000" b="0" dirty="0"/>
              <a:t>: </a:t>
            </a:r>
            <a:r>
              <a:rPr lang="en-US" sz="2000" b="0" dirty="0" smtClean="0"/>
              <a:t>Only F2807x devices </a:t>
            </a:r>
            <a:r>
              <a:rPr lang="en-US" sz="2000" b="0" dirty="0"/>
              <a:t>support an on-chip voltage regulator </a:t>
            </a:r>
            <a:r>
              <a:rPr lang="en-US" sz="2000" b="0" dirty="0" smtClean="0"/>
              <a:t>(</a:t>
            </a:r>
            <a:r>
              <a:rPr lang="en-US" sz="2000" b="0" i="1" dirty="0"/>
              <a:t>VREG</a:t>
            </a:r>
            <a:r>
              <a:rPr lang="en-US" sz="2000" b="0" dirty="0"/>
              <a:t>) to generate the core </a:t>
            </a:r>
            <a:r>
              <a:rPr lang="en-US" sz="2000" b="0" dirty="0" smtClean="0"/>
              <a:t>voltage.</a:t>
            </a:r>
            <a:endParaRPr lang="en-US" sz="2000" b="0" dirty="0"/>
          </a:p>
        </p:txBody>
      </p:sp>
      <p:sp>
        <p:nvSpPr>
          <p:cNvPr id="214021" name="Rectangle 5"/>
          <p:cNvSpPr>
            <a:spLocks noChangeArrowheads="1"/>
          </p:cNvSpPr>
          <p:nvPr/>
        </p:nvSpPr>
        <p:spPr bwMode="auto">
          <a:xfrm>
            <a:off x="7308850" y="1528763"/>
            <a:ext cx="1117600" cy="1739900"/>
          </a:xfrm>
          <a:prstGeom prst="rect">
            <a:avLst/>
          </a:prstGeom>
          <a:solidFill>
            <a:schemeClr val="accent3"/>
          </a:solidFill>
          <a:ln w="12700">
            <a:solidFill>
              <a:schemeClr val="tx1"/>
            </a:solidFill>
            <a:miter lim="800000"/>
            <a:headEnd/>
            <a:tailEnd/>
          </a:ln>
          <a:effectLst/>
        </p:spPr>
        <p:txBody>
          <a:bodyPr wrap="none" anchor="ctr"/>
          <a:lstStyle/>
          <a:p>
            <a:endParaRPr lang="en-US" dirty="0">
              <a:effectLst/>
            </a:endParaRPr>
          </a:p>
        </p:txBody>
      </p:sp>
      <p:sp>
        <p:nvSpPr>
          <p:cNvPr id="214022" name="Line 6"/>
          <p:cNvSpPr>
            <a:spLocks noChangeShapeType="1"/>
          </p:cNvSpPr>
          <p:nvPr/>
        </p:nvSpPr>
        <p:spPr bwMode="auto">
          <a:xfrm>
            <a:off x="6645275" y="2401888"/>
            <a:ext cx="655638" cy="0"/>
          </a:xfrm>
          <a:prstGeom prst="line">
            <a:avLst/>
          </a:prstGeom>
          <a:noFill/>
          <a:ln w="12700">
            <a:solidFill>
              <a:schemeClr val="tx1"/>
            </a:solidFill>
            <a:round/>
            <a:headEnd/>
            <a:tailEnd/>
          </a:ln>
          <a:effectLst/>
        </p:spPr>
        <p:txBody>
          <a:bodyPr wrap="none" anchor="ctr"/>
          <a:lstStyle/>
          <a:p>
            <a:endParaRPr lang="en-US" dirty="0">
              <a:effectLst/>
            </a:endParaRPr>
          </a:p>
        </p:txBody>
      </p:sp>
      <p:sp>
        <p:nvSpPr>
          <p:cNvPr id="214023" name="Rectangle 7"/>
          <p:cNvSpPr>
            <a:spLocks noChangeArrowheads="1"/>
          </p:cNvSpPr>
          <p:nvPr/>
        </p:nvSpPr>
        <p:spPr bwMode="auto">
          <a:xfrm>
            <a:off x="604838" y="1603375"/>
            <a:ext cx="2347118"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a:effectLst/>
                <a:latin typeface="Arial" charset="0"/>
              </a:rPr>
              <a:t>Watchdog </a:t>
            </a:r>
            <a:r>
              <a:rPr lang="en-US" sz="2000" dirty="0" smtClean="0">
                <a:effectLst/>
                <a:latin typeface="Arial" charset="0"/>
              </a:rPr>
              <a:t>Timer *</a:t>
            </a:r>
            <a:endParaRPr lang="en-US" sz="2000" dirty="0">
              <a:effectLst/>
              <a:latin typeface="Arial" charset="0"/>
            </a:endParaRPr>
          </a:p>
        </p:txBody>
      </p:sp>
      <p:grpSp>
        <p:nvGrpSpPr>
          <p:cNvPr id="214024" name="Group 8"/>
          <p:cNvGrpSpPr>
            <a:grpSpLocks/>
          </p:cNvGrpSpPr>
          <p:nvPr/>
        </p:nvGrpSpPr>
        <p:grpSpPr bwMode="auto">
          <a:xfrm>
            <a:off x="976313" y="3032125"/>
            <a:ext cx="1963737" cy="396875"/>
            <a:chOff x="434" y="1655"/>
            <a:chExt cx="1237" cy="250"/>
          </a:xfrm>
        </p:grpSpPr>
        <p:sp>
          <p:nvSpPr>
            <p:cNvPr id="214025" name="Rectangle 9"/>
            <p:cNvSpPr>
              <a:spLocks noChangeArrowheads="1"/>
            </p:cNvSpPr>
            <p:nvPr/>
          </p:nvSpPr>
          <p:spPr bwMode="auto">
            <a:xfrm>
              <a:off x="434" y="1655"/>
              <a:ext cx="1237" cy="2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a:effectLst/>
                  <a:latin typeface="Arial" charset="0"/>
                </a:rPr>
                <a:t>XRS pin active</a:t>
              </a:r>
            </a:p>
          </p:txBody>
        </p:sp>
        <p:sp>
          <p:nvSpPr>
            <p:cNvPr id="214026" name="Line 10"/>
            <p:cNvSpPr>
              <a:spLocks noChangeShapeType="1"/>
            </p:cNvSpPr>
            <p:nvPr/>
          </p:nvSpPr>
          <p:spPr bwMode="auto">
            <a:xfrm>
              <a:off x="495" y="1688"/>
              <a:ext cx="313" cy="0"/>
            </a:xfrm>
            <a:prstGeom prst="line">
              <a:avLst/>
            </a:prstGeom>
            <a:noFill/>
            <a:ln w="25400">
              <a:solidFill>
                <a:schemeClr val="tx1"/>
              </a:solidFill>
              <a:round/>
              <a:headEnd/>
              <a:tailEnd/>
            </a:ln>
            <a:effectLst/>
          </p:spPr>
          <p:txBody>
            <a:bodyPr wrap="none" anchor="ctr"/>
            <a:lstStyle/>
            <a:p>
              <a:endParaRPr lang="en-US" dirty="0">
                <a:effectLst/>
              </a:endParaRPr>
            </a:p>
          </p:txBody>
        </p:sp>
      </p:grpSp>
      <p:sp>
        <p:nvSpPr>
          <p:cNvPr id="214027" name="Line 11"/>
          <p:cNvSpPr>
            <a:spLocks noChangeShapeType="1"/>
          </p:cNvSpPr>
          <p:nvPr/>
        </p:nvSpPr>
        <p:spPr bwMode="auto">
          <a:xfrm flipV="1">
            <a:off x="5468938" y="2543175"/>
            <a:ext cx="0" cy="927100"/>
          </a:xfrm>
          <a:prstGeom prst="line">
            <a:avLst/>
          </a:prstGeom>
          <a:noFill/>
          <a:ln w="12700">
            <a:solidFill>
              <a:schemeClr val="tx1"/>
            </a:solidFill>
            <a:round/>
            <a:headEnd type="triangle" w="med" len="med"/>
            <a:tailEnd type="oval" w="med" len="med"/>
          </a:ln>
          <a:effectLst/>
        </p:spPr>
        <p:txBody>
          <a:bodyPr wrap="none" anchor="ctr"/>
          <a:lstStyle/>
          <a:p>
            <a:endParaRPr lang="en-US" dirty="0">
              <a:effectLst/>
            </a:endParaRPr>
          </a:p>
        </p:txBody>
      </p:sp>
      <p:grpSp>
        <p:nvGrpSpPr>
          <p:cNvPr id="214028" name="Group 12"/>
          <p:cNvGrpSpPr>
            <a:grpSpLocks/>
          </p:cNvGrpSpPr>
          <p:nvPr/>
        </p:nvGrpSpPr>
        <p:grpSpPr bwMode="auto">
          <a:xfrm>
            <a:off x="5468938" y="3221038"/>
            <a:ext cx="1536700" cy="393700"/>
            <a:chOff x="3334" y="2012"/>
            <a:chExt cx="968" cy="248"/>
          </a:xfrm>
        </p:grpSpPr>
        <p:sp>
          <p:nvSpPr>
            <p:cNvPr id="214029" name="Rectangle 13"/>
            <p:cNvSpPr>
              <a:spLocks noChangeArrowheads="1"/>
            </p:cNvSpPr>
            <p:nvPr/>
          </p:nvSpPr>
          <p:spPr bwMode="auto">
            <a:xfrm>
              <a:off x="3334" y="2012"/>
              <a:ext cx="968" cy="248"/>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a:effectLst/>
                  <a:latin typeface="Arial" charset="0"/>
                </a:rPr>
                <a:t>To XRS pin</a:t>
              </a:r>
            </a:p>
          </p:txBody>
        </p:sp>
        <p:sp>
          <p:nvSpPr>
            <p:cNvPr id="214030" name="Line 14"/>
            <p:cNvSpPr>
              <a:spLocks noChangeShapeType="1"/>
            </p:cNvSpPr>
            <p:nvPr/>
          </p:nvSpPr>
          <p:spPr bwMode="auto">
            <a:xfrm>
              <a:off x="3633" y="2043"/>
              <a:ext cx="324" cy="0"/>
            </a:xfrm>
            <a:prstGeom prst="line">
              <a:avLst/>
            </a:prstGeom>
            <a:noFill/>
            <a:ln w="25400">
              <a:solidFill>
                <a:schemeClr val="tx1"/>
              </a:solidFill>
              <a:round/>
              <a:headEnd/>
              <a:tailEnd/>
            </a:ln>
            <a:effectLst/>
          </p:spPr>
          <p:txBody>
            <a:bodyPr wrap="none" anchor="ctr"/>
            <a:lstStyle/>
            <a:p>
              <a:endParaRPr lang="en-US" dirty="0">
                <a:effectLst/>
              </a:endParaRPr>
            </a:p>
          </p:txBody>
        </p:sp>
      </p:grpSp>
      <p:sp>
        <p:nvSpPr>
          <p:cNvPr id="214031" name="Rectangle 15"/>
          <p:cNvSpPr>
            <a:spLocks noChangeArrowheads="1"/>
          </p:cNvSpPr>
          <p:nvPr/>
        </p:nvSpPr>
        <p:spPr bwMode="auto">
          <a:xfrm>
            <a:off x="7338378" y="1184275"/>
            <a:ext cx="1053174"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smtClean="0">
                <a:effectLst/>
                <a:latin typeface="Arial" charset="0"/>
              </a:rPr>
              <a:t>F28x7x</a:t>
            </a:r>
            <a:endParaRPr lang="en-US" sz="2000" dirty="0">
              <a:effectLst/>
              <a:latin typeface="Arial" charset="0"/>
            </a:endParaRPr>
          </a:p>
        </p:txBody>
      </p:sp>
      <p:grpSp>
        <p:nvGrpSpPr>
          <p:cNvPr id="214032" name="Group 16"/>
          <p:cNvGrpSpPr>
            <a:grpSpLocks/>
          </p:cNvGrpSpPr>
          <p:nvPr/>
        </p:nvGrpSpPr>
        <p:grpSpPr bwMode="auto">
          <a:xfrm>
            <a:off x="7270750" y="2203450"/>
            <a:ext cx="711200" cy="396875"/>
            <a:chOff x="4175" y="1182"/>
            <a:chExt cx="448" cy="250"/>
          </a:xfrm>
        </p:grpSpPr>
        <p:sp>
          <p:nvSpPr>
            <p:cNvPr id="214033" name="Rectangle 17"/>
            <p:cNvSpPr>
              <a:spLocks noChangeArrowheads="1"/>
            </p:cNvSpPr>
            <p:nvPr/>
          </p:nvSpPr>
          <p:spPr bwMode="auto">
            <a:xfrm>
              <a:off x="4175" y="1182"/>
              <a:ext cx="448" cy="2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a:effectLst/>
                  <a:latin typeface="Arial" charset="0"/>
                </a:rPr>
                <a:t>XRS</a:t>
              </a:r>
            </a:p>
          </p:txBody>
        </p:sp>
        <p:sp>
          <p:nvSpPr>
            <p:cNvPr id="214034" name="Line 18"/>
            <p:cNvSpPr>
              <a:spLocks noChangeShapeType="1"/>
            </p:cNvSpPr>
            <p:nvPr/>
          </p:nvSpPr>
          <p:spPr bwMode="auto">
            <a:xfrm>
              <a:off x="4232" y="1215"/>
              <a:ext cx="331" cy="0"/>
            </a:xfrm>
            <a:prstGeom prst="line">
              <a:avLst/>
            </a:prstGeom>
            <a:noFill/>
            <a:ln w="25400">
              <a:solidFill>
                <a:schemeClr val="tx1"/>
              </a:solidFill>
              <a:round/>
              <a:headEnd/>
              <a:tailEnd/>
            </a:ln>
            <a:effectLst/>
          </p:spPr>
          <p:txBody>
            <a:bodyPr wrap="none" anchor="ctr"/>
            <a:lstStyle/>
            <a:p>
              <a:endParaRPr lang="en-US" dirty="0">
                <a:effectLst/>
              </a:endParaRPr>
            </a:p>
          </p:txBody>
        </p:sp>
      </p:grpSp>
      <p:sp>
        <p:nvSpPr>
          <p:cNvPr id="214035" name="Rectangle 19"/>
          <p:cNvSpPr>
            <a:spLocks noChangeArrowheads="1"/>
          </p:cNvSpPr>
          <p:nvPr/>
        </p:nvSpPr>
        <p:spPr bwMode="auto">
          <a:xfrm>
            <a:off x="788988" y="2094548"/>
            <a:ext cx="2120774"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a:effectLst/>
                <a:latin typeface="Arial" charset="0"/>
              </a:rPr>
              <a:t>Power-on Reset</a:t>
            </a:r>
          </a:p>
        </p:txBody>
      </p:sp>
      <p:sp>
        <p:nvSpPr>
          <p:cNvPr id="214036" name="Rectangle 20"/>
          <p:cNvSpPr>
            <a:spLocks noChangeArrowheads="1"/>
          </p:cNvSpPr>
          <p:nvPr/>
        </p:nvSpPr>
        <p:spPr bwMode="auto">
          <a:xfrm>
            <a:off x="786130" y="2605405"/>
            <a:ext cx="2135201"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dirty="0" smtClean="0">
                <a:effectLst/>
                <a:latin typeface="Arial" charset="0"/>
              </a:rPr>
              <a:t>Hibernate </a:t>
            </a:r>
            <a:r>
              <a:rPr lang="en-US" sz="2000" dirty="0">
                <a:effectLst/>
                <a:latin typeface="Arial" charset="0"/>
              </a:rPr>
              <a:t>Reset</a:t>
            </a:r>
          </a:p>
        </p:txBody>
      </p:sp>
      <p:sp>
        <p:nvSpPr>
          <p:cNvPr id="214038" name="Arc 22"/>
          <p:cNvSpPr>
            <a:spLocks/>
          </p:cNvSpPr>
          <p:nvPr/>
        </p:nvSpPr>
        <p:spPr bwMode="auto">
          <a:xfrm>
            <a:off x="6262688" y="2095500"/>
            <a:ext cx="752475" cy="523875"/>
          </a:xfrm>
          <a:custGeom>
            <a:avLst/>
            <a:gdLst>
              <a:gd name="G0" fmla="+- 27 0 0"/>
              <a:gd name="G1" fmla="+- 21600 0 0"/>
              <a:gd name="G2" fmla="+- 21600 0 0"/>
              <a:gd name="T0" fmla="*/ 0 w 18926"/>
              <a:gd name="T1" fmla="*/ 0 h 21600"/>
              <a:gd name="T2" fmla="*/ 18926 w 18926"/>
              <a:gd name="T3" fmla="*/ 11141 h 21600"/>
              <a:gd name="T4" fmla="*/ 27 w 18926"/>
              <a:gd name="T5" fmla="*/ 21600 h 21600"/>
            </a:gdLst>
            <a:ahLst/>
            <a:cxnLst>
              <a:cxn ang="0">
                <a:pos x="T0" y="T1"/>
              </a:cxn>
              <a:cxn ang="0">
                <a:pos x="T2" y="T3"/>
              </a:cxn>
              <a:cxn ang="0">
                <a:pos x="T4" y="T5"/>
              </a:cxn>
            </a:cxnLst>
            <a:rect l="0" t="0" r="r" b="b"/>
            <a:pathLst>
              <a:path w="18926" h="21600" fill="none" extrusionOk="0">
                <a:moveTo>
                  <a:pt x="0" y="0"/>
                </a:moveTo>
                <a:cubicBezTo>
                  <a:pt x="9" y="0"/>
                  <a:pt x="18" y="-1"/>
                  <a:pt x="27" y="0"/>
                </a:cubicBezTo>
                <a:cubicBezTo>
                  <a:pt x="7884" y="0"/>
                  <a:pt x="15121" y="4266"/>
                  <a:pt x="18925" y="11141"/>
                </a:cubicBezTo>
              </a:path>
              <a:path w="18926" h="21600" stroke="0" extrusionOk="0">
                <a:moveTo>
                  <a:pt x="0" y="0"/>
                </a:moveTo>
                <a:cubicBezTo>
                  <a:pt x="9" y="0"/>
                  <a:pt x="18" y="-1"/>
                  <a:pt x="27" y="0"/>
                </a:cubicBezTo>
                <a:cubicBezTo>
                  <a:pt x="7884" y="0"/>
                  <a:pt x="15121" y="4266"/>
                  <a:pt x="18925" y="11141"/>
                </a:cubicBezTo>
                <a:lnTo>
                  <a:pt x="27" y="21600"/>
                </a:lnTo>
                <a:close/>
              </a:path>
            </a:pathLst>
          </a:custGeom>
          <a:solidFill>
            <a:schemeClr val="accent3"/>
          </a:solidFill>
          <a:ln w="12700" cap="rnd">
            <a:solidFill>
              <a:schemeClr val="tx1"/>
            </a:solidFill>
            <a:round/>
            <a:headEnd/>
            <a:tailEnd/>
          </a:ln>
          <a:effectLst/>
        </p:spPr>
        <p:txBody>
          <a:bodyPr wrap="none" anchor="ctr"/>
          <a:lstStyle/>
          <a:p>
            <a:endParaRPr lang="en-US" dirty="0">
              <a:effectLst/>
            </a:endParaRPr>
          </a:p>
        </p:txBody>
      </p:sp>
      <p:sp>
        <p:nvSpPr>
          <p:cNvPr id="214039" name="Arc 23"/>
          <p:cNvSpPr>
            <a:spLocks/>
          </p:cNvSpPr>
          <p:nvPr/>
        </p:nvSpPr>
        <p:spPr bwMode="auto">
          <a:xfrm rot="10800000">
            <a:off x="6269038" y="2197100"/>
            <a:ext cx="750888" cy="523875"/>
          </a:xfrm>
          <a:custGeom>
            <a:avLst/>
            <a:gdLst>
              <a:gd name="G0" fmla="+- 18937 0 0"/>
              <a:gd name="G1" fmla="+- 21600 0 0"/>
              <a:gd name="G2" fmla="+- 21600 0 0"/>
              <a:gd name="T0" fmla="*/ 0 w 18937"/>
              <a:gd name="T1" fmla="*/ 11209 h 21600"/>
              <a:gd name="T2" fmla="*/ 18910 w 18937"/>
              <a:gd name="T3" fmla="*/ 0 h 21600"/>
              <a:gd name="T4" fmla="*/ 18937 w 18937"/>
              <a:gd name="T5" fmla="*/ 21600 h 21600"/>
            </a:gdLst>
            <a:ahLst/>
            <a:cxnLst>
              <a:cxn ang="0">
                <a:pos x="T0" y="T1"/>
              </a:cxn>
              <a:cxn ang="0">
                <a:pos x="T2" y="T3"/>
              </a:cxn>
              <a:cxn ang="0">
                <a:pos x="T4" y="T5"/>
              </a:cxn>
            </a:cxnLst>
            <a:rect l="0" t="0" r="r" b="b"/>
            <a:pathLst>
              <a:path w="18937" h="21600" fill="none" extrusionOk="0">
                <a:moveTo>
                  <a:pt x="0" y="11209"/>
                </a:moveTo>
                <a:cubicBezTo>
                  <a:pt x="3788" y="4305"/>
                  <a:pt x="11034" y="9"/>
                  <a:pt x="18910" y="0"/>
                </a:cubicBezTo>
              </a:path>
              <a:path w="18937" h="21600" stroke="0" extrusionOk="0">
                <a:moveTo>
                  <a:pt x="0" y="11209"/>
                </a:moveTo>
                <a:cubicBezTo>
                  <a:pt x="3788" y="4305"/>
                  <a:pt x="11034" y="9"/>
                  <a:pt x="18910" y="0"/>
                </a:cubicBezTo>
                <a:lnTo>
                  <a:pt x="18937" y="21600"/>
                </a:lnTo>
                <a:close/>
              </a:path>
            </a:pathLst>
          </a:custGeom>
          <a:solidFill>
            <a:schemeClr val="accent3"/>
          </a:solidFill>
          <a:ln w="12700" cap="rnd">
            <a:solidFill>
              <a:schemeClr val="tx1"/>
            </a:solidFill>
            <a:round/>
            <a:headEnd/>
            <a:tailEnd/>
          </a:ln>
          <a:effectLst/>
        </p:spPr>
        <p:txBody>
          <a:bodyPr wrap="none" anchor="ctr"/>
          <a:lstStyle/>
          <a:p>
            <a:endParaRPr lang="en-US" dirty="0">
              <a:effectLst/>
            </a:endParaRPr>
          </a:p>
        </p:txBody>
      </p:sp>
      <p:sp>
        <p:nvSpPr>
          <p:cNvPr id="214040" name="Arc 24"/>
          <p:cNvSpPr>
            <a:spLocks/>
          </p:cNvSpPr>
          <p:nvPr/>
        </p:nvSpPr>
        <p:spPr bwMode="auto">
          <a:xfrm>
            <a:off x="6194425" y="2093913"/>
            <a:ext cx="133350" cy="627062"/>
          </a:xfrm>
          <a:custGeom>
            <a:avLst/>
            <a:gdLst>
              <a:gd name="G0" fmla="+- 0 0 0"/>
              <a:gd name="G1" fmla="+- 18497 0 0"/>
              <a:gd name="G2" fmla="+- 21600 0 0"/>
              <a:gd name="T0" fmla="*/ 11155 w 21600"/>
              <a:gd name="T1" fmla="*/ 0 h 37087"/>
              <a:gd name="T2" fmla="*/ 10999 w 21600"/>
              <a:gd name="T3" fmla="*/ 37087 h 37087"/>
              <a:gd name="T4" fmla="*/ 0 w 21600"/>
              <a:gd name="T5" fmla="*/ 18497 h 37087"/>
            </a:gdLst>
            <a:ahLst/>
            <a:cxnLst>
              <a:cxn ang="0">
                <a:pos x="T0" y="T1"/>
              </a:cxn>
              <a:cxn ang="0">
                <a:pos x="T2" y="T3"/>
              </a:cxn>
              <a:cxn ang="0">
                <a:pos x="T4" y="T5"/>
              </a:cxn>
            </a:cxnLst>
            <a:rect l="0" t="0" r="r" b="b"/>
            <a:pathLst>
              <a:path w="21600" h="37087" fill="none" extrusionOk="0">
                <a:moveTo>
                  <a:pt x="11154" y="0"/>
                </a:moveTo>
                <a:cubicBezTo>
                  <a:pt x="17637" y="3909"/>
                  <a:pt x="21600" y="10927"/>
                  <a:pt x="21600" y="18497"/>
                </a:cubicBezTo>
                <a:cubicBezTo>
                  <a:pt x="21600" y="26131"/>
                  <a:pt x="17569" y="33199"/>
                  <a:pt x="10998" y="37086"/>
                </a:cubicBezTo>
              </a:path>
              <a:path w="21600" h="37087" stroke="0" extrusionOk="0">
                <a:moveTo>
                  <a:pt x="11154" y="0"/>
                </a:moveTo>
                <a:cubicBezTo>
                  <a:pt x="17637" y="3909"/>
                  <a:pt x="21600" y="10927"/>
                  <a:pt x="21600" y="18497"/>
                </a:cubicBezTo>
                <a:cubicBezTo>
                  <a:pt x="21600" y="26131"/>
                  <a:pt x="17569" y="33199"/>
                  <a:pt x="10998" y="37086"/>
                </a:cubicBezTo>
                <a:lnTo>
                  <a:pt x="0" y="18497"/>
                </a:lnTo>
                <a:close/>
              </a:path>
            </a:pathLst>
          </a:custGeom>
          <a:solidFill>
            <a:schemeClr val="accent1"/>
          </a:solidFill>
          <a:ln w="12700" cap="rnd">
            <a:solidFill>
              <a:schemeClr val="tx1"/>
            </a:solidFill>
            <a:round/>
            <a:headEnd/>
            <a:tailEnd/>
          </a:ln>
          <a:effectLst/>
        </p:spPr>
        <p:txBody>
          <a:bodyPr wrap="none" anchor="ctr"/>
          <a:lstStyle/>
          <a:p>
            <a:endParaRPr lang="en-US" dirty="0">
              <a:effectLst/>
            </a:endParaRPr>
          </a:p>
        </p:txBody>
      </p:sp>
      <p:sp>
        <p:nvSpPr>
          <p:cNvPr id="214041" name="Arc 25"/>
          <p:cNvSpPr>
            <a:spLocks/>
          </p:cNvSpPr>
          <p:nvPr/>
        </p:nvSpPr>
        <p:spPr bwMode="auto">
          <a:xfrm>
            <a:off x="6989763" y="2363788"/>
            <a:ext cx="42863" cy="50800"/>
          </a:xfrm>
          <a:custGeom>
            <a:avLst/>
            <a:gdLst>
              <a:gd name="G0" fmla="+- 0 0 0"/>
              <a:gd name="G1" fmla="+- 18388 0 0"/>
              <a:gd name="G2" fmla="+- 21600 0 0"/>
              <a:gd name="T0" fmla="*/ 11334 w 21585"/>
              <a:gd name="T1" fmla="*/ 0 h 18388"/>
              <a:gd name="T2" fmla="*/ 21585 w 21585"/>
              <a:gd name="T3" fmla="*/ 17580 h 18388"/>
              <a:gd name="T4" fmla="*/ 0 w 21585"/>
              <a:gd name="T5" fmla="*/ 18388 h 18388"/>
            </a:gdLst>
            <a:ahLst/>
            <a:cxnLst>
              <a:cxn ang="0">
                <a:pos x="T0" y="T1"/>
              </a:cxn>
              <a:cxn ang="0">
                <a:pos x="T2" y="T3"/>
              </a:cxn>
              <a:cxn ang="0">
                <a:pos x="T4" y="T5"/>
              </a:cxn>
            </a:cxnLst>
            <a:rect l="0" t="0" r="r" b="b"/>
            <a:pathLst>
              <a:path w="21585" h="18388" fill="none" extrusionOk="0">
                <a:moveTo>
                  <a:pt x="11333" y="0"/>
                </a:moveTo>
                <a:cubicBezTo>
                  <a:pt x="17470" y="3782"/>
                  <a:pt x="21315" y="10376"/>
                  <a:pt x="21584" y="17580"/>
                </a:cubicBezTo>
              </a:path>
              <a:path w="21585" h="18388" stroke="0" extrusionOk="0">
                <a:moveTo>
                  <a:pt x="11333" y="0"/>
                </a:moveTo>
                <a:cubicBezTo>
                  <a:pt x="17470" y="3782"/>
                  <a:pt x="21315" y="10376"/>
                  <a:pt x="21584" y="17580"/>
                </a:cubicBezTo>
                <a:lnTo>
                  <a:pt x="0" y="18388"/>
                </a:lnTo>
                <a:close/>
              </a:path>
            </a:pathLst>
          </a:custGeom>
          <a:solidFill>
            <a:schemeClr val="accent2"/>
          </a:solidFill>
          <a:ln w="12700">
            <a:solidFill>
              <a:schemeClr val="tx1"/>
            </a:solidFill>
            <a:round/>
            <a:headEnd type="none" w="sm" len="sm"/>
            <a:tailEnd type="none" w="sm" len="sm"/>
          </a:ln>
          <a:effectLst/>
        </p:spPr>
        <p:txBody>
          <a:bodyPr wrap="none" anchor="ctr"/>
          <a:lstStyle/>
          <a:p>
            <a:endParaRPr lang="en-US" dirty="0">
              <a:effectLst/>
            </a:endParaRPr>
          </a:p>
        </p:txBody>
      </p:sp>
      <p:sp>
        <p:nvSpPr>
          <p:cNvPr id="214042" name="Arc 26"/>
          <p:cNvSpPr>
            <a:spLocks/>
          </p:cNvSpPr>
          <p:nvPr/>
        </p:nvSpPr>
        <p:spPr bwMode="auto">
          <a:xfrm flipV="1">
            <a:off x="6989763" y="2406650"/>
            <a:ext cx="42863" cy="50800"/>
          </a:xfrm>
          <a:custGeom>
            <a:avLst/>
            <a:gdLst>
              <a:gd name="G0" fmla="+- 0 0 0"/>
              <a:gd name="G1" fmla="+- 18388 0 0"/>
              <a:gd name="G2" fmla="+- 21600 0 0"/>
              <a:gd name="T0" fmla="*/ 11334 w 21584"/>
              <a:gd name="T1" fmla="*/ 0 h 18388"/>
              <a:gd name="T2" fmla="*/ 21584 w 21584"/>
              <a:gd name="T3" fmla="*/ 17548 h 18388"/>
              <a:gd name="T4" fmla="*/ 0 w 21584"/>
              <a:gd name="T5" fmla="*/ 18388 h 18388"/>
            </a:gdLst>
            <a:ahLst/>
            <a:cxnLst>
              <a:cxn ang="0">
                <a:pos x="T0" y="T1"/>
              </a:cxn>
              <a:cxn ang="0">
                <a:pos x="T2" y="T3"/>
              </a:cxn>
              <a:cxn ang="0">
                <a:pos x="T4" y="T5"/>
              </a:cxn>
            </a:cxnLst>
            <a:rect l="0" t="0" r="r" b="b"/>
            <a:pathLst>
              <a:path w="21584" h="18388" fill="none" extrusionOk="0">
                <a:moveTo>
                  <a:pt x="11333" y="0"/>
                </a:moveTo>
                <a:cubicBezTo>
                  <a:pt x="17460" y="3776"/>
                  <a:pt x="21303" y="10356"/>
                  <a:pt x="21583" y="17548"/>
                </a:cubicBezTo>
              </a:path>
              <a:path w="21584" h="18388" stroke="0" extrusionOk="0">
                <a:moveTo>
                  <a:pt x="11333" y="0"/>
                </a:moveTo>
                <a:cubicBezTo>
                  <a:pt x="17460" y="3776"/>
                  <a:pt x="21303" y="10356"/>
                  <a:pt x="21583" y="17548"/>
                </a:cubicBezTo>
                <a:lnTo>
                  <a:pt x="0" y="18388"/>
                </a:lnTo>
                <a:close/>
              </a:path>
            </a:pathLst>
          </a:custGeom>
          <a:solidFill>
            <a:schemeClr val="accent2"/>
          </a:solidFill>
          <a:ln w="12700">
            <a:solidFill>
              <a:schemeClr val="tx1"/>
            </a:solidFill>
            <a:round/>
            <a:headEnd type="none" w="sm" len="sm"/>
            <a:tailEnd type="none" w="sm" len="sm"/>
          </a:ln>
          <a:effectLst/>
        </p:spPr>
        <p:txBody>
          <a:bodyPr wrap="none" anchor="ctr"/>
          <a:lstStyle/>
          <a:p>
            <a:endParaRPr lang="en-US" dirty="0">
              <a:effectLst/>
            </a:endParaRPr>
          </a:p>
        </p:txBody>
      </p:sp>
      <p:sp>
        <p:nvSpPr>
          <p:cNvPr id="214043" name="Oval 27"/>
          <p:cNvSpPr>
            <a:spLocks noChangeArrowheads="1"/>
          </p:cNvSpPr>
          <p:nvPr/>
        </p:nvSpPr>
        <p:spPr bwMode="auto">
          <a:xfrm>
            <a:off x="6821488" y="2338388"/>
            <a:ext cx="203200" cy="138112"/>
          </a:xfrm>
          <a:prstGeom prst="ellipse">
            <a:avLst/>
          </a:prstGeom>
          <a:solidFill>
            <a:schemeClr val="accent3"/>
          </a:solidFill>
          <a:ln w="12700">
            <a:noFill/>
            <a:round/>
            <a:headEnd type="none" w="sm" len="sm"/>
            <a:tailEnd type="none" w="sm" len="sm"/>
          </a:ln>
          <a:effectLst/>
        </p:spPr>
        <p:txBody>
          <a:bodyPr wrap="none" anchor="ctr"/>
          <a:lstStyle/>
          <a:p>
            <a:endParaRPr lang="en-US" dirty="0">
              <a:effectLst/>
            </a:endParaRPr>
          </a:p>
        </p:txBody>
      </p:sp>
      <p:sp>
        <p:nvSpPr>
          <p:cNvPr id="214044" name="Line 28"/>
          <p:cNvSpPr>
            <a:spLocks noChangeShapeType="1"/>
          </p:cNvSpPr>
          <p:nvPr/>
        </p:nvSpPr>
        <p:spPr bwMode="auto">
          <a:xfrm>
            <a:off x="4954588" y="2546350"/>
            <a:ext cx="1355725" cy="0"/>
          </a:xfrm>
          <a:prstGeom prst="line">
            <a:avLst/>
          </a:prstGeom>
          <a:noFill/>
          <a:ln w="12700">
            <a:solidFill>
              <a:schemeClr val="tx1"/>
            </a:solidFill>
            <a:round/>
            <a:headEnd type="none" w="sm" len="sm"/>
            <a:tailEnd type="none" w="sm" len="sm"/>
          </a:ln>
          <a:effectLst/>
        </p:spPr>
        <p:txBody>
          <a:bodyPr/>
          <a:lstStyle/>
          <a:p>
            <a:endParaRPr lang="en-US" dirty="0">
              <a:effectLst/>
            </a:endParaRPr>
          </a:p>
        </p:txBody>
      </p:sp>
      <p:sp>
        <p:nvSpPr>
          <p:cNvPr id="214045" name="Rectangle 29"/>
          <p:cNvSpPr>
            <a:spLocks noChangeArrowheads="1"/>
          </p:cNvSpPr>
          <p:nvPr/>
        </p:nvSpPr>
        <p:spPr bwMode="auto">
          <a:xfrm>
            <a:off x="2725738" y="1081088"/>
            <a:ext cx="2862262" cy="393700"/>
          </a:xfrm>
          <a:prstGeom prst="rect">
            <a:avLst/>
          </a:prstGeom>
          <a:noFill/>
          <a:ln w="12700">
            <a:noFill/>
            <a:miter lim="800000"/>
            <a:headEnd/>
            <a:tailEnd/>
          </a:ln>
          <a:effectLst/>
        </p:spPr>
        <p:txBody>
          <a:bodyPr lIns="90488" tIns="44450" rIns="90488" bIns="44450">
            <a:spAutoFit/>
          </a:bodyPr>
          <a:lstStyle/>
          <a:p>
            <a:pPr>
              <a:lnSpc>
                <a:spcPct val="100000"/>
              </a:lnSpc>
              <a:spcBef>
                <a:spcPct val="0"/>
              </a:spcBef>
            </a:pPr>
            <a:r>
              <a:rPr lang="en-US" sz="2000" dirty="0">
                <a:effectLst/>
                <a:latin typeface="Arial" charset="0"/>
              </a:rPr>
              <a:t>Missing Clock Detect</a:t>
            </a:r>
          </a:p>
        </p:txBody>
      </p:sp>
      <p:sp>
        <p:nvSpPr>
          <p:cNvPr id="214046" name="Freeform 30"/>
          <p:cNvSpPr>
            <a:spLocks/>
          </p:cNvSpPr>
          <p:nvPr/>
        </p:nvSpPr>
        <p:spPr bwMode="auto">
          <a:xfrm>
            <a:off x="5459413" y="1300163"/>
            <a:ext cx="850900" cy="979487"/>
          </a:xfrm>
          <a:custGeom>
            <a:avLst/>
            <a:gdLst/>
            <a:ahLst/>
            <a:cxnLst>
              <a:cxn ang="0">
                <a:pos x="0" y="0"/>
              </a:cxn>
              <a:cxn ang="0">
                <a:pos x="217" y="0"/>
              </a:cxn>
              <a:cxn ang="0">
                <a:pos x="217" y="617"/>
              </a:cxn>
              <a:cxn ang="0">
                <a:pos x="671" y="617"/>
              </a:cxn>
            </a:cxnLst>
            <a:rect l="0" t="0" r="r" b="b"/>
            <a:pathLst>
              <a:path w="671" h="617">
                <a:moveTo>
                  <a:pt x="0" y="0"/>
                </a:moveTo>
                <a:lnTo>
                  <a:pt x="217" y="0"/>
                </a:lnTo>
                <a:lnTo>
                  <a:pt x="217" y="617"/>
                </a:lnTo>
                <a:lnTo>
                  <a:pt x="671" y="617"/>
                </a:lnTo>
              </a:path>
            </a:pathLst>
          </a:custGeom>
          <a:noFill/>
          <a:ln w="12700" cap="flat" cmpd="sng">
            <a:solidFill>
              <a:schemeClr val="tx1"/>
            </a:solidFill>
            <a:prstDash val="solid"/>
            <a:round/>
            <a:headEnd type="none" w="sm" len="sm"/>
            <a:tailEnd type="none" w="sm" len="sm"/>
          </a:ln>
          <a:effectLst/>
        </p:spPr>
        <p:txBody>
          <a:bodyPr/>
          <a:lstStyle/>
          <a:p>
            <a:endParaRPr lang="en-US" dirty="0">
              <a:effectLst/>
            </a:endParaRPr>
          </a:p>
        </p:txBody>
      </p:sp>
      <p:sp>
        <p:nvSpPr>
          <p:cNvPr id="214048" name="Arc 32"/>
          <p:cNvSpPr>
            <a:spLocks/>
          </p:cNvSpPr>
          <p:nvPr/>
        </p:nvSpPr>
        <p:spPr bwMode="auto">
          <a:xfrm>
            <a:off x="4176713" y="2232025"/>
            <a:ext cx="752475" cy="523875"/>
          </a:xfrm>
          <a:custGeom>
            <a:avLst/>
            <a:gdLst>
              <a:gd name="G0" fmla="+- 27 0 0"/>
              <a:gd name="G1" fmla="+- 21600 0 0"/>
              <a:gd name="G2" fmla="+- 21600 0 0"/>
              <a:gd name="T0" fmla="*/ 0 w 18926"/>
              <a:gd name="T1" fmla="*/ 0 h 21600"/>
              <a:gd name="T2" fmla="*/ 18926 w 18926"/>
              <a:gd name="T3" fmla="*/ 11141 h 21600"/>
              <a:gd name="T4" fmla="*/ 27 w 18926"/>
              <a:gd name="T5" fmla="*/ 21600 h 21600"/>
            </a:gdLst>
            <a:ahLst/>
            <a:cxnLst>
              <a:cxn ang="0">
                <a:pos x="T0" y="T1"/>
              </a:cxn>
              <a:cxn ang="0">
                <a:pos x="T2" y="T3"/>
              </a:cxn>
              <a:cxn ang="0">
                <a:pos x="T4" y="T5"/>
              </a:cxn>
            </a:cxnLst>
            <a:rect l="0" t="0" r="r" b="b"/>
            <a:pathLst>
              <a:path w="18926" h="21600" fill="none" extrusionOk="0">
                <a:moveTo>
                  <a:pt x="0" y="0"/>
                </a:moveTo>
                <a:cubicBezTo>
                  <a:pt x="9" y="0"/>
                  <a:pt x="18" y="-1"/>
                  <a:pt x="27" y="0"/>
                </a:cubicBezTo>
                <a:cubicBezTo>
                  <a:pt x="7884" y="0"/>
                  <a:pt x="15121" y="4266"/>
                  <a:pt x="18925" y="11141"/>
                </a:cubicBezTo>
              </a:path>
              <a:path w="18926" h="21600" stroke="0" extrusionOk="0">
                <a:moveTo>
                  <a:pt x="0" y="0"/>
                </a:moveTo>
                <a:cubicBezTo>
                  <a:pt x="9" y="0"/>
                  <a:pt x="18" y="-1"/>
                  <a:pt x="27" y="0"/>
                </a:cubicBezTo>
                <a:cubicBezTo>
                  <a:pt x="7884" y="0"/>
                  <a:pt x="15121" y="4266"/>
                  <a:pt x="18925" y="11141"/>
                </a:cubicBezTo>
                <a:lnTo>
                  <a:pt x="27" y="21600"/>
                </a:lnTo>
                <a:close/>
              </a:path>
            </a:pathLst>
          </a:custGeom>
          <a:solidFill>
            <a:schemeClr val="accent3"/>
          </a:solidFill>
          <a:ln w="12700" cap="rnd">
            <a:solidFill>
              <a:schemeClr val="tx1"/>
            </a:solidFill>
            <a:round/>
            <a:headEnd/>
            <a:tailEnd/>
          </a:ln>
          <a:effectLst/>
        </p:spPr>
        <p:txBody>
          <a:bodyPr wrap="none" anchor="ctr"/>
          <a:lstStyle/>
          <a:p>
            <a:endParaRPr lang="en-US" dirty="0">
              <a:effectLst/>
            </a:endParaRPr>
          </a:p>
        </p:txBody>
      </p:sp>
      <p:sp>
        <p:nvSpPr>
          <p:cNvPr id="214049" name="Arc 33"/>
          <p:cNvSpPr>
            <a:spLocks/>
          </p:cNvSpPr>
          <p:nvPr/>
        </p:nvSpPr>
        <p:spPr bwMode="auto">
          <a:xfrm rot="10800000">
            <a:off x="4183063" y="2333625"/>
            <a:ext cx="750888" cy="523875"/>
          </a:xfrm>
          <a:custGeom>
            <a:avLst/>
            <a:gdLst>
              <a:gd name="G0" fmla="+- 18937 0 0"/>
              <a:gd name="G1" fmla="+- 21600 0 0"/>
              <a:gd name="G2" fmla="+- 21600 0 0"/>
              <a:gd name="T0" fmla="*/ 0 w 18937"/>
              <a:gd name="T1" fmla="*/ 11209 h 21600"/>
              <a:gd name="T2" fmla="*/ 18910 w 18937"/>
              <a:gd name="T3" fmla="*/ 0 h 21600"/>
              <a:gd name="T4" fmla="*/ 18937 w 18937"/>
              <a:gd name="T5" fmla="*/ 21600 h 21600"/>
            </a:gdLst>
            <a:ahLst/>
            <a:cxnLst>
              <a:cxn ang="0">
                <a:pos x="T0" y="T1"/>
              </a:cxn>
              <a:cxn ang="0">
                <a:pos x="T2" y="T3"/>
              </a:cxn>
              <a:cxn ang="0">
                <a:pos x="T4" y="T5"/>
              </a:cxn>
            </a:cxnLst>
            <a:rect l="0" t="0" r="r" b="b"/>
            <a:pathLst>
              <a:path w="18937" h="21600" fill="none" extrusionOk="0">
                <a:moveTo>
                  <a:pt x="0" y="11209"/>
                </a:moveTo>
                <a:cubicBezTo>
                  <a:pt x="3788" y="4305"/>
                  <a:pt x="11034" y="9"/>
                  <a:pt x="18910" y="0"/>
                </a:cubicBezTo>
              </a:path>
              <a:path w="18937" h="21600" stroke="0" extrusionOk="0">
                <a:moveTo>
                  <a:pt x="0" y="11209"/>
                </a:moveTo>
                <a:cubicBezTo>
                  <a:pt x="3788" y="4305"/>
                  <a:pt x="11034" y="9"/>
                  <a:pt x="18910" y="0"/>
                </a:cubicBezTo>
                <a:lnTo>
                  <a:pt x="18937" y="21600"/>
                </a:lnTo>
                <a:close/>
              </a:path>
            </a:pathLst>
          </a:custGeom>
          <a:solidFill>
            <a:schemeClr val="accent3"/>
          </a:solidFill>
          <a:ln w="12700" cap="rnd">
            <a:solidFill>
              <a:schemeClr val="tx1"/>
            </a:solidFill>
            <a:round/>
            <a:headEnd/>
            <a:tailEnd/>
          </a:ln>
          <a:effectLst/>
        </p:spPr>
        <p:txBody>
          <a:bodyPr wrap="none" anchor="ctr"/>
          <a:lstStyle/>
          <a:p>
            <a:endParaRPr lang="en-US" dirty="0">
              <a:effectLst/>
            </a:endParaRPr>
          </a:p>
        </p:txBody>
      </p:sp>
      <p:sp>
        <p:nvSpPr>
          <p:cNvPr id="214050" name="Arc 34"/>
          <p:cNvSpPr>
            <a:spLocks/>
          </p:cNvSpPr>
          <p:nvPr/>
        </p:nvSpPr>
        <p:spPr bwMode="auto">
          <a:xfrm>
            <a:off x="4108450" y="2230438"/>
            <a:ext cx="133350" cy="627062"/>
          </a:xfrm>
          <a:custGeom>
            <a:avLst/>
            <a:gdLst>
              <a:gd name="G0" fmla="+- 0 0 0"/>
              <a:gd name="G1" fmla="+- 18497 0 0"/>
              <a:gd name="G2" fmla="+- 21600 0 0"/>
              <a:gd name="T0" fmla="*/ 11155 w 21600"/>
              <a:gd name="T1" fmla="*/ 0 h 37087"/>
              <a:gd name="T2" fmla="*/ 10999 w 21600"/>
              <a:gd name="T3" fmla="*/ 37087 h 37087"/>
              <a:gd name="T4" fmla="*/ 0 w 21600"/>
              <a:gd name="T5" fmla="*/ 18497 h 37087"/>
            </a:gdLst>
            <a:ahLst/>
            <a:cxnLst>
              <a:cxn ang="0">
                <a:pos x="T0" y="T1"/>
              </a:cxn>
              <a:cxn ang="0">
                <a:pos x="T2" y="T3"/>
              </a:cxn>
              <a:cxn ang="0">
                <a:pos x="T4" y="T5"/>
              </a:cxn>
            </a:cxnLst>
            <a:rect l="0" t="0" r="r" b="b"/>
            <a:pathLst>
              <a:path w="21600" h="37087" fill="none" extrusionOk="0">
                <a:moveTo>
                  <a:pt x="11154" y="0"/>
                </a:moveTo>
                <a:cubicBezTo>
                  <a:pt x="17637" y="3909"/>
                  <a:pt x="21600" y="10927"/>
                  <a:pt x="21600" y="18497"/>
                </a:cubicBezTo>
                <a:cubicBezTo>
                  <a:pt x="21600" y="26131"/>
                  <a:pt x="17569" y="33199"/>
                  <a:pt x="10998" y="37086"/>
                </a:cubicBezTo>
              </a:path>
              <a:path w="21600" h="37087" stroke="0" extrusionOk="0">
                <a:moveTo>
                  <a:pt x="11154" y="0"/>
                </a:moveTo>
                <a:cubicBezTo>
                  <a:pt x="17637" y="3909"/>
                  <a:pt x="21600" y="10927"/>
                  <a:pt x="21600" y="18497"/>
                </a:cubicBezTo>
                <a:cubicBezTo>
                  <a:pt x="21600" y="26131"/>
                  <a:pt x="17569" y="33199"/>
                  <a:pt x="10998" y="37086"/>
                </a:cubicBezTo>
                <a:lnTo>
                  <a:pt x="0" y="18497"/>
                </a:lnTo>
                <a:close/>
              </a:path>
            </a:pathLst>
          </a:custGeom>
          <a:solidFill>
            <a:schemeClr val="accent1"/>
          </a:solidFill>
          <a:ln w="12700" cap="rnd">
            <a:solidFill>
              <a:schemeClr val="tx1"/>
            </a:solidFill>
            <a:round/>
            <a:headEnd/>
            <a:tailEnd/>
          </a:ln>
          <a:effectLst/>
        </p:spPr>
        <p:txBody>
          <a:bodyPr wrap="none" anchor="ctr"/>
          <a:lstStyle/>
          <a:p>
            <a:endParaRPr lang="en-US" dirty="0">
              <a:solidFill>
                <a:schemeClr val="accent1"/>
              </a:solidFill>
              <a:effectLst/>
            </a:endParaRPr>
          </a:p>
        </p:txBody>
      </p:sp>
      <p:sp>
        <p:nvSpPr>
          <p:cNvPr id="214051" name="Arc 35"/>
          <p:cNvSpPr>
            <a:spLocks/>
          </p:cNvSpPr>
          <p:nvPr/>
        </p:nvSpPr>
        <p:spPr bwMode="auto">
          <a:xfrm>
            <a:off x="4903788" y="2500313"/>
            <a:ext cx="42863" cy="50800"/>
          </a:xfrm>
          <a:custGeom>
            <a:avLst/>
            <a:gdLst>
              <a:gd name="G0" fmla="+- 0 0 0"/>
              <a:gd name="G1" fmla="+- 18388 0 0"/>
              <a:gd name="G2" fmla="+- 21600 0 0"/>
              <a:gd name="T0" fmla="*/ 11334 w 21585"/>
              <a:gd name="T1" fmla="*/ 0 h 18388"/>
              <a:gd name="T2" fmla="*/ 21585 w 21585"/>
              <a:gd name="T3" fmla="*/ 17580 h 18388"/>
              <a:gd name="T4" fmla="*/ 0 w 21585"/>
              <a:gd name="T5" fmla="*/ 18388 h 18388"/>
            </a:gdLst>
            <a:ahLst/>
            <a:cxnLst>
              <a:cxn ang="0">
                <a:pos x="T0" y="T1"/>
              </a:cxn>
              <a:cxn ang="0">
                <a:pos x="T2" y="T3"/>
              </a:cxn>
              <a:cxn ang="0">
                <a:pos x="T4" y="T5"/>
              </a:cxn>
            </a:cxnLst>
            <a:rect l="0" t="0" r="r" b="b"/>
            <a:pathLst>
              <a:path w="21585" h="18388" fill="none" extrusionOk="0">
                <a:moveTo>
                  <a:pt x="11333" y="0"/>
                </a:moveTo>
                <a:cubicBezTo>
                  <a:pt x="17470" y="3782"/>
                  <a:pt x="21315" y="10376"/>
                  <a:pt x="21584" y="17580"/>
                </a:cubicBezTo>
              </a:path>
              <a:path w="21585" h="18388" stroke="0" extrusionOk="0">
                <a:moveTo>
                  <a:pt x="11333" y="0"/>
                </a:moveTo>
                <a:cubicBezTo>
                  <a:pt x="17470" y="3782"/>
                  <a:pt x="21315" y="10376"/>
                  <a:pt x="21584" y="17580"/>
                </a:cubicBezTo>
                <a:lnTo>
                  <a:pt x="0" y="18388"/>
                </a:lnTo>
                <a:close/>
              </a:path>
            </a:pathLst>
          </a:custGeom>
          <a:solidFill>
            <a:schemeClr val="accent2"/>
          </a:solidFill>
          <a:ln w="12700">
            <a:solidFill>
              <a:schemeClr val="tx1"/>
            </a:solidFill>
            <a:round/>
            <a:headEnd type="none" w="sm" len="sm"/>
            <a:tailEnd type="none" w="sm" len="sm"/>
          </a:ln>
          <a:effectLst/>
        </p:spPr>
        <p:txBody>
          <a:bodyPr wrap="none" anchor="ctr"/>
          <a:lstStyle/>
          <a:p>
            <a:endParaRPr lang="en-US" dirty="0">
              <a:effectLst/>
            </a:endParaRPr>
          </a:p>
        </p:txBody>
      </p:sp>
      <p:sp>
        <p:nvSpPr>
          <p:cNvPr id="214052" name="Arc 36"/>
          <p:cNvSpPr>
            <a:spLocks/>
          </p:cNvSpPr>
          <p:nvPr/>
        </p:nvSpPr>
        <p:spPr bwMode="auto">
          <a:xfrm flipV="1">
            <a:off x="4903788" y="2543175"/>
            <a:ext cx="42863" cy="50800"/>
          </a:xfrm>
          <a:custGeom>
            <a:avLst/>
            <a:gdLst>
              <a:gd name="G0" fmla="+- 0 0 0"/>
              <a:gd name="G1" fmla="+- 18388 0 0"/>
              <a:gd name="G2" fmla="+- 21600 0 0"/>
              <a:gd name="T0" fmla="*/ 11334 w 21584"/>
              <a:gd name="T1" fmla="*/ 0 h 18388"/>
              <a:gd name="T2" fmla="*/ 21584 w 21584"/>
              <a:gd name="T3" fmla="*/ 17548 h 18388"/>
              <a:gd name="T4" fmla="*/ 0 w 21584"/>
              <a:gd name="T5" fmla="*/ 18388 h 18388"/>
            </a:gdLst>
            <a:ahLst/>
            <a:cxnLst>
              <a:cxn ang="0">
                <a:pos x="T0" y="T1"/>
              </a:cxn>
              <a:cxn ang="0">
                <a:pos x="T2" y="T3"/>
              </a:cxn>
              <a:cxn ang="0">
                <a:pos x="T4" y="T5"/>
              </a:cxn>
            </a:cxnLst>
            <a:rect l="0" t="0" r="r" b="b"/>
            <a:pathLst>
              <a:path w="21584" h="18388" fill="none" extrusionOk="0">
                <a:moveTo>
                  <a:pt x="11333" y="0"/>
                </a:moveTo>
                <a:cubicBezTo>
                  <a:pt x="17460" y="3776"/>
                  <a:pt x="21303" y="10356"/>
                  <a:pt x="21583" y="17548"/>
                </a:cubicBezTo>
              </a:path>
              <a:path w="21584" h="18388" stroke="0" extrusionOk="0">
                <a:moveTo>
                  <a:pt x="11333" y="0"/>
                </a:moveTo>
                <a:cubicBezTo>
                  <a:pt x="17460" y="3776"/>
                  <a:pt x="21303" y="10356"/>
                  <a:pt x="21583" y="17548"/>
                </a:cubicBezTo>
                <a:lnTo>
                  <a:pt x="0" y="18388"/>
                </a:lnTo>
                <a:close/>
              </a:path>
            </a:pathLst>
          </a:custGeom>
          <a:solidFill>
            <a:schemeClr val="accent2"/>
          </a:solidFill>
          <a:ln w="12700">
            <a:solidFill>
              <a:schemeClr val="tx1"/>
            </a:solidFill>
            <a:round/>
            <a:headEnd type="none" w="sm" len="sm"/>
            <a:tailEnd type="none" w="sm" len="sm"/>
          </a:ln>
          <a:effectLst/>
        </p:spPr>
        <p:txBody>
          <a:bodyPr wrap="none" anchor="ctr"/>
          <a:lstStyle/>
          <a:p>
            <a:endParaRPr lang="en-US" dirty="0">
              <a:effectLst/>
            </a:endParaRPr>
          </a:p>
        </p:txBody>
      </p:sp>
      <p:sp>
        <p:nvSpPr>
          <p:cNvPr id="214053" name="Oval 37"/>
          <p:cNvSpPr>
            <a:spLocks noChangeArrowheads="1"/>
          </p:cNvSpPr>
          <p:nvPr/>
        </p:nvSpPr>
        <p:spPr bwMode="auto">
          <a:xfrm>
            <a:off x="4735513" y="2474913"/>
            <a:ext cx="203200" cy="138112"/>
          </a:xfrm>
          <a:prstGeom prst="ellipse">
            <a:avLst/>
          </a:prstGeom>
          <a:solidFill>
            <a:schemeClr val="accent3"/>
          </a:solidFill>
          <a:ln w="12700">
            <a:noFill/>
            <a:round/>
            <a:headEnd type="none" w="sm" len="sm"/>
            <a:tailEnd type="none" w="sm" len="sm"/>
          </a:ln>
          <a:effectLst/>
        </p:spPr>
        <p:txBody>
          <a:bodyPr wrap="none" anchor="ctr"/>
          <a:lstStyle/>
          <a:p>
            <a:endParaRPr lang="en-US" dirty="0">
              <a:effectLst/>
            </a:endParaRPr>
          </a:p>
        </p:txBody>
      </p:sp>
      <p:sp>
        <p:nvSpPr>
          <p:cNvPr id="214054" name="Freeform 38"/>
          <p:cNvSpPr>
            <a:spLocks/>
          </p:cNvSpPr>
          <p:nvPr/>
        </p:nvSpPr>
        <p:spPr bwMode="auto">
          <a:xfrm>
            <a:off x="2911475" y="1825625"/>
            <a:ext cx="1290638" cy="484188"/>
          </a:xfrm>
          <a:custGeom>
            <a:avLst/>
            <a:gdLst/>
            <a:ahLst/>
            <a:cxnLst>
              <a:cxn ang="0">
                <a:pos x="0" y="0"/>
              </a:cxn>
              <a:cxn ang="0">
                <a:pos x="407" y="0"/>
              </a:cxn>
              <a:cxn ang="0">
                <a:pos x="407" y="305"/>
              </a:cxn>
              <a:cxn ang="0">
                <a:pos x="813" y="305"/>
              </a:cxn>
            </a:cxnLst>
            <a:rect l="0" t="0" r="r" b="b"/>
            <a:pathLst>
              <a:path w="813" h="305">
                <a:moveTo>
                  <a:pt x="0" y="0"/>
                </a:moveTo>
                <a:lnTo>
                  <a:pt x="407" y="0"/>
                </a:lnTo>
                <a:lnTo>
                  <a:pt x="407" y="305"/>
                </a:lnTo>
                <a:lnTo>
                  <a:pt x="813" y="305"/>
                </a:lnTo>
              </a:path>
            </a:pathLst>
          </a:custGeom>
          <a:noFill/>
          <a:ln w="12700" cap="flat" cmpd="sng">
            <a:solidFill>
              <a:schemeClr val="tx1"/>
            </a:solidFill>
            <a:prstDash val="solid"/>
            <a:round/>
            <a:headEnd type="none" w="sm" len="sm"/>
            <a:tailEnd type="none" w="sm" len="sm"/>
          </a:ln>
          <a:effectLst/>
        </p:spPr>
        <p:txBody>
          <a:bodyPr/>
          <a:lstStyle/>
          <a:p>
            <a:endParaRPr lang="en-US" dirty="0">
              <a:effectLst/>
            </a:endParaRPr>
          </a:p>
        </p:txBody>
      </p:sp>
      <p:sp>
        <p:nvSpPr>
          <p:cNvPr id="214055" name="Freeform 39"/>
          <p:cNvSpPr>
            <a:spLocks/>
          </p:cNvSpPr>
          <p:nvPr/>
        </p:nvSpPr>
        <p:spPr bwMode="auto">
          <a:xfrm>
            <a:off x="2906713" y="2287588"/>
            <a:ext cx="1319212" cy="193675"/>
          </a:xfrm>
          <a:custGeom>
            <a:avLst/>
            <a:gdLst/>
            <a:ahLst/>
            <a:cxnLst>
              <a:cxn ang="0">
                <a:pos x="0" y="0"/>
              </a:cxn>
              <a:cxn ang="0">
                <a:pos x="299" y="0"/>
              </a:cxn>
              <a:cxn ang="0">
                <a:pos x="299" y="122"/>
              </a:cxn>
              <a:cxn ang="0">
                <a:pos x="854" y="122"/>
              </a:cxn>
            </a:cxnLst>
            <a:rect l="0" t="0" r="r" b="b"/>
            <a:pathLst>
              <a:path w="854" h="122">
                <a:moveTo>
                  <a:pt x="0" y="0"/>
                </a:moveTo>
                <a:lnTo>
                  <a:pt x="299" y="0"/>
                </a:lnTo>
                <a:lnTo>
                  <a:pt x="299" y="122"/>
                </a:lnTo>
                <a:lnTo>
                  <a:pt x="854" y="122"/>
                </a:lnTo>
              </a:path>
            </a:pathLst>
          </a:custGeom>
          <a:noFill/>
          <a:ln w="12700" cap="flat" cmpd="sng">
            <a:solidFill>
              <a:schemeClr val="tx1"/>
            </a:solidFill>
            <a:prstDash val="solid"/>
            <a:round/>
            <a:headEnd type="none" w="sm" len="sm"/>
            <a:tailEnd type="none" w="sm" len="sm"/>
          </a:ln>
          <a:effectLst/>
        </p:spPr>
        <p:txBody>
          <a:bodyPr/>
          <a:lstStyle/>
          <a:p>
            <a:endParaRPr lang="en-US" dirty="0">
              <a:effectLst/>
            </a:endParaRPr>
          </a:p>
        </p:txBody>
      </p:sp>
      <p:sp>
        <p:nvSpPr>
          <p:cNvPr id="214056" name="Freeform 40"/>
          <p:cNvSpPr>
            <a:spLocks/>
          </p:cNvSpPr>
          <p:nvPr/>
        </p:nvSpPr>
        <p:spPr bwMode="auto">
          <a:xfrm flipV="1">
            <a:off x="2911475" y="2606675"/>
            <a:ext cx="1319213" cy="193675"/>
          </a:xfrm>
          <a:custGeom>
            <a:avLst/>
            <a:gdLst/>
            <a:ahLst/>
            <a:cxnLst>
              <a:cxn ang="0">
                <a:pos x="0" y="0"/>
              </a:cxn>
              <a:cxn ang="0">
                <a:pos x="299" y="0"/>
              </a:cxn>
              <a:cxn ang="0">
                <a:pos x="299" y="122"/>
              </a:cxn>
              <a:cxn ang="0">
                <a:pos x="854" y="122"/>
              </a:cxn>
            </a:cxnLst>
            <a:rect l="0" t="0" r="r" b="b"/>
            <a:pathLst>
              <a:path w="854" h="122">
                <a:moveTo>
                  <a:pt x="0" y="0"/>
                </a:moveTo>
                <a:lnTo>
                  <a:pt x="299" y="0"/>
                </a:lnTo>
                <a:lnTo>
                  <a:pt x="299" y="122"/>
                </a:lnTo>
                <a:lnTo>
                  <a:pt x="854" y="122"/>
                </a:lnTo>
              </a:path>
            </a:pathLst>
          </a:custGeom>
          <a:noFill/>
          <a:ln w="12700" cap="flat" cmpd="sng">
            <a:solidFill>
              <a:schemeClr val="tx1"/>
            </a:solidFill>
            <a:prstDash val="solid"/>
            <a:round/>
            <a:headEnd type="none" w="sm" len="sm"/>
            <a:tailEnd type="none" w="sm" len="sm"/>
          </a:ln>
          <a:effectLst/>
        </p:spPr>
        <p:txBody>
          <a:bodyPr/>
          <a:lstStyle/>
          <a:p>
            <a:endParaRPr lang="en-US" dirty="0">
              <a:effectLst/>
            </a:endParaRPr>
          </a:p>
        </p:txBody>
      </p:sp>
      <p:sp>
        <p:nvSpPr>
          <p:cNvPr id="214057" name="Freeform 41"/>
          <p:cNvSpPr>
            <a:spLocks/>
          </p:cNvSpPr>
          <p:nvPr/>
        </p:nvSpPr>
        <p:spPr bwMode="auto">
          <a:xfrm flipV="1">
            <a:off x="2916238" y="2755900"/>
            <a:ext cx="1290637" cy="484188"/>
          </a:xfrm>
          <a:custGeom>
            <a:avLst/>
            <a:gdLst/>
            <a:ahLst/>
            <a:cxnLst>
              <a:cxn ang="0">
                <a:pos x="0" y="0"/>
              </a:cxn>
              <a:cxn ang="0">
                <a:pos x="407" y="0"/>
              </a:cxn>
              <a:cxn ang="0">
                <a:pos x="407" y="305"/>
              </a:cxn>
              <a:cxn ang="0">
                <a:pos x="813" y="305"/>
              </a:cxn>
            </a:cxnLst>
            <a:rect l="0" t="0" r="r" b="b"/>
            <a:pathLst>
              <a:path w="813" h="305">
                <a:moveTo>
                  <a:pt x="0" y="0"/>
                </a:moveTo>
                <a:lnTo>
                  <a:pt x="407" y="0"/>
                </a:lnTo>
                <a:lnTo>
                  <a:pt x="407" y="305"/>
                </a:lnTo>
                <a:lnTo>
                  <a:pt x="813" y="305"/>
                </a:lnTo>
              </a:path>
            </a:pathLst>
          </a:custGeom>
          <a:noFill/>
          <a:ln w="12700" cap="flat" cmpd="sng">
            <a:solidFill>
              <a:schemeClr val="tx1"/>
            </a:solidFill>
            <a:prstDash val="solid"/>
            <a:round/>
            <a:headEnd type="none" w="sm" len="sm"/>
            <a:tailEnd type="none" w="sm" len="sm"/>
          </a:ln>
          <a:effectLst/>
        </p:spPr>
        <p:txBody>
          <a:bodyPr/>
          <a:lstStyle/>
          <a:p>
            <a:endParaRPr lang="en-US" dirty="0">
              <a:effectLst/>
            </a:endParaRPr>
          </a:p>
        </p:txBody>
      </p:sp>
      <p:sp>
        <p:nvSpPr>
          <p:cNvPr id="214058" name="Text Box 42"/>
          <p:cNvSpPr txBox="1">
            <a:spLocks noChangeArrowheads="1"/>
          </p:cNvSpPr>
          <p:nvPr/>
        </p:nvSpPr>
        <p:spPr bwMode="auto">
          <a:xfrm>
            <a:off x="419100" y="3771900"/>
            <a:ext cx="4568879" cy="264688"/>
          </a:xfrm>
          <a:prstGeom prst="rect">
            <a:avLst/>
          </a:prstGeom>
          <a:noFill/>
          <a:ln w="12700">
            <a:noFill/>
            <a:miter lim="800000"/>
            <a:headEnd type="none" w="sm" len="sm"/>
            <a:tailEnd type="none" w="sm" len="sm"/>
          </a:ln>
          <a:effectLst/>
        </p:spPr>
        <p:txBody>
          <a:bodyPr wrap="none">
            <a:spAutoFit/>
          </a:bodyPr>
          <a:lstStyle/>
          <a:p>
            <a:r>
              <a:rPr lang="en-US" sz="1400" b="0" i="1" dirty="0">
                <a:effectLst/>
              </a:rPr>
              <a:t>Logic shown is functional representation, not actual implementation</a:t>
            </a:r>
          </a:p>
        </p:txBody>
      </p:sp>
      <p:sp>
        <p:nvSpPr>
          <p:cNvPr id="6" name="TextBox 5"/>
          <p:cNvSpPr txBox="1"/>
          <p:nvPr/>
        </p:nvSpPr>
        <p:spPr>
          <a:xfrm>
            <a:off x="5632450" y="3637532"/>
            <a:ext cx="3119120" cy="437043"/>
          </a:xfrm>
          <a:prstGeom prst="rect">
            <a:avLst/>
          </a:prstGeom>
          <a:noFill/>
        </p:spPr>
        <p:txBody>
          <a:bodyPr wrap="square" rtlCol="0" anchor="ctr" anchorCtr="0">
            <a:spAutoFit/>
          </a:bodyPr>
          <a:lstStyle/>
          <a:p>
            <a:pPr marL="287338" indent="-287338"/>
            <a:r>
              <a:rPr lang="en-US" sz="1400" dirty="0" smtClean="0">
                <a:effectLst/>
                <a:latin typeface="Arial" pitchFamily="34" charset="0"/>
                <a:cs typeface="Arial" pitchFamily="34" charset="0"/>
              </a:rPr>
              <a:t>*</a:t>
            </a:r>
            <a:r>
              <a:rPr lang="en-US" sz="1400" b="0" dirty="0" smtClean="0">
                <a:effectLst/>
                <a:latin typeface="Arial" pitchFamily="34" charset="0"/>
                <a:cs typeface="Arial" pitchFamily="34" charset="0"/>
              </a:rPr>
              <a:t> = CPU1.WD resets both cores and CPU2.WD resets CPU2 only </a:t>
            </a:r>
          </a:p>
        </p:txBody>
      </p:sp>
      <p:sp>
        <p:nvSpPr>
          <p:cNvPr id="2" name="文字方塊 1"/>
          <p:cNvSpPr txBox="1"/>
          <p:nvPr/>
        </p:nvSpPr>
        <p:spPr>
          <a:xfrm>
            <a:off x="1073150" y="2860690"/>
            <a:ext cx="902811" cy="264688"/>
          </a:xfrm>
          <a:prstGeom prst="rect">
            <a:avLst/>
          </a:prstGeom>
          <a:noFill/>
        </p:spPr>
        <p:txBody>
          <a:bodyPr wrap="none" rtlCol="0" anchor="ctr" anchorCtr="0">
            <a:spAutoFit/>
          </a:bodyPr>
          <a:lstStyle/>
          <a:p>
            <a:r>
              <a:rPr lang="zh-TW" altLang="en-US" sz="1400" dirty="0" smtClean="0">
                <a:solidFill>
                  <a:srgbClr val="6666FF"/>
                </a:solidFill>
                <a:effectLst/>
                <a:latin typeface="標楷體" panose="03000509000000000000" pitchFamily="65" charset="-120"/>
                <a:ea typeface="標楷體" panose="03000509000000000000" pitchFamily="65" charset="-120"/>
              </a:rPr>
              <a:t>省電模式</a:t>
            </a:r>
          </a:p>
        </p:txBody>
      </p:sp>
    </p:spTree>
    <p:custDataLst>
      <p:tags r:id="rId1"/>
    </p:custDataLst>
    <p:extLst>
      <p:ext uri="{BB962C8B-B14F-4D97-AF65-F5344CB8AC3E}">
        <p14:creationId xmlns:p14="http://schemas.microsoft.com/office/powerpoint/2010/main" val="4871630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Dual-Core Boot Process</a:t>
            </a:r>
            <a:endParaRPr lang="en-US" dirty="0"/>
          </a:p>
        </p:txBody>
      </p:sp>
      <p:sp>
        <p:nvSpPr>
          <p:cNvPr id="3" name="Content Placeholder 2"/>
          <p:cNvSpPr>
            <a:spLocks noGrp="1"/>
          </p:cNvSpPr>
          <p:nvPr>
            <p:ph idx="1"/>
          </p:nvPr>
        </p:nvSpPr>
        <p:spPr>
          <a:xfrm>
            <a:off x="365760" y="944880"/>
            <a:ext cx="8514080" cy="5019040"/>
          </a:xfrm>
        </p:spPr>
        <p:txBody>
          <a:bodyPr>
            <a:normAutofit/>
          </a:bodyPr>
          <a:lstStyle/>
          <a:p>
            <a:r>
              <a:rPr lang="en-US" dirty="0"/>
              <a:t>CPU1 starts execution from CPU1 boot ROM while CPU2 is held in </a:t>
            </a:r>
            <a:r>
              <a:rPr lang="en-US" dirty="0" smtClean="0"/>
              <a:t>reset</a:t>
            </a:r>
          </a:p>
          <a:p>
            <a:r>
              <a:rPr lang="en-US" dirty="0" smtClean="0"/>
              <a:t>CPU1 controls the boot process</a:t>
            </a:r>
          </a:p>
          <a:p>
            <a:pPr>
              <a:spcBef>
                <a:spcPts val="1200"/>
              </a:spcBef>
            </a:pPr>
            <a:r>
              <a:rPr lang="en-US" dirty="0" smtClean="0"/>
              <a:t>CPU2 goes through its own boot process under the control of CPU1 – except when CPU2 is set to boot-to-flash</a:t>
            </a:r>
          </a:p>
          <a:p>
            <a:r>
              <a:rPr lang="en-US" dirty="0" smtClean="0"/>
              <a:t>IPC registers are used to communicate between CPU1 and CPU2 during the boot process</a:t>
            </a:r>
          </a:p>
        </p:txBody>
      </p:sp>
    </p:spTree>
    <p:extLst>
      <p:ext uri="{BB962C8B-B14F-4D97-AF65-F5344CB8AC3E}">
        <p14:creationId xmlns:p14="http://schemas.microsoft.com/office/powerpoint/2010/main" val="34409456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dirty="0"/>
              <a:t>Reset – </a:t>
            </a:r>
            <a:r>
              <a:rPr lang="en-US" dirty="0" err="1"/>
              <a:t>Bootloader</a:t>
            </a:r>
            <a:endParaRPr lang="en-US" dirty="0"/>
          </a:p>
        </p:txBody>
      </p:sp>
      <p:sp>
        <p:nvSpPr>
          <p:cNvPr id="31" name="Text Box 50"/>
          <p:cNvSpPr txBox="1">
            <a:spLocks noChangeArrowheads="1"/>
          </p:cNvSpPr>
          <p:nvPr/>
        </p:nvSpPr>
        <p:spPr bwMode="auto">
          <a:xfrm>
            <a:off x="46038" y="6454775"/>
            <a:ext cx="2190343"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Arial" charset="0"/>
              </a:rPr>
              <a:t>TRST = JTAG Test Reset</a:t>
            </a:r>
          </a:p>
        </p:txBody>
      </p:sp>
      <p:sp>
        <p:nvSpPr>
          <p:cNvPr id="32" name="Text Box 52"/>
          <p:cNvSpPr txBox="1">
            <a:spLocks noChangeArrowheads="1"/>
          </p:cNvSpPr>
          <p:nvPr/>
        </p:nvSpPr>
        <p:spPr bwMode="auto">
          <a:xfrm>
            <a:off x="4154112" y="6092508"/>
            <a:ext cx="4967770" cy="738664"/>
          </a:xfrm>
          <a:prstGeom prst="rect">
            <a:avLst/>
          </a:prstGeom>
          <a:noFill/>
          <a:ln w="12700">
            <a:noFill/>
            <a:miter lim="800000"/>
            <a:headEnd type="none" w="sm" len="sm"/>
            <a:tailEnd type="none" w="sm" len="sm"/>
          </a:ln>
          <a:effectLst/>
        </p:spPr>
        <p:txBody>
          <a:bodyPr wrap="none">
            <a:spAutoFit/>
          </a:bodyPr>
          <a:lstStyle/>
          <a:p>
            <a:pPr algn="r">
              <a:lnSpc>
                <a:spcPct val="100000"/>
              </a:lnSpc>
              <a:spcBef>
                <a:spcPts val="0"/>
              </a:spcBef>
            </a:pPr>
            <a:r>
              <a:rPr lang="en-US" sz="1400" b="0" dirty="0" smtClean="0">
                <a:effectLst/>
                <a:latin typeface="Arial" charset="0"/>
              </a:rPr>
              <a:t>EMU_BOOTCTRL register located </a:t>
            </a:r>
            <a:r>
              <a:rPr lang="en-US" sz="1400" b="0" dirty="0">
                <a:effectLst/>
                <a:latin typeface="Arial" charset="0"/>
              </a:rPr>
              <a:t>in </a:t>
            </a:r>
            <a:r>
              <a:rPr lang="en-US" sz="1400" b="0" dirty="0" smtClean="0">
                <a:effectLst/>
                <a:latin typeface="Arial" charset="0"/>
              </a:rPr>
              <a:t>PIE RAM </a:t>
            </a:r>
            <a:r>
              <a:rPr lang="en-US" sz="1400" b="0" dirty="0">
                <a:effectLst/>
                <a:latin typeface="Arial" charset="0"/>
              </a:rPr>
              <a:t>at </a:t>
            </a:r>
            <a:r>
              <a:rPr lang="en-US" sz="1400" b="0" dirty="0" smtClean="0">
                <a:effectLst/>
                <a:latin typeface="Arial" charset="0"/>
              </a:rPr>
              <a:t>0x000D00</a:t>
            </a:r>
          </a:p>
          <a:p>
            <a:pPr algn="r">
              <a:lnSpc>
                <a:spcPct val="100000"/>
              </a:lnSpc>
              <a:spcBef>
                <a:spcPts val="0"/>
              </a:spcBef>
            </a:pPr>
            <a:r>
              <a:rPr lang="en-US" sz="1400" b="0" dirty="0" smtClean="0">
                <a:effectLst/>
                <a:latin typeface="Arial" charset="0"/>
              </a:rPr>
              <a:t>Z1OTP_BOOTCTRL register located in OTP at 0x07801E</a:t>
            </a:r>
          </a:p>
          <a:p>
            <a:pPr algn="r">
              <a:lnSpc>
                <a:spcPct val="100000"/>
              </a:lnSpc>
              <a:spcBef>
                <a:spcPts val="0"/>
              </a:spcBef>
            </a:pPr>
            <a:r>
              <a:rPr lang="en-US" sz="1400" b="0" dirty="0" smtClean="0">
                <a:effectLst/>
                <a:latin typeface="Arial" charset="0"/>
              </a:rPr>
              <a:t>Z2OTP_BOOTCTRL register </a:t>
            </a:r>
            <a:r>
              <a:rPr lang="en-US" sz="1400" b="0" dirty="0">
                <a:effectLst/>
                <a:latin typeface="Arial" charset="0"/>
              </a:rPr>
              <a:t>located in OTP at </a:t>
            </a:r>
            <a:r>
              <a:rPr lang="en-US" sz="1400" b="0" dirty="0" smtClean="0">
                <a:effectLst/>
                <a:latin typeface="Arial" charset="0"/>
              </a:rPr>
              <a:t>0x07821E</a:t>
            </a:r>
            <a:endParaRPr lang="en-US" sz="1400" b="0" dirty="0">
              <a:effectLst/>
              <a:latin typeface="Arial" charset="0"/>
            </a:endParaRPr>
          </a:p>
        </p:txBody>
      </p:sp>
      <p:sp>
        <p:nvSpPr>
          <p:cNvPr id="34" name="Text Box 67"/>
          <p:cNvSpPr txBox="1">
            <a:spLocks noChangeArrowheads="1"/>
          </p:cNvSpPr>
          <p:nvPr/>
        </p:nvSpPr>
        <p:spPr bwMode="auto">
          <a:xfrm>
            <a:off x="3828526" y="1201600"/>
            <a:ext cx="1667068" cy="1106488"/>
          </a:xfrm>
          <a:prstGeom prst="rect">
            <a:avLst/>
          </a:prstGeom>
          <a:solidFill>
            <a:schemeClr val="accent2"/>
          </a:solidFill>
          <a:ln w="12700">
            <a:solidFill>
              <a:schemeClr val="tx1"/>
            </a:solidFill>
            <a:miter lim="800000"/>
            <a:headEnd type="none" w="sm" len="sm"/>
            <a:tailEnd type="none" w="sm" len="sm"/>
          </a:ln>
          <a:effectLst/>
        </p:spPr>
        <p:txBody>
          <a:bodyPr wrap="square">
            <a:spAutoFit/>
          </a:bodyPr>
          <a:lstStyle/>
          <a:p>
            <a:pPr algn="ctr"/>
            <a:r>
              <a:rPr lang="en-US" sz="1800" dirty="0">
                <a:effectLst/>
                <a:latin typeface="Arial" charset="0"/>
              </a:rPr>
              <a:t>Reset vector fetched from boot ROM</a:t>
            </a:r>
          </a:p>
          <a:p>
            <a:pPr algn="ctr"/>
            <a:r>
              <a:rPr lang="en-US" sz="1800" dirty="0">
                <a:effectLst/>
                <a:latin typeface="Arial" charset="0"/>
              </a:rPr>
              <a:t>0x3F FFC0</a:t>
            </a:r>
          </a:p>
        </p:txBody>
      </p:sp>
      <p:grpSp>
        <p:nvGrpSpPr>
          <p:cNvPr id="35" name="Group 34"/>
          <p:cNvGrpSpPr/>
          <p:nvPr/>
        </p:nvGrpSpPr>
        <p:grpSpPr>
          <a:xfrm>
            <a:off x="913448" y="4449447"/>
            <a:ext cx="2595563" cy="1141413"/>
            <a:chOff x="913448" y="4449447"/>
            <a:chExt cx="2595563" cy="1141413"/>
          </a:xfrm>
        </p:grpSpPr>
        <p:sp>
          <p:nvSpPr>
            <p:cNvPr id="36" name="Rectangle 72"/>
            <p:cNvSpPr>
              <a:spLocks noChangeArrowheads="1"/>
            </p:cNvSpPr>
            <p:nvPr/>
          </p:nvSpPr>
          <p:spPr bwMode="auto">
            <a:xfrm>
              <a:off x="927736" y="4449447"/>
              <a:ext cx="2570163" cy="3016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7" name="Rectangle 73"/>
            <p:cNvSpPr>
              <a:spLocks noChangeArrowheads="1"/>
            </p:cNvSpPr>
            <p:nvPr/>
          </p:nvSpPr>
          <p:spPr bwMode="auto">
            <a:xfrm>
              <a:off x="927736" y="4743135"/>
              <a:ext cx="2570163" cy="8461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8" name="Text Box 74"/>
            <p:cNvSpPr txBox="1">
              <a:spLocks noChangeArrowheads="1"/>
            </p:cNvSpPr>
            <p:nvPr/>
          </p:nvSpPr>
          <p:spPr bwMode="auto">
            <a:xfrm>
              <a:off x="913448" y="4468497"/>
              <a:ext cx="2595563" cy="1122363"/>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800" i="1" dirty="0">
                  <a:solidFill>
                    <a:schemeClr val="tx2"/>
                  </a:solidFill>
                  <a:effectLst/>
                  <a:latin typeface="Arial" charset="0"/>
                </a:rPr>
                <a:t>Emulation Boot</a:t>
              </a:r>
            </a:p>
            <a:p>
              <a:pPr algn="ctr">
                <a:spcBef>
                  <a:spcPct val="25000"/>
                </a:spcBef>
              </a:pPr>
              <a:r>
                <a:rPr lang="en-US" sz="1800" dirty="0">
                  <a:effectLst/>
                  <a:latin typeface="Arial" charset="0"/>
                </a:rPr>
                <a:t>Boot determined by</a:t>
              </a:r>
            </a:p>
            <a:p>
              <a:pPr algn="ctr">
                <a:spcBef>
                  <a:spcPct val="25000"/>
                </a:spcBef>
              </a:pPr>
              <a:r>
                <a:rPr lang="en-US" sz="1800" dirty="0" smtClean="0">
                  <a:effectLst/>
                  <a:latin typeface="Arial" charset="0"/>
                </a:rPr>
                <a:t>EMU_BOOTCTRL:</a:t>
              </a:r>
              <a:endParaRPr lang="en-US" sz="1800" dirty="0">
                <a:effectLst/>
                <a:latin typeface="Arial" charset="0"/>
              </a:endParaRPr>
            </a:p>
            <a:p>
              <a:pPr algn="ctr">
                <a:spcBef>
                  <a:spcPct val="25000"/>
                </a:spcBef>
              </a:pPr>
              <a:r>
                <a:rPr lang="en-US" sz="1400" b="0" dirty="0">
                  <a:effectLst/>
                  <a:latin typeface="Arial" charset="0"/>
                </a:rPr>
                <a:t>EMU_KEY and EMU_BMODE</a:t>
              </a:r>
            </a:p>
          </p:txBody>
        </p:sp>
      </p:grpSp>
      <p:grpSp>
        <p:nvGrpSpPr>
          <p:cNvPr id="39" name="Group 38"/>
          <p:cNvGrpSpPr/>
          <p:nvPr/>
        </p:nvGrpSpPr>
        <p:grpSpPr>
          <a:xfrm>
            <a:off x="5783898" y="4449445"/>
            <a:ext cx="2570163" cy="1431925"/>
            <a:chOff x="5783898" y="4449445"/>
            <a:chExt cx="2570163" cy="1431925"/>
          </a:xfrm>
        </p:grpSpPr>
        <p:sp>
          <p:nvSpPr>
            <p:cNvPr id="41" name="Rectangle 76"/>
            <p:cNvSpPr>
              <a:spLocks noChangeArrowheads="1"/>
            </p:cNvSpPr>
            <p:nvPr/>
          </p:nvSpPr>
          <p:spPr bwMode="auto">
            <a:xfrm>
              <a:off x="5783898" y="4449445"/>
              <a:ext cx="2570163" cy="3016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2" name="Rectangle 77"/>
            <p:cNvSpPr>
              <a:spLocks noChangeArrowheads="1"/>
            </p:cNvSpPr>
            <p:nvPr/>
          </p:nvSpPr>
          <p:spPr bwMode="auto">
            <a:xfrm>
              <a:off x="5783898" y="4749483"/>
              <a:ext cx="2570163" cy="11255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3" name="Text Box 78"/>
            <p:cNvSpPr txBox="1">
              <a:spLocks noChangeArrowheads="1"/>
            </p:cNvSpPr>
            <p:nvPr/>
          </p:nvSpPr>
          <p:spPr bwMode="auto">
            <a:xfrm>
              <a:off x="5801361" y="4468495"/>
              <a:ext cx="2535238" cy="1412875"/>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800" i="1" dirty="0">
                  <a:solidFill>
                    <a:schemeClr val="tx2"/>
                  </a:solidFill>
                  <a:effectLst/>
                  <a:latin typeface="Arial" charset="0"/>
                </a:rPr>
                <a:t>Stand-alone Boot</a:t>
              </a:r>
            </a:p>
            <a:p>
              <a:pPr algn="ctr">
                <a:spcBef>
                  <a:spcPct val="25000"/>
                </a:spcBef>
              </a:pPr>
              <a:r>
                <a:rPr lang="en-US" sz="1800" dirty="0">
                  <a:effectLst/>
                  <a:latin typeface="Arial" charset="0"/>
                </a:rPr>
                <a:t>Boot determined by</a:t>
              </a:r>
            </a:p>
            <a:p>
              <a:pPr algn="ctr">
                <a:spcBef>
                  <a:spcPct val="25000"/>
                </a:spcBef>
              </a:pPr>
              <a:r>
                <a:rPr lang="en-US" sz="1800" dirty="0">
                  <a:effectLst/>
                  <a:latin typeface="Arial" charset="0"/>
                </a:rPr>
                <a:t>2 GPIO pins and</a:t>
              </a:r>
            </a:p>
            <a:p>
              <a:pPr algn="ctr">
                <a:spcBef>
                  <a:spcPct val="25000"/>
                </a:spcBef>
              </a:pPr>
              <a:r>
                <a:rPr lang="en-US" sz="1800" dirty="0" err="1" smtClean="0">
                  <a:effectLst/>
                  <a:latin typeface="Arial" charset="0"/>
                </a:rPr>
                <a:t>ZxOTP_BOOTCTRL</a:t>
              </a:r>
              <a:r>
                <a:rPr lang="en-US" sz="1800" dirty="0" smtClean="0">
                  <a:effectLst/>
                  <a:latin typeface="Arial" charset="0"/>
                </a:rPr>
                <a:t>:</a:t>
              </a:r>
              <a:endParaRPr lang="en-US" sz="1800" dirty="0">
                <a:effectLst/>
                <a:latin typeface="Arial" charset="0"/>
              </a:endParaRPr>
            </a:p>
            <a:p>
              <a:pPr algn="ctr">
                <a:spcBef>
                  <a:spcPct val="25000"/>
                </a:spcBef>
              </a:pPr>
              <a:r>
                <a:rPr lang="en-US" sz="1400" b="0" dirty="0">
                  <a:effectLst/>
                  <a:latin typeface="Arial" charset="0"/>
                </a:rPr>
                <a:t>OTP_KEY and OTP_BMODE</a:t>
              </a:r>
            </a:p>
          </p:txBody>
        </p:sp>
      </p:grpSp>
      <p:sp>
        <p:nvSpPr>
          <p:cNvPr id="44" name="Freeform 80"/>
          <p:cNvSpPr>
            <a:spLocks/>
          </p:cNvSpPr>
          <p:nvPr/>
        </p:nvSpPr>
        <p:spPr bwMode="auto">
          <a:xfrm>
            <a:off x="2138998" y="3608070"/>
            <a:ext cx="1712913" cy="842962"/>
          </a:xfrm>
          <a:custGeom>
            <a:avLst/>
            <a:gdLst/>
            <a:ahLst/>
            <a:cxnLst>
              <a:cxn ang="0">
                <a:pos x="858" y="0"/>
              </a:cxn>
              <a:cxn ang="0">
                <a:pos x="0" y="0"/>
              </a:cxn>
              <a:cxn ang="0">
                <a:pos x="0" y="531"/>
              </a:cxn>
            </a:cxnLst>
            <a:rect l="0" t="0" r="r" b="b"/>
            <a:pathLst>
              <a:path w="858" h="531">
                <a:moveTo>
                  <a:pt x="858" y="0"/>
                </a:moveTo>
                <a:lnTo>
                  <a:pt x="0" y="0"/>
                </a:lnTo>
                <a:lnTo>
                  <a:pt x="0" y="531"/>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45" name="Freeform 81"/>
          <p:cNvSpPr>
            <a:spLocks/>
          </p:cNvSpPr>
          <p:nvPr/>
        </p:nvSpPr>
        <p:spPr bwMode="auto">
          <a:xfrm flipH="1">
            <a:off x="5447348" y="3608070"/>
            <a:ext cx="1701800" cy="842962"/>
          </a:xfrm>
          <a:custGeom>
            <a:avLst/>
            <a:gdLst/>
            <a:ahLst/>
            <a:cxnLst>
              <a:cxn ang="0">
                <a:pos x="858" y="0"/>
              </a:cxn>
              <a:cxn ang="0">
                <a:pos x="0" y="0"/>
              </a:cxn>
              <a:cxn ang="0">
                <a:pos x="0" y="531"/>
              </a:cxn>
            </a:cxnLst>
            <a:rect l="0" t="0" r="r" b="b"/>
            <a:pathLst>
              <a:path w="858" h="531">
                <a:moveTo>
                  <a:pt x="858" y="0"/>
                </a:moveTo>
                <a:lnTo>
                  <a:pt x="0" y="0"/>
                </a:lnTo>
                <a:lnTo>
                  <a:pt x="0" y="531"/>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grpSp>
        <p:nvGrpSpPr>
          <p:cNvPr id="46" name="Group 82"/>
          <p:cNvGrpSpPr>
            <a:grpSpLocks/>
          </p:cNvGrpSpPr>
          <p:nvPr/>
        </p:nvGrpSpPr>
        <p:grpSpPr bwMode="auto">
          <a:xfrm>
            <a:off x="2708910" y="3684270"/>
            <a:ext cx="1058863" cy="287337"/>
            <a:chOff x="391" y="1981"/>
            <a:chExt cx="667" cy="181"/>
          </a:xfrm>
        </p:grpSpPr>
        <p:sp>
          <p:nvSpPr>
            <p:cNvPr id="47" name="Text Box 83"/>
            <p:cNvSpPr txBox="1">
              <a:spLocks noChangeArrowheads="1"/>
            </p:cNvSpPr>
            <p:nvPr/>
          </p:nvSpPr>
          <p:spPr bwMode="auto">
            <a:xfrm>
              <a:off x="391" y="1981"/>
              <a:ext cx="66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TRST = 1</a:t>
              </a:r>
            </a:p>
          </p:txBody>
        </p:sp>
        <p:sp>
          <p:nvSpPr>
            <p:cNvPr id="48" name="Line 84"/>
            <p:cNvSpPr>
              <a:spLocks noChangeShapeType="1"/>
            </p:cNvSpPr>
            <p:nvPr/>
          </p:nvSpPr>
          <p:spPr bwMode="auto">
            <a:xfrm>
              <a:off x="444" y="1987"/>
              <a:ext cx="341" cy="0"/>
            </a:xfrm>
            <a:prstGeom prst="line">
              <a:avLst/>
            </a:prstGeom>
            <a:noFill/>
            <a:ln w="19050">
              <a:solidFill>
                <a:schemeClr val="tx1"/>
              </a:solidFill>
              <a:round/>
              <a:headEnd type="none" w="sm" len="sm"/>
              <a:tailEnd type="none" w="sm" len="sm"/>
            </a:ln>
            <a:effectLst/>
          </p:spPr>
          <p:txBody>
            <a:bodyPr/>
            <a:lstStyle/>
            <a:p>
              <a:endParaRPr lang="en-US">
                <a:effectLst/>
              </a:endParaRPr>
            </a:p>
          </p:txBody>
        </p:sp>
      </p:grpSp>
      <p:grpSp>
        <p:nvGrpSpPr>
          <p:cNvPr id="49" name="Group 85"/>
          <p:cNvGrpSpPr>
            <a:grpSpLocks/>
          </p:cNvGrpSpPr>
          <p:nvPr/>
        </p:nvGrpSpPr>
        <p:grpSpPr bwMode="auto">
          <a:xfrm>
            <a:off x="5539423" y="3684270"/>
            <a:ext cx="1058863" cy="287337"/>
            <a:chOff x="391" y="1981"/>
            <a:chExt cx="667" cy="181"/>
          </a:xfrm>
        </p:grpSpPr>
        <p:sp>
          <p:nvSpPr>
            <p:cNvPr id="50" name="Text Box 86"/>
            <p:cNvSpPr txBox="1">
              <a:spLocks noChangeArrowheads="1"/>
            </p:cNvSpPr>
            <p:nvPr/>
          </p:nvSpPr>
          <p:spPr bwMode="auto">
            <a:xfrm>
              <a:off x="391" y="1981"/>
              <a:ext cx="667" cy="181"/>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TRST = 0</a:t>
              </a:r>
            </a:p>
          </p:txBody>
        </p:sp>
        <p:sp>
          <p:nvSpPr>
            <p:cNvPr id="51" name="Line 87"/>
            <p:cNvSpPr>
              <a:spLocks noChangeShapeType="1"/>
            </p:cNvSpPr>
            <p:nvPr/>
          </p:nvSpPr>
          <p:spPr bwMode="auto">
            <a:xfrm>
              <a:off x="444" y="1987"/>
              <a:ext cx="341" cy="0"/>
            </a:xfrm>
            <a:prstGeom prst="line">
              <a:avLst/>
            </a:prstGeom>
            <a:noFill/>
            <a:ln w="19050">
              <a:solidFill>
                <a:schemeClr val="tx1"/>
              </a:solidFill>
              <a:round/>
              <a:headEnd type="none" w="sm" len="sm"/>
              <a:tailEnd type="none" w="sm" len="sm"/>
            </a:ln>
            <a:effectLst/>
          </p:spPr>
          <p:txBody>
            <a:bodyPr/>
            <a:lstStyle/>
            <a:p>
              <a:endParaRPr lang="en-US">
                <a:effectLst/>
              </a:endParaRPr>
            </a:p>
          </p:txBody>
        </p:sp>
      </p:grpSp>
      <p:sp>
        <p:nvSpPr>
          <p:cNvPr id="52" name="Text Box 90"/>
          <p:cNvSpPr txBox="1">
            <a:spLocks noChangeArrowheads="1"/>
          </p:cNvSpPr>
          <p:nvPr/>
        </p:nvSpPr>
        <p:spPr bwMode="auto">
          <a:xfrm>
            <a:off x="2122768" y="1331751"/>
            <a:ext cx="1165704" cy="880241"/>
          </a:xfrm>
          <a:prstGeom prst="rect">
            <a:avLst/>
          </a:prstGeom>
          <a:solidFill>
            <a:schemeClr val="accent2"/>
          </a:solidFill>
          <a:ln w="12700">
            <a:solidFill>
              <a:schemeClr val="tx1"/>
            </a:solidFill>
            <a:miter lim="800000"/>
            <a:headEnd type="none" w="sm" len="sm"/>
            <a:tailEnd type="none" w="sm" len="sm"/>
          </a:ln>
          <a:effectLst/>
        </p:spPr>
        <p:txBody>
          <a:bodyPr wrap="square">
            <a:spAutoFit/>
          </a:bodyPr>
          <a:lstStyle/>
          <a:p>
            <a:pPr algn="ctr"/>
            <a:r>
              <a:rPr lang="en-US" dirty="0">
                <a:effectLst/>
                <a:latin typeface="Arial" charset="0"/>
              </a:rPr>
              <a:t>Reset</a:t>
            </a:r>
          </a:p>
          <a:p>
            <a:pPr algn="ctr">
              <a:lnSpc>
                <a:spcPct val="50000"/>
              </a:lnSpc>
              <a:spcBef>
                <a:spcPct val="40000"/>
              </a:spcBef>
            </a:pPr>
            <a:r>
              <a:rPr lang="en-US" sz="1600" dirty="0" smtClean="0">
                <a:effectLst/>
                <a:latin typeface="Arial" charset="0"/>
              </a:rPr>
              <a:t>ENPIE </a:t>
            </a:r>
            <a:r>
              <a:rPr lang="en-US" sz="1600" dirty="0">
                <a:effectLst/>
                <a:latin typeface="Arial" charset="0"/>
              </a:rPr>
              <a:t>= 0</a:t>
            </a:r>
          </a:p>
          <a:p>
            <a:pPr algn="ctr">
              <a:lnSpc>
                <a:spcPct val="50000"/>
              </a:lnSpc>
              <a:spcBef>
                <a:spcPct val="40000"/>
              </a:spcBef>
            </a:pPr>
            <a:r>
              <a:rPr lang="en-US" sz="1600" dirty="0">
                <a:effectLst/>
                <a:latin typeface="Arial" charset="0"/>
              </a:rPr>
              <a:t>INTM = 1</a:t>
            </a:r>
          </a:p>
        </p:txBody>
      </p:sp>
      <p:sp>
        <p:nvSpPr>
          <p:cNvPr id="53" name="Text Box 92"/>
          <p:cNvSpPr txBox="1">
            <a:spLocks noChangeArrowheads="1"/>
          </p:cNvSpPr>
          <p:nvPr/>
        </p:nvSpPr>
        <p:spPr bwMode="auto">
          <a:xfrm>
            <a:off x="2956560" y="3273108"/>
            <a:ext cx="5889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YES</a:t>
            </a:r>
          </a:p>
        </p:txBody>
      </p:sp>
      <p:sp>
        <p:nvSpPr>
          <p:cNvPr id="54" name="Text Box 93"/>
          <p:cNvSpPr txBox="1">
            <a:spLocks noChangeArrowheads="1"/>
          </p:cNvSpPr>
          <p:nvPr/>
        </p:nvSpPr>
        <p:spPr bwMode="auto">
          <a:xfrm>
            <a:off x="5753735" y="3269933"/>
            <a:ext cx="488950"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NO</a:t>
            </a:r>
          </a:p>
        </p:txBody>
      </p:sp>
      <p:sp>
        <p:nvSpPr>
          <p:cNvPr id="55" name="Line 94"/>
          <p:cNvSpPr>
            <a:spLocks noChangeShapeType="1"/>
          </p:cNvSpPr>
          <p:nvPr/>
        </p:nvSpPr>
        <p:spPr bwMode="auto">
          <a:xfrm>
            <a:off x="3293934" y="1765463"/>
            <a:ext cx="531813"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56" name="Text Box 97"/>
          <p:cNvSpPr txBox="1">
            <a:spLocks noChangeArrowheads="1"/>
          </p:cNvSpPr>
          <p:nvPr/>
        </p:nvSpPr>
        <p:spPr bwMode="auto">
          <a:xfrm>
            <a:off x="3829685" y="3263583"/>
            <a:ext cx="1663700" cy="641350"/>
          </a:xfrm>
          <a:prstGeom prst="rect">
            <a:avLst/>
          </a:prstGeom>
          <a:solidFill>
            <a:schemeClr val="accent3"/>
          </a:solidFill>
          <a:ln w="12700">
            <a:solidFill>
              <a:schemeClr val="tx1"/>
            </a:solidFill>
            <a:miter lim="800000"/>
            <a:headEnd type="none" w="sm" len="sm"/>
            <a:tailEnd type="none" w="sm" len="sm"/>
          </a:ln>
          <a:effectLst/>
        </p:spPr>
        <p:txBody>
          <a:bodyPr>
            <a:spAutoFit/>
          </a:bodyPr>
          <a:lstStyle/>
          <a:p>
            <a:pPr algn="ctr">
              <a:lnSpc>
                <a:spcPct val="100000"/>
              </a:lnSpc>
            </a:pPr>
            <a:r>
              <a:rPr lang="en-US" sz="1800" dirty="0">
                <a:effectLst/>
                <a:latin typeface="Arial" charset="0"/>
              </a:rPr>
              <a:t>Emulator Connected ?</a:t>
            </a:r>
          </a:p>
        </p:txBody>
      </p:sp>
      <p:cxnSp>
        <p:nvCxnSpPr>
          <p:cNvPr id="57" name="Straight Arrow Connector 56"/>
          <p:cNvCxnSpPr>
            <a:stCxn id="34" idx="2"/>
            <a:endCxn id="56" idx="0"/>
          </p:cNvCxnSpPr>
          <p:nvPr/>
        </p:nvCxnSpPr>
        <p:spPr bwMode="auto">
          <a:xfrm flipH="1">
            <a:off x="4661535" y="2308088"/>
            <a:ext cx="525" cy="955495"/>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58" name="TextBox 57"/>
          <p:cNvSpPr txBox="1"/>
          <p:nvPr/>
        </p:nvSpPr>
        <p:spPr>
          <a:xfrm>
            <a:off x="6509068" y="2530454"/>
            <a:ext cx="984885" cy="415498"/>
          </a:xfrm>
          <a:prstGeom prst="rect">
            <a:avLst/>
          </a:prstGeom>
          <a:solidFill>
            <a:schemeClr val="accent1"/>
          </a:solidFill>
          <a:ln w="12700">
            <a:solidFill>
              <a:schemeClr val="tx1"/>
            </a:solidFill>
            <a:prstDash val="dash"/>
          </a:ln>
        </p:spPr>
        <p:txBody>
          <a:bodyPr wrap="none" lIns="182880" tIns="118872" rIns="182880" bIns="73152" rtlCol="0" anchor="ctr" anchorCtr="0">
            <a:spAutoFit/>
          </a:bodyPr>
          <a:lstStyle/>
          <a:p>
            <a:r>
              <a:rPr lang="en-US" sz="1800" dirty="0" smtClean="0">
                <a:effectLst/>
                <a:latin typeface="Arial" pitchFamily="34" charset="0"/>
                <a:cs typeface="Arial" pitchFamily="34" charset="0"/>
              </a:rPr>
              <a:t>CPU2</a:t>
            </a:r>
          </a:p>
        </p:txBody>
      </p:sp>
      <p:cxnSp>
        <p:nvCxnSpPr>
          <p:cNvPr id="59" name="Straight Connector 58"/>
          <p:cNvCxnSpPr>
            <a:stCxn id="58" idx="1"/>
          </p:cNvCxnSpPr>
          <p:nvPr/>
        </p:nvCxnSpPr>
        <p:spPr bwMode="auto">
          <a:xfrm flipH="1">
            <a:off x="4662060" y="2738203"/>
            <a:ext cx="1847008" cy="0"/>
          </a:xfrm>
          <a:prstGeom prst="line">
            <a:avLst/>
          </a:prstGeom>
          <a:solidFill>
            <a:schemeClr val="accent1"/>
          </a:solidFill>
          <a:ln w="12700" cap="flat" cmpd="sng" algn="ctr">
            <a:solidFill>
              <a:schemeClr val="tx1"/>
            </a:solidFill>
            <a:prstDash val="dash"/>
            <a:round/>
            <a:headEnd type="triangle" w="med" len="med"/>
            <a:tailEnd type="oval" w="med" len="med"/>
          </a:ln>
          <a:effectLst/>
        </p:spPr>
      </p:cxnSp>
      <p:sp>
        <p:nvSpPr>
          <p:cNvPr id="60" name="Text Box 147"/>
          <p:cNvSpPr txBox="1">
            <a:spLocks noChangeArrowheads="1"/>
          </p:cNvSpPr>
          <p:nvPr/>
        </p:nvSpPr>
        <p:spPr bwMode="auto">
          <a:xfrm>
            <a:off x="6322524" y="1657023"/>
            <a:ext cx="1435589" cy="880241"/>
          </a:xfrm>
          <a:prstGeom prst="rect">
            <a:avLst/>
          </a:prstGeom>
          <a:noFill/>
          <a:ln w="12700">
            <a:noFill/>
            <a:miter lim="800000"/>
            <a:headEnd type="none" w="sm" len="sm"/>
            <a:tailEnd type="none" w="sm" len="sm"/>
          </a:ln>
          <a:effectLst/>
        </p:spPr>
        <p:txBody>
          <a:bodyPr wrap="square">
            <a:spAutoFit/>
          </a:bodyPr>
          <a:lstStyle/>
          <a:p>
            <a:pPr algn="ctr"/>
            <a:r>
              <a:rPr lang="en-US" sz="1600" b="0" i="1" dirty="0" smtClean="0">
                <a:effectLst/>
                <a:latin typeface="Arial" charset="0"/>
              </a:rPr>
              <a:t>CPU2 held in reset until released by CPU1.</a:t>
            </a:r>
            <a:endParaRPr lang="en-US" sz="1600" b="0" i="1" dirty="0">
              <a:effectLst/>
              <a:latin typeface="Arial" charset="0"/>
            </a:endParaRPr>
          </a:p>
        </p:txBody>
      </p:sp>
    </p:spTree>
    <p:custDataLst>
      <p:tags r:id="rId1"/>
    </p:custDataLst>
    <p:extLst>
      <p:ext uri="{BB962C8B-B14F-4D97-AF65-F5344CB8AC3E}">
        <p14:creationId xmlns:p14="http://schemas.microsoft.com/office/powerpoint/2010/main" val="118415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dirty="0" smtClean="0"/>
              <a:t>Required Workshop Materials</a:t>
            </a:r>
            <a:endParaRPr lang="en-US" dirty="0"/>
          </a:p>
        </p:txBody>
      </p:sp>
      <p:sp>
        <p:nvSpPr>
          <p:cNvPr id="5" name="Rectangle 3"/>
          <p:cNvSpPr>
            <a:spLocks noGrp="1" noChangeArrowheads="1"/>
          </p:cNvSpPr>
          <p:nvPr>
            <p:ph idx="1"/>
          </p:nvPr>
        </p:nvSpPr>
        <p:spPr>
          <a:xfrm>
            <a:off x="464348" y="772674"/>
            <a:ext cx="8202132" cy="5843916"/>
          </a:xfrm>
          <a:solidFill>
            <a:schemeClr val="accent2"/>
          </a:solidFill>
        </p:spPr>
        <p:txBody>
          <a:bodyPr>
            <a:normAutofit/>
          </a:bodyPr>
          <a:lstStyle/>
          <a:p>
            <a:pPr>
              <a:spcBef>
                <a:spcPct val="75000"/>
              </a:spcBef>
            </a:pPr>
            <a:r>
              <a:rPr lang="en-US" dirty="0" smtClean="0"/>
              <a:t>http://processors.wiki.ti.com/index.php/F2837xD_Workshop</a:t>
            </a:r>
            <a:endParaRPr lang="en-US" dirty="0"/>
          </a:p>
          <a:p>
            <a:pPr>
              <a:spcBef>
                <a:spcPct val="75000"/>
              </a:spcBef>
            </a:pPr>
            <a:r>
              <a:rPr lang="en-US" dirty="0" smtClean="0"/>
              <a:t>F2837xD Experimenter’s Kit</a:t>
            </a:r>
          </a:p>
          <a:p>
            <a:pPr>
              <a:spcBef>
                <a:spcPct val="75000"/>
              </a:spcBef>
            </a:pPr>
            <a:r>
              <a:rPr lang="en-US" dirty="0" smtClean="0"/>
              <a:t>Install Code Composer Studio v6.0.1</a:t>
            </a:r>
          </a:p>
          <a:p>
            <a:pPr>
              <a:spcBef>
                <a:spcPct val="75000"/>
              </a:spcBef>
            </a:pPr>
            <a:r>
              <a:rPr lang="en-US" dirty="0" smtClean="0"/>
              <a:t>Run the workshop installer</a:t>
            </a:r>
          </a:p>
          <a:p>
            <a:pPr lvl="1">
              <a:spcBef>
                <a:spcPct val="75000"/>
              </a:spcBef>
              <a:buNone/>
            </a:pPr>
            <a:r>
              <a:rPr lang="en-US" sz="2200" i="1" dirty="0" smtClean="0"/>
              <a:t>F2837xD Workshop-1.1-Setup.exe</a:t>
            </a:r>
          </a:p>
          <a:p>
            <a:pPr lvl="2">
              <a:spcBef>
                <a:spcPct val="75000"/>
              </a:spcBef>
            </a:pPr>
            <a:r>
              <a:rPr lang="en-US" dirty="0" smtClean="0"/>
              <a:t>Lab Files / Solution Files</a:t>
            </a:r>
          </a:p>
          <a:p>
            <a:pPr lvl="2">
              <a:spcBef>
                <a:spcPct val="75000"/>
              </a:spcBef>
            </a:pPr>
            <a:r>
              <a:rPr lang="en-US" dirty="0" smtClean="0"/>
              <a:t>Student Guide and Documentation</a:t>
            </a:r>
          </a:p>
        </p:txBody>
      </p:sp>
    </p:spTree>
    <p:custDataLst>
      <p:tags r:id="rId1"/>
    </p:custDataLst>
    <p:extLst>
      <p:ext uri="{BB962C8B-B14F-4D97-AF65-F5344CB8AC3E}">
        <p14:creationId xmlns:p14="http://schemas.microsoft.com/office/powerpoint/2010/main" val="401518335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Grp="1" noChangeArrowheads="1"/>
          </p:cNvSpPr>
          <p:nvPr>
            <p:ph type="title"/>
          </p:nvPr>
        </p:nvSpPr>
        <p:spPr/>
        <p:txBody>
          <a:bodyPr/>
          <a:lstStyle/>
          <a:p>
            <a:r>
              <a:rPr lang="en-US" dirty="0"/>
              <a:t>Emulation Boot Mode </a:t>
            </a:r>
            <a:r>
              <a:rPr lang="en-US" sz="2400" b="0" dirty="0"/>
              <a:t>(TRST = 1</a:t>
            </a:r>
            <a:r>
              <a:rPr lang="en-US" sz="2400" b="0" dirty="0" smtClean="0"/>
              <a:t>)    </a:t>
            </a:r>
            <a:r>
              <a:rPr lang="en-US" sz="1800" b="0" dirty="0" smtClean="0"/>
              <a:t>slide 1 of 2</a:t>
            </a:r>
            <a:endParaRPr lang="en-US" sz="2400" b="0" dirty="0"/>
          </a:p>
        </p:txBody>
      </p:sp>
      <p:sp>
        <p:nvSpPr>
          <p:cNvPr id="207886" name="Line 14"/>
          <p:cNvSpPr>
            <a:spLocks noChangeShapeType="1"/>
          </p:cNvSpPr>
          <p:nvPr/>
        </p:nvSpPr>
        <p:spPr bwMode="auto">
          <a:xfrm>
            <a:off x="5613400" y="165100"/>
            <a:ext cx="790575" cy="0"/>
          </a:xfrm>
          <a:prstGeom prst="line">
            <a:avLst/>
          </a:prstGeom>
          <a:noFill/>
          <a:ln w="28575">
            <a:solidFill>
              <a:schemeClr val="tx2"/>
            </a:solidFill>
            <a:round/>
            <a:headEnd type="none" w="sm" len="sm"/>
            <a:tailEnd type="none" w="sm" len="sm"/>
          </a:ln>
          <a:effectLst/>
        </p:spPr>
        <p:txBody>
          <a:bodyPr/>
          <a:lstStyle/>
          <a:p>
            <a:endParaRPr lang="en-US"/>
          </a:p>
        </p:txBody>
      </p:sp>
      <p:sp>
        <p:nvSpPr>
          <p:cNvPr id="70" name="Text Box 147"/>
          <p:cNvSpPr txBox="1">
            <a:spLocks noChangeArrowheads="1"/>
          </p:cNvSpPr>
          <p:nvPr/>
        </p:nvSpPr>
        <p:spPr bwMode="auto">
          <a:xfrm>
            <a:off x="5026890" y="1059415"/>
            <a:ext cx="3776663" cy="1068387"/>
          </a:xfrm>
          <a:prstGeom prst="rect">
            <a:avLst/>
          </a:prstGeom>
          <a:noFill/>
          <a:ln w="12700">
            <a:noFill/>
            <a:miter lim="800000"/>
            <a:headEnd type="none" w="sm" len="sm"/>
            <a:tailEnd type="none" w="sm" len="sm"/>
          </a:ln>
          <a:effectLst/>
        </p:spPr>
        <p:txBody>
          <a:bodyPr>
            <a:spAutoFit/>
          </a:bodyPr>
          <a:lstStyle/>
          <a:p>
            <a:r>
              <a:rPr lang="en-US" sz="1600" b="0" i="1" dirty="0">
                <a:effectLst/>
                <a:latin typeface="Arial" charset="0"/>
              </a:rPr>
              <a:t>If either EMU_KEY or EMU_BMODE  are invalid, the “wait” boot mode is used.  These values can then be  modified using the debugger and a reset issued to restart the boot </a:t>
            </a:r>
            <a:r>
              <a:rPr lang="en-US" sz="1600" b="0" i="1" dirty="0" smtClean="0">
                <a:effectLst/>
                <a:latin typeface="Arial" charset="0"/>
              </a:rPr>
              <a:t>process.</a:t>
            </a:r>
            <a:endParaRPr lang="en-US" sz="1600" b="0" i="1" dirty="0">
              <a:effectLst/>
              <a:latin typeface="Arial" charset="0"/>
            </a:endParaRPr>
          </a:p>
        </p:txBody>
      </p:sp>
      <p:sp>
        <p:nvSpPr>
          <p:cNvPr id="83" name="Line 148"/>
          <p:cNvSpPr>
            <a:spLocks noChangeShapeType="1"/>
          </p:cNvSpPr>
          <p:nvPr/>
        </p:nvSpPr>
        <p:spPr bwMode="auto">
          <a:xfrm>
            <a:off x="2874441" y="2606358"/>
            <a:ext cx="936625"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84" name="Rectangle 151"/>
          <p:cNvSpPr>
            <a:spLocks noChangeArrowheads="1"/>
          </p:cNvSpPr>
          <p:nvPr/>
        </p:nvSpPr>
        <p:spPr bwMode="auto">
          <a:xfrm>
            <a:off x="525463" y="1047750"/>
            <a:ext cx="2570163" cy="3016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5" name="Rectangle 152"/>
          <p:cNvSpPr>
            <a:spLocks noChangeArrowheads="1"/>
          </p:cNvSpPr>
          <p:nvPr/>
        </p:nvSpPr>
        <p:spPr bwMode="auto">
          <a:xfrm>
            <a:off x="525463" y="1341438"/>
            <a:ext cx="2570163" cy="8461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153"/>
          <p:cNvSpPr txBox="1">
            <a:spLocks noChangeArrowheads="1"/>
          </p:cNvSpPr>
          <p:nvPr/>
        </p:nvSpPr>
        <p:spPr bwMode="auto">
          <a:xfrm>
            <a:off x="510404" y="1066800"/>
            <a:ext cx="2595518" cy="1121846"/>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800" i="1" dirty="0">
                <a:solidFill>
                  <a:schemeClr val="tx2"/>
                </a:solidFill>
                <a:effectLst/>
                <a:latin typeface="Arial" charset="0"/>
              </a:rPr>
              <a:t>Emulation Boot</a:t>
            </a:r>
          </a:p>
          <a:p>
            <a:pPr algn="ctr">
              <a:spcBef>
                <a:spcPct val="25000"/>
              </a:spcBef>
            </a:pPr>
            <a:r>
              <a:rPr lang="en-US" sz="1800" dirty="0">
                <a:effectLst/>
                <a:latin typeface="Arial" charset="0"/>
              </a:rPr>
              <a:t>Boot determined by</a:t>
            </a:r>
          </a:p>
          <a:p>
            <a:pPr algn="ctr">
              <a:spcBef>
                <a:spcPct val="25000"/>
              </a:spcBef>
            </a:pPr>
            <a:r>
              <a:rPr lang="en-US" sz="1800" dirty="0">
                <a:effectLst/>
                <a:latin typeface="Arial" charset="0"/>
              </a:rPr>
              <a:t>EMU_BOOTCTRL :</a:t>
            </a:r>
          </a:p>
          <a:p>
            <a:pPr algn="ctr">
              <a:spcBef>
                <a:spcPct val="25000"/>
              </a:spcBef>
            </a:pPr>
            <a:r>
              <a:rPr lang="en-US" sz="1400" b="0" dirty="0">
                <a:effectLst/>
                <a:latin typeface="Arial" charset="0"/>
              </a:rPr>
              <a:t>EMU_KEY and EMU_BMODE</a:t>
            </a:r>
          </a:p>
        </p:txBody>
      </p:sp>
      <p:sp>
        <p:nvSpPr>
          <p:cNvPr id="87" name="Text Box 154"/>
          <p:cNvSpPr txBox="1">
            <a:spLocks noChangeArrowheads="1"/>
          </p:cNvSpPr>
          <p:nvPr/>
        </p:nvSpPr>
        <p:spPr bwMode="auto">
          <a:xfrm>
            <a:off x="787400" y="763588"/>
            <a:ext cx="2035175" cy="287337"/>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Emulator Connected</a:t>
            </a:r>
          </a:p>
        </p:txBody>
      </p:sp>
      <p:sp>
        <p:nvSpPr>
          <p:cNvPr id="88" name="Rectangle 156"/>
          <p:cNvSpPr>
            <a:spLocks noChangeArrowheads="1"/>
          </p:cNvSpPr>
          <p:nvPr/>
        </p:nvSpPr>
        <p:spPr bwMode="auto">
          <a:xfrm>
            <a:off x="760209" y="2417445"/>
            <a:ext cx="2109788" cy="3825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9" name="Text Box 157"/>
          <p:cNvSpPr txBox="1">
            <a:spLocks noChangeArrowheads="1"/>
          </p:cNvSpPr>
          <p:nvPr/>
        </p:nvSpPr>
        <p:spPr bwMode="auto">
          <a:xfrm>
            <a:off x="779576" y="2478405"/>
            <a:ext cx="2070100" cy="288925"/>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EMU_KEY = </a:t>
            </a:r>
            <a:r>
              <a:rPr lang="en-US" sz="1600" dirty="0" smtClean="0">
                <a:effectLst/>
                <a:latin typeface="Arial" charset="0"/>
              </a:rPr>
              <a:t>0x5A </a:t>
            </a:r>
            <a:r>
              <a:rPr lang="en-US" sz="1600" dirty="0">
                <a:effectLst/>
                <a:latin typeface="Arial" charset="0"/>
              </a:rPr>
              <a:t>?</a:t>
            </a:r>
          </a:p>
        </p:txBody>
      </p:sp>
      <p:sp>
        <p:nvSpPr>
          <p:cNvPr id="90" name="Rectangle 159"/>
          <p:cNvSpPr>
            <a:spLocks noChangeArrowheads="1"/>
          </p:cNvSpPr>
          <p:nvPr/>
        </p:nvSpPr>
        <p:spPr bwMode="auto">
          <a:xfrm>
            <a:off x="3809479" y="2333308"/>
            <a:ext cx="1212850"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9" name="Rectangle 160"/>
          <p:cNvSpPr>
            <a:spLocks noChangeArrowheads="1"/>
          </p:cNvSpPr>
          <p:nvPr/>
        </p:nvSpPr>
        <p:spPr bwMode="auto">
          <a:xfrm>
            <a:off x="3809479" y="2606358"/>
            <a:ext cx="1212850" cy="274637"/>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1" name="Text Box 161"/>
          <p:cNvSpPr txBox="1">
            <a:spLocks noChangeArrowheads="1"/>
          </p:cNvSpPr>
          <p:nvPr/>
        </p:nvSpPr>
        <p:spPr bwMode="auto">
          <a:xfrm>
            <a:off x="3801541" y="2349183"/>
            <a:ext cx="1233488" cy="544512"/>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600">
                <a:effectLst/>
                <a:latin typeface="Arial" charset="0"/>
              </a:rPr>
              <a:t>Boot Mode</a:t>
            </a:r>
          </a:p>
          <a:p>
            <a:pPr algn="ctr">
              <a:spcBef>
                <a:spcPct val="25000"/>
              </a:spcBef>
            </a:pPr>
            <a:r>
              <a:rPr lang="en-US" sz="1600">
                <a:effectLst/>
                <a:latin typeface="Arial" charset="0"/>
              </a:rPr>
              <a:t>Wait</a:t>
            </a:r>
          </a:p>
        </p:txBody>
      </p:sp>
      <p:sp>
        <p:nvSpPr>
          <p:cNvPr id="102" name="Line 186"/>
          <p:cNvSpPr>
            <a:spLocks noChangeShapeType="1"/>
          </p:cNvSpPr>
          <p:nvPr/>
        </p:nvSpPr>
        <p:spPr bwMode="auto">
          <a:xfrm>
            <a:off x="1814513" y="2187575"/>
            <a:ext cx="0" cy="230981"/>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03" name="Line 187"/>
          <p:cNvSpPr>
            <a:spLocks noChangeShapeType="1"/>
          </p:cNvSpPr>
          <p:nvPr/>
        </p:nvSpPr>
        <p:spPr bwMode="auto">
          <a:xfrm>
            <a:off x="1814513" y="2807018"/>
            <a:ext cx="0" cy="691293"/>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04" name="Text Box 191"/>
          <p:cNvSpPr txBox="1">
            <a:spLocks noChangeArrowheads="1"/>
          </p:cNvSpPr>
          <p:nvPr/>
        </p:nvSpPr>
        <p:spPr bwMode="auto">
          <a:xfrm>
            <a:off x="3044303" y="2309495"/>
            <a:ext cx="488950"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NO</a:t>
            </a:r>
          </a:p>
        </p:txBody>
      </p:sp>
      <p:sp>
        <p:nvSpPr>
          <p:cNvPr id="105" name="Text Box 193"/>
          <p:cNvSpPr txBox="1">
            <a:spLocks noChangeArrowheads="1"/>
          </p:cNvSpPr>
          <p:nvPr/>
        </p:nvSpPr>
        <p:spPr bwMode="auto">
          <a:xfrm>
            <a:off x="1849438" y="2898458"/>
            <a:ext cx="5889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YES</a:t>
            </a:r>
          </a:p>
        </p:txBody>
      </p:sp>
      <p:sp>
        <p:nvSpPr>
          <p:cNvPr id="106" name="Line 148"/>
          <p:cNvSpPr>
            <a:spLocks noChangeShapeType="1"/>
          </p:cNvSpPr>
          <p:nvPr/>
        </p:nvSpPr>
        <p:spPr bwMode="auto">
          <a:xfrm>
            <a:off x="2875657" y="3822819"/>
            <a:ext cx="936625"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07" name="Rectangle 156"/>
          <p:cNvSpPr>
            <a:spLocks noChangeArrowheads="1"/>
          </p:cNvSpPr>
          <p:nvPr/>
        </p:nvSpPr>
        <p:spPr bwMode="auto">
          <a:xfrm>
            <a:off x="618232" y="3498311"/>
            <a:ext cx="2396174" cy="64337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8" name="Text Box 157"/>
          <p:cNvSpPr txBox="1">
            <a:spLocks noChangeArrowheads="1"/>
          </p:cNvSpPr>
          <p:nvPr/>
        </p:nvSpPr>
        <p:spPr bwMode="auto">
          <a:xfrm>
            <a:off x="618232" y="3528791"/>
            <a:ext cx="2424062" cy="609398"/>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EMU_BMODE </a:t>
            </a:r>
            <a:r>
              <a:rPr lang="en-US" sz="1600" dirty="0">
                <a:effectLst/>
                <a:latin typeface="Arial" charset="0"/>
              </a:rPr>
              <a:t>= </a:t>
            </a:r>
            <a:r>
              <a:rPr lang="en-US" sz="1600" dirty="0" smtClean="0">
                <a:effectLst/>
                <a:latin typeface="Arial" charset="0"/>
              </a:rPr>
              <a:t>0xFE ?</a:t>
            </a:r>
          </a:p>
          <a:p>
            <a:pPr algn="ctr"/>
            <a:r>
              <a:rPr lang="en-US" sz="1600" b="0" i="1" dirty="0" smtClean="0">
                <a:effectLst/>
                <a:latin typeface="Arial" charset="0"/>
              </a:rPr>
              <a:t>CPU1 only</a:t>
            </a:r>
            <a:endParaRPr lang="en-US" sz="1600" b="0" i="1" dirty="0">
              <a:effectLst/>
              <a:latin typeface="Arial" charset="0"/>
            </a:endParaRPr>
          </a:p>
        </p:txBody>
      </p:sp>
      <p:sp>
        <p:nvSpPr>
          <p:cNvPr id="109" name="Line 187"/>
          <p:cNvSpPr>
            <a:spLocks noChangeShapeType="1"/>
          </p:cNvSpPr>
          <p:nvPr/>
        </p:nvSpPr>
        <p:spPr bwMode="auto">
          <a:xfrm>
            <a:off x="1815729" y="4163464"/>
            <a:ext cx="0" cy="643469"/>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0" name="Text Box 191"/>
          <p:cNvSpPr txBox="1">
            <a:spLocks noChangeArrowheads="1"/>
          </p:cNvSpPr>
          <p:nvPr/>
        </p:nvSpPr>
        <p:spPr bwMode="auto">
          <a:xfrm>
            <a:off x="3045519" y="3525956"/>
            <a:ext cx="593432"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YES</a:t>
            </a:r>
            <a:endParaRPr lang="en-US" sz="1600" b="0" dirty="0">
              <a:effectLst/>
              <a:latin typeface="Arial" charset="0"/>
            </a:endParaRPr>
          </a:p>
        </p:txBody>
      </p:sp>
      <p:sp>
        <p:nvSpPr>
          <p:cNvPr id="111" name="Text Box 193"/>
          <p:cNvSpPr txBox="1">
            <a:spLocks noChangeArrowheads="1"/>
          </p:cNvSpPr>
          <p:nvPr/>
        </p:nvSpPr>
        <p:spPr bwMode="auto">
          <a:xfrm>
            <a:off x="1850654" y="4244744"/>
            <a:ext cx="492443"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NO</a:t>
            </a:r>
            <a:endParaRPr lang="en-US" sz="1600" b="0" dirty="0">
              <a:effectLst/>
              <a:latin typeface="Arial" charset="0"/>
            </a:endParaRPr>
          </a:p>
        </p:txBody>
      </p:sp>
      <p:sp>
        <p:nvSpPr>
          <p:cNvPr id="112" name="Line 148"/>
          <p:cNvSpPr>
            <a:spLocks noChangeShapeType="1"/>
          </p:cNvSpPr>
          <p:nvPr/>
        </p:nvSpPr>
        <p:spPr bwMode="auto">
          <a:xfrm>
            <a:off x="2876873" y="4995846"/>
            <a:ext cx="936625"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3" name="Rectangle 156"/>
          <p:cNvSpPr>
            <a:spLocks noChangeArrowheads="1"/>
          </p:cNvSpPr>
          <p:nvPr/>
        </p:nvSpPr>
        <p:spPr bwMode="auto">
          <a:xfrm>
            <a:off x="618232" y="4806933"/>
            <a:ext cx="2398606" cy="3825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4" name="Text Box 157"/>
          <p:cNvSpPr txBox="1">
            <a:spLocks noChangeArrowheads="1"/>
          </p:cNvSpPr>
          <p:nvPr/>
        </p:nvSpPr>
        <p:spPr bwMode="auto">
          <a:xfrm>
            <a:off x="619448" y="4867893"/>
            <a:ext cx="2412840"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EMU_BMODE </a:t>
            </a:r>
            <a:r>
              <a:rPr lang="en-US" sz="1600" dirty="0">
                <a:effectLst/>
                <a:latin typeface="Arial" charset="0"/>
              </a:rPr>
              <a:t>= </a:t>
            </a:r>
            <a:r>
              <a:rPr lang="en-US" sz="1600" dirty="0" smtClean="0">
                <a:effectLst/>
                <a:latin typeface="Arial" charset="0"/>
              </a:rPr>
              <a:t>0xFF </a:t>
            </a:r>
            <a:r>
              <a:rPr lang="en-US" sz="1600" dirty="0">
                <a:effectLst/>
                <a:latin typeface="Arial" charset="0"/>
              </a:rPr>
              <a:t>?</a:t>
            </a:r>
          </a:p>
        </p:txBody>
      </p:sp>
      <p:sp>
        <p:nvSpPr>
          <p:cNvPr id="115" name="Rectangle 159"/>
          <p:cNvSpPr>
            <a:spLocks noChangeArrowheads="1"/>
          </p:cNvSpPr>
          <p:nvPr/>
        </p:nvSpPr>
        <p:spPr bwMode="auto">
          <a:xfrm>
            <a:off x="3811911" y="4722796"/>
            <a:ext cx="17506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6" name="Rectangle 160"/>
          <p:cNvSpPr>
            <a:spLocks noChangeArrowheads="1"/>
          </p:cNvSpPr>
          <p:nvPr/>
        </p:nvSpPr>
        <p:spPr bwMode="auto">
          <a:xfrm>
            <a:off x="3811910" y="4995846"/>
            <a:ext cx="1750689" cy="46434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7" name="Text Box 161"/>
          <p:cNvSpPr txBox="1">
            <a:spLocks noChangeArrowheads="1"/>
          </p:cNvSpPr>
          <p:nvPr/>
        </p:nvSpPr>
        <p:spPr bwMode="auto">
          <a:xfrm>
            <a:off x="3805740" y="4758991"/>
            <a:ext cx="1764605" cy="744819"/>
          </a:xfrm>
          <a:prstGeom prst="rect">
            <a:avLst/>
          </a:prstGeom>
          <a:noFill/>
          <a:ln w="12700">
            <a:noFill/>
            <a:miter lim="800000"/>
            <a:headEnd type="none" w="sm" len="sm"/>
            <a:tailEnd type="none" w="sm" len="sm"/>
          </a:ln>
          <a:effectLst/>
        </p:spPr>
        <p:txBody>
          <a:bodyPr wrap="square">
            <a:spAutoFit/>
          </a:bodyPr>
          <a:lstStyle/>
          <a:p>
            <a:pPr algn="ctr">
              <a:spcBef>
                <a:spcPct val="25000"/>
              </a:spcBef>
            </a:pPr>
            <a:r>
              <a:rPr lang="en-US" sz="1600" dirty="0">
                <a:effectLst/>
                <a:latin typeface="Arial" charset="0"/>
              </a:rPr>
              <a:t>Boot Mode</a:t>
            </a:r>
          </a:p>
          <a:p>
            <a:pPr algn="ctr">
              <a:spcBef>
                <a:spcPct val="25000"/>
              </a:spcBef>
            </a:pPr>
            <a:r>
              <a:rPr lang="en-US" sz="1600" dirty="0" smtClean="0">
                <a:effectLst/>
                <a:latin typeface="Arial" charset="0"/>
              </a:rPr>
              <a:t>Emulate CPU1/2</a:t>
            </a:r>
            <a:r>
              <a:rPr lang="en-US" sz="1600" dirty="0">
                <a:effectLst/>
                <a:latin typeface="Arial" charset="0"/>
              </a:rPr>
              <a:t> </a:t>
            </a:r>
            <a:r>
              <a:rPr lang="en-US" sz="1600" dirty="0" smtClean="0">
                <a:effectLst/>
                <a:latin typeface="Arial" charset="0"/>
              </a:rPr>
              <a:t>Stand-Alone</a:t>
            </a:r>
          </a:p>
        </p:txBody>
      </p:sp>
      <p:sp>
        <p:nvSpPr>
          <p:cNvPr id="118" name="Line 187"/>
          <p:cNvSpPr>
            <a:spLocks noChangeShapeType="1"/>
          </p:cNvSpPr>
          <p:nvPr/>
        </p:nvSpPr>
        <p:spPr bwMode="auto">
          <a:xfrm>
            <a:off x="1816945" y="5186346"/>
            <a:ext cx="0" cy="547687"/>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9" name="Text Box 191"/>
          <p:cNvSpPr txBox="1">
            <a:spLocks noChangeArrowheads="1"/>
          </p:cNvSpPr>
          <p:nvPr/>
        </p:nvSpPr>
        <p:spPr bwMode="auto">
          <a:xfrm>
            <a:off x="3046735" y="4698983"/>
            <a:ext cx="593432"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YES</a:t>
            </a:r>
            <a:endParaRPr lang="en-US" sz="1600" b="0" dirty="0">
              <a:effectLst/>
              <a:latin typeface="Arial" charset="0"/>
            </a:endParaRPr>
          </a:p>
        </p:txBody>
      </p:sp>
      <p:sp>
        <p:nvSpPr>
          <p:cNvPr id="120" name="Text Box 193"/>
          <p:cNvSpPr txBox="1">
            <a:spLocks noChangeArrowheads="1"/>
          </p:cNvSpPr>
          <p:nvPr/>
        </p:nvSpPr>
        <p:spPr bwMode="auto">
          <a:xfrm>
            <a:off x="1851870" y="5287946"/>
            <a:ext cx="492443" cy="289310"/>
          </a:xfrm>
          <a:prstGeom prst="rect">
            <a:avLst/>
          </a:prstGeom>
          <a:noFill/>
          <a:ln w="12700">
            <a:noFill/>
            <a:miter lim="800000"/>
            <a:headEnd type="none" w="sm" len="sm"/>
            <a:tailEnd type="none" w="sm" len="sm"/>
          </a:ln>
          <a:effectLst/>
        </p:spPr>
        <p:txBody>
          <a:bodyPr wrap="none">
            <a:spAutoFit/>
          </a:bodyPr>
          <a:lstStyle/>
          <a:p>
            <a:r>
              <a:rPr lang="en-US" sz="1600" b="0" dirty="0" smtClean="0">
                <a:effectLst/>
                <a:latin typeface="Arial" charset="0"/>
              </a:rPr>
              <a:t>NO</a:t>
            </a:r>
            <a:endParaRPr lang="en-US" sz="1600" b="0" dirty="0">
              <a:effectLst/>
              <a:latin typeface="Arial" charset="0"/>
            </a:endParaRPr>
          </a:p>
        </p:txBody>
      </p:sp>
      <p:grpSp>
        <p:nvGrpSpPr>
          <p:cNvPr id="121" name="Group 120"/>
          <p:cNvGrpSpPr/>
          <p:nvPr/>
        </p:nvGrpSpPr>
        <p:grpSpPr>
          <a:xfrm>
            <a:off x="3759200" y="3108959"/>
            <a:ext cx="3079116" cy="1415833"/>
            <a:chOff x="5740400" y="4724399"/>
            <a:chExt cx="3079116" cy="1415833"/>
          </a:xfrm>
        </p:grpSpPr>
        <p:sp>
          <p:nvSpPr>
            <p:cNvPr id="122" name="Rectangle 91"/>
            <p:cNvSpPr>
              <a:spLocks noChangeArrowheads="1"/>
            </p:cNvSpPr>
            <p:nvPr/>
          </p:nvSpPr>
          <p:spPr bwMode="auto">
            <a:xfrm>
              <a:off x="7573328" y="5815648"/>
              <a:ext cx="1246188" cy="28892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3" name="Rectangle 92"/>
            <p:cNvSpPr>
              <a:spLocks noChangeArrowheads="1"/>
            </p:cNvSpPr>
            <p:nvPr/>
          </p:nvSpPr>
          <p:spPr bwMode="auto">
            <a:xfrm>
              <a:off x="7573328" y="4724400"/>
              <a:ext cx="1246188" cy="33242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4" name="Rectangle 93"/>
            <p:cNvSpPr>
              <a:spLocks noChangeArrowheads="1"/>
            </p:cNvSpPr>
            <p:nvPr/>
          </p:nvSpPr>
          <p:spPr bwMode="auto">
            <a:xfrm>
              <a:off x="7573328" y="5055235"/>
              <a:ext cx="1246188" cy="763588"/>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5" name="Text Box 94"/>
            <p:cNvSpPr txBox="1">
              <a:spLocks noChangeArrowheads="1"/>
            </p:cNvSpPr>
            <p:nvPr/>
          </p:nvSpPr>
          <p:spPr bwMode="auto">
            <a:xfrm>
              <a:off x="7565391" y="4798060"/>
              <a:ext cx="1238250" cy="1316038"/>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a:effectLst/>
                  <a:latin typeface="Arial" charset="0"/>
                </a:rPr>
                <a:t>Parallel I/O</a:t>
              </a:r>
            </a:p>
            <a:p>
              <a:pPr>
                <a:spcBef>
                  <a:spcPct val="25000"/>
                </a:spcBef>
              </a:pPr>
              <a:r>
                <a:rPr lang="en-US" sz="1600" dirty="0" smtClean="0">
                  <a:effectLst/>
                  <a:latin typeface="Arial" charset="0"/>
                </a:rPr>
                <a:t>SCI-A</a:t>
              </a:r>
              <a:endParaRPr lang="en-US" sz="1600" dirty="0">
                <a:effectLst/>
                <a:latin typeface="Arial" charset="0"/>
              </a:endParaRPr>
            </a:p>
            <a:p>
              <a:pPr>
                <a:spcBef>
                  <a:spcPct val="25000"/>
                </a:spcBef>
              </a:pPr>
              <a:r>
                <a:rPr lang="en-US" sz="1600" dirty="0">
                  <a:effectLst/>
                  <a:latin typeface="Arial" charset="0"/>
                </a:rPr>
                <a:t>Wait</a:t>
              </a:r>
            </a:p>
            <a:p>
              <a:pPr>
                <a:spcBef>
                  <a:spcPct val="25000"/>
                </a:spcBef>
              </a:pPr>
              <a:r>
                <a:rPr lang="en-US" sz="1600" dirty="0" err="1">
                  <a:effectLst/>
                  <a:latin typeface="Arial" charset="0"/>
                </a:rPr>
                <a:t>GetMode</a:t>
              </a:r>
              <a:endParaRPr lang="en-US" sz="1600" dirty="0">
                <a:effectLst/>
                <a:latin typeface="Arial" charset="0"/>
              </a:endParaRPr>
            </a:p>
          </p:txBody>
        </p:sp>
        <p:sp>
          <p:nvSpPr>
            <p:cNvPr id="126" name="Rectangle 95"/>
            <p:cNvSpPr>
              <a:spLocks noChangeArrowheads="1"/>
            </p:cNvSpPr>
            <p:nvPr/>
          </p:nvSpPr>
          <p:spPr bwMode="auto">
            <a:xfrm>
              <a:off x="5791200" y="5815648"/>
              <a:ext cx="1783716" cy="2889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7" name="Rectangle 96"/>
            <p:cNvSpPr>
              <a:spLocks noChangeArrowheads="1"/>
            </p:cNvSpPr>
            <p:nvPr/>
          </p:nvSpPr>
          <p:spPr bwMode="auto">
            <a:xfrm>
              <a:off x="5791200" y="4724399"/>
              <a:ext cx="1783716" cy="33242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8" name="Rectangle 97"/>
            <p:cNvSpPr>
              <a:spLocks noChangeArrowheads="1"/>
            </p:cNvSpPr>
            <p:nvPr/>
          </p:nvSpPr>
          <p:spPr bwMode="auto">
            <a:xfrm>
              <a:off x="5791200" y="5055235"/>
              <a:ext cx="1783080" cy="76358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9" name="Text Box 98"/>
            <p:cNvSpPr txBox="1">
              <a:spLocks noChangeArrowheads="1"/>
            </p:cNvSpPr>
            <p:nvPr/>
          </p:nvSpPr>
          <p:spPr bwMode="auto">
            <a:xfrm>
              <a:off x="5740400" y="4816793"/>
              <a:ext cx="1955800" cy="1323439"/>
            </a:xfrm>
            <a:prstGeom prst="rect">
              <a:avLst/>
            </a:prstGeom>
            <a:noFill/>
            <a:ln w="12700">
              <a:noFill/>
              <a:miter lim="800000"/>
              <a:headEnd type="none" w="sm" len="sm"/>
              <a:tailEnd type="none" w="sm" len="sm"/>
            </a:ln>
            <a:effectLst/>
          </p:spPr>
          <p:txBody>
            <a:bodyPr wrap="square">
              <a:spAutoFit/>
            </a:bodyPr>
            <a:lstStyle/>
            <a:p>
              <a:pPr>
                <a:spcBef>
                  <a:spcPct val="25000"/>
                </a:spcBef>
              </a:pPr>
              <a:r>
                <a:rPr lang="en-US" sz="1600" dirty="0" smtClean="0">
                  <a:effectLst/>
                  <a:latin typeface="Arial" charset="0"/>
                </a:rPr>
                <a:t>GPIO 72  GPIO 84</a:t>
              </a:r>
              <a:endParaRPr lang="en-US" sz="1600" dirty="0">
                <a:effectLst/>
                <a:latin typeface="Arial" charset="0"/>
              </a:endParaRPr>
            </a:p>
            <a:p>
              <a:pPr>
                <a:spcBef>
                  <a:spcPct val="25000"/>
                </a:spcBef>
              </a:pPr>
              <a:r>
                <a:rPr lang="en-US" sz="1600" dirty="0">
                  <a:effectLst/>
                  <a:latin typeface="Arial" charset="0"/>
                </a:rPr>
                <a:t> </a:t>
              </a:r>
              <a:r>
                <a:rPr lang="en-US" sz="1600" dirty="0" smtClean="0">
                  <a:effectLst/>
                  <a:latin typeface="Arial" charset="0"/>
                </a:rPr>
                <a:t>    0              0</a:t>
              </a:r>
              <a:endParaRPr lang="en-US" sz="1600" dirty="0">
                <a:effectLst/>
                <a:latin typeface="Arial" charset="0"/>
              </a:endParaRPr>
            </a:p>
            <a:p>
              <a:pPr>
                <a:spcBef>
                  <a:spcPct val="25000"/>
                </a:spcBef>
              </a:pPr>
              <a:r>
                <a:rPr lang="en-US" sz="1600" dirty="0">
                  <a:effectLst/>
                  <a:latin typeface="Arial" charset="0"/>
                </a:rPr>
                <a:t>    </a:t>
              </a:r>
              <a:r>
                <a:rPr lang="en-US" sz="1600" dirty="0" smtClean="0">
                  <a:effectLst/>
                  <a:latin typeface="Arial" charset="0"/>
                </a:rPr>
                <a:t> 0</a:t>
              </a:r>
              <a:r>
                <a:rPr lang="en-US" sz="1600" dirty="0">
                  <a:effectLst/>
                  <a:latin typeface="Arial" charset="0"/>
                </a:rPr>
                <a:t> </a:t>
              </a:r>
              <a:r>
                <a:rPr lang="en-US" sz="1600" dirty="0" smtClean="0">
                  <a:effectLst/>
                  <a:latin typeface="Arial" charset="0"/>
                </a:rPr>
                <a:t>             1</a:t>
              </a:r>
              <a:endParaRPr lang="en-US" sz="1600" dirty="0">
                <a:effectLst/>
                <a:latin typeface="Arial" charset="0"/>
              </a:endParaRPr>
            </a:p>
            <a:p>
              <a:pPr>
                <a:spcBef>
                  <a:spcPct val="25000"/>
                </a:spcBef>
              </a:pPr>
              <a:r>
                <a:rPr lang="en-US" sz="1600" dirty="0">
                  <a:effectLst/>
                  <a:latin typeface="Arial" charset="0"/>
                </a:rPr>
                <a:t>    </a:t>
              </a:r>
              <a:r>
                <a:rPr lang="en-US" sz="1600" dirty="0" smtClean="0">
                  <a:effectLst/>
                  <a:latin typeface="Arial" charset="0"/>
                </a:rPr>
                <a:t> 1</a:t>
              </a:r>
              <a:r>
                <a:rPr lang="en-US" sz="1600" dirty="0">
                  <a:effectLst/>
                  <a:latin typeface="Arial" charset="0"/>
                </a:rPr>
                <a:t> </a:t>
              </a:r>
              <a:r>
                <a:rPr lang="en-US" sz="1600" dirty="0" smtClean="0">
                  <a:effectLst/>
                  <a:latin typeface="Arial" charset="0"/>
                </a:rPr>
                <a:t>             0</a:t>
              </a:r>
              <a:endParaRPr lang="en-US" sz="1600" dirty="0">
                <a:effectLst/>
                <a:latin typeface="Arial" charset="0"/>
              </a:endParaRPr>
            </a:p>
            <a:p>
              <a:pPr>
                <a:spcBef>
                  <a:spcPct val="25000"/>
                </a:spcBef>
              </a:pPr>
              <a:r>
                <a:rPr lang="en-US" sz="1600" dirty="0">
                  <a:effectLst/>
                  <a:latin typeface="Arial" charset="0"/>
                </a:rPr>
                <a:t>    </a:t>
              </a:r>
              <a:r>
                <a:rPr lang="en-US" sz="1600" dirty="0" smtClean="0">
                  <a:effectLst/>
                  <a:latin typeface="Arial" charset="0"/>
                </a:rPr>
                <a:t> 1</a:t>
              </a:r>
              <a:r>
                <a:rPr lang="en-US" sz="1600" dirty="0">
                  <a:effectLst/>
                  <a:latin typeface="Arial" charset="0"/>
                </a:rPr>
                <a:t> </a:t>
              </a:r>
              <a:r>
                <a:rPr lang="en-US" sz="1600" dirty="0" smtClean="0">
                  <a:effectLst/>
                  <a:latin typeface="Arial" charset="0"/>
                </a:rPr>
                <a:t>             1</a:t>
              </a:r>
              <a:endParaRPr lang="en-US" sz="1600" dirty="0">
                <a:effectLst/>
                <a:latin typeface="Arial" charset="0"/>
              </a:endParaRPr>
            </a:p>
          </p:txBody>
        </p:sp>
      </p:grpSp>
      <p:sp>
        <p:nvSpPr>
          <p:cNvPr id="130" name="Text Box 147"/>
          <p:cNvSpPr txBox="1">
            <a:spLocks noChangeArrowheads="1"/>
          </p:cNvSpPr>
          <p:nvPr/>
        </p:nvSpPr>
        <p:spPr bwMode="auto">
          <a:xfrm>
            <a:off x="6840684" y="3435023"/>
            <a:ext cx="2157843" cy="1077218"/>
          </a:xfrm>
          <a:prstGeom prst="rect">
            <a:avLst/>
          </a:prstGeom>
          <a:noFill/>
          <a:ln w="12700">
            <a:noFill/>
            <a:miter lim="800000"/>
            <a:headEnd type="none" w="sm" len="sm"/>
            <a:tailEnd type="none" w="sm" len="sm"/>
          </a:ln>
          <a:effectLst/>
        </p:spPr>
        <p:txBody>
          <a:bodyPr wrap="square">
            <a:spAutoFit/>
          </a:bodyPr>
          <a:lstStyle/>
          <a:p>
            <a:r>
              <a:rPr lang="en-US" sz="1600" b="0" i="1" dirty="0" smtClean="0">
                <a:effectLst/>
                <a:latin typeface="Arial" charset="0"/>
              </a:rPr>
              <a:t>Boot pins can be mapped to any GPIO pins.  </a:t>
            </a:r>
            <a:r>
              <a:rPr lang="en-US" sz="1600" b="0" i="1" dirty="0" err="1" smtClean="0">
                <a:effectLst/>
                <a:latin typeface="Arial" charset="0"/>
              </a:rPr>
              <a:t>GetMode</a:t>
            </a:r>
            <a:r>
              <a:rPr lang="en-US" sz="1600" b="0" i="1" dirty="0" smtClean="0">
                <a:effectLst/>
                <a:latin typeface="Arial" charset="0"/>
              </a:rPr>
              <a:t> reads </a:t>
            </a:r>
            <a:r>
              <a:rPr lang="en-US" sz="1600" b="0" i="1" dirty="0" err="1" smtClean="0">
                <a:effectLst/>
                <a:latin typeface="Arial" charset="0"/>
              </a:rPr>
              <a:t>ZxOTP_BOOTCTRL</a:t>
            </a:r>
            <a:r>
              <a:rPr lang="en-US" sz="1600" b="0" i="1" dirty="0" smtClean="0">
                <a:effectLst/>
                <a:latin typeface="Arial" charset="0"/>
              </a:rPr>
              <a:t> (not the boot pins).</a:t>
            </a:r>
            <a:endParaRPr lang="en-US" sz="1600" b="0" i="1" dirty="0">
              <a:effectLst/>
              <a:latin typeface="Arial" charset="0"/>
            </a:endParaRPr>
          </a:p>
        </p:txBody>
      </p:sp>
      <p:sp>
        <p:nvSpPr>
          <p:cNvPr id="131" name="Text Box 147"/>
          <p:cNvSpPr txBox="1">
            <a:spLocks noChangeArrowheads="1"/>
          </p:cNvSpPr>
          <p:nvPr/>
        </p:nvSpPr>
        <p:spPr bwMode="auto">
          <a:xfrm>
            <a:off x="5570684" y="4857423"/>
            <a:ext cx="2157843" cy="486287"/>
          </a:xfrm>
          <a:prstGeom prst="rect">
            <a:avLst/>
          </a:prstGeom>
          <a:noFill/>
          <a:ln w="12700">
            <a:noFill/>
            <a:miter lim="800000"/>
            <a:headEnd type="none" w="sm" len="sm"/>
            <a:tailEnd type="none" w="sm" len="sm"/>
          </a:ln>
          <a:effectLst/>
        </p:spPr>
        <p:txBody>
          <a:bodyPr wrap="square">
            <a:spAutoFit/>
          </a:bodyPr>
          <a:lstStyle/>
          <a:p>
            <a:r>
              <a:rPr lang="en-US" sz="1600" b="0" i="1" dirty="0" smtClean="0">
                <a:effectLst/>
                <a:latin typeface="Arial" charset="0"/>
              </a:rPr>
              <a:t>Reads OTP for boot pins and boot mode.</a:t>
            </a:r>
            <a:endParaRPr lang="en-US" sz="1600" b="0" i="1" dirty="0">
              <a:effectLst/>
              <a:latin typeface="Arial" charset="0"/>
            </a:endParaRPr>
          </a:p>
        </p:txBody>
      </p:sp>
      <p:sp>
        <p:nvSpPr>
          <p:cNvPr id="132" name="Rectangle 131"/>
          <p:cNvSpPr/>
          <p:nvPr/>
        </p:nvSpPr>
        <p:spPr bwMode="auto">
          <a:xfrm>
            <a:off x="132080" y="6005558"/>
            <a:ext cx="8884920" cy="735094"/>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nvGrpSpPr>
          <p:cNvPr id="133" name="Group 132"/>
          <p:cNvGrpSpPr/>
          <p:nvPr/>
        </p:nvGrpSpPr>
        <p:grpSpPr>
          <a:xfrm>
            <a:off x="227302" y="6012802"/>
            <a:ext cx="4277852" cy="645965"/>
            <a:chOff x="237462" y="6012802"/>
            <a:chExt cx="4277852" cy="645965"/>
          </a:xfrm>
        </p:grpSpPr>
        <p:sp>
          <p:nvSpPr>
            <p:cNvPr id="134" name="TextBox 133"/>
            <p:cNvSpPr txBox="1"/>
            <p:nvPr/>
          </p:nvSpPr>
          <p:spPr>
            <a:xfrm>
              <a:off x="237462" y="6394079"/>
              <a:ext cx="1251305"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EMU_BOOTPIN1</a:t>
              </a:r>
            </a:p>
          </p:txBody>
        </p:sp>
        <p:sp>
          <p:nvSpPr>
            <p:cNvPr id="135" name="TextBox 134"/>
            <p:cNvSpPr txBox="1"/>
            <p:nvPr/>
          </p:nvSpPr>
          <p:spPr>
            <a:xfrm>
              <a:off x="1464873" y="6394079"/>
              <a:ext cx="1251305"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EMU_BOOTPIN0</a:t>
              </a:r>
            </a:p>
          </p:txBody>
        </p:sp>
        <p:sp>
          <p:nvSpPr>
            <p:cNvPr id="136" name="TextBox 135"/>
            <p:cNvSpPr txBox="1"/>
            <p:nvPr/>
          </p:nvSpPr>
          <p:spPr>
            <a:xfrm>
              <a:off x="2690362" y="6394079"/>
              <a:ext cx="1047723"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EMU_BMODE</a:t>
              </a:r>
            </a:p>
          </p:txBody>
        </p:sp>
        <p:sp>
          <p:nvSpPr>
            <p:cNvPr id="137" name="TextBox 136"/>
            <p:cNvSpPr txBox="1"/>
            <p:nvPr/>
          </p:nvSpPr>
          <p:spPr>
            <a:xfrm>
              <a:off x="3712850" y="6394079"/>
              <a:ext cx="802464"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EMU_KEY</a:t>
              </a:r>
            </a:p>
          </p:txBody>
        </p:sp>
        <p:sp>
          <p:nvSpPr>
            <p:cNvPr id="138" name="TextBox 137"/>
            <p:cNvSpPr txBox="1"/>
            <p:nvPr/>
          </p:nvSpPr>
          <p:spPr>
            <a:xfrm>
              <a:off x="3844617" y="6177902"/>
              <a:ext cx="513282" cy="264688"/>
            </a:xfrm>
            <a:prstGeom prst="rect">
              <a:avLst/>
            </a:prstGeom>
            <a:noFill/>
          </p:spPr>
          <p:txBody>
            <a:bodyPr wrap="none" rtlCol="0" anchor="ctr" anchorCtr="0">
              <a:spAutoFit/>
            </a:bodyPr>
            <a:lstStyle/>
            <a:p>
              <a:r>
                <a:rPr lang="en-US" sz="1400" dirty="0" smtClean="0">
                  <a:effectLst/>
                </a:rPr>
                <a:t>7 – 0</a:t>
              </a:r>
            </a:p>
          </p:txBody>
        </p:sp>
        <p:sp>
          <p:nvSpPr>
            <p:cNvPr id="139" name="TextBox 138"/>
            <p:cNvSpPr txBox="1"/>
            <p:nvPr/>
          </p:nvSpPr>
          <p:spPr>
            <a:xfrm>
              <a:off x="2903882" y="6177902"/>
              <a:ext cx="595035" cy="264688"/>
            </a:xfrm>
            <a:prstGeom prst="rect">
              <a:avLst/>
            </a:prstGeom>
            <a:noFill/>
          </p:spPr>
          <p:txBody>
            <a:bodyPr wrap="none" rtlCol="0" anchor="ctr" anchorCtr="0">
              <a:spAutoFit/>
            </a:bodyPr>
            <a:lstStyle/>
            <a:p>
              <a:r>
                <a:rPr lang="en-US" sz="1400" dirty="0" smtClean="0">
                  <a:effectLst/>
                </a:rPr>
                <a:t>15 – 8</a:t>
              </a:r>
            </a:p>
          </p:txBody>
        </p:sp>
        <p:sp>
          <p:nvSpPr>
            <p:cNvPr id="140" name="TextBox 139"/>
            <p:cNvSpPr txBox="1"/>
            <p:nvPr/>
          </p:nvSpPr>
          <p:spPr>
            <a:xfrm>
              <a:off x="1739307" y="6177902"/>
              <a:ext cx="676788" cy="264688"/>
            </a:xfrm>
            <a:prstGeom prst="rect">
              <a:avLst/>
            </a:prstGeom>
            <a:noFill/>
          </p:spPr>
          <p:txBody>
            <a:bodyPr wrap="none" rtlCol="0" anchor="ctr" anchorCtr="0">
              <a:spAutoFit/>
            </a:bodyPr>
            <a:lstStyle/>
            <a:p>
              <a:r>
                <a:rPr lang="en-US" sz="1400" dirty="0" smtClean="0">
                  <a:effectLst/>
                </a:rPr>
                <a:t>23 – 16</a:t>
              </a:r>
            </a:p>
          </p:txBody>
        </p:sp>
        <p:sp>
          <p:nvSpPr>
            <p:cNvPr id="141" name="TextBox 140"/>
            <p:cNvSpPr txBox="1"/>
            <p:nvPr/>
          </p:nvSpPr>
          <p:spPr>
            <a:xfrm>
              <a:off x="511896" y="6177902"/>
              <a:ext cx="676788" cy="264688"/>
            </a:xfrm>
            <a:prstGeom prst="rect">
              <a:avLst/>
            </a:prstGeom>
            <a:noFill/>
          </p:spPr>
          <p:txBody>
            <a:bodyPr wrap="none" rtlCol="0" anchor="ctr" anchorCtr="0">
              <a:spAutoFit/>
            </a:bodyPr>
            <a:lstStyle/>
            <a:p>
              <a:r>
                <a:rPr lang="en-US" sz="1400" dirty="0" smtClean="0">
                  <a:effectLst/>
                </a:rPr>
                <a:t>31 – 24</a:t>
              </a:r>
            </a:p>
          </p:txBody>
        </p:sp>
        <p:sp>
          <p:nvSpPr>
            <p:cNvPr id="142" name="TextBox 141"/>
            <p:cNvSpPr txBox="1"/>
            <p:nvPr/>
          </p:nvSpPr>
          <p:spPr>
            <a:xfrm>
              <a:off x="1192502" y="6012802"/>
              <a:ext cx="2469587" cy="264688"/>
            </a:xfrm>
            <a:prstGeom prst="rect">
              <a:avLst/>
            </a:prstGeom>
            <a:noFill/>
          </p:spPr>
          <p:txBody>
            <a:bodyPr wrap="none" rtlCol="0" anchor="ctr" anchorCtr="0">
              <a:spAutoFit/>
            </a:bodyPr>
            <a:lstStyle/>
            <a:p>
              <a:r>
                <a:rPr lang="en-US" sz="1400" dirty="0" smtClean="0">
                  <a:solidFill>
                    <a:schemeClr val="tx2"/>
                  </a:solidFill>
                  <a:effectLst/>
                </a:rPr>
                <a:t>CPU1 EMU_BOOTCTRL Register</a:t>
              </a:r>
            </a:p>
          </p:txBody>
        </p:sp>
      </p:grpSp>
      <p:grpSp>
        <p:nvGrpSpPr>
          <p:cNvPr id="143" name="Group 142"/>
          <p:cNvGrpSpPr/>
          <p:nvPr/>
        </p:nvGrpSpPr>
        <p:grpSpPr>
          <a:xfrm>
            <a:off x="4667222" y="6012802"/>
            <a:ext cx="4277852" cy="645965"/>
            <a:chOff x="4707862" y="6012802"/>
            <a:chExt cx="4277852" cy="645965"/>
          </a:xfrm>
        </p:grpSpPr>
        <p:sp>
          <p:nvSpPr>
            <p:cNvPr id="144" name="TextBox 143"/>
            <p:cNvSpPr txBox="1"/>
            <p:nvPr/>
          </p:nvSpPr>
          <p:spPr>
            <a:xfrm>
              <a:off x="4707862" y="6394079"/>
              <a:ext cx="1248099"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      reserved       </a:t>
              </a:r>
            </a:p>
          </p:txBody>
        </p:sp>
        <p:sp>
          <p:nvSpPr>
            <p:cNvPr id="145" name="TextBox 144"/>
            <p:cNvSpPr txBox="1"/>
            <p:nvPr/>
          </p:nvSpPr>
          <p:spPr>
            <a:xfrm>
              <a:off x="5935273" y="6394079"/>
              <a:ext cx="1248099"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      reserved       </a:t>
              </a:r>
            </a:p>
          </p:txBody>
        </p:sp>
        <p:sp>
          <p:nvSpPr>
            <p:cNvPr id="146" name="TextBox 145"/>
            <p:cNvSpPr txBox="1"/>
            <p:nvPr/>
          </p:nvSpPr>
          <p:spPr>
            <a:xfrm>
              <a:off x="7160762" y="6394079"/>
              <a:ext cx="1047723"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EMU_BMODE</a:t>
              </a:r>
            </a:p>
          </p:txBody>
        </p:sp>
        <p:sp>
          <p:nvSpPr>
            <p:cNvPr id="147" name="TextBox 146"/>
            <p:cNvSpPr txBox="1"/>
            <p:nvPr/>
          </p:nvSpPr>
          <p:spPr>
            <a:xfrm>
              <a:off x="8183250" y="6394079"/>
              <a:ext cx="802464"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EMU_KEY</a:t>
              </a:r>
            </a:p>
          </p:txBody>
        </p:sp>
        <p:sp>
          <p:nvSpPr>
            <p:cNvPr id="148" name="TextBox 147"/>
            <p:cNvSpPr txBox="1"/>
            <p:nvPr/>
          </p:nvSpPr>
          <p:spPr>
            <a:xfrm>
              <a:off x="8315017" y="6177902"/>
              <a:ext cx="513282" cy="264688"/>
            </a:xfrm>
            <a:prstGeom prst="rect">
              <a:avLst/>
            </a:prstGeom>
            <a:noFill/>
          </p:spPr>
          <p:txBody>
            <a:bodyPr wrap="none" rtlCol="0" anchor="ctr" anchorCtr="0">
              <a:spAutoFit/>
            </a:bodyPr>
            <a:lstStyle/>
            <a:p>
              <a:r>
                <a:rPr lang="en-US" sz="1400" dirty="0" smtClean="0">
                  <a:effectLst/>
                </a:rPr>
                <a:t>7 – 0</a:t>
              </a:r>
            </a:p>
          </p:txBody>
        </p:sp>
        <p:sp>
          <p:nvSpPr>
            <p:cNvPr id="149" name="TextBox 148"/>
            <p:cNvSpPr txBox="1"/>
            <p:nvPr/>
          </p:nvSpPr>
          <p:spPr>
            <a:xfrm>
              <a:off x="7374282" y="6177902"/>
              <a:ext cx="595035" cy="264688"/>
            </a:xfrm>
            <a:prstGeom prst="rect">
              <a:avLst/>
            </a:prstGeom>
            <a:noFill/>
          </p:spPr>
          <p:txBody>
            <a:bodyPr wrap="none" rtlCol="0" anchor="ctr" anchorCtr="0">
              <a:spAutoFit/>
            </a:bodyPr>
            <a:lstStyle/>
            <a:p>
              <a:r>
                <a:rPr lang="en-US" sz="1400" dirty="0" smtClean="0">
                  <a:effectLst/>
                </a:rPr>
                <a:t>15 – 8</a:t>
              </a:r>
            </a:p>
          </p:txBody>
        </p:sp>
        <p:sp>
          <p:nvSpPr>
            <p:cNvPr id="150" name="TextBox 149"/>
            <p:cNvSpPr txBox="1"/>
            <p:nvPr/>
          </p:nvSpPr>
          <p:spPr>
            <a:xfrm>
              <a:off x="6209707" y="6177902"/>
              <a:ext cx="676788" cy="264688"/>
            </a:xfrm>
            <a:prstGeom prst="rect">
              <a:avLst/>
            </a:prstGeom>
            <a:noFill/>
          </p:spPr>
          <p:txBody>
            <a:bodyPr wrap="none" rtlCol="0" anchor="ctr" anchorCtr="0">
              <a:spAutoFit/>
            </a:bodyPr>
            <a:lstStyle/>
            <a:p>
              <a:r>
                <a:rPr lang="en-US" sz="1400" dirty="0" smtClean="0">
                  <a:effectLst/>
                </a:rPr>
                <a:t>23 – 16</a:t>
              </a:r>
            </a:p>
          </p:txBody>
        </p:sp>
        <p:sp>
          <p:nvSpPr>
            <p:cNvPr id="151" name="TextBox 150"/>
            <p:cNvSpPr txBox="1"/>
            <p:nvPr/>
          </p:nvSpPr>
          <p:spPr>
            <a:xfrm>
              <a:off x="4982296" y="6177902"/>
              <a:ext cx="676788" cy="264688"/>
            </a:xfrm>
            <a:prstGeom prst="rect">
              <a:avLst/>
            </a:prstGeom>
            <a:noFill/>
          </p:spPr>
          <p:txBody>
            <a:bodyPr wrap="none" rtlCol="0" anchor="ctr" anchorCtr="0">
              <a:spAutoFit/>
            </a:bodyPr>
            <a:lstStyle/>
            <a:p>
              <a:r>
                <a:rPr lang="en-US" sz="1400" dirty="0" smtClean="0">
                  <a:effectLst/>
                </a:rPr>
                <a:t>31 – 24</a:t>
              </a:r>
            </a:p>
          </p:txBody>
        </p:sp>
        <p:sp>
          <p:nvSpPr>
            <p:cNvPr id="152" name="TextBox 151"/>
            <p:cNvSpPr txBox="1"/>
            <p:nvPr/>
          </p:nvSpPr>
          <p:spPr>
            <a:xfrm>
              <a:off x="5662902" y="6012802"/>
              <a:ext cx="2469587" cy="264688"/>
            </a:xfrm>
            <a:prstGeom prst="rect">
              <a:avLst/>
            </a:prstGeom>
            <a:noFill/>
          </p:spPr>
          <p:txBody>
            <a:bodyPr wrap="none" rtlCol="0" anchor="ctr" anchorCtr="0">
              <a:spAutoFit/>
            </a:bodyPr>
            <a:lstStyle/>
            <a:p>
              <a:r>
                <a:rPr lang="en-US" sz="1400" dirty="0" smtClean="0">
                  <a:solidFill>
                    <a:schemeClr val="tx2"/>
                  </a:solidFill>
                  <a:effectLst/>
                </a:rPr>
                <a:t>CPU2 EMU_BOOTCTRL Register</a:t>
              </a:r>
            </a:p>
          </p:txBody>
        </p:sp>
      </p:grpSp>
    </p:spTree>
    <p:extLst>
      <p:ext uri="{BB962C8B-B14F-4D97-AF65-F5344CB8AC3E}">
        <p14:creationId xmlns:p14="http://schemas.microsoft.com/office/powerpoint/2010/main" val="2273273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4"/>
          <p:cNvSpPr>
            <a:spLocks noGrp="1" noChangeArrowheads="1"/>
          </p:cNvSpPr>
          <p:nvPr>
            <p:ph type="title"/>
          </p:nvPr>
        </p:nvSpPr>
        <p:spPr/>
        <p:txBody>
          <a:bodyPr/>
          <a:lstStyle/>
          <a:p>
            <a:r>
              <a:rPr lang="en-US" dirty="0"/>
              <a:t>Emulation Boot Mode </a:t>
            </a:r>
            <a:r>
              <a:rPr lang="en-US" sz="2400" b="0" dirty="0"/>
              <a:t>(TRST = 1</a:t>
            </a:r>
            <a:r>
              <a:rPr lang="en-US" sz="2400" b="0" dirty="0" smtClean="0"/>
              <a:t>)    </a:t>
            </a:r>
            <a:r>
              <a:rPr lang="en-US" sz="1800" b="0" dirty="0" smtClean="0"/>
              <a:t>slide 2 of 2</a:t>
            </a:r>
            <a:endParaRPr lang="en-US" sz="2400" b="0" dirty="0"/>
          </a:p>
        </p:txBody>
      </p:sp>
      <p:sp>
        <p:nvSpPr>
          <p:cNvPr id="207886" name="Line 14"/>
          <p:cNvSpPr>
            <a:spLocks noChangeShapeType="1"/>
          </p:cNvSpPr>
          <p:nvPr/>
        </p:nvSpPr>
        <p:spPr bwMode="auto">
          <a:xfrm>
            <a:off x="5613400" y="165100"/>
            <a:ext cx="790575" cy="0"/>
          </a:xfrm>
          <a:prstGeom prst="line">
            <a:avLst/>
          </a:prstGeom>
          <a:noFill/>
          <a:ln w="28575">
            <a:solidFill>
              <a:schemeClr val="tx2"/>
            </a:solidFill>
            <a:round/>
            <a:headEnd type="none" w="sm" len="sm"/>
            <a:tailEnd type="none" w="sm" len="sm"/>
          </a:ln>
          <a:effectLst/>
        </p:spPr>
        <p:txBody>
          <a:bodyPr/>
          <a:lstStyle/>
          <a:p>
            <a:endParaRPr lang="en-US"/>
          </a:p>
        </p:txBody>
      </p:sp>
      <p:sp>
        <p:nvSpPr>
          <p:cNvPr id="53" name="Rectangle 52"/>
          <p:cNvSpPr/>
          <p:nvPr/>
        </p:nvSpPr>
        <p:spPr bwMode="auto">
          <a:xfrm>
            <a:off x="1100889" y="4186305"/>
            <a:ext cx="2914651" cy="1042071"/>
          </a:xfrm>
          <a:prstGeom prst="rect">
            <a:avLst/>
          </a:prstGeom>
          <a:solidFill>
            <a:schemeClr val="bg2">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5" name="Rectangle 164"/>
          <p:cNvSpPr>
            <a:spLocks noChangeArrowheads="1"/>
          </p:cNvSpPr>
          <p:nvPr/>
        </p:nvSpPr>
        <p:spPr bwMode="auto">
          <a:xfrm>
            <a:off x="2769352" y="2150745"/>
            <a:ext cx="1246188" cy="28892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56" name="Rectangle 165"/>
          <p:cNvSpPr>
            <a:spLocks noChangeArrowheads="1"/>
          </p:cNvSpPr>
          <p:nvPr/>
        </p:nvSpPr>
        <p:spPr bwMode="auto">
          <a:xfrm>
            <a:off x="2769352" y="2436495"/>
            <a:ext cx="1246188" cy="174981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58" name="Rectangle 166"/>
          <p:cNvSpPr>
            <a:spLocks noChangeArrowheads="1"/>
          </p:cNvSpPr>
          <p:nvPr/>
        </p:nvSpPr>
        <p:spPr bwMode="auto">
          <a:xfrm>
            <a:off x="2769352" y="1374458"/>
            <a:ext cx="12461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59" name="Rectangle 167"/>
          <p:cNvSpPr>
            <a:spLocks noChangeArrowheads="1"/>
          </p:cNvSpPr>
          <p:nvPr/>
        </p:nvSpPr>
        <p:spPr bwMode="auto">
          <a:xfrm>
            <a:off x="2769352" y="1647508"/>
            <a:ext cx="1246188" cy="511175"/>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0" name="Text Box 168"/>
          <p:cNvSpPr txBox="1">
            <a:spLocks noChangeArrowheads="1"/>
          </p:cNvSpPr>
          <p:nvPr/>
        </p:nvSpPr>
        <p:spPr bwMode="auto">
          <a:xfrm>
            <a:off x="2761414" y="1390333"/>
            <a:ext cx="1277914" cy="3908762"/>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a:effectLst/>
                <a:latin typeface="Arial" charset="0"/>
              </a:rPr>
              <a:t>Parallel I/O</a:t>
            </a:r>
          </a:p>
          <a:p>
            <a:pPr>
              <a:spcBef>
                <a:spcPct val="25000"/>
              </a:spcBef>
            </a:pPr>
            <a:r>
              <a:rPr lang="en-US" sz="1600" dirty="0" smtClean="0">
                <a:effectLst/>
                <a:latin typeface="Arial" charset="0"/>
              </a:rPr>
              <a:t>SCI-A</a:t>
            </a:r>
            <a:endParaRPr lang="en-US" sz="1600" dirty="0">
              <a:effectLst/>
              <a:latin typeface="Arial" charset="0"/>
            </a:endParaRPr>
          </a:p>
          <a:p>
            <a:pPr>
              <a:spcBef>
                <a:spcPct val="25000"/>
              </a:spcBef>
            </a:pPr>
            <a:r>
              <a:rPr lang="en-US" sz="1600" dirty="0" err="1">
                <a:effectLst/>
                <a:latin typeface="Arial" charset="0"/>
              </a:rPr>
              <a:t>GetMode</a:t>
            </a:r>
            <a:endParaRPr lang="en-US" sz="1600" dirty="0">
              <a:effectLst/>
              <a:latin typeface="Arial" charset="0"/>
            </a:endParaRPr>
          </a:p>
          <a:p>
            <a:pPr>
              <a:spcBef>
                <a:spcPct val="25000"/>
              </a:spcBef>
            </a:pPr>
            <a:r>
              <a:rPr lang="en-US" sz="1600" dirty="0" smtClean="0">
                <a:effectLst/>
                <a:latin typeface="Arial" charset="0"/>
              </a:rPr>
              <a:t>SPI-A</a:t>
            </a:r>
            <a:endParaRPr lang="en-US" sz="1600" dirty="0">
              <a:effectLst/>
              <a:latin typeface="Arial" charset="0"/>
            </a:endParaRPr>
          </a:p>
          <a:p>
            <a:pPr>
              <a:spcBef>
                <a:spcPct val="25000"/>
              </a:spcBef>
            </a:pPr>
            <a:r>
              <a:rPr lang="en-US" sz="1600" dirty="0" smtClean="0">
                <a:effectLst/>
                <a:latin typeface="Arial" charset="0"/>
              </a:rPr>
              <a:t>I2C-A</a:t>
            </a:r>
            <a:endParaRPr lang="en-US" sz="1600" dirty="0">
              <a:effectLst/>
              <a:latin typeface="Arial" charset="0"/>
            </a:endParaRPr>
          </a:p>
          <a:p>
            <a:pPr>
              <a:spcBef>
                <a:spcPct val="25000"/>
              </a:spcBef>
            </a:pPr>
            <a:r>
              <a:rPr lang="en-US" sz="1600" dirty="0" smtClean="0">
                <a:effectLst/>
                <a:latin typeface="Arial" charset="0"/>
              </a:rPr>
              <a:t>CAN-A</a:t>
            </a:r>
            <a:endParaRPr lang="en-US" sz="1600" dirty="0">
              <a:effectLst/>
              <a:latin typeface="Arial" charset="0"/>
            </a:endParaRPr>
          </a:p>
          <a:p>
            <a:pPr>
              <a:spcBef>
                <a:spcPct val="25000"/>
              </a:spcBef>
            </a:pPr>
            <a:r>
              <a:rPr lang="en-US" sz="1600" dirty="0" smtClean="0">
                <a:effectLst/>
                <a:latin typeface="Arial" charset="0"/>
              </a:rPr>
              <a:t>M0 SARAM</a:t>
            </a:r>
            <a:endParaRPr lang="en-US" sz="1600" dirty="0">
              <a:effectLst/>
              <a:latin typeface="Arial" charset="0"/>
            </a:endParaRPr>
          </a:p>
          <a:p>
            <a:pPr>
              <a:spcBef>
                <a:spcPct val="25000"/>
              </a:spcBef>
            </a:pPr>
            <a:r>
              <a:rPr lang="en-US" sz="1600" dirty="0" smtClean="0">
                <a:effectLst/>
                <a:latin typeface="Arial" charset="0"/>
              </a:rPr>
              <a:t>FLASH</a:t>
            </a:r>
            <a:endParaRPr lang="en-US" sz="1600" dirty="0">
              <a:effectLst/>
              <a:latin typeface="Arial" charset="0"/>
            </a:endParaRPr>
          </a:p>
          <a:p>
            <a:pPr>
              <a:spcBef>
                <a:spcPct val="25000"/>
              </a:spcBef>
            </a:pPr>
            <a:r>
              <a:rPr lang="en-US" sz="1600" dirty="0" smtClean="0">
                <a:effectLst/>
                <a:latin typeface="Arial" charset="0"/>
              </a:rPr>
              <a:t>Wait</a:t>
            </a:r>
            <a:endParaRPr lang="en-US" sz="1600" dirty="0">
              <a:effectLst/>
              <a:latin typeface="Arial" charset="0"/>
            </a:endParaRPr>
          </a:p>
          <a:p>
            <a:pPr>
              <a:spcBef>
                <a:spcPct val="25000"/>
              </a:spcBef>
            </a:pPr>
            <a:r>
              <a:rPr lang="en-US" sz="1600" dirty="0" smtClean="0">
                <a:effectLst/>
                <a:latin typeface="Arial" charset="0"/>
              </a:rPr>
              <a:t>USB-0</a:t>
            </a:r>
          </a:p>
          <a:p>
            <a:pPr>
              <a:spcBef>
                <a:spcPct val="25000"/>
              </a:spcBef>
            </a:pPr>
            <a:r>
              <a:rPr lang="en-US" sz="1600" dirty="0" smtClean="0">
                <a:effectLst/>
                <a:latin typeface="Arial" charset="0"/>
              </a:rPr>
              <a:t>SCI-A *</a:t>
            </a:r>
          </a:p>
          <a:p>
            <a:pPr>
              <a:spcBef>
                <a:spcPct val="25000"/>
              </a:spcBef>
            </a:pPr>
            <a:r>
              <a:rPr lang="en-US" sz="1600" dirty="0" smtClean="0">
                <a:effectLst/>
                <a:latin typeface="Arial" charset="0"/>
              </a:rPr>
              <a:t>SPI-A *</a:t>
            </a:r>
          </a:p>
          <a:p>
            <a:pPr>
              <a:spcBef>
                <a:spcPct val="25000"/>
              </a:spcBef>
            </a:pPr>
            <a:r>
              <a:rPr lang="en-US" sz="1600" dirty="0" smtClean="0">
                <a:effectLst/>
                <a:latin typeface="Arial" charset="0"/>
              </a:rPr>
              <a:t>I2C-A *</a:t>
            </a:r>
          </a:p>
          <a:p>
            <a:pPr>
              <a:spcBef>
                <a:spcPct val="25000"/>
              </a:spcBef>
            </a:pPr>
            <a:r>
              <a:rPr lang="en-US" sz="1600" dirty="0" smtClean="0">
                <a:effectLst/>
                <a:latin typeface="Arial" charset="0"/>
              </a:rPr>
              <a:t>CAN-A *</a:t>
            </a:r>
          </a:p>
        </p:txBody>
      </p:sp>
      <p:sp>
        <p:nvSpPr>
          <p:cNvPr id="61" name="Rectangle 170"/>
          <p:cNvSpPr>
            <a:spLocks noChangeArrowheads="1"/>
          </p:cNvSpPr>
          <p:nvPr/>
        </p:nvSpPr>
        <p:spPr bwMode="auto">
          <a:xfrm>
            <a:off x="1100889" y="2150745"/>
            <a:ext cx="1670050" cy="2889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9" name="Rectangle 171"/>
          <p:cNvSpPr>
            <a:spLocks noChangeArrowheads="1"/>
          </p:cNvSpPr>
          <p:nvPr/>
        </p:nvSpPr>
        <p:spPr bwMode="auto">
          <a:xfrm>
            <a:off x="1100889" y="2436495"/>
            <a:ext cx="1670050" cy="174981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0" name="Rectangle 172"/>
          <p:cNvSpPr>
            <a:spLocks noChangeArrowheads="1"/>
          </p:cNvSpPr>
          <p:nvPr/>
        </p:nvSpPr>
        <p:spPr bwMode="auto">
          <a:xfrm>
            <a:off x="1100889" y="1374458"/>
            <a:ext cx="1670050" cy="27463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1" name="Rectangle 173"/>
          <p:cNvSpPr>
            <a:spLocks noChangeArrowheads="1"/>
          </p:cNvSpPr>
          <p:nvPr/>
        </p:nvSpPr>
        <p:spPr bwMode="auto">
          <a:xfrm>
            <a:off x="1100889" y="1647508"/>
            <a:ext cx="1670050" cy="51117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2" name="Text Box 174"/>
          <p:cNvSpPr txBox="1">
            <a:spLocks noChangeArrowheads="1"/>
          </p:cNvSpPr>
          <p:nvPr/>
        </p:nvSpPr>
        <p:spPr bwMode="auto">
          <a:xfrm>
            <a:off x="1092951" y="1390333"/>
            <a:ext cx="1694695" cy="3908762"/>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EMU_BMODE =</a:t>
            </a:r>
          </a:p>
          <a:p>
            <a:pPr>
              <a:spcBef>
                <a:spcPct val="25000"/>
              </a:spcBef>
            </a:pPr>
            <a:r>
              <a:rPr lang="en-US" sz="1600" dirty="0" smtClean="0">
                <a:effectLst/>
                <a:latin typeface="Arial" charset="0"/>
              </a:rPr>
              <a:t>0x00</a:t>
            </a:r>
            <a:endParaRPr lang="en-US" sz="1600" dirty="0">
              <a:effectLst/>
              <a:latin typeface="Arial" charset="0"/>
            </a:endParaRPr>
          </a:p>
          <a:p>
            <a:pPr>
              <a:spcBef>
                <a:spcPct val="25000"/>
              </a:spcBef>
            </a:pPr>
            <a:r>
              <a:rPr lang="en-US" sz="1600" dirty="0" smtClean="0">
                <a:effectLst/>
                <a:latin typeface="Arial" charset="0"/>
              </a:rPr>
              <a:t>0x01</a:t>
            </a:r>
            <a:endParaRPr lang="en-US" sz="1600" dirty="0">
              <a:effectLst/>
              <a:latin typeface="Arial" charset="0"/>
            </a:endParaRPr>
          </a:p>
          <a:p>
            <a:pPr>
              <a:spcBef>
                <a:spcPct val="25000"/>
              </a:spcBef>
            </a:pPr>
            <a:r>
              <a:rPr lang="en-US" sz="1600" dirty="0" smtClean="0">
                <a:effectLst/>
                <a:latin typeface="Arial" charset="0"/>
              </a:rPr>
              <a:t>0x03</a:t>
            </a:r>
            <a:endParaRPr lang="en-US" sz="1600" dirty="0">
              <a:effectLst/>
              <a:latin typeface="Arial" charset="0"/>
            </a:endParaRPr>
          </a:p>
          <a:p>
            <a:pPr>
              <a:spcBef>
                <a:spcPct val="25000"/>
              </a:spcBef>
            </a:pPr>
            <a:r>
              <a:rPr lang="en-US" sz="1600" dirty="0" smtClean="0">
                <a:effectLst/>
                <a:latin typeface="Arial" charset="0"/>
              </a:rPr>
              <a:t>0x04</a:t>
            </a:r>
            <a:endParaRPr lang="en-US" sz="1600" dirty="0">
              <a:effectLst/>
              <a:latin typeface="Arial" charset="0"/>
            </a:endParaRPr>
          </a:p>
          <a:p>
            <a:pPr>
              <a:spcBef>
                <a:spcPct val="25000"/>
              </a:spcBef>
            </a:pPr>
            <a:r>
              <a:rPr lang="en-US" sz="1600" dirty="0" smtClean="0">
                <a:effectLst/>
                <a:latin typeface="Arial" charset="0"/>
              </a:rPr>
              <a:t>0x05</a:t>
            </a:r>
            <a:endParaRPr lang="en-US" sz="1600" dirty="0">
              <a:effectLst/>
              <a:latin typeface="Arial" charset="0"/>
            </a:endParaRPr>
          </a:p>
          <a:p>
            <a:pPr>
              <a:spcBef>
                <a:spcPct val="25000"/>
              </a:spcBef>
            </a:pPr>
            <a:r>
              <a:rPr lang="en-US" sz="1600" dirty="0" smtClean="0">
                <a:effectLst/>
                <a:latin typeface="Arial" charset="0"/>
              </a:rPr>
              <a:t>0x07</a:t>
            </a:r>
            <a:endParaRPr lang="en-US" sz="1600" dirty="0">
              <a:effectLst/>
              <a:latin typeface="Arial" charset="0"/>
            </a:endParaRPr>
          </a:p>
          <a:p>
            <a:pPr>
              <a:spcBef>
                <a:spcPct val="25000"/>
              </a:spcBef>
            </a:pPr>
            <a:r>
              <a:rPr lang="en-US" sz="1600" dirty="0" smtClean="0">
                <a:effectLst/>
                <a:latin typeface="Arial" charset="0"/>
              </a:rPr>
              <a:t>0x0A</a:t>
            </a:r>
            <a:endParaRPr lang="en-US" sz="1600" dirty="0">
              <a:effectLst/>
              <a:latin typeface="Arial" charset="0"/>
            </a:endParaRPr>
          </a:p>
          <a:p>
            <a:pPr>
              <a:spcBef>
                <a:spcPct val="25000"/>
              </a:spcBef>
            </a:pPr>
            <a:r>
              <a:rPr lang="en-US" sz="1600" dirty="0" smtClean="0">
                <a:effectLst/>
                <a:latin typeface="Arial" charset="0"/>
              </a:rPr>
              <a:t>0x0B</a:t>
            </a:r>
            <a:endParaRPr lang="en-US" sz="1600" dirty="0">
              <a:effectLst/>
              <a:latin typeface="Arial" charset="0"/>
            </a:endParaRPr>
          </a:p>
          <a:p>
            <a:pPr>
              <a:spcBef>
                <a:spcPct val="25000"/>
              </a:spcBef>
            </a:pPr>
            <a:r>
              <a:rPr lang="en-US" sz="1600" dirty="0" smtClean="0">
                <a:effectLst/>
                <a:latin typeface="Arial" charset="0"/>
              </a:rPr>
              <a:t>other</a:t>
            </a:r>
          </a:p>
          <a:p>
            <a:pPr>
              <a:spcBef>
                <a:spcPct val="25000"/>
              </a:spcBef>
            </a:pPr>
            <a:r>
              <a:rPr lang="en-US" sz="1600" dirty="0" smtClean="0">
                <a:effectLst/>
                <a:latin typeface="Arial" charset="0"/>
              </a:rPr>
              <a:t>0x0C</a:t>
            </a:r>
          </a:p>
          <a:p>
            <a:pPr>
              <a:spcBef>
                <a:spcPct val="25000"/>
              </a:spcBef>
            </a:pPr>
            <a:r>
              <a:rPr lang="en-US" sz="1600" dirty="0" smtClean="0">
                <a:effectLst/>
                <a:latin typeface="Arial" charset="0"/>
              </a:rPr>
              <a:t>0x81</a:t>
            </a:r>
          </a:p>
          <a:p>
            <a:pPr>
              <a:spcBef>
                <a:spcPct val="25000"/>
              </a:spcBef>
            </a:pPr>
            <a:r>
              <a:rPr lang="en-US" sz="1600" dirty="0" smtClean="0">
                <a:effectLst/>
                <a:latin typeface="Arial" charset="0"/>
              </a:rPr>
              <a:t>0x84</a:t>
            </a:r>
          </a:p>
          <a:p>
            <a:pPr>
              <a:spcBef>
                <a:spcPct val="25000"/>
              </a:spcBef>
            </a:pPr>
            <a:r>
              <a:rPr lang="en-US" sz="1600" dirty="0" smtClean="0">
                <a:effectLst/>
                <a:latin typeface="Arial" charset="0"/>
              </a:rPr>
              <a:t>0x85</a:t>
            </a:r>
          </a:p>
          <a:p>
            <a:pPr>
              <a:spcBef>
                <a:spcPct val="25000"/>
              </a:spcBef>
            </a:pPr>
            <a:r>
              <a:rPr lang="en-US" sz="1600" dirty="0" smtClean="0">
                <a:effectLst/>
                <a:latin typeface="Arial" charset="0"/>
              </a:rPr>
              <a:t>0x87</a:t>
            </a:r>
          </a:p>
        </p:txBody>
      </p:sp>
      <p:sp>
        <p:nvSpPr>
          <p:cNvPr id="113" name="Rectangle 176"/>
          <p:cNvSpPr>
            <a:spLocks noChangeArrowheads="1"/>
          </p:cNvSpPr>
          <p:nvPr/>
        </p:nvSpPr>
        <p:spPr bwMode="auto">
          <a:xfrm>
            <a:off x="7752252" y="1069851"/>
            <a:ext cx="1212850"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4" name="Rectangle 177"/>
          <p:cNvSpPr>
            <a:spLocks noChangeArrowheads="1"/>
          </p:cNvSpPr>
          <p:nvPr/>
        </p:nvSpPr>
        <p:spPr bwMode="auto">
          <a:xfrm>
            <a:off x="7752252" y="1342901"/>
            <a:ext cx="1212850" cy="274637"/>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5" name="Text Box 178"/>
          <p:cNvSpPr txBox="1">
            <a:spLocks noChangeArrowheads="1"/>
          </p:cNvSpPr>
          <p:nvPr/>
        </p:nvSpPr>
        <p:spPr bwMode="auto">
          <a:xfrm>
            <a:off x="7744314" y="1085726"/>
            <a:ext cx="1233488" cy="544512"/>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600">
                <a:effectLst/>
                <a:latin typeface="Arial" charset="0"/>
              </a:rPr>
              <a:t>Boot Mode</a:t>
            </a:r>
          </a:p>
          <a:p>
            <a:pPr algn="ctr">
              <a:spcBef>
                <a:spcPct val="25000"/>
              </a:spcBef>
            </a:pPr>
            <a:r>
              <a:rPr lang="en-US" sz="1600">
                <a:effectLst/>
                <a:latin typeface="Arial" charset="0"/>
              </a:rPr>
              <a:t>FLASH</a:t>
            </a:r>
          </a:p>
        </p:txBody>
      </p:sp>
      <p:sp>
        <p:nvSpPr>
          <p:cNvPr id="116" name="Line 187"/>
          <p:cNvSpPr>
            <a:spLocks noChangeShapeType="1"/>
          </p:cNvSpPr>
          <p:nvPr/>
        </p:nvSpPr>
        <p:spPr bwMode="auto">
          <a:xfrm>
            <a:off x="2567739" y="815658"/>
            <a:ext cx="0" cy="547687"/>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7" name="Line 188"/>
          <p:cNvSpPr>
            <a:spLocks noChangeShapeType="1"/>
          </p:cNvSpPr>
          <p:nvPr/>
        </p:nvSpPr>
        <p:spPr bwMode="auto">
          <a:xfrm>
            <a:off x="6246381" y="1536523"/>
            <a:ext cx="0" cy="41910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8" name="Line 189"/>
          <p:cNvSpPr>
            <a:spLocks noChangeShapeType="1"/>
          </p:cNvSpPr>
          <p:nvPr/>
        </p:nvSpPr>
        <p:spPr bwMode="auto">
          <a:xfrm>
            <a:off x="7264398" y="1342901"/>
            <a:ext cx="486015"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9" name="Freeform 190"/>
          <p:cNvSpPr>
            <a:spLocks/>
          </p:cNvSpPr>
          <p:nvPr/>
        </p:nvSpPr>
        <p:spPr bwMode="auto">
          <a:xfrm>
            <a:off x="4015541" y="1337292"/>
            <a:ext cx="1212300" cy="959503"/>
          </a:xfrm>
          <a:custGeom>
            <a:avLst/>
            <a:gdLst/>
            <a:ahLst/>
            <a:cxnLst>
              <a:cxn ang="0">
                <a:pos x="0" y="480"/>
              </a:cxn>
              <a:cxn ang="0">
                <a:pos x="360" y="480"/>
              </a:cxn>
              <a:cxn ang="0">
                <a:pos x="360" y="0"/>
              </a:cxn>
              <a:cxn ang="0">
                <a:pos x="945" y="0"/>
              </a:cxn>
            </a:cxnLst>
            <a:rect l="0" t="0" r="r" b="b"/>
            <a:pathLst>
              <a:path w="945" h="480">
                <a:moveTo>
                  <a:pt x="0" y="480"/>
                </a:moveTo>
                <a:lnTo>
                  <a:pt x="360" y="480"/>
                </a:lnTo>
                <a:lnTo>
                  <a:pt x="360" y="0"/>
                </a:lnTo>
                <a:lnTo>
                  <a:pt x="945"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120" name="Text Box 192"/>
          <p:cNvSpPr txBox="1">
            <a:spLocks noChangeArrowheads="1"/>
          </p:cNvSpPr>
          <p:nvPr/>
        </p:nvSpPr>
        <p:spPr bwMode="auto">
          <a:xfrm>
            <a:off x="7253076" y="1073703"/>
            <a:ext cx="488950" cy="287337"/>
          </a:xfrm>
          <a:prstGeom prst="rect">
            <a:avLst/>
          </a:prstGeom>
          <a:noFill/>
          <a:ln w="12700">
            <a:noFill/>
            <a:miter lim="800000"/>
            <a:headEnd type="none" w="sm" len="sm"/>
            <a:tailEnd type="none" w="sm" len="sm"/>
          </a:ln>
          <a:effectLst/>
        </p:spPr>
        <p:txBody>
          <a:bodyPr wrap="none">
            <a:spAutoFit/>
          </a:bodyPr>
          <a:lstStyle/>
          <a:p>
            <a:r>
              <a:rPr lang="en-US" sz="1600" b="0" dirty="0">
                <a:effectLst/>
                <a:latin typeface="Arial" charset="0"/>
              </a:rPr>
              <a:t>NO</a:t>
            </a:r>
          </a:p>
        </p:txBody>
      </p:sp>
      <p:sp>
        <p:nvSpPr>
          <p:cNvPr id="121" name="Text Box 193"/>
          <p:cNvSpPr txBox="1">
            <a:spLocks noChangeArrowheads="1"/>
          </p:cNvSpPr>
          <p:nvPr/>
        </p:nvSpPr>
        <p:spPr bwMode="auto">
          <a:xfrm>
            <a:off x="2582345" y="785178"/>
            <a:ext cx="1645602" cy="486287"/>
          </a:xfrm>
          <a:prstGeom prst="rect">
            <a:avLst/>
          </a:prstGeom>
          <a:noFill/>
          <a:ln w="12700">
            <a:noFill/>
            <a:miter lim="800000"/>
            <a:headEnd type="none" w="sm" len="sm"/>
            <a:tailEnd type="none" w="sm" len="sm"/>
          </a:ln>
          <a:effectLst/>
        </p:spPr>
        <p:txBody>
          <a:bodyPr wrap="square">
            <a:spAutoFit/>
          </a:bodyPr>
          <a:lstStyle/>
          <a:p>
            <a:r>
              <a:rPr lang="en-US" sz="1600" b="0" i="1" dirty="0" smtClean="0">
                <a:effectLst/>
                <a:latin typeface="Arial" charset="0"/>
              </a:rPr>
              <a:t>Continued from previous slide</a:t>
            </a:r>
            <a:endParaRPr lang="en-US" sz="1600" b="0" i="1" dirty="0">
              <a:effectLst/>
              <a:latin typeface="Arial" charset="0"/>
            </a:endParaRPr>
          </a:p>
        </p:txBody>
      </p:sp>
      <p:sp>
        <p:nvSpPr>
          <p:cNvPr id="122" name="Text Box 194"/>
          <p:cNvSpPr txBox="1">
            <a:spLocks noChangeArrowheads="1"/>
          </p:cNvSpPr>
          <p:nvPr/>
        </p:nvSpPr>
        <p:spPr bwMode="auto">
          <a:xfrm>
            <a:off x="6260669" y="1611136"/>
            <a:ext cx="5889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YES</a:t>
            </a:r>
          </a:p>
        </p:txBody>
      </p:sp>
      <p:sp>
        <p:nvSpPr>
          <p:cNvPr id="123" name="Rectangle 196"/>
          <p:cNvSpPr>
            <a:spLocks noChangeArrowheads="1"/>
          </p:cNvSpPr>
          <p:nvPr/>
        </p:nvSpPr>
        <p:spPr bwMode="auto">
          <a:xfrm>
            <a:off x="5235779" y="1152348"/>
            <a:ext cx="2028069" cy="3825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4" name="Text Box 197"/>
          <p:cNvSpPr txBox="1">
            <a:spLocks noChangeArrowheads="1"/>
          </p:cNvSpPr>
          <p:nvPr/>
        </p:nvSpPr>
        <p:spPr bwMode="auto">
          <a:xfrm>
            <a:off x="5227841" y="1203148"/>
            <a:ext cx="2036007" cy="289310"/>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OTP_KEY = </a:t>
            </a:r>
            <a:r>
              <a:rPr lang="en-US" sz="1600" dirty="0" smtClean="0">
                <a:effectLst/>
                <a:latin typeface="Arial" charset="0"/>
              </a:rPr>
              <a:t>0x5A </a:t>
            </a:r>
            <a:r>
              <a:rPr lang="en-US" sz="1600" dirty="0">
                <a:effectLst/>
                <a:latin typeface="Arial" charset="0"/>
              </a:rPr>
              <a:t>?</a:t>
            </a:r>
          </a:p>
        </p:txBody>
      </p:sp>
      <p:cxnSp>
        <p:nvCxnSpPr>
          <p:cNvPr id="125" name="Straight Connector 124"/>
          <p:cNvCxnSpPr/>
          <p:nvPr/>
        </p:nvCxnSpPr>
        <p:spPr bwMode="auto">
          <a:xfrm>
            <a:off x="2770939" y="4191000"/>
            <a:ext cx="0" cy="1037376"/>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26" name="Rectangle 125"/>
          <p:cNvSpPr/>
          <p:nvPr/>
        </p:nvSpPr>
        <p:spPr bwMode="auto">
          <a:xfrm>
            <a:off x="4824041" y="4500881"/>
            <a:ext cx="2914651" cy="1037471"/>
          </a:xfrm>
          <a:prstGeom prst="rect">
            <a:avLst/>
          </a:prstGeom>
          <a:solidFill>
            <a:schemeClr val="bg2">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7" name="Rectangle 165"/>
          <p:cNvSpPr>
            <a:spLocks noChangeArrowheads="1"/>
          </p:cNvSpPr>
          <p:nvPr/>
        </p:nvSpPr>
        <p:spPr bwMode="auto">
          <a:xfrm>
            <a:off x="6492504" y="2231849"/>
            <a:ext cx="1246188" cy="2269032"/>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8" name="Rectangle 166"/>
          <p:cNvSpPr>
            <a:spLocks noChangeArrowheads="1"/>
          </p:cNvSpPr>
          <p:nvPr/>
        </p:nvSpPr>
        <p:spPr bwMode="auto">
          <a:xfrm>
            <a:off x="6492504" y="1954036"/>
            <a:ext cx="12461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9" name="Text Box 168"/>
          <p:cNvSpPr txBox="1">
            <a:spLocks noChangeArrowheads="1"/>
          </p:cNvSpPr>
          <p:nvPr/>
        </p:nvSpPr>
        <p:spPr bwMode="auto">
          <a:xfrm>
            <a:off x="6484566" y="1969911"/>
            <a:ext cx="1277914" cy="3650230"/>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a:effectLst/>
                <a:latin typeface="Arial" charset="0"/>
              </a:rPr>
              <a:t>Parallel I/O</a:t>
            </a:r>
          </a:p>
          <a:p>
            <a:pPr>
              <a:spcBef>
                <a:spcPct val="25000"/>
              </a:spcBef>
            </a:pPr>
            <a:r>
              <a:rPr lang="en-US" sz="1600" dirty="0" smtClean="0">
                <a:effectLst/>
                <a:latin typeface="Arial" charset="0"/>
              </a:rPr>
              <a:t>SCI-A</a:t>
            </a:r>
            <a:endParaRPr lang="en-US" sz="1600" dirty="0">
              <a:effectLst/>
              <a:latin typeface="Arial" charset="0"/>
            </a:endParaRPr>
          </a:p>
          <a:p>
            <a:pPr>
              <a:spcBef>
                <a:spcPct val="25000"/>
              </a:spcBef>
            </a:pPr>
            <a:r>
              <a:rPr lang="en-US" sz="1600" dirty="0" smtClean="0">
                <a:effectLst/>
                <a:latin typeface="Arial" charset="0"/>
              </a:rPr>
              <a:t>SPI-A</a:t>
            </a:r>
            <a:endParaRPr lang="en-US" sz="1600" dirty="0">
              <a:effectLst/>
              <a:latin typeface="Arial" charset="0"/>
            </a:endParaRPr>
          </a:p>
          <a:p>
            <a:pPr>
              <a:spcBef>
                <a:spcPct val="25000"/>
              </a:spcBef>
            </a:pPr>
            <a:r>
              <a:rPr lang="en-US" sz="1600" dirty="0" smtClean="0">
                <a:effectLst/>
                <a:latin typeface="Arial" charset="0"/>
              </a:rPr>
              <a:t>I2C-A</a:t>
            </a:r>
            <a:endParaRPr lang="en-US" sz="1600" dirty="0">
              <a:effectLst/>
              <a:latin typeface="Arial" charset="0"/>
            </a:endParaRPr>
          </a:p>
          <a:p>
            <a:pPr>
              <a:spcBef>
                <a:spcPct val="25000"/>
              </a:spcBef>
            </a:pPr>
            <a:r>
              <a:rPr lang="en-US" sz="1600" dirty="0" smtClean="0">
                <a:effectLst/>
                <a:latin typeface="Arial" charset="0"/>
              </a:rPr>
              <a:t>CAN-A</a:t>
            </a:r>
            <a:endParaRPr lang="en-US" sz="1600" dirty="0">
              <a:effectLst/>
              <a:latin typeface="Arial" charset="0"/>
            </a:endParaRPr>
          </a:p>
          <a:p>
            <a:pPr>
              <a:spcBef>
                <a:spcPct val="25000"/>
              </a:spcBef>
            </a:pPr>
            <a:r>
              <a:rPr lang="en-US" sz="1600" dirty="0" smtClean="0">
                <a:effectLst/>
                <a:latin typeface="Arial" charset="0"/>
              </a:rPr>
              <a:t>M0 SARAM</a:t>
            </a:r>
            <a:endParaRPr lang="en-US" sz="1600" dirty="0">
              <a:effectLst/>
              <a:latin typeface="Arial" charset="0"/>
            </a:endParaRPr>
          </a:p>
          <a:p>
            <a:pPr>
              <a:spcBef>
                <a:spcPct val="25000"/>
              </a:spcBef>
            </a:pPr>
            <a:r>
              <a:rPr lang="en-US" sz="1600" dirty="0" smtClean="0">
                <a:effectLst/>
                <a:latin typeface="Arial" charset="0"/>
              </a:rPr>
              <a:t>FLASH</a:t>
            </a:r>
            <a:endParaRPr lang="en-US" sz="1600" dirty="0">
              <a:effectLst/>
              <a:latin typeface="Arial" charset="0"/>
            </a:endParaRPr>
          </a:p>
          <a:p>
            <a:pPr>
              <a:spcBef>
                <a:spcPct val="25000"/>
              </a:spcBef>
            </a:pPr>
            <a:r>
              <a:rPr lang="en-US" sz="1600" dirty="0" smtClean="0">
                <a:effectLst/>
                <a:latin typeface="Arial" charset="0"/>
              </a:rPr>
              <a:t>USB-0</a:t>
            </a:r>
            <a:endParaRPr lang="en-US" sz="1600" dirty="0">
              <a:effectLst/>
              <a:latin typeface="Arial" charset="0"/>
            </a:endParaRPr>
          </a:p>
          <a:p>
            <a:pPr>
              <a:spcBef>
                <a:spcPct val="25000"/>
              </a:spcBef>
            </a:pPr>
            <a:r>
              <a:rPr lang="en-US" sz="1600" dirty="0" smtClean="0">
                <a:effectLst/>
                <a:latin typeface="Arial" charset="0"/>
              </a:rPr>
              <a:t>Wait</a:t>
            </a:r>
          </a:p>
          <a:p>
            <a:pPr>
              <a:spcBef>
                <a:spcPct val="25000"/>
              </a:spcBef>
            </a:pPr>
            <a:r>
              <a:rPr lang="en-US" sz="1600" dirty="0" smtClean="0">
                <a:effectLst/>
                <a:latin typeface="Arial" charset="0"/>
              </a:rPr>
              <a:t>SCI-A *</a:t>
            </a:r>
          </a:p>
          <a:p>
            <a:pPr>
              <a:spcBef>
                <a:spcPct val="25000"/>
              </a:spcBef>
            </a:pPr>
            <a:r>
              <a:rPr lang="en-US" sz="1600" dirty="0" smtClean="0">
                <a:effectLst/>
                <a:latin typeface="Arial" charset="0"/>
              </a:rPr>
              <a:t>SPI-A *</a:t>
            </a:r>
          </a:p>
          <a:p>
            <a:pPr>
              <a:spcBef>
                <a:spcPct val="25000"/>
              </a:spcBef>
            </a:pPr>
            <a:r>
              <a:rPr lang="en-US" sz="1600" dirty="0" smtClean="0">
                <a:effectLst/>
                <a:latin typeface="Arial" charset="0"/>
              </a:rPr>
              <a:t>I2C-A *</a:t>
            </a:r>
          </a:p>
          <a:p>
            <a:pPr>
              <a:spcBef>
                <a:spcPct val="25000"/>
              </a:spcBef>
            </a:pPr>
            <a:r>
              <a:rPr lang="en-US" sz="1600" dirty="0" smtClean="0">
                <a:effectLst/>
                <a:latin typeface="Arial" charset="0"/>
              </a:rPr>
              <a:t>CAN-A *</a:t>
            </a:r>
          </a:p>
        </p:txBody>
      </p:sp>
      <p:sp>
        <p:nvSpPr>
          <p:cNvPr id="130" name="Rectangle 171"/>
          <p:cNvSpPr>
            <a:spLocks noChangeArrowheads="1"/>
          </p:cNvSpPr>
          <p:nvPr/>
        </p:nvSpPr>
        <p:spPr bwMode="auto">
          <a:xfrm>
            <a:off x="4824041" y="2231849"/>
            <a:ext cx="1670050" cy="226903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1" name="Rectangle 172"/>
          <p:cNvSpPr>
            <a:spLocks noChangeArrowheads="1"/>
          </p:cNvSpPr>
          <p:nvPr/>
        </p:nvSpPr>
        <p:spPr bwMode="auto">
          <a:xfrm>
            <a:off x="4824041" y="1954036"/>
            <a:ext cx="1670050" cy="27463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2" name="Text Box 174"/>
          <p:cNvSpPr txBox="1">
            <a:spLocks noChangeArrowheads="1"/>
          </p:cNvSpPr>
          <p:nvPr/>
        </p:nvSpPr>
        <p:spPr bwMode="auto">
          <a:xfrm>
            <a:off x="4816103" y="1969911"/>
            <a:ext cx="1661032" cy="3650230"/>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smtClean="0">
                <a:effectLst/>
                <a:latin typeface="Arial" charset="0"/>
              </a:rPr>
              <a:t>OTP_BMODE </a:t>
            </a:r>
            <a:r>
              <a:rPr lang="en-US" sz="1600" dirty="0">
                <a:effectLst/>
                <a:latin typeface="Arial" charset="0"/>
              </a:rPr>
              <a:t>=</a:t>
            </a:r>
          </a:p>
          <a:p>
            <a:pPr>
              <a:spcBef>
                <a:spcPct val="25000"/>
              </a:spcBef>
            </a:pPr>
            <a:r>
              <a:rPr lang="en-US" sz="1600" dirty="0" smtClean="0">
                <a:effectLst/>
                <a:latin typeface="Arial" charset="0"/>
              </a:rPr>
              <a:t>0x00</a:t>
            </a:r>
            <a:endParaRPr lang="en-US" sz="1600" dirty="0">
              <a:effectLst/>
              <a:latin typeface="Arial" charset="0"/>
            </a:endParaRPr>
          </a:p>
          <a:p>
            <a:pPr>
              <a:spcBef>
                <a:spcPct val="25000"/>
              </a:spcBef>
            </a:pPr>
            <a:r>
              <a:rPr lang="en-US" sz="1600" dirty="0" smtClean="0">
                <a:effectLst/>
                <a:latin typeface="Arial" charset="0"/>
              </a:rPr>
              <a:t>0x01</a:t>
            </a:r>
            <a:endParaRPr lang="en-US" sz="1600" dirty="0">
              <a:effectLst/>
              <a:latin typeface="Arial" charset="0"/>
            </a:endParaRPr>
          </a:p>
          <a:p>
            <a:pPr>
              <a:spcBef>
                <a:spcPct val="25000"/>
              </a:spcBef>
            </a:pPr>
            <a:r>
              <a:rPr lang="en-US" sz="1600" dirty="0" smtClean="0">
                <a:effectLst/>
                <a:latin typeface="Arial" charset="0"/>
              </a:rPr>
              <a:t>0x04</a:t>
            </a:r>
            <a:endParaRPr lang="en-US" sz="1600" dirty="0">
              <a:effectLst/>
              <a:latin typeface="Arial" charset="0"/>
            </a:endParaRPr>
          </a:p>
          <a:p>
            <a:pPr>
              <a:spcBef>
                <a:spcPct val="25000"/>
              </a:spcBef>
            </a:pPr>
            <a:r>
              <a:rPr lang="en-US" sz="1600" dirty="0" smtClean="0">
                <a:effectLst/>
                <a:latin typeface="Arial" charset="0"/>
              </a:rPr>
              <a:t>0x05</a:t>
            </a:r>
            <a:endParaRPr lang="en-US" sz="1600" dirty="0">
              <a:effectLst/>
              <a:latin typeface="Arial" charset="0"/>
            </a:endParaRPr>
          </a:p>
          <a:p>
            <a:pPr>
              <a:spcBef>
                <a:spcPct val="25000"/>
              </a:spcBef>
            </a:pPr>
            <a:r>
              <a:rPr lang="en-US" sz="1600" dirty="0" smtClean="0">
                <a:effectLst/>
                <a:latin typeface="Arial" charset="0"/>
              </a:rPr>
              <a:t>0x07</a:t>
            </a:r>
            <a:endParaRPr lang="en-US" sz="1600" dirty="0">
              <a:effectLst/>
              <a:latin typeface="Arial" charset="0"/>
            </a:endParaRPr>
          </a:p>
          <a:p>
            <a:pPr>
              <a:spcBef>
                <a:spcPct val="25000"/>
              </a:spcBef>
            </a:pPr>
            <a:r>
              <a:rPr lang="en-US" sz="1600" dirty="0" smtClean="0">
                <a:effectLst/>
                <a:latin typeface="Arial" charset="0"/>
              </a:rPr>
              <a:t>0x0A</a:t>
            </a:r>
            <a:endParaRPr lang="en-US" sz="1600" dirty="0">
              <a:effectLst/>
              <a:latin typeface="Arial" charset="0"/>
            </a:endParaRPr>
          </a:p>
          <a:p>
            <a:pPr>
              <a:spcBef>
                <a:spcPct val="25000"/>
              </a:spcBef>
            </a:pPr>
            <a:r>
              <a:rPr lang="en-US" sz="1600" dirty="0" smtClean="0">
                <a:effectLst/>
                <a:latin typeface="Arial" charset="0"/>
              </a:rPr>
              <a:t>0x0B</a:t>
            </a:r>
            <a:endParaRPr lang="en-US" sz="1600" dirty="0">
              <a:effectLst/>
              <a:latin typeface="Arial" charset="0"/>
            </a:endParaRPr>
          </a:p>
          <a:p>
            <a:pPr>
              <a:spcBef>
                <a:spcPct val="25000"/>
              </a:spcBef>
            </a:pPr>
            <a:r>
              <a:rPr lang="en-US" sz="1600" dirty="0" smtClean="0">
                <a:effectLst/>
                <a:latin typeface="Arial" charset="0"/>
              </a:rPr>
              <a:t>0x0C</a:t>
            </a:r>
          </a:p>
          <a:p>
            <a:pPr>
              <a:spcBef>
                <a:spcPct val="25000"/>
              </a:spcBef>
            </a:pPr>
            <a:r>
              <a:rPr lang="en-US" sz="1600" dirty="0" smtClean="0">
                <a:effectLst/>
                <a:latin typeface="Arial" charset="0"/>
              </a:rPr>
              <a:t>other</a:t>
            </a:r>
          </a:p>
          <a:p>
            <a:pPr>
              <a:spcBef>
                <a:spcPct val="25000"/>
              </a:spcBef>
            </a:pPr>
            <a:r>
              <a:rPr lang="en-US" sz="1600" dirty="0" smtClean="0">
                <a:effectLst/>
                <a:latin typeface="Arial" charset="0"/>
              </a:rPr>
              <a:t>0x81</a:t>
            </a:r>
          </a:p>
          <a:p>
            <a:pPr>
              <a:spcBef>
                <a:spcPct val="25000"/>
              </a:spcBef>
            </a:pPr>
            <a:r>
              <a:rPr lang="en-US" sz="1600" dirty="0" smtClean="0">
                <a:effectLst/>
                <a:latin typeface="Arial" charset="0"/>
              </a:rPr>
              <a:t>0x84</a:t>
            </a:r>
          </a:p>
          <a:p>
            <a:pPr>
              <a:spcBef>
                <a:spcPct val="25000"/>
              </a:spcBef>
            </a:pPr>
            <a:r>
              <a:rPr lang="en-US" sz="1600" dirty="0" smtClean="0">
                <a:effectLst/>
                <a:latin typeface="Arial" charset="0"/>
              </a:rPr>
              <a:t>0x85</a:t>
            </a:r>
          </a:p>
          <a:p>
            <a:pPr>
              <a:spcBef>
                <a:spcPct val="25000"/>
              </a:spcBef>
            </a:pPr>
            <a:r>
              <a:rPr lang="en-US" sz="1600" dirty="0" smtClean="0">
                <a:effectLst/>
                <a:latin typeface="Arial" charset="0"/>
              </a:rPr>
              <a:t>0x87</a:t>
            </a:r>
          </a:p>
        </p:txBody>
      </p:sp>
      <p:cxnSp>
        <p:nvCxnSpPr>
          <p:cNvPr id="133" name="Straight Connector 132"/>
          <p:cNvCxnSpPr/>
          <p:nvPr/>
        </p:nvCxnSpPr>
        <p:spPr bwMode="auto">
          <a:xfrm>
            <a:off x="6494091" y="4507185"/>
            <a:ext cx="0" cy="1031167"/>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34" name="Text Box 193"/>
          <p:cNvSpPr txBox="1">
            <a:spLocks noChangeArrowheads="1"/>
          </p:cNvSpPr>
          <p:nvPr/>
        </p:nvSpPr>
        <p:spPr bwMode="auto">
          <a:xfrm>
            <a:off x="1212654" y="5307071"/>
            <a:ext cx="2658306" cy="486287"/>
          </a:xfrm>
          <a:prstGeom prst="rect">
            <a:avLst/>
          </a:prstGeom>
          <a:noFill/>
          <a:ln w="12700">
            <a:noFill/>
            <a:miter lim="800000"/>
            <a:headEnd type="none" w="sm" len="sm"/>
            <a:tailEnd type="none" w="sm" len="sm"/>
          </a:ln>
          <a:effectLst/>
        </p:spPr>
        <p:txBody>
          <a:bodyPr wrap="square">
            <a:spAutoFit/>
          </a:bodyPr>
          <a:lstStyle/>
          <a:p>
            <a:pPr algn="ctr"/>
            <a:r>
              <a:rPr lang="en-US" sz="1600" b="0" i="1" dirty="0" smtClean="0">
                <a:effectLst/>
                <a:latin typeface="Arial" charset="0"/>
              </a:rPr>
              <a:t>* Alternate RX/TX GPIO pin mapping for CPU1 only</a:t>
            </a:r>
            <a:endParaRPr lang="en-US" sz="1600" b="0" i="1" dirty="0">
              <a:effectLst/>
              <a:latin typeface="Arial" charset="0"/>
            </a:endParaRPr>
          </a:p>
        </p:txBody>
      </p:sp>
      <p:sp>
        <p:nvSpPr>
          <p:cNvPr id="135" name="Rectangle 165"/>
          <p:cNvSpPr>
            <a:spLocks noChangeArrowheads="1"/>
          </p:cNvSpPr>
          <p:nvPr/>
        </p:nvSpPr>
        <p:spPr bwMode="auto">
          <a:xfrm>
            <a:off x="6492851" y="5865050"/>
            <a:ext cx="1246188" cy="496529"/>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6" name="Rectangle 166"/>
          <p:cNvSpPr>
            <a:spLocks noChangeArrowheads="1"/>
          </p:cNvSpPr>
          <p:nvPr/>
        </p:nvSpPr>
        <p:spPr bwMode="auto">
          <a:xfrm>
            <a:off x="6492851" y="5587238"/>
            <a:ext cx="12461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7" name="Text Box 168"/>
          <p:cNvSpPr txBox="1">
            <a:spLocks noChangeArrowheads="1"/>
          </p:cNvSpPr>
          <p:nvPr/>
        </p:nvSpPr>
        <p:spPr bwMode="auto">
          <a:xfrm>
            <a:off x="6484913" y="5603113"/>
            <a:ext cx="1244251" cy="806375"/>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smtClean="0">
                <a:effectLst/>
                <a:latin typeface="Arial" charset="0"/>
              </a:rPr>
              <a:t>FLASH</a:t>
            </a:r>
            <a:endParaRPr lang="en-US" sz="1600" dirty="0">
              <a:effectLst/>
              <a:latin typeface="Arial" charset="0"/>
            </a:endParaRPr>
          </a:p>
          <a:p>
            <a:pPr>
              <a:spcBef>
                <a:spcPct val="25000"/>
              </a:spcBef>
            </a:pPr>
            <a:r>
              <a:rPr lang="en-US" sz="1600" dirty="0" smtClean="0">
                <a:effectLst/>
                <a:latin typeface="Arial" charset="0"/>
              </a:rPr>
              <a:t>Wait</a:t>
            </a:r>
          </a:p>
        </p:txBody>
      </p:sp>
      <p:sp>
        <p:nvSpPr>
          <p:cNvPr id="138" name="Rectangle 171"/>
          <p:cNvSpPr>
            <a:spLocks noChangeArrowheads="1"/>
          </p:cNvSpPr>
          <p:nvPr/>
        </p:nvSpPr>
        <p:spPr bwMode="auto">
          <a:xfrm>
            <a:off x="4824388" y="5865050"/>
            <a:ext cx="1670050" cy="496529"/>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9" name="Rectangle 172"/>
          <p:cNvSpPr>
            <a:spLocks noChangeArrowheads="1"/>
          </p:cNvSpPr>
          <p:nvPr/>
        </p:nvSpPr>
        <p:spPr bwMode="auto">
          <a:xfrm>
            <a:off x="4824388" y="5587238"/>
            <a:ext cx="1670050" cy="27463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0" name="Text Box 174"/>
          <p:cNvSpPr txBox="1">
            <a:spLocks noChangeArrowheads="1"/>
          </p:cNvSpPr>
          <p:nvPr/>
        </p:nvSpPr>
        <p:spPr bwMode="auto">
          <a:xfrm>
            <a:off x="4816450" y="5603113"/>
            <a:ext cx="1661032" cy="806375"/>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smtClean="0">
                <a:effectLst/>
                <a:latin typeface="Arial" charset="0"/>
              </a:rPr>
              <a:t>OTP_BMODE </a:t>
            </a:r>
            <a:r>
              <a:rPr lang="en-US" sz="1600" dirty="0">
                <a:effectLst/>
                <a:latin typeface="Arial" charset="0"/>
              </a:rPr>
              <a:t>=</a:t>
            </a:r>
          </a:p>
          <a:p>
            <a:pPr>
              <a:spcBef>
                <a:spcPct val="25000"/>
              </a:spcBef>
            </a:pPr>
            <a:r>
              <a:rPr lang="en-US" sz="1600" dirty="0" smtClean="0">
                <a:effectLst/>
                <a:latin typeface="Arial" charset="0"/>
              </a:rPr>
              <a:t>0x0B</a:t>
            </a:r>
            <a:endParaRPr lang="en-US" sz="1600" dirty="0">
              <a:effectLst/>
              <a:latin typeface="Arial" charset="0"/>
            </a:endParaRPr>
          </a:p>
          <a:p>
            <a:pPr>
              <a:spcBef>
                <a:spcPct val="25000"/>
              </a:spcBef>
            </a:pPr>
            <a:r>
              <a:rPr lang="en-US" sz="1600" dirty="0" smtClean="0">
                <a:effectLst/>
                <a:latin typeface="Arial" charset="0"/>
              </a:rPr>
              <a:t>other</a:t>
            </a:r>
          </a:p>
        </p:txBody>
      </p:sp>
      <p:sp>
        <p:nvSpPr>
          <p:cNvPr id="141" name="Rectangle 140"/>
          <p:cNvSpPr/>
          <p:nvPr/>
        </p:nvSpPr>
        <p:spPr bwMode="auto">
          <a:xfrm>
            <a:off x="4824388" y="5538352"/>
            <a:ext cx="2914651" cy="45719"/>
          </a:xfrm>
          <a:prstGeom prst="rect">
            <a:avLst/>
          </a:prstGeom>
          <a:solidFill>
            <a:schemeClr val="accent5">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2" name="Right Brace 141"/>
          <p:cNvSpPr/>
          <p:nvPr/>
        </p:nvSpPr>
        <p:spPr bwMode="auto">
          <a:xfrm>
            <a:off x="7738692" y="2228673"/>
            <a:ext cx="344858" cy="3309679"/>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3" name="Right Brace 142"/>
          <p:cNvSpPr/>
          <p:nvPr/>
        </p:nvSpPr>
        <p:spPr bwMode="auto">
          <a:xfrm>
            <a:off x="7738692" y="5861876"/>
            <a:ext cx="344858" cy="499703"/>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4" name="Right Brace 143"/>
          <p:cNvSpPr/>
          <p:nvPr/>
        </p:nvSpPr>
        <p:spPr bwMode="auto">
          <a:xfrm flipH="1">
            <a:off x="752422" y="1644474"/>
            <a:ext cx="344858" cy="2288183"/>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5" name="TextBox 144"/>
          <p:cNvSpPr txBox="1"/>
          <p:nvPr/>
        </p:nvSpPr>
        <p:spPr>
          <a:xfrm>
            <a:off x="8020046" y="3653298"/>
            <a:ext cx="1052834"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CPU1 </a:t>
            </a:r>
            <a:r>
              <a:rPr lang="en-US" sz="1600" b="0" i="1" dirty="0" err="1" smtClean="0">
                <a:effectLst/>
                <a:latin typeface="Arial" pitchFamily="34" charset="0"/>
                <a:cs typeface="Arial" pitchFamily="34" charset="0"/>
              </a:rPr>
              <a:t>GetMode</a:t>
            </a:r>
            <a:endParaRPr lang="en-US" sz="1600" b="0" i="1" dirty="0" smtClean="0">
              <a:effectLst/>
              <a:latin typeface="Arial" pitchFamily="34" charset="0"/>
              <a:cs typeface="Arial" pitchFamily="34" charset="0"/>
            </a:endParaRPr>
          </a:p>
        </p:txBody>
      </p:sp>
      <p:sp>
        <p:nvSpPr>
          <p:cNvPr id="146" name="TextBox 145"/>
          <p:cNvSpPr txBox="1"/>
          <p:nvPr/>
        </p:nvSpPr>
        <p:spPr>
          <a:xfrm>
            <a:off x="94329" y="2452169"/>
            <a:ext cx="748951" cy="683264"/>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CPU1 &amp; CPU2</a:t>
            </a:r>
          </a:p>
        </p:txBody>
      </p:sp>
      <p:sp>
        <p:nvSpPr>
          <p:cNvPr id="147" name="TextBox 146"/>
          <p:cNvSpPr txBox="1"/>
          <p:nvPr/>
        </p:nvSpPr>
        <p:spPr>
          <a:xfrm>
            <a:off x="8020046" y="5870530"/>
            <a:ext cx="1052834"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CPU2 </a:t>
            </a:r>
            <a:r>
              <a:rPr lang="en-US" sz="1600" b="0" i="1" dirty="0" err="1" smtClean="0">
                <a:effectLst/>
                <a:latin typeface="Arial" pitchFamily="34" charset="0"/>
                <a:cs typeface="Arial" pitchFamily="34" charset="0"/>
              </a:rPr>
              <a:t>GetMode</a:t>
            </a:r>
            <a:endParaRPr lang="en-US" sz="1600" b="0" i="1" dirty="0" smtClean="0">
              <a:effectLst/>
              <a:latin typeface="Arial" pitchFamily="34" charset="0"/>
              <a:cs typeface="Arial" pitchFamily="34" charset="0"/>
            </a:endParaRPr>
          </a:p>
        </p:txBody>
      </p:sp>
      <p:sp>
        <p:nvSpPr>
          <p:cNvPr id="148" name="Right Brace 147"/>
          <p:cNvSpPr/>
          <p:nvPr/>
        </p:nvSpPr>
        <p:spPr bwMode="auto">
          <a:xfrm flipH="1">
            <a:off x="752422" y="3932657"/>
            <a:ext cx="344858" cy="1295720"/>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9" name="TextBox 148"/>
          <p:cNvSpPr txBox="1"/>
          <p:nvPr/>
        </p:nvSpPr>
        <p:spPr>
          <a:xfrm>
            <a:off x="113593" y="4348976"/>
            <a:ext cx="729687"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CPU1 only</a:t>
            </a:r>
          </a:p>
        </p:txBody>
      </p:sp>
      <p:cxnSp>
        <p:nvCxnSpPr>
          <p:cNvPr id="150" name="Straight Connector 149"/>
          <p:cNvCxnSpPr/>
          <p:nvPr/>
        </p:nvCxnSpPr>
        <p:spPr bwMode="auto">
          <a:xfrm>
            <a:off x="1100889" y="3932657"/>
            <a:ext cx="2914652" cy="0"/>
          </a:xfrm>
          <a:prstGeom prst="line">
            <a:avLst/>
          </a:prstGeom>
          <a:solidFill>
            <a:schemeClr val="accent1"/>
          </a:solidFill>
          <a:ln w="12700" cap="flat"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6151026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p:txBody>
          <a:bodyPr/>
          <a:lstStyle/>
          <a:p>
            <a:r>
              <a:rPr lang="en-US" dirty="0"/>
              <a:t>Stand-Alone Boot Mode </a:t>
            </a:r>
            <a:r>
              <a:rPr lang="en-US" sz="2400" b="0" dirty="0"/>
              <a:t>(TRST = 0)</a:t>
            </a:r>
          </a:p>
        </p:txBody>
      </p:sp>
      <p:sp>
        <p:nvSpPr>
          <p:cNvPr id="209924" name="Line 4"/>
          <p:cNvSpPr>
            <a:spLocks noChangeShapeType="1"/>
          </p:cNvSpPr>
          <p:nvPr/>
        </p:nvSpPr>
        <p:spPr bwMode="auto">
          <a:xfrm>
            <a:off x="6562725" y="165100"/>
            <a:ext cx="790575" cy="0"/>
          </a:xfrm>
          <a:prstGeom prst="line">
            <a:avLst/>
          </a:prstGeom>
          <a:noFill/>
          <a:ln w="28575">
            <a:solidFill>
              <a:schemeClr val="tx2"/>
            </a:solidFill>
            <a:round/>
            <a:headEnd type="none" w="sm" len="sm"/>
            <a:tailEnd type="none" w="sm" len="sm"/>
          </a:ln>
          <a:effectLst/>
        </p:spPr>
        <p:txBody>
          <a:bodyPr/>
          <a:lstStyle/>
          <a:p>
            <a:endParaRPr lang="en-US"/>
          </a:p>
        </p:txBody>
      </p:sp>
      <p:sp>
        <p:nvSpPr>
          <p:cNvPr id="92" name="Rectangle 87"/>
          <p:cNvSpPr>
            <a:spLocks noChangeArrowheads="1"/>
          </p:cNvSpPr>
          <p:nvPr/>
        </p:nvSpPr>
        <p:spPr bwMode="auto">
          <a:xfrm>
            <a:off x="1147128" y="892782"/>
            <a:ext cx="2570163" cy="3016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Rectangle 88"/>
          <p:cNvSpPr>
            <a:spLocks noChangeArrowheads="1"/>
          </p:cNvSpPr>
          <p:nvPr/>
        </p:nvSpPr>
        <p:spPr bwMode="auto">
          <a:xfrm>
            <a:off x="1147128" y="1192820"/>
            <a:ext cx="2570163" cy="11255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7" name="Text Box 89"/>
          <p:cNvSpPr txBox="1">
            <a:spLocks noChangeArrowheads="1"/>
          </p:cNvSpPr>
          <p:nvPr/>
        </p:nvSpPr>
        <p:spPr bwMode="auto">
          <a:xfrm>
            <a:off x="1164114" y="911832"/>
            <a:ext cx="2534604" cy="1412694"/>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800" i="1" dirty="0">
                <a:solidFill>
                  <a:schemeClr val="tx2"/>
                </a:solidFill>
                <a:effectLst/>
                <a:latin typeface="Arial" charset="0"/>
              </a:rPr>
              <a:t>Stand-alone Boot</a:t>
            </a:r>
          </a:p>
          <a:p>
            <a:pPr algn="ctr">
              <a:spcBef>
                <a:spcPct val="25000"/>
              </a:spcBef>
            </a:pPr>
            <a:r>
              <a:rPr lang="en-US" sz="1800" dirty="0">
                <a:effectLst/>
                <a:latin typeface="Arial" charset="0"/>
              </a:rPr>
              <a:t>Boot determined by</a:t>
            </a:r>
          </a:p>
          <a:p>
            <a:pPr algn="ctr">
              <a:spcBef>
                <a:spcPct val="25000"/>
              </a:spcBef>
            </a:pPr>
            <a:r>
              <a:rPr lang="en-US" sz="1800" dirty="0">
                <a:effectLst/>
                <a:latin typeface="Arial" charset="0"/>
              </a:rPr>
              <a:t>2 GPIO pins and</a:t>
            </a:r>
          </a:p>
          <a:p>
            <a:pPr algn="ctr">
              <a:spcBef>
                <a:spcPct val="25000"/>
              </a:spcBef>
            </a:pPr>
            <a:r>
              <a:rPr lang="en-US" sz="1800" dirty="0" err="1">
                <a:effectLst/>
                <a:latin typeface="Arial" charset="0"/>
              </a:rPr>
              <a:t>ZxOTP_BOOTCTRL</a:t>
            </a:r>
            <a:r>
              <a:rPr lang="en-US" sz="1800" dirty="0">
                <a:effectLst/>
                <a:latin typeface="Arial" charset="0"/>
              </a:rPr>
              <a:t> :</a:t>
            </a:r>
          </a:p>
          <a:p>
            <a:pPr algn="ctr">
              <a:spcBef>
                <a:spcPct val="25000"/>
              </a:spcBef>
            </a:pPr>
            <a:r>
              <a:rPr lang="en-US" sz="1400" b="0" dirty="0">
                <a:effectLst/>
                <a:latin typeface="Arial" charset="0"/>
              </a:rPr>
              <a:t>OTP_KEY and OTP_BMODE</a:t>
            </a:r>
          </a:p>
        </p:txBody>
      </p:sp>
      <p:sp>
        <p:nvSpPr>
          <p:cNvPr id="98" name="Text Box 90"/>
          <p:cNvSpPr txBox="1">
            <a:spLocks noChangeArrowheads="1"/>
          </p:cNvSpPr>
          <p:nvPr/>
        </p:nvSpPr>
        <p:spPr bwMode="auto">
          <a:xfrm>
            <a:off x="1228091" y="605444"/>
            <a:ext cx="2408238" cy="287338"/>
          </a:xfrm>
          <a:prstGeom prst="rect">
            <a:avLst/>
          </a:prstGeom>
          <a:noFill/>
          <a:ln w="12700">
            <a:noFill/>
            <a:miter lim="800000"/>
            <a:headEnd type="none" w="sm" len="sm"/>
            <a:tailEnd type="none" w="sm" len="sm"/>
          </a:ln>
          <a:effectLst/>
        </p:spPr>
        <p:txBody>
          <a:bodyPr wrap="none">
            <a:spAutoFit/>
          </a:bodyPr>
          <a:lstStyle/>
          <a:p>
            <a:r>
              <a:rPr lang="en-US" sz="1600" b="0" i="1">
                <a:effectLst/>
                <a:latin typeface="Arial" charset="0"/>
              </a:rPr>
              <a:t>Emulator Not Connected</a:t>
            </a:r>
          </a:p>
        </p:txBody>
      </p:sp>
      <p:sp>
        <p:nvSpPr>
          <p:cNvPr id="99" name="Rectangle 91"/>
          <p:cNvSpPr>
            <a:spLocks noChangeArrowheads="1"/>
          </p:cNvSpPr>
          <p:nvPr/>
        </p:nvSpPr>
        <p:spPr bwMode="auto">
          <a:xfrm>
            <a:off x="2645728" y="3825212"/>
            <a:ext cx="1246188" cy="28892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Rectangle 92"/>
          <p:cNvSpPr>
            <a:spLocks noChangeArrowheads="1"/>
          </p:cNvSpPr>
          <p:nvPr/>
        </p:nvSpPr>
        <p:spPr bwMode="auto">
          <a:xfrm>
            <a:off x="2645728" y="2525049"/>
            <a:ext cx="1246188" cy="541338"/>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1" name="Rectangle 93"/>
          <p:cNvSpPr>
            <a:spLocks noChangeArrowheads="1"/>
          </p:cNvSpPr>
          <p:nvPr/>
        </p:nvSpPr>
        <p:spPr bwMode="auto">
          <a:xfrm>
            <a:off x="2645728" y="3064799"/>
            <a:ext cx="1246188" cy="763588"/>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2" name="Text Box 94"/>
          <p:cNvSpPr txBox="1">
            <a:spLocks noChangeArrowheads="1"/>
          </p:cNvSpPr>
          <p:nvPr/>
        </p:nvSpPr>
        <p:spPr bwMode="auto">
          <a:xfrm>
            <a:off x="2637791" y="2807624"/>
            <a:ext cx="1238250" cy="1316038"/>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a:effectLst/>
                <a:latin typeface="Arial" charset="0"/>
              </a:rPr>
              <a:t>Parallel I/O</a:t>
            </a:r>
          </a:p>
          <a:p>
            <a:pPr>
              <a:spcBef>
                <a:spcPct val="25000"/>
              </a:spcBef>
            </a:pPr>
            <a:r>
              <a:rPr lang="en-US" sz="1600" dirty="0">
                <a:effectLst/>
                <a:latin typeface="Arial" charset="0"/>
              </a:rPr>
              <a:t>SCI</a:t>
            </a:r>
          </a:p>
          <a:p>
            <a:pPr>
              <a:spcBef>
                <a:spcPct val="25000"/>
              </a:spcBef>
            </a:pPr>
            <a:r>
              <a:rPr lang="en-US" sz="1600" dirty="0">
                <a:effectLst/>
                <a:latin typeface="Arial" charset="0"/>
              </a:rPr>
              <a:t>Wait</a:t>
            </a:r>
          </a:p>
          <a:p>
            <a:pPr>
              <a:spcBef>
                <a:spcPct val="25000"/>
              </a:spcBef>
            </a:pPr>
            <a:r>
              <a:rPr lang="en-US" sz="1600" dirty="0" err="1">
                <a:effectLst/>
                <a:latin typeface="Arial" charset="0"/>
              </a:rPr>
              <a:t>GetMode</a:t>
            </a:r>
            <a:endParaRPr lang="en-US" sz="1600" dirty="0">
              <a:effectLst/>
              <a:latin typeface="Arial" charset="0"/>
            </a:endParaRPr>
          </a:p>
        </p:txBody>
      </p:sp>
      <p:sp>
        <p:nvSpPr>
          <p:cNvPr id="103" name="Rectangle 95"/>
          <p:cNvSpPr>
            <a:spLocks noChangeArrowheads="1"/>
          </p:cNvSpPr>
          <p:nvPr/>
        </p:nvSpPr>
        <p:spPr bwMode="auto">
          <a:xfrm>
            <a:off x="977266" y="3825212"/>
            <a:ext cx="1670050" cy="2889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4" name="Rectangle 96"/>
          <p:cNvSpPr>
            <a:spLocks noChangeArrowheads="1"/>
          </p:cNvSpPr>
          <p:nvPr/>
        </p:nvSpPr>
        <p:spPr bwMode="auto">
          <a:xfrm>
            <a:off x="977266" y="2525049"/>
            <a:ext cx="1670050" cy="54133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8" name="Rectangle 97"/>
          <p:cNvSpPr>
            <a:spLocks noChangeArrowheads="1"/>
          </p:cNvSpPr>
          <p:nvPr/>
        </p:nvSpPr>
        <p:spPr bwMode="auto">
          <a:xfrm>
            <a:off x="977266" y="3064799"/>
            <a:ext cx="1670050" cy="76358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9" name="Text Box 98"/>
          <p:cNvSpPr txBox="1">
            <a:spLocks noChangeArrowheads="1"/>
          </p:cNvSpPr>
          <p:nvPr/>
        </p:nvSpPr>
        <p:spPr bwMode="auto">
          <a:xfrm>
            <a:off x="969328" y="2552037"/>
            <a:ext cx="1608138" cy="1573213"/>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GPIO	GPIO</a:t>
            </a:r>
          </a:p>
          <a:p>
            <a:pPr>
              <a:spcBef>
                <a:spcPct val="25000"/>
              </a:spcBef>
            </a:pPr>
            <a:r>
              <a:rPr lang="en-US" sz="1600" dirty="0">
                <a:effectLst/>
                <a:latin typeface="Arial" charset="0"/>
              </a:rPr>
              <a:t>   </a:t>
            </a:r>
            <a:r>
              <a:rPr lang="en-US" sz="1600" dirty="0" smtClean="0">
                <a:effectLst/>
                <a:latin typeface="Arial" charset="0"/>
              </a:rPr>
              <a:t>72</a:t>
            </a:r>
            <a:r>
              <a:rPr lang="en-US" sz="1600" dirty="0">
                <a:effectLst/>
                <a:latin typeface="Arial" charset="0"/>
              </a:rPr>
              <a:t>	   </a:t>
            </a:r>
            <a:r>
              <a:rPr lang="en-US" sz="1600" dirty="0" smtClean="0">
                <a:effectLst/>
                <a:latin typeface="Arial" charset="0"/>
              </a:rPr>
              <a:t>84</a:t>
            </a:r>
            <a:endParaRPr lang="en-US" sz="1600" dirty="0">
              <a:effectLst/>
              <a:latin typeface="Arial" charset="0"/>
            </a:endParaRPr>
          </a:p>
          <a:p>
            <a:pPr>
              <a:spcBef>
                <a:spcPct val="25000"/>
              </a:spcBef>
            </a:pPr>
            <a:r>
              <a:rPr lang="en-US" sz="1600" dirty="0">
                <a:effectLst/>
                <a:latin typeface="Arial" charset="0"/>
              </a:rPr>
              <a:t>    0	     0</a:t>
            </a:r>
          </a:p>
          <a:p>
            <a:pPr>
              <a:spcBef>
                <a:spcPct val="25000"/>
              </a:spcBef>
            </a:pPr>
            <a:r>
              <a:rPr lang="en-US" sz="1600" dirty="0">
                <a:effectLst/>
                <a:latin typeface="Arial" charset="0"/>
              </a:rPr>
              <a:t>    0	     1</a:t>
            </a:r>
          </a:p>
          <a:p>
            <a:pPr>
              <a:spcBef>
                <a:spcPct val="25000"/>
              </a:spcBef>
            </a:pPr>
            <a:r>
              <a:rPr lang="en-US" sz="1600" dirty="0">
                <a:effectLst/>
                <a:latin typeface="Arial" charset="0"/>
              </a:rPr>
              <a:t>    1	     0</a:t>
            </a:r>
          </a:p>
          <a:p>
            <a:pPr>
              <a:spcBef>
                <a:spcPct val="25000"/>
              </a:spcBef>
            </a:pPr>
            <a:r>
              <a:rPr lang="en-US" sz="1600" dirty="0">
                <a:effectLst/>
                <a:latin typeface="Arial" charset="0"/>
              </a:rPr>
              <a:t>    1	     1</a:t>
            </a:r>
          </a:p>
        </p:txBody>
      </p:sp>
      <p:sp>
        <p:nvSpPr>
          <p:cNvPr id="110" name="Line 115"/>
          <p:cNvSpPr>
            <a:spLocks noChangeShapeType="1"/>
          </p:cNvSpPr>
          <p:nvPr/>
        </p:nvSpPr>
        <p:spPr bwMode="auto">
          <a:xfrm>
            <a:off x="2434591" y="2318358"/>
            <a:ext cx="0" cy="206691"/>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11" name="Rectangle 176"/>
          <p:cNvSpPr>
            <a:spLocks noChangeArrowheads="1"/>
          </p:cNvSpPr>
          <p:nvPr/>
        </p:nvSpPr>
        <p:spPr bwMode="auto">
          <a:xfrm>
            <a:off x="1828126" y="6168445"/>
            <a:ext cx="1212850"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2" name="Rectangle 177"/>
          <p:cNvSpPr>
            <a:spLocks noChangeArrowheads="1"/>
          </p:cNvSpPr>
          <p:nvPr/>
        </p:nvSpPr>
        <p:spPr bwMode="auto">
          <a:xfrm>
            <a:off x="1828126" y="6441495"/>
            <a:ext cx="1212850" cy="274637"/>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178"/>
          <p:cNvSpPr txBox="1">
            <a:spLocks noChangeArrowheads="1"/>
          </p:cNvSpPr>
          <p:nvPr/>
        </p:nvSpPr>
        <p:spPr bwMode="auto">
          <a:xfrm>
            <a:off x="1820188" y="6184320"/>
            <a:ext cx="1233488" cy="544512"/>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1600" dirty="0">
                <a:effectLst/>
                <a:latin typeface="Arial" charset="0"/>
              </a:rPr>
              <a:t>Boot Mode</a:t>
            </a:r>
          </a:p>
          <a:p>
            <a:pPr algn="ctr">
              <a:spcBef>
                <a:spcPct val="25000"/>
              </a:spcBef>
            </a:pPr>
            <a:r>
              <a:rPr lang="en-US" sz="1600" dirty="0">
                <a:effectLst/>
                <a:latin typeface="Arial" charset="0"/>
              </a:rPr>
              <a:t>FLASH</a:t>
            </a:r>
          </a:p>
        </p:txBody>
      </p:sp>
      <p:sp>
        <p:nvSpPr>
          <p:cNvPr id="123" name="Text Box 192"/>
          <p:cNvSpPr txBox="1">
            <a:spLocks noChangeArrowheads="1"/>
          </p:cNvSpPr>
          <p:nvPr/>
        </p:nvSpPr>
        <p:spPr bwMode="auto">
          <a:xfrm>
            <a:off x="2433666" y="5883315"/>
            <a:ext cx="488950" cy="287337"/>
          </a:xfrm>
          <a:prstGeom prst="rect">
            <a:avLst/>
          </a:prstGeom>
          <a:noFill/>
          <a:ln w="12700">
            <a:noFill/>
            <a:miter lim="800000"/>
            <a:headEnd type="none" w="sm" len="sm"/>
            <a:tailEnd type="none" w="sm" len="sm"/>
          </a:ln>
          <a:effectLst/>
        </p:spPr>
        <p:txBody>
          <a:bodyPr wrap="none">
            <a:spAutoFit/>
          </a:bodyPr>
          <a:lstStyle/>
          <a:p>
            <a:r>
              <a:rPr lang="en-US" sz="1600" b="0" dirty="0">
                <a:effectLst/>
                <a:latin typeface="Arial" charset="0"/>
              </a:rPr>
              <a:t>NO</a:t>
            </a:r>
          </a:p>
        </p:txBody>
      </p:sp>
      <p:sp>
        <p:nvSpPr>
          <p:cNvPr id="124" name="Rectangle 123"/>
          <p:cNvSpPr/>
          <p:nvPr/>
        </p:nvSpPr>
        <p:spPr bwMode="auto">
          <a:xfrm>
            <a:off x="4844823" y="3320453"/>
            <a:ext cx="2914651" cy="1032636"/>
          </a:xfrm>
          <a:prstGeom prst="rect">
            <a:avLst/>
          </a:prstGeom>
          <a:solidFill>
            <a:schemeClr val="bg2">
              <a:lumMod val="7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5" name="Rectangle 165"/>
          <p:cNvSpPr>
            <a:spLocks noChangeArrowheads="1"/>
          </p:cNvSpPr>
          <p:nvPr/>
        </p:nvSpPr>
        <p:spPr bwMode="auto">
          <a:xfrm>
            <a:off x="6513286" y="1046586"/>
            <a:ext cx="1246188" cy="2273007"/>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6" name="Rectangle 166"/>
          <p:cNvSpPr>
            <a:spLocks noChangeArrowheads="1"/>
          </p:cNvSpPr>
          <p:nvPr/>
        </p:nvSpPr>
        <p:spPr bwMode="auto">
          <a:xfrm>
            <a:off x="6513286" y="768773"/>
            <a:ext cx="12461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7" name="Text Box 168"/>
          <p:cNvSpPr txBox="1">
            <a:spLocks noChangeArrowheads="1"/>
          </p:cNvSpPr>
          <p:nvPr/>
        </p:nvSpPr>
        <p:spPr bwMode="auto">
          <a:xfrm>
            <a:off x="6505348" y="784648"/>
            <a:ext cx="1277914" cy="3650230"/>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a:effectLst/>
                <a:latin typeface="Arial" charset="0"/>
              </a:rPr>
              <a:t>Parallel I/O</a:t>
            </a:r>
          </a:p>
          <a:p>
            <a:pPr>
              <a:spcBef>
                <a:spcPct val="25000"/>
              </a:spcBef>
            </a:pPr>
            <a:r>
              <a:rPr lang="en-US" sz="1600" dirty="0" smtClean="0">
                <a:effectLst/>
                <a:latin typeface="Arial" charset="0"/>
              </a:rPr>
              <a:t>SCI-A</a:t>
            </a:r>
            <a:endParaRPr lang="en-US" sz="1600" dirty="0">
              <a:effectLst/>
              <a:latin typeface="Arial" charset="0"/>
            </a:endParaRPr>
          </a:p>
          <a:p>
            <a:pPr>
              <a:spcBef>
                <a:spcPct val="25000"/>
              </a:spcBef>
            </a:pPr>
            <a:r>
              <a:rPr lang="en-US" sz="1600" dirty="0" smtClean="0">
                <a:effectLst/>
                <a:latin typeface="Arial" charset="0"/>
              </a:rPr>
              <a:t>SPI-A</a:t>
            </a:r>
            <a:endParaRPr lang="en-US" sz="1600" dirty="0">
              <a:effectLst/>
              <a:latin typeface="Arial" charset="0"/>
            </a:endParaRPr>
          </a:p>
          <a:p>
            <a:pPr>
              <a:spcBef>
                <a:spcPct val="25000"/>
              </a:spcBef>
            </a:pPr>
            <a:r>
              <a:rPr lang="en-US" sz="1600" dirty="0" smtClean="0">
                <a:effectLst/>
                <a:latin typeface="Arial" charset="0"/>
              </a:rPr>
              <a:t>I2C-A</a:t>
            </a:r>
            <a:endParaRPr lang="en-US" sz="1600" dirty="0">
              <a:effectLst/>
              <a:latin typeface="Arial" charset="0"/>
            </a:endParaRPr>
          </a:p>
          <a:p>
            <a:pPr>
              <a:spcBef>
                <a:spcPct val="25000"/>
              </a:spcBef>
            </a:pPr>
            <a:r>
              <a:rPr lang="en-US" sz="1600" dirty="0" smtClean="0">
                <a:effectLst/>
                <a:latin typeface="Arial" charset="0"/>
              </a:rPr>
              <a:t>CAN-A</a:t>
            </a:r>
            <a:endParaRPr lang="en-US" sz="1600" dirty="0">
              <a:effectLst/>
              <a:latin typeface="Arial" charset="0"/>
            </a:endParaRPr>
          </a:p>
          <a:p>
            <a:pPr>
              <a:spcBef>
                <a:spcPct val="25000"/>
              </a:spcBef>
            </a:pPr>
            <a:r>
              <a:rPr lang="en-US" sz="1600" dirty="0" smtClean="0">
                <a:effectLst/>
                <a:latin typeface="Arial" charset="0"/>
              </a:rPr>
              <a:t>M0 SARAM</a:t>
            </a:r>
            <a:endParaRPr lang="en-US" sz="1600" dirty="0">
              <a:effectLst/>
              <a:latin typeface="Arial" charset="0"/>
            </a:endParaRPr>
          </a:p>
          <a:p>
            <a:pPr>
              <a:spcBef>
                <a:spcPct val="25000"/>
              </a:spcBef>
            </a:pPr>
            <a:r>
              <a:rPr lang="en-US" sz="1600" dirty="0" smtClean="0">
                <a:effectLst/>
                <a:latin typeface="Arial" charset="0"/>
              </a:rPr>
              <a:t>FLASH</a:t>
            </a:r>
            <a:endParaRPr lang="en-US" sz="1600" dirty="0">
              <a:effectLst/>
              <a:latin typeface="Arial" charset="0"/>
            </a:endParaRPr>
          </a:p>
          <a:p>
            <a:pPr>
              <a:spcBef>
                <a:spcPct val="25000"/>
              </a:spcBef>
            </a:pPr>
            <a:r>
              <a:rPr lang="en-US" sz="1600" dirty="0" smtClean="0">
                <a:effectLst/>
                <a:latin typeface="Arial" charset="0"/>
              </a:rPr>
              <a:t>USB-0</a:t>
            </a:r>
            <a:endParaRPr lang="en-US" sz="1600" dirty="0">
              <a:effectLst/>
              <a:latin typeface="Arial" charset="0"/>
            </a:endParaRPr>
          </a:p>
          <a:p>
            <a:pPr>
              <a:spcBef>
                <a:spcPct val="25000"/>
              </a:spcBef>
            </a:pPr>
            <a:r>
              <a:rPr lang="en-US" sz="1600" dirty="0" smtClean="0">
                <a:effectLst/>
                <a:latin typeface="Arial" charset="0"/>
              </a:rPr>
              <a:t>Wait</a:t>
            </a:r>
          </a:p>
          <a:p>
            <a:pPr>
              <a:spcBef>
                <a:spcPct val="25000"/>
              </a:spcBef>
            </a:pPr>
            <a:r>
              <a:rPr lang="en-US" sz="1600" dirty="0" smtClean="0">
                <a:effectLst/>
                <a:latin typeface="Arial" charset="0"/>
              </a:rPr>
              <a:t>SCI-A *</a:t>
            </a:r>
          </a:p>
          <a:p>
            <a:pPr>
              <a:spcBef>
                <a:spcPct val="25000"/>
              </a:spcBef>
            </a:pPr>
            <a:r>
              <a:rPr lang="en-US" sz="1600" dirty="0" smtClean="0">
                <a:effectLst/>
                <a:latin typeface="Arial" charset="0"/>
              </a:rPr>
              <a:t>SPI-A *</a:t>
            </a:r>
          </a:p>
          <a:p>
            <a:pPr>
              <a:spcBef>
                <a:spcPct val="25000"/>
              </a:spcBef>
            </a:pPr>
            <a:r>
              <a:rPr lang="en-US" sz="1600" dirty="0" smtClean="0">
                <a:effectLst/>
                <a:latin typeface="Arial" charset="0"/>
              </a:rPr>
              <a:t>I2C-A *</a:t>
            </a:r>
          </a:p>
          <a:p>
            <a:pPr>
              <a:spcBef>
                <a:spcPct val="25000"/>
              </a:spcBef>
            </a:pPr>
            <a:r>
              <a:rPr lang="en-US" sz="1600" dirty="0" smtClean="0">
                <a:effectLst/>
                <a:latin typeface="Arial" charset="0"/>
              </a:rPr>
              <a:t>CAN-A *</a:t>
            </a:r>
          </a:p>
        </p:txBody>
      </p:sp>
      <p:sp>
        <p:nvSpPr>
          <p:cNvPr id="128" name="Rectangle 171"/>
          <p:cNvSpPr>
            <a:spLocks noChangeArrowheads="1"/>
          </p:cNvSpPr>
          <p:nvPr/>
        </p:nvSpPr>
        <p:spPr bwMode="auto">
          <a:xfrm>
            <a:off x="4844823" y="1046586"/>
            <a:ext cx="1670050" cy="2273007"/>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9" name="Rectangle 172"/>
          <p:cNvSpPr>
            <a:spLocks noChangeArrowheads="1"/>
          </p:cNvSpPr>
          <p:nvPr/>
        </p:nvSpPr>
        <p:spPr bwMode="auto">
          <a:xfrm>
            <a:off x="4844823" y="768773"/>
            <a:ext cx="1670050" cy="27463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0" name="Text Box 174"/>
          <p:cNvSpPr txBox="1">
            <a:spLocks noChangeArrowheads="1"/>
          </p:cNvSpPr>
          <p:nvPr/>
        </p:nvSpPr>
        <p:spPr bwMode="auto">
          <a:xfrm>
            <a:off x="4836885" y="784648"/>
            <a:ext cx="1661032" cy="3650230"/>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smtClean="0">
                <a:effectLst/>
                <a:latin typeface="Arial" charset="0"/>
              </a:rPr>
              <a:t>OTP_BMODE </a:t>
            </a:r>
            <a:r>
              <a:rPr lang="en-US" sz="1600" dirty="0">
                <a:effectLst/>
                <a:latin typeface="Arial" charset="0"/>
              </a:rPr>
              <a:t>=</a:t>
            </a:r>
          </a:p>
          <a:p>
            <a:pPr>
              <a:spcBef>
                <a:spcPct val="25000"/>
              </a:spcBef>
            </a:pPr>
            <a:r>
              <a:rPr lang="en-US" sz="1600" dirty="0" smtClean="0">
                <a:effectLst/>
                <a:latin typeface="Arial" charset="0"/>
              </a:rPr>
              <a:t>0x00</a:t>
            </a:r>
            <a:endParaRPr lang="en-US" sz="1600" dirty="0">
              <a:effectLst/>
              <a:latin typeface="Arial" charset="0"/>
            </a:endParaRPr>
          </a:p>
          <a:p>
            <a:pPr>
              <a:spcBef>
                <a:spcPct val="25000"/>
              </a:spcBef>
            </a:pPr>
            <a:r>
              <a:rPr lang="en-US" sz="1600" dirty="0" smtClean="0">
                <a:effectLst/>
                <a:latin typeface="Arial" charset="0"/>
              </a:rPr>
              <a:t>0x01</a:t>
            </a:r>
            <a:endParaRPr lang="en-US" sz="1600" dirty="0">
              <a:effectLst/>
              <a:latin typeface="Arial" charset="0"/>
            </a:endParaRPr>
          </a:p>
          <a:p>
            <a:pPr>
              <a:spcBef>
                <a:spcPct val="25000"/>
              </a:spcBef>
            </a:pPr>
            <a:r>
              <a:rPr lang="en-US" sz="1600" dirty="0" smtClean="0">
                <a:effectLst/>
                <a:latin typeface="Arial" charset="0"/>
              </a:rPr>
              <a:t>0x04</a:t>
            </a:r>
            <a:endParaRPr lang="en-US" sz="1600" dirty="0">
              <a:effectLst/>
              <a:latin typeface="Arial" charset="0"/>
            </a:endParaRPr>
          </a:p>
          <a:p>
            <a:pPr>
              <a:spcBef>
                <a:spcPct val="25000"/>
              </a:spcBef>
            </a:pPr>
            <a:r>
              <a:rPr lang="en-US" sz="1600" dirty="0" smtClean="0">
                <a:effectLst/>
                <a:latin typeface="Arial" charset="0"/>
              </a:rPr>
              <a:t>0x05</a:t>
            </a:r>
            <a:endParaRPr lang="en-US" sz="1600" dirty="0">
              <a:effectLst/>
              <a:latin typeface="Arial" charset="0"/>
            </a:endParaRPr>
          </a:p>
          <a:p>
            <a:pPr>
              <a:spcBef>
                <a:spcPct val="25000"/>
              </a:spcBef>
            </a:pPr>
            <a:r>
              <a:rPr lang="en-US" sz="1600" dirty="0" smtClean="0">
                <a:effectLst/>
                <a:latin typeface="Arial" charset="0"/>
              </a:rPr>
              <a:t>0x07</a:t>
            </a:r>
            <a:endParaRPr lang="en-US" sz="1600" dirty="0">
              <a:effectLst/>
              <a:latin typeface="Arial" charset="0"/>
            </a:endParaRPr>
          </a:p>
          <a:p>
            <a:pPr>
              <a:spcBef>
                <a:spcPct val="25000"/>
              </a:spcBef>
            </a:pPr>
            <a:r>
              <a:rPr lang="en-US" sz="1600" dirty="0" smtClean="0">
                <a:effectLst/>
                <a:latin typeface="Arial" charset="0"/>
              </a:rPr>
              <a:t>0x0A</a:t>
            </a:r>
            <a:endParaRPr lang="en-US" sz="1600" dirty="0">
              <a:effectLst/>
              <a:latin typeface="Arial" charset="0"/>
            </a:endParaRPr>
          </a:p>
          <a:p>
            <a:pPr>
              <a:spcBef>
                <a:spcPct val="25000"/>
              </a:spcBef>
            </a:pPr>
            <a:r>
              <a:rPr lang="en-US" sz="1600" dirty="0" smtClean="0">
                <a:effectLst/>
                <a:latin typeface="Arial" charset="0"/>
              </a:rPr>
              <a:t>0x0B</a:t>
            </a:r>
            <a:endParaRPr lang="en-US" sz="1600" dirty="0">
              <a:effectLst/>
              <a:latin typeface="Arial" charset="0"/>
            </a:endParaRPr>
          </a:p>
          <a:p>
            <a:pPr>
              <a:spcBef>
                <a:spcPct val="25000"/>
              </a:spcBef>
            </a:pPr>
            <a:r>
              <a:rPr lang="en-US" sz="1600" dirty="0" smtClean="0">
                <a:effectLst/>
                <a:latin typeface="Arial" charset="0"/>
              </a:rPr>
              <a:t>0x0C</a:t>
            </a:r>
          </a:p>
          <a:p>
            <a:pPr>
              <a:spcBef>
                <a:spcPct val="25000"/>
              </a:spcBef>
            </a:pPr>
            <a:r>
              <a:rPr lang="en-US" sz="1600" dirty="0" smtClean="0">
                <a:effectLst/>
                <a:latin typeface="Arial" charset="0"/>
              </a:rPr>
              <a:t>other</a:t>
            </a:r>
          </a:p>
          <a:p>
            <a:pPr>
              <a:spcBef>
                <a:spcPct val="25000"/>
              </a:spcBef>
            </a:pPr>
            <a:r>
              <a:rPr lang="en-US" sz="1600" dirty="0" smtClean="0">
                <a:effectLst/>
                <a:latin typeface="Arial" charset="0"/>
              </a:rPr>
              <a:t>0x81</a:t>
            </a:r>
          </a:p>
          <a:p>
            <a:pPr>
              <a:spcBef>
                <a:spcPct val="25000"/>
              </a:spcBef>
            </a:pPr>
            <a:r>
              <a:rPr lang="en-US" sz="1600" dirty="0" smtClean="0">
                <a:effectLst/>
                <a:latin typeface="Arial" charset="0"/>
              </a:rPr>
              <a:t>0x84</a:t>
            </a:r>
          </a:p>
          <a:p>
            <a:pPr>
              <a:spcBef>
                <a:spcPct val="25000"/>
              </a:spcBef>
            </a:pPr>
            <a:r>
              <a:rPr lang="en-US" sz="1600" dirty="0" smtClean="0">
                <a:effectLst/>
                <a:latin typeface="Arial" charset="0"/>
              </a:rPr>
              <a:t>0x85</a:t>
            </a:r>
          </a:p>
          <a:p>
            <a:pPr>
              <a:spcBef>
                <a:spcPct val="25000"/>
              </a:spcBef>
            </a:pPr>
            <a:r>
              <a:rPr lang="en-US" sz="1600" dirty="0" smtClean="0">
                <a:effectLst/>
                <a:latin typeface="Arial" charset="0"/>
              </a:rPr>
              <a:t>0x87</a:t>
            </a:r>
          </a:p>
        </p:txBody>
      </p:sp>
      <p:cxnSp>
        <p:nvCxnSpPr>
          <p:cNvPr id="131" name="Straight Connector 130"/>
          <p:cNvCxnSpPr/>
          <p:nvPr/>
        </p:nvCxnSpPr>
        <p:spPr bwMode="auto">
          <a:xfrm>
            <a:off x="6514873" y="3326728"/>
            <a:ext cx="0" cy="1026361"/>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32" name="Rectangle 165"/>
          <p:cNvSpPr>
            <a:spLocks noChangeArrowheads="1"/>
          </p:cNvSpPr>
          <p:nvPr/>
        </p:nvSpPr>
        <p:spPr bwMode="auto">
          <a:xfrm>
            <a:off x="6513633" y="4668623"/>
            <a:ext cx="1246188" cy="49918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3" name="Rectangle 166"/>
          <p:cNvSpPr>
            <a:spLocks noChangeArrowheads="1"/>
          </p:cNvSpPr>
          <p:nvPr/>
        </p:nvSpPr>
        <p:spPr bwMode="auto">
          <a:xfrm>
            <a:off x="6513633" y="4390811"/>
            <a:ext cx="1246188" cy="274637"/>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4" name="Text Box 168"/>
          <p:cNvSpPr txBox="1">
            <a:spLocks noChangeArrowheads="1"/>
          </p:cNvSpPr>
          <p:nvPr/>
        </p:nvSpPr>
        <p:spPr bwMode="auto">
          <a:xfrm>
            <a:off x="6505695" y="4406686"/>
            <a:ext cx="1244251" cy="806375"/>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a:effectLst/>
                <a:latin typeface="Arial" charset="0"/>
              </a:rPr>
              <a:t>Boot Mode</a:t>
            </a:r>
          </a:p>
          <a:p>
            <a:pPr>
              <a:spcBef>
                <a:spcPct val="25000"/>
              </a:spcBef>
            </a:pPr>
            <a:r>
              <a:rPr lang="en-US" sz="1600" dirty="0" smtClean="0">
                <a:effectLst/>
                <a:latin typeface="Arial" charset="0"/>
              </a:rPr>
              <a:t>FLASH</a:t>
            </a:r>
            <a:endParaRPr lang="en-US" sz="1600" dirty="0">
              <a:effectLst/>
              <a:latin typeface="Arial" charset="0"/>
            </a:endParaRPr>
          </a:p>
          <a:p>
            <a:pPr>
              <a:spcBef>
                <a:spcPct val="25000"/>
              </a:spcBef>
            </a:pPr>
            <a:r>
              <a:rPr lang="en-US" sz="1600" dirty="0" smtClean="0">
                <a:effectLst/>
                <a:latin typeface="Arial" charset="0"/>
              </a:rPr>
              <a:t>Wait</a:t>
            </a:r>
          </a:p>
        </p:txBody>
      </p:sp>
      <p:sp>
        <p:nvSpPr>
          <p:cNvPr id="135" name="Rectangle 171"/>
          <p:cNvSpPr>
            <a:spLocks noChangeArrowheads="1"/>
          </p:cNvSpPr>
          <p:nvPr/>
        </p:nvSpPr>
        <p:spPr bwMode="auto">
          <a:xfrm>
            <a:off x="4845170" y="4668623"/>
            <a:ext cx="1670050" cy="49918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6" name="Rectangle 172"/>
          <p:cNvSpPr>
            <a:spLocks noChangeArrowheads="1"/>
          </p:cNvSpPr>
          <p:nvPr/>
        </p:nvSpPr>
        <p:spPr bwMode="auto">
          <a:xfrm>
            <a:off x="4845170" y="4390811"/>
            <a:ext cx="1670050" cy="27463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7" name="Text Box 174"/>
          <p:cNvSpPr txBox="1">
            <a:spLocks noChangeArrowheads="1"/>
          </p:cNvSpPr>
          <p:nvPr/>
        </p:nvSpPr>
        <p:spPr bwMode="auto">
          <a:xfrm>
            <a:off x="4837232" y="4406686"/>
            <a:ext cx="1661032" cy="806375"/>
          </a:xfrm>
          <a:prstGeom prst="rect">
            <a:avLst/>
          </a:prstGeom>
          <a:noFill/>
          <a:ln w="12700">
            <a:noFill/>
            <a:miter lim="800000"/>
            <a:headEnd type="none" w="sm" len="sm"/>
            <a:tailEnd type="none" w="sm" len="sm"/>
          </a:ln>
          <a:effectLst/>
        </p:spPr>
        <p:txBody>
          <a:bodyPr wrap="none">
            <a:spAutoFit/>
          </a:bodyPr>
          <a:lstStyle/>
          <a:p>
            <a:pPr>
              <a:spcBef>
                <a:spcPct val="25000"/>
              </a:spcBef>
            </a:pPr>
            <a:r>
              <a:rPr lang="en-US" sz="1600" dirty="0" smtClean="0">
                <a:effectLst/>
                <a:latin typeface="Arial" charset="0"/>
              </a:rPr>
              <a:t>OTP_BMODE </a:t>
            </a:r>
            <a:r>
              <a:rPr lang="en-US" sz="1600" dirty="0">
                <a:effectLst/>
                <a:latin typeface="Arial" charset="0"/>
              </a:rPr>
              <a:t>=</a:t>
            </a:r>
          </a:p>
          <a:p>
            <a:pPr>
              <a:spcBef>
                <a:spcPct val="25000"/>
              </a:spcBef>
            </a:pPr>
            <a:r>
              <a:rPr lang="en-US" sz="1600" dirty="0" smtClean="0">
                <a:effectLst/>
                <a:latin typeface="Arial" charset="0"/>
              </a:rPr>
              <a:t>0x0B</a:t>
            </a:r>
            <a:endParaRPr lang="en-US" sz="1600" dirty="0">
              <a:effectLst/>
              <a:latin typeface="Arial" charset="0"/>
            </a:endParaRPr>
          </a:p>
          <a:p>
            <a:pPr>
              <a:spcBef>
                <a:spcPct val="25000"/>
              </a:spcBef>
            </a:pPr>
            <a:r>
              <a:rPr lang="en-US" sz="1600" dirty="0" smtClean="0">
                <a:effectLst/>
                <a:latin typeface="Arial" charset="0"/>
              </a:rPr>
              <a:t>other</a:t>
            </a:r>
          </a:p>
        </p:txBody>
      </p:sp>
      <p:sp>
        <p:nvSpPr>
          <p:cNvPr id="138" name="Rectangle 137"/>
          <p:cNvSpPr/>
          <p:nvPr/>
        </p:nvSpPr>
        <p:spPr bwMode="auto">
          <a:xfrm>
            <a:off x="4845170" y="4353089"/>
            <a:ext cx="2914651" cy="45719"/>
          </a:xfrm>
          <a:prstGeom prst="rect">
            <a:avLst/>
          </a:prstGeom>
          <a:solidFill>
            <a:schemeClr val="accent5">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39" name="Right Brace 138"/>
          <p:cNvSpPr/>
          <p:nvPr/>
        </p:nvSpPr>
        <p:spPr bwMode="auto">
          <a:xfrm>
            <a:off x="7759474" y="1043410"/>
            <a:ext cx="344858" cy="3309679"/>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0" name="Right Brace 139"/>
          <p:cNvSpPr/>
          <p:nvPr/>
        </p:nvSpPr>
        <p:spPr bwMode="auto">
          <a:xfrm>
            <a:off x="7759474" y="4665449"/>
            <a:ext cx="344858" cy="502358"/>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1" name="TextBox 140"/>
          <p:cNvSpPr txBox="1"/>
          <p:nvPr/>
        </p:nvSpPr>
        <p:spPr>
          <a:xfrm>
            <a:off x="8040828" y="2468035"/>
            <a:ext cx="1052834"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CPU1 </a:t>
            </a:r>
            <a:r>
              <a:rPr lang="en-US" sz="1600" b="0" i="1" dirty="0" err="1" smtClean="0">
                <a:effectLst/>
                <a:latin typeface="Arial" pitchFamily="34" charset="0"/>
                <a:cs typeface="Arial" pitchFamily="34" charset="0"/>
              </a:rPr>
              <a:t>GetMode</a:t>
            </a:r>
            <a:endParaRPr lang="en-US" sz="1600" b="0" i="1" dirty="0" smtClean="0">
              <a:effectLst/>
              <a:latin typeface="Arial" pitchFamily="34" charset="0"/>
              <a:cs typeface="Arial" pitchFamily="34" charset="0"/>
            </a:endParaRPr>
          </a:p>
        </p:txBody>
      </p:sp>
      <p:sp>
        <p:nvSpPr>
          <p:cNvPr id="142" name="TextBox 141"/>
          <p:cNvSpPr txBox="1"/>
          <p:nvPr/>
        </p:nvSpPr>
        <p:spPr>
          <a:xfrm>
            <a:off x="8040828" y="4672868"/>
            <a:ext cx="1052834"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CPU2 </a:t>
            </a:r>
            <a:r>
              <a:rPr lang="en-US" sz="1600" b="0" i="1" dirty="0" err="1" smtClean="0">
                <a:effectLst/>
                <a:latin typeface="Arial" pitchFamily="34" charset="0"/>
                <a:cs typeface="Arial" pitchFamily="34" charset="0"/>
              </a:rPr>
              <a:t>GetMode</a:t>
            </a:r>
            <a:endParaRPr lang="en-US" sz="1600" b="0" i="1" dirty="0" smtClean="0">
              <a:effectLst/>
              <a:latin typeface="Arial" pitchFamily="34" charset="0"/>
              <a:cs typeface="Arial" pitchFamily="34" charset="0"/>
            </a:endParaRPr>
          </a:p>
        </p:txBody>
      </p:sp>
      <p:sp>
        <p:nvSpPr>
          <p:cNvPr id="143" name="Right Brace 142"/>
          <p:cNvSpPr/>
          <p:nvPr/>
        </p:nvSpPr>
        <p:spPr bwMode="auto">
          <a:xfrm flipH="1">
            <a:off x="632386" y="2525049"/>
            <a:ext cx="344858" cy="1589088"/>
          </a:xfrm>
          <a:prstGeom prst="righ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44" name="TextBox 143"/>
          <p:cNvSpPr txBox="1"/>
          <p:nvPr/>
        </p:nvSpPr>
        <p:spPr>
          <a:xfrm>
            <a:off x="-6443" y="3077310"/>
            <a:ext cx="729687" cy="486287"/>
          </a:xfrm>
          <a:prstGeom prst="rect">
            <a:avLst/>
          </a:prstGeom>
          <a:noFill/>
        </p:spPr>
        <p:txBody>
          <a:bodyPr wrap="square" rtlCol="0" anchor="ctr" anchorCtr="0">
            <a:spAutoFit/>
          </a:bodyPr>
          <a:lstStyle/>
          <a:p>
            <a:pPr algn="ctr"/>
            <a:r>
              <a:rPr lang="en-US" sz="1600" b="0" i="1" dirty="0" smtClean="0">
                <a:effectLst/>
                <a:latin typeface="Arial" pitchFamily="34" charset="0"/>
                <a:cs typeface="Arial" pitchFamily="34" charset="0"/>
              </a:rPr>
              <a:t>CPU1 only</a:t>
            </a:r>
          </a:p>
        </p:txBody>
      </p:sp>
      <p:sp>
        <p:nvSpPr>
          <p:cNvPr id="145" name="Text Box 197"/>
          <p:cNvSpPr txBox="1">
            <a:spLocks noChangeArrowheads="1"/>
          </p:cNvSpPr>
          <p:nvPr/>
        </p:nvSpPr>
        <p:spPr bwMode="auto">
          <a:xfrm>
            <a:off x="1378725" y="4434668"/>
            <a:ext cx="2097049" cy="535531"/>
          </a:xfrm>
          <a:prstGeom prst="rect">
            <a:avLst/>
          </a:prstGeom>
          <a:solidFill>
            <a:schemeClr val="accent1"/>
          </a:solidFill>
          <a:ln w="12700">
            <a:solidFill>
              <a:schemeClr val="tx1"/>
            </a:solidFill>
            <a:miter lim="800000"/>
            <a:headEnd type="none" w="sm" len="sm"/>
            <a:tailEnd type="none" w="sm" len="sm"/>
          </a:ln>
          <a:effectLst/>
        </p:spPr>
        <p:txBody>
          <a:bodyPr wrap="none">
            <a:spAutoFit/>
          </a:bodyPr>
          <a:lstStyle/>
          <a:p>
            <a:pPr>
              <a:lnSpc>
                <a:spcPct val="90000"/>
              </a:lnSpc>
              <a:spcBef>
                <a:spcPts val="0"/>
              </a:spcBef>
            </a:pPr>
            <a:r>
              <a:rPr lang="en-US" sz="1600" dirty="0" smtClean="0">
                <a:effectLst/>
                <a:latin typeface="Arial" charset="0"/>
              </a:rPr>
              <a:t>Z1OTP_BOOTCTRL</a:t>
            </a:r>
          </a:p>
          <a:p>
            <a:pPr>
              <a:lnSpc>
                <a:spcPct val="90000"/>
              </a:lnSpc>
              <a:spcBef>
                <a:spcPts val="0"/>
              </a:spcBef>
            </a:pPr>
            <a:r>
              <a:rPr lang="en-US" sz="1600" dirty="0" smtClean="0">
                <a:effectLst/>
                <a:latin typeface="Arial" charset="0"/>
              </a:rPr>
              <a:t>OTP_KEY </a:t>
            </a:r>
            <a:r>
              <a:rPr lang="en-US" sz="1600" dirty="0">
                <a:effectLst/>
                <a:latin typeface="Arial" charset="0"/>
              </a:rPr>
              <a:t>= </a:t>
            </a:r>
            <a:r>
              <a:rPr lang="en-US" sz="1600" dirty="0" smtClean="0">
                <a:effectLst/>
                <a:latin typeface="Arial" charset="0"/>
              </a:rPr>
              <a:t>0x5A </a:t>
            </a:r>
            <a:r>
              <a:rPr lang="en-US" sz="1600" dirty="0">
                <a:effectLst/>
                <a:latin typeface="Arial" charset="0"/>
              </a:rPr>
              <a:t>?</a:t>
            </a:r>
          </a:p>
        </p:txBody>
      </p:sp>
      <p:sp>
        <p:nvSpPr>
          <p:cNvPr id="146" name="Text Box 197"/>
          <p:cNvSpPr txBox="1">
            <a:spLocks noChangeArrowheads="1"/>
          </p:cNvSpPr>
          <p:nvPr/>
        </p:nvSpPr>
        <p:spPr bwMode="auto">
          <a:xfrm>
            <a:off x="1378725" y="5298268"/>
            <a:ext cx="2097049" cy="535531"/>
          </a:xfrm>
          <a:prstGeom prst="rect">
            <a:avLst/>
          </a:prstGeom>
          <a:solidFill>
            <a:schemeClr val="accent1"/>
          </a:solidFill>
          <a:ln w="12700">
            <a:solidFill>
              <a:schemeClr val="tx1"/>
            </a:solidFill>
            <a:miter lim="800000"/>
            <a:headEnd type="none" w="sm" len="sm"/>
            <a:tailEnd type="none" w="sm" len="sm"/>
          </a:ln>
          <a:effectLst/>
        </p:spPr>
        <p:txBody>
          <a:bodyPr wrap="none">
            <a:spAutoFit/>
          </a:bodyPr>
          <a:lstStyle/>
          <a:p>
            <a:pPr>
              <a:lnSpc>
                <a:spcPct val="90000"/>
              </a:lnSpc>
              <a:spcBef>
                <a:spcPts val="0"/>
              </a:spcBef>
            </a:pPr>
            <a:r>
              <a:rPr lang="en-US" sz="1600" dirty="0" smtClean="0">
                <a:effectLst/>
                <a:latin typeface="Arial" charset="0"/>
              </a:rPr>
              <a:t>Z2OTP_BOOTCTRL</a:t>
            </a:r>
          </a:p>
          <a:p>
            <a:pPr>
              <a:lnSpc>
                <a:spcPct val="90000"/>
              </a:lnSpc>
              <a:spcBef>
                <a:spcPts val="0"/>
              </a:spcBef>
            </a:pPr>
            <a:r>
              <a:rPr lang="en-US" sz="1600" dirty="0" smtClean="0">
                <a:effectLst/>
                <a:latin typeface="Arial" charset="0"/>
              </a:rPr>
              <a:t>OTP_KEY </a:t>
            </a:r>
            <a:r>
              <a:rPr lang="en-US" sz="1600" dirty="0">
                <a:effectLst/>
                <a:latin typeface="Arial" charset="0"/>
              </a:rPr>
              <a:t>= </a:t>
            </a:r>
            <a:r>
              <a:rPr lang="en-US" sz="1600" dirty="0" smtClean="0">
                <a:effectLst/>
                <a:latin typeface="Arial" charset="0"/>
              </a:rPr>
              <a:t>0x5A </a:t>
            </a:r>
            <a:r>
              <a:rPr lang="en-US" sz="1600" dirty="0">
                <a:effectLst/>
                <a:latin typeface="Arial" charset="0"/>
              </a:rPr>
              <a:t>?</a:t>
            </a:r>
          </a:p>
        </p:txBody>
      </p:sp>
      <p:sp>
        <p:nvSpPr>
          <p:cNvPr id="147" name="Text Box 192"/>
          <p:cNvSpPr txBox="1">
            <a:spLocks noChangeArrowheads="1"/>
          </p:cNvSpPr>
          <p:nvPr/>
        </p:nvSpPr>
        <p:spPr bwMode="auto">
          <a:xfrm>
            <a:off x="2438760" y="5006263"/>
            <a:ext cx="488950" cy="287337"/>
          </a:xfrm>
          <a:prstGeom prst="rect">
            <a:avLst/>
          </a:prstGeom>
          <a:noFill/>
          <a:ln w="12700">
            <a:noFill/>
            <a:miter lim="800000"/>
            <a:headEnd type="none" w="sm" len="sm"/>
            <a:tailEnd type="none" w="sm" len="sm"/>
          </a:ln>
          <a:effectLst/>
        </p:spPr>
        <p:txBody>
          <a:bodyPr wrap="none">
            <a:spAutoFit/>
          </a:bodyPr>
          <a:lstStyle/>
          <a:p>
            <a:r>
              <a:rPr lang="en-US" sz="1600" b="0" dirty="0">
                <a:effectLst/>
                <a:latin typeface="Arial" charset="0"/>
              </a:rPr>
              <a:t>NO</a:t>
            </a:r>
          </a:p>
        </p:txBody>
      </p:sp>
      <p:cxnSp>
        <p:nvCxnSpPr>
          <p:cNvPr id="148" name="Elbow Connector 147"/>
          <p:cNvCxnSpPr>
            <a:stCxn id="99" idx="3"/>
            <a:endCxn id="145" idx="0"/>
          </p:cNvCxnSpPr>
          <p:nvPr/>
        </p:nvCxnSpPr>
        <p:spPr bwMode="auto">
          <a:xfrm flipH="1">
            <a:off x="2427250" y="3969675"/>
            <a:ext cx="1464666" cy="464993"/>
          </a:xfrm>
          <a:prstGeom prst="bentConnector4">
            <a:avLst>
              <a:gd name="adj1" fmla="val -15608"/>
              <a:gd name="adj2" fmla="val 56595"/>
            </a:avLst>
          </a:prstGeom>
          <a:solidFill>
            <a:schemeClr val="accent1"/>
          </a:solidFill>
          <a:ln w="12700" cap="flat" cmpd="sng" algn="ctr">
            <a:solidFill>
              <a:schemeClr val="tx1"/>
            </a:solidFill>
            <a:prstDash val="solid"/>
            <a:round/>
            <a:headEnd type="none" w="sm" len="sm"/>
            <a:tailEnd type="triangle"/>
          </a:ln>
          <a:effectLst/>
        </p:spPr>
      </p:cxnSp>
      <p:sp>
        <p:nvSpPr>
          <p:cNvPr id="149" name="TextBox 148"/>
          <p:cNvSpPr txBox="1"/>
          <p:nvPr/>
        </p:nvSpPr>
        <p:spPr>
          <a:xfrm>
            <a:off x="113026" y="4361227"/>
            <a:ext cx="1094558" cy="674031"/>
          </a:xfrm>
          <a:prstGeom prst="rect">
            <a:avLst/>
          </a:prstGeom>
          <a:noFill/>
          <a:ln>
            <a:noFill/>
          </a:ln>
        </p:spPr>
        <p:txBody>
          <a:bodyPr wrap="square" lIns="45720" rIns="45720" rtlCol="0" anchor="ctr" anchorCtr="0">
            <a:spAutoFit/>
          </a:bodyPr>
          <a:lstStyle/>
          <a:p>
            <a:pPr algn="ctr">
              <a:lnSpc>
                <a:spcPct val="90000"/>
              </a:lnSpc>
              <a:spcBef>
                <a:spcPts val="0"/>
              </a:spcBef>
            </a:pPr>
            <a:r>
              <a:rPr lang="en-US" sz="1400" b="0" i="1" dirty="0" smtClean="0">
                <a:effectLst/>
                <a:cs typeface="Arial" pitchFamily="34" charset="0"/>
              </a:rPr>
              <a:t>Use</a:t>
            </a:r>
          </a:p>
          <a:p>
            <a:pPr algn="ctr">
              <a:lnSpc>
                <a:spcPct val="90000"/>
              </a:lnSpc>
              <a:spcBef>
                <a:spcPts val="0"/>
              </a:spcBef>
            </a:pPr>
            <a:r>
              <a:rPr lang="en-US" sz="1400" b="0" i="1" dirty="0" smtClean="0">
                <a:effectLst/>
                <a:cs typeface="Arial" pitchFamily="34" charset="0"/>
              </a:rPr>
              <a:t>Z1OTP_</a:t>
            </a:r>
          </a:p>
          <a:p>
            <a:pPr algn="ctr">
              <a:lnSpc>
                <a:spcPct val="90000"/>
              </a:lnSpc>
              <a:spcBef>
                <a:spcPts val="0"/>
              </a:spcBef>
            </a:pPr>
            <a:r>
              <a:rPr lang="en-US" sz="1400" b="0" i="1" dirty="0" smtClean="0">
                <a:effectLst/>
                <a:cs typeface="Arial" pitchFamily="34" charset="0"/>
              </a:rPr>
              <a:t>BOOTCTRL</a:t>
            </a:r>
          </a:p>
        </p:txBody>
      </p:sp>
      <p:cxnSp>
        <p:nvCxnSpPr>
          <p:cNvPr id="150" name="Straight Arrow Connector 149"/>
          <p:cNvCxnSpPr>
            <a:stCxn id="145" idx="2"/>
            <a:endCxn id="146" idx="0"/>
          </p:cNvCxnSpPr>
          <p:nvPr/>
        </p:nvCxnSpPr>
        <p:spPr bwMode="auto">
          <a:xfrm>
            <a:off x="2427250" y="4970199"/>
            <a:ext cx="0" cy="328069"/>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51" name="Text Box 194"/>
          <p:cNvSpPr txBox="1">
            <a:spLocks noChangeArrowheads="1"/>
          </p:cNvSpPr>
          <p:nvPr/>
        </p:nvSpPr>
        <p:spPr bwMode="auto">
          <a:xfrm>
            <a:off x="3485235" y="4419009"/>
            <a:ext cx="588963" cy="287337"/>
          </a:xfrm>
          <a:prstGeom prst="rect">
            <a:avLst/>
          </a:prstGeom>
          <a:noFill/>
          <a:ln w="12700">
            <a:noFill/>
            <a:miter lim="800000"/>
            <a:headEnd type="none" w="sm" len="sm"/>
            <a:tailEnd type="none" w="sm" len="sm"/>
          </a:ln>
          <a:effectLst/>
        </p:spPr>
        <p:txBody>
          <a:bodyPr wrap="none">
            <a:spAutoFit/>
          </a:bodyPr>
          <a:lstStyle/>
          <a:p>
            <a:pPr algn="ctr"/>
            <a:r>
              <a:rPr lang="en-US" sz="1600" b="0" dirty="0">
                <a:effectLst/>
                <a:latin typeface="Arial" charset="0"/>
              </a:rPr>
              <a:t>YES</a:t>
            </a:r>
          </a:p>
        </p:txBody>
      </p:sp>
      <p:sp>
        <p:nvSpPr>
          <p:cNvPr id="152" name="Text Box 194"/>
          <p:cNvSpPr txBox="1">
            <a:spLocks noChangeArrowheads="1"/>
          </p:cNvSpPr>
          <p:nvPr/>
        </p:nvSpPr>
        <p:spPr bwMode="auto">
          <a:xfrm>
            <a:off x="3480901" y="5274845"/>
            <a:ext cx="588963" cy="287337"/>
          </a:xfrm>
          <a:prstGeom prst="rect">
            <a:avLst/>
          </a:prstGeom>
          <a:noFill/>
          <a:ln w="12700">
            <a:noFill/>
            <a:miter lim="800000"/>
            <a:headEnd type="none" w="sm" len="sm"/>
            <a:tailEnd type="none" w="sm" len="sm"/>
          </a:ln>
          <a:effectLst/>
        </p:spPr>
        <p:txBody>
          <a:bodyPr wrap="none">
            <a:spAutoFit/>
          </a:bodyPr>
          <a:lstStyle/>
          <a:p>
            <a:pPr algn="ctr"/>
            <a:r>
              <a:rPr lang="en-US" sz="1600" b="0" dirty="0">
                <a:effectLst/>
                <a:latin typeface="Arial" charset="0"/>
              </a:rPr>
              <a:t>YES</a:t>
            </a:r>
          </a:p>
        </p:txBody>
      </p:sp>
      <p:sp>
        <p:nvSpPr>
          <p:cNvPr id="153" name="TextBox 152"/>
          <p:cNvSpPr txBox="1"/>
          <p:nvPr/>
        </p:nvSpPr>
        <p:spPr>
          <a:xfrm>
            <a:off x="113026" y="5229723"/>
            <a:ext cx="1094558" cy="674031"/>
          </a:xfrm>
          <a:prstGeom prst="rect">
            <a:avLst/>
          </a:prstGeom>
          <a:noFill/>
          <a:ln>
            <a:noFill/>
          </a:ln>
        </p:spPr>
        <p:txBody>
          <a:bodyPr wrap="square" lIns="45720" rIns="45720" rtlCol="0" anchor="ctr" anchorCtr="0">
            <a:spAutoFit/>
          </a:bodyPr>
          <a:lstStyle/>
          <a:p>
            <a:pPr algn="ctr">
              <a:lnSpc>
                <a:spcPct val="90000"/>
              </a:lnSpc>
              <a:spcBef>
                <a:spcPts val="0"/>
              </a:spcBef>
            </a:pPr>
            <a:r>
              <a:rPr lang="en-US" sz="1400" b="0" i="1" dirty="0" smtClean="0">
                <a:effectLst/>
                <a:cs typeface="Arial" pitchFamily="34" charset="0"/>
              </a:rPr>
              <a:t>Use</a:t>
            </a:r>
          </a:p>
          <a:p>
            <a:pPr algn="ctr">
              <a:lnSpc>
                <a:spcPct val="90000"/>
              </a:lnSpc>
              <a:spcBef>
                <a:spcPts val="0"/>
              </a:spcBef>
            </a:pPr>
            <a:r>
              <a:rPr lang="en-US" sz="1400" b="0" i="1" dirty="0" smtClean="0">
                <a:effectLst/>
                <a:cs typeface="Arial" pitchFamily="34" charset="0"/>
              </a:rPr>
              <a:t>Z2OTP_</a:t>
            </a:r>
          </a:p>
          <a:p>
            <a:pPr algn="ctr">
              <a:lnSpc>
                <a:spcPct val="90000"/>
              </a:lnSpc>
              <a:spcBef>
                <a:spcPts val="0"/>
              </a:spcBef>
            </a:pPr>
            <a:r>
              <a:rPr lang="en-US" sz="1400" b="0" i="1" dirty="0" smtClean="0">
                <a:effectLst/>
                <a:cs typeface="Arial" pitchFamily="34" charset="0"/>
              </a:rPr>
              <a:t>BOOTCTRL</a:t>
            </a:r>
          </a:p>
        </p:txBody>
      </p:sp>
      <p:cxnSp>
        <p:nvCxnSpPr>
          <p:cNvPr id="154" name="Elbow Connector 153"/>
          <p:cNvCxnSpPr>
            <a:stCxn id="145" idx="3"/>
            <a:endCxn id="129" idx="1"/>
          </p:cNvCxnSpPr>
          <p:nvPr/>
        </p:nvCxnSpPr>
        <p:spPr bwMode="auto">
          <a:xfrm flipV="1">
            <a:off x="3475774" y="906092"/>
            <a:ext cx="1369049" cy="3796342"/>
          </a:xfrm>
          <a:prstGeom prst="bentConnector3">
            <a:avLst>
              <a:gd name="adj1" fmla="val 71620"/>
            </a:avLst>
          </a:prstGeom>
          <a:solidFill>
            <a:schemeClr val="accent1"/>
          </a:solidFill>
          <a:ln w="12700" cap="flat" cmpd="sng" algn="ctr">
            <a:solidFill>
              <a:schemeClr val="tx1"/>
            </a:solidFill>
            <a:prstDash val="solid"/>
            <a:round/>
            <a:headEnd type="none" w="sm" len="sm"/>
            <a:tailEnd type="triangle"/>
          </a:ln>
          <a:effectLst/>
        </p:spPr>
      </p:cxnSp>
      <p:grpSp>
        <p:nvGrpSpPr>
          <p:cNvPr id="155" name="Group 154"/>
          <p:cNvGrpSpPr/>
          <p:nvPr/>
        </p:nvGrpSpPr>
        <p:grpSpPr>
          <a:xfrm>
            <a:off x="4630921" y="5295513"/>
            <a:ext cx="4419600" cy="1470188"/>
            <a:chOff x="152400" y="5152118"/>
            <a:chExt cx="4419600" cy="1470188"/>
          </a:xfrm>
        </p:grpSpPr>
        <p:sp>
          <p:nvSpPr>
            <p:cNvPr id="156" name="Rectangle 155"/>
            <p:cNvSpPr/>
            <p:nvPr/>
          </p:nvSpPr>
          <p:spPr bwMode="auto">
            <a:xfrm>
              <a:off x="152400" y="5152118"/>
              <a:ext cx="4419600" cy="1470188"/>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grpSp>
          <p:nvGrpSpPr>
            <p:cNvPr id="157" name="Group 156"/>
            <p:cNvGrpSpPr/>
            <p:nvPr/>
          </p:nvGrpSpPr>
          <p:grpSpPr>
            <a:xfrm>
              <a:off x="237462" y="5159362"/>
              <a:ext cx="4252204" cy="645965"/>
              <a:chOff x="247622" y="5220322"/>
              <a:chExt cx="4252204" cy="645965"/>
            </a:xfrm>
          </p:grpSpPr>
          <p:sp>
            <p:nvSpPr>
              <p:cNvPr id="168" name="TextBox 167"/>
              <p:cNvSpPr txBox="1"/>
              <p:nvPr/>
            </p:nvSpPr>
            <p:spPr>
              <a:xfrm>
                <a:off x="247622" y="5601599"/>
                <a:ext cx="1225657"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OTP_BOOTPIN1</a:t>
                </a:r>
              </a:p>
            </p:txBody>
          </p:sp>
          <p:sp>
            <p:nvSpPr>
              <p:cNvPr id="169" name="TextBox 168"/>
              <p:cNvSpPr txBox="1"/>
              <p:nvPr/>
            </p:nvSpPr>
            <p:spPr>
              <a:xfrm>
                <a:off x="1475033" y="5601599"/>
                <a:ext cx="1225657"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OTP_BOOTPIN0</a:t>
                </a:r>
              </a:p>
            </p:txBody>
          </p:sp>
          <p:sp>
            <p:nvSpPr>
              <p:cNvPr id="170" name="TextBox 169"/>
              <p:cNvSpPr txBox="1"/>
              <p:nvPr/>
            </p:nvSpPr>
            <p:spPr>
              <a:xfrm>
                <a:off x="2700522" y="5601599"/>
                <a:ext cx="1022075"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OTP_BMODE</a:t>
                </a:r>
              </a:p>
            </p:txBody>
          </p:sp>
          <p:sp>
            <p:nvSpPr>
              <p:cNvPr id="171" name="TextBox 170"/>
              <p:cNvSpPr txBox="1"/>
              <p:nvPr/>
            </p:nvSpPr>
            <p:spPr>
              <a:xfrm>
                <a:off x="3723010" y="5601599"/>
                <a:ext cx="776816"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OTP_KEY</a:t>
                </a:r>
              </a:p>
            </p:txBody>
          </p:sp>
          <p:sp>
            <p:nvSpPr>
              <p:cNvPr id="172" name="TextBox 171"/>
              <p:cNvSpPr txBox="1"/>
              <p:nvPr/>
            </p:nvSpPr>
            <p:spPr>
              <a:xfrm>
                <a:off x="3854777" y="5385422"/>
                <a:ext cx="513282" cy="264688"/>
              </a:xfrm>
              <a:prstGeom prst="rect">
                <a:avLst/>
              </a:prstGeom>
              <a:noFill/>
            </p:spPr>
            <p:txBody>
              <a:bodyPr wrap="none" rtlCol="0" anchor="ctr" anchorCtr="0">
                <a:spAutoFit/>
              </a:bodyPr>
              <a:lstStyle/>
              <a:p>
                <a:r>
                  <a:rPr lang="en-US" sz="1400" dirty="0" smtClean="0">
                    <a:effectLst/>
                  </a:rPr>
                  <a:t>7 – 0</a:t>
                </a:r>
              </a:p>
            </p:txBody>
          </p:sp>
          <p:sp>
            <p:nvSpPr>
              <p:cNvPr id="173" name="TextBox 172"/>
              <p:cNvSpPr txBox="1"/>
              <p:nvPr/>
            </p:nvSpPr>
            <p:spPr>
              <a:xfrm>
                <a:off x="2914042" y="5385422"/>
                <a:ext cx="595035" cy="264688"/>
              </a:xfrm>
              <a:prstGeom prst="rect">
                <a:avLst/>
              </a:prstGeom>
              <a:noFill/>
            </p:spPr>
            <p:txBody>
              <a:bodyPr wrap="none" rtlCol="0" anchor="ctr" anchorCtr="0">
                <a:spAutoFit/>
              </a:bodyPr>
              <a:lstStyle/>
              <a:p>
                <a:r>
                  <a:rPr lang="en-US" sz="1400" dirty="0" smtClean="0">
                    <a:effectLst/>
                  </a:rPr>
                  <a:t>15 – 8</a:t>
                </a:r>
              </a:p>
            </p:txBody>
          </p:sp>
          <p:sp>
            <p:nvSpPr>
              <p:cNvPr id="174" name="TextBox 173"/>
              <p:cNvSpPr txBox="1"/>
              <p:nvPr/>
            </p:nvSpPr>
            <p:spPr>
              <a:xfrm>
                <a:off x="1749467" y="5385422"/>
                <a:ext cx="676788" cy="264688"/>
              </a:xfrm>
              <a:prstGeom prst="rect">
                <a:avLst/>
              </a:prstGeom>
              <a:noFill/>
            </p:spPr>
            <p:txBody>
              <a:bodyPr wrap="none" rtlCol="0" anchor="ctr" anchorCtr="0">
                <a:spAutoFit/>
              </a:bodyPr>
              <a:lstStyle/>
              <a:p>
                <a:r>
                  <a:rPr lang="en-US" sz="1400" dirty="0" smtClean="0">
                    <a:effectLst/>
                  </a:rPr>
                  <a:t>23 – 16</a:t>
                </a:r>
              </a:p>
            </p:txBody>
          </p:sp>
          <p:sp>
            <p:nvSpPr>
              <p:cNvPr id="175" name="TextBox 174"/>
              <p:cNvSpPr txBox="1"/>
              <p:nvPr/>
            </p:nvSpPr>
            <p:spPr>
              <a:xfrm>
                <a:off x="522056" y="5385422"/>
                <a:ext cx="676788" cy="264688"/>
              </a:xfrm>
              <a:prstGeom prst="rect">
                <a:avLst/>
              </a:prstGeom>
              <a:noFill/>
            </p:spPr>
            <p:txBody>
              <a:bodyPr wrap="none" rtlCol="0" anchor="ctr" anchorCtr="0">
                <a:spAutoFit/>
              </a:bodyPr>
              <a:lstStyle/>
              <a:p>
                <a:r>
                  <a:rPr lang="en-US" sz="1400" dirty="0" smtClean="0">
                    <a:effectLst/>
                  </a:rPr>
                  <a:t>31 – 24</a:t>
                </a:r>
              </a:p>
            </p:txBody>
          </p:sp>
          <p:sp>
            <p:nvSpPr>
              <p:cNvPr id="176" name="TextBox 175"/>
              <p:cNvSpPr txBox="1"/>
              <p:nvPr/>
            </p:nvSpPr>
            <p:spPr>
              <a:xfrm>
                <a:off x="1080742" y="5220322"/>
                <a:ext cx="2615460" cy="264688"/>
              </a:xfrm>
              <a:prstGeom prst="rect">
                <a:avLst/>
              </a:prstGeom>
              <a:noFill/>
            </p:spPr>
            <p:txBody>
              <a:bodyPr wrap="none" rtlCol="0" anchor="ctr" anchorCtr="0">
                <a:spAutoFit/>
              </a:bodyPr>
              <a:lstStyle/>
              <a:p>
                <a:r>
                  <a:rPr lang="en-US" sz="1400" dirty="0" smtClean="0">
                    <a:solidFill>
                      <a:schemeClr val="tx2"/>
                    </a:solidFill>
                    <a:effectLst/>
                  </a:rPr>
                  <a:t>CPU1 </a:t>
                </a:r>
                <a:r>
                  <a:rPr lang="en-US" sz="1400" dirty="0" err="1" smtClean="0">
                    <a:solidFill>
                      <a:schemeClr val="tx2"/>
                    </a:solidFill>
                    <a:effectLst/>
                  </a:rPr>
                  <a:t>ZxOTP_BOOTCTRL</a:t>
                </a:r>
                <a:r>
                  <a:rPr lang="en-US" sz="1400" dirty="0" smtClean="0">
                    <a:solidFill>
                      <a:schemeClr val="tx2"/>
                    </a:solidFill>
                    <a:effectLst/>
                  </a:rPr>
                  <a:t> Register</a:t>
                </a:r>
              </a:p>
            </p:txBody>
          </p:sp>
        </p:grpSp>
        <p:grpSp>
          <p:nvGrpSpPr>
            <p:cNvPr id="158" name="Group 157"/>
            <p:cNvGrpSpPr/>
            <p:nvPr/>
          </p:nvGrpSpPr>
          <p:grpSpPr>
            <a:xfrm>
              <a:off x="237462" y="5901042"/>
              <a:ext cx="4252204" cy="645965"/>
              <a:chOff x="247622" y="6002642"/>
              <a:chExt cx="4252204" cy="645965"/>
            </a:xfrm>
          </p:grpSpPr>
          <p:sp>
            <p:nvSpPr>
              <p:cNvPr id="159" name="TextBox 158"/>
              <p:cNvSpPr txBox="1"/>
              <p:nvPr/>
            </p:nvSpPr>
            <p:spPr>
              <a:xfrm>
                <a:off x="247622" y="6383919"/>
                <a:ext cx="1248099"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      reserved       </a:t>
                </a:r>
              </a:p>
            </p:txBody>
          </p:sp>
          <p:sp>
            <p:nvSpPr>
              <p:cNvPr id="160" name="TextBox 159"/>
              <p:cNvSpPr txBox="1"/>
              <p:nvPr/>
            </p:nvSpPr>
            <p:spPr>
              <a:xfrm>
                <a:off x="1475033" y="6383919"/>
                <a:ext cx="1248099"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      reserved       </a:t>
                </a:r>
              </a:p>
            </p:txBody>
          </p:sp>
          <p:sp>
            <p:nvSpPr>
              <p:cNvPr id="161" name="TextBox 160"/>
              <p:cNvSpPr txBox="1"/>
              <p:nvPr/>
            </p:nvSpPr>
            <p:spPr>
              <a:xfrm>
                <a:off x="2700522" y="6383919"/>
                <a:ext cx="1022075"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OTP_BMODE</a:t>
                </a:r>
              </a:p>
            </p:txBody>
          </p:sp>
          <p:sp>
            <p:nvSpPr>
              <p:cNvPr id="162" name="TextBox 161"/>
              <p:cNvSpPr txBox="1"/>
              <p:nvPr/>
            </p:nvSpPr>
            <p:spPr>
              <a:xfrm>
                <a:off x="3723010" y="6383919"/>
                <a:ext cx="776816" cy="264688"/>
              </a:xfrm>
              <a:prstGeom prst="rect">
                <a:avLst/>
              </a:prstGeom>
              <a:solidFill>
                <a:schemeClr val="bg2">
                  <a:lumMod val="85000"/>
                </a:schemeClr>
              </a:solidFill>
              <a:ln>
                <a:solidFill>
                  <a:schemeClr val="tx1"/>
                </a:solidFill>
              </a:ln>
            </p:spPr>
            <p:txBody>
              <a:bodyPr wrap="none" lIns="45720" rIns="45720" rtlCol="0" anchor="ctr" anchorCtr="0">
                <a:spAutoFit/>
              </a:bodyPr>
              <a:lstStyle/>
              <a:p>
                <a:r>
                  <a:rPr lang="en-US" sz="1400" dirty="0" smtClean="0">
                    <a:effectLst/>
                    <a:cs typeface="Arial" pitchFamily="34" charset="0"/>
                  </a:rPr>
                  <a:t>OTP_KEY</a:t>
                </a:r>
              </a:p>
            </p:txBody>
          </p:sp>
          <p:sp>
            <p:nvSpPr>
              <p:cNvPr id="163" name="TextBox 162"/>
              <p:cNvSpPr txBox="1"/>
              <p:nvPr/>
            </p:nvSpPr>
            <p:spPr>
              <a:xfrm>
                <a:off x="3854777" y="6167742"/>
                <a:ext cx="513282" cy="264688"/>
              </a:xfrm>
              <a:prstGeom prst="rect">
                <a:avLst/>
              </a:prstGeom>
              <a:noFill/>
            </p:spPr>
            <p:txBody>
              <a:bodyPr wrap="none" rtlCol="0" anchor="ctr" anchorCtr="0">
                <a:spAutoFit/>
              </a:bodyPr>
              <a:lstStyle/>
              <a:p>
                <a:r>
                  <a:rPr lang="en-US" sz="1400" dirty="0" smtClean="0">
                    <a:effectLst/>
                  </a:rPr>
                  <a:t>7 – 0</a:t>
                </a:r>
              </a:p>
            </p:txBody>
          </p:sp>
          <p:sp>
            <p:nvSpPr>
              <p:cNvPr id="164" name="TextBox 163"/>
              <p:cNvSpPr txBox="1"/>
              <p:nvPr/>
            </p:nvSpPr>
            <p:spPr>
              <a:xfrm>
                <a:off x="2914042" y="6167742"/>
                <a:ext cx="595035" cy="264688"/>
              </a:xfrm>
              <a:prstGeom prst="rect">
                <a:avLst/>
              </a:prstGeom>
              <a:noFill/>
            </p:spPr>
            <p:txBody>
              <a:bodyPr wrap="none" rtlCol="0" anchor="ctr" anchorCtr="0">
                <a:spAutoFit/>
              </a:bodyPr>
              <a:lstStyle/>
              <a:p>
                <a:r>
                  <a:rPr lang="en-US" sz="1400" dirty="0" smtClean="0">
                    <a:effectLst/>
                  </a:rPr>
                  <a:t>15 – 8</a:t>
                </a:r>
              </a:p>
            </p:txBody>
          </p:sp>
          <p:sp>
            <p:nvSpPr>
              <p:cNvPr id="165" name="TextBox 164"/>
              <p:cNvSpPr txBox="1"/>
              <p:nvPr/>
            </p:nvSpPr>
            <p:spPr>
              <a:xfrm>
                <a:off x="1749467" y="6167742"/>
                <a:ext cx="676788" cy="264688"/>
              </a:xfrm>
              <a:prstGeom prst="rect">
                <a:avLst/>
              </a:prstGeom>
              <a:noFill/>
            </p:spPr>
            <p:txBody>
              <a:bodyPr wrap="none" rtlCol="0" anchor="ctr" anchorCtr="0">
                <a:spAutoFit/>
              </a:bodyPr>
              <a:lstStyle/>
              <a:p>
                <a:r>
                  <a:rPr lang="en-US" sz="1400" dirty="0" smtClean="0">
                    <a:effectLst/>
                  </a:rPr>
                  <a:t>23 – 16</a:t>
                </a:r>
              </a:p>
            </p:txBody>
          </p:sp>
          <p:sp>
            <p:nvSpPr>
              <p:cNvPr id="166" name="TextBox 165"/>
              <p:cNvSpPr txBox="1"/>
              <p:nvPr/>
            </p:nvSpPr>
            <p:spPr>
              <a:xfrm>
                <a:off x="522056" y="6167742"/>
                <a:ext cx="676788" cy="264688"/>
              </a:xfrm>
              <a:prstGeom prst="rect">
                <a:avLst/>
              </a:prstGeom>
              <a:noFill/>
            </p:spPr>
            <p:txBody>
              <a:bodyPr wrap="none" rtlCol="0" anchor="ctr" anchorCtr="0">
                <a:spAutoFit/>
              </a:bodyPr>
              <a:lstStyle/>
              <a:p>
                <a:r>
                  <a:rPr lang="en-US" sz="1400" dirty="0" smtClean="0">
                    <a:effectLst/>
                  </a:rPr>
                  <a:t>31 – 24</a:t>
                </a:r>
              </a:p>
            </p:txBody>
          </p:sp>
          <p:sp>
            <p:nvSpPr>
              <p:cNvPr id="167" name="TextBox 166"/>
              <p:cNvSpPr txBox="1"/>
              <p:nvPr/>
            </p:nvSpPr>
            <p:spPr>
              <a:xfrm>
                <a:off x="1080742" y="6002642"/>
                <a:ext cx="2615460" cy="264688"/>
              </a:xfrm>
              <a:prstGeom prst="rect">
                <a:avLst/>
              </a:prstGeom>
              <a:noFill/>
            </p:spPr>
            <p:txBody>
              <a:bodyPr wrap="none" rtlCol="0" anchor="ctr" anchorCtr="0">
                <a:spAutoFit/>
              </a:bodyPr>
              <a:lstStyle/>
              <a:p>
                <a:r>
                  <a:rPr lang="en-US" sz="1400" dirty="0" smtClean="0">
                    <a:solidFill>
                      <a:schemeClr val="tx2"/>
                    </a:solidFill>
                    <a:effectLst/>
                  </a:rPr>
                  <a:t>CPU2 </a:t>
                </a:r>
                <a:r>
                  <a:rPr lang="en-US" sz="1400" dirty="0" err="1" smtClean="0">
                    <a:solidFill>
                      <a:schemeClr val="tx2"/>
                    </a:solidFill>
                    <a:effectLst/>
                  </a:rPr>
                  <a:t>ZxOTP_BOOTCTRL</a:t>
                </a:r>
                <a:r>
                  <a:rPr lang="en-US" sz="1400" dirty="0" smtClean="0">
                    <a:solidFill>
                      <a:schemeClr val="tx2"/>
                    </a:solidFill>
                    <a:effectLst/>
                  </a:rPr>
                  <a:t> Register</a:t>
                </a:r>
              </a:p>
            </p:txBody>
          </p:sp>
        </p:grpSp>
      </p:grpSp>
      <p:cxnSp>
        <p:nvCxnSpPr>
          <p:cNvPr id="177" name="Straight Arrow Connector 176"/>
          <p:cNvCxnSpPr/>
          <p:nvPr/>
        </p:nvCxnSpPr>
        <p:spPr bwMode="auto">
          <a:xfrm>
            <a:off x="2429672" y="5835909"/>
            <a:ext cx="0" cy="328069"/>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78" name="Elbow Connector 177"/>
          <p:cNvCxnSpPr>
            <a:stCxn id="146" idx="3"/>
          </p:cNvCxnSpPr>
          <p:nvPr/>
        </p:nvCxnSpPr>
        <p:spPr bwMode="auto">
          <a:xfrm flipV="1">
            <a:off x="3475774" y="4706346"/>
            <a:ext cx="970550" cy="859688"/>
          </a:xfrm>
          <a:prstGeom prst="bentConnector3">
            <a:avLst>
              <a:gd name="adj1" fmla="val 101349"/>
            </a:avLst>
          </a:prstGeom>
          <a:solidFill>
            <a:schemeClr val="accent1"/>
          </a:solidFill>
          <a:ln w="12700" cap="flat" cmpd="sng" algn="ctr">
            <a:solidFill>
              <a:schemeClr val="tx1"/>
            </a:solidFill>
            <a:prstDash val="solid"/>
            <a:round/>
            <a:headEnd type="none" w="sm" len="sm"/>
            <a:tailEnd type="none" w="sm" len="sm"/>
          </a:ln>
          <a:effectLst/>
        </p:spPr>
      </p:cxnSp>
      <p:sp>
        <p:nvSpPr>
          <p:cNvPr id="179" name="Left Brace 178"/>
          <p:cNvSpPr/>
          <p:nvPr/>
        </p:nvSpPr>
        <p:spPr bwMode="auto">
          <a:xfrm>
            <a:off x="1074717" y="4434878"/>
            <a:ext cx="304008" cy="535321"/>
          </a:xfrm>
          <a:prstGeom prst="lef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
        <p:nvSpPr>
          <p:cNvPr id="180" name="Left Brace 179"/>
          <p:cNvSpPr/>
          <p:nvPr/>
        </p:nvSpPr>
        <p:spPr bwMode="auto">
          <a:xfrm>
            <a:off x="1072729" y="5299838"/>
            <a:ext cx="304008" cy="535321"/>
          </a:xfrm>
          <a:prstGeom prst="leftBrace">
            <a:avLst/>
          </a:prstGeom>
          <a:no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smtClean="0">
              <a:ln>
                <a:noFill/>
              </a:ln>
              <a:solidFill>
                <a:schemeClr val="tx1"/>
              </a:solidFill>
              <a:effectLst/>
              <a:latin typeface="Arial Narrow" pitchFamily="34" charset="0"/>
            </a:endParaRPr>
          </a:p>
        </p:txBody>
      </p:sp>
    </p:spTree>
    <p:extLst>
      <p:ext uri="{BB962C8B-B14F-4D97-AF65-F5344CB8AC3E}">
        <p14:creationId xmlns:p14="http://schemas.microsoft.com/office/powerpoint/2010/main" val="28912083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en-US" dirty="0"/>
              <a:t>Reset Code Flow - Summary</a:t>
            </a:r>
          </a:p>
        </p:txBody>
      </p:sp>
      <p:sp>
        <p:nvSpPr>
          <p:cNvPr id="44" name="Rectangle 3"/>
          <p:cNvSpPr>
            <a:spLocks noChangeArrowheads="1"/>
          </p:cNvSpPr>
          <p:nvPr/>
        </p:nvSpPr>
        <p:spPr bwMode="auto">
          <a:xfrm>
            <a:off x="2719220" y="5003800"/>
            <a:ext cx="2054225" cy="13398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5" name="Rectangle 4"/>
          <p:cNvSpPr>
            <a:spLocks noChangeArrowheads="1"/>
          </p:cNvSpPr>
          <p:nvPr/>
        </p:nvSpPr>
        <p:spPr bwMode="auto">
          <a:xfrm>
            <a:off x="2720808" y="1401763"/>
            <a:ext cx="2054225" cy="251301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6" name="Rectangle 5"/>
          <p:cNvSpPr>
            <a:spLocks noChangeArrowheads="1"/>
          </p:cNvSpPr>
          <p:nvPr/>
        </p:nvSpPr>
        <p:spPr bwMode="auto">
          <a:xfrm>
            <a:off x="2722395" y="1000125"/>
            <a:ext cx="2054225" cy="639762"/>
          </a:xfrm>
          <a:prstGeom prst="rect">
            <a:avLst/>
          </a:prstGeom>
          <a:solidFill>
            <a:schemeClr val="accent3"/>
          </a:solidFill>
          <a:ln w="12700">
            <a:solidFill>
              <a:schemeClr val="tx1"/>
            </a:solidFill>
            <a:miter lim="800000"/>
            <a:headEnd type="none" w="sm" len="sm"/>
            <a:tailEnd type="none" w="sm" len="sm"/>
          </a:ln>
          <a:effectLst/>
        </p:spPr>
        <p:txBody>
          <a:bodyPr wrap="none" tIns="320040" bIns="137160" anchor="b" anchorCtr="1"/>
          <a:lstStyle/>
          <a:p>
            <a:pPr algn="ctr"/>
            <a:r>
              <a:rPr lang="en-US" sz="1600">
                <a:effectLst/>
                <a:latin typeface="Arial" charset="0"/>
              </a:rPr>
              <a:t>M0 SARAM (1Kw)</a:t>
            </a:r>
          </a:p>
        </p:txBody>
      </p:sp>
      <p:sp>
        <p:nvSpPr>
          <p:cNvPr id="47" name="Rectangle 7"/>
          <p:cNvSpPr>
            <a:spLocks noChangeArrowheads="1"/>
          </p:cNvSpPr>
          <p:nvPr/>
        </p:nvSpPr>
        <p:spPr bwMode="auto">
          <a:xfrm>
            <a:off x="2719220" y="3922713"/>
            <a:ext cx="2054225" cy="10763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8" name="Rectangle 8"/>
          <p:cNvSpPr>
            <a:spLocks noChangeArrowheads="1"/>
          </p:cNvSpPr>
          <p:nvPr/>
        </p:nvSpPr>
        <p:spPr bwMode="auto">
          <a:xfrm>
            <a:off x="2719220" y="2771775"/>
            <a:ext cx="2054225" cy="925512"/>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 FLASH </a:t>
            </a:r>
            <a:r>
              <a:rPr lang="en-US" sz="1600" dirty="0" smtClean="0">
                <a:effectLst/>
                <a:latin typeface="Arial" charset="0"/>
              </a:rPr>
              <a:t>(512Kw</a:t>
            </a:r>
            <a:r>
              <a:rPr lang="en-US" sz="1600" dirty="0">
                <a:effectLst/>
                <a:latin typeface="Arial" charset="0"/>
              </a:rPr>
              <a:t>)</a:t>
            </a:r>
          </a:p>
        </p:txBody>
      </p:sp>
      <p:sp>
        <p:nvSpPr>
          <p:cNvPr id="49" name="Text Box 10"/>
          <p:cNvSpPr txBox="1">
            <a:spLocks noChangeArrowheads="1"/>
          </p:cNvSpPr>
          <p:nvPr/>
        </p:nvSpPr>
        <p:spPr bwMode="auto">
          <a:xfrm>
            <a:off x="3755857" y="3471863"/>
            <a:ext cx="1044575" cy="265112"/>
          </a:xfrm>
          <a:prstGeom prst="rect">
            <a:avLst/>
          </a:prstGeom>
          <a:noFill/>
          <a:ln w="12700">
            <a:noFill/>
            <a:miter lim="800000"/>
            <a:headEnd type="none" w="sm" len="sm"/>
            <a:tailEnd type="none" w="sm" len="sm"/>
          </a:ln>
          <a:effectLst/>
        </p:spPr>
        <p:txBody>
          <a:bodyPr wrap="none">
            <a:spAutoFit/>
          </a:bodyPr>
          <a:lstStyle/>
          <a:p>
            <a:r>
              <a:rPr lang="en-US" sz="1400">
                <a:effectLst/>
                <a:latin typeface="Courier New" pitchFamily="49" charset="0"/>
              </a:rPr>
              <a:t>0x3F7FF6</a:t>
            </a:r>
          </a:p>
        </p:txBody>
      </p:sp>
      <p:sp>
        <p:nvSpPr>
          <p:cNvPr id="51" name="Text Box 12"/>
          <p:cNvSpPr txBox="1">
            <a:spLocks noChangeArrowheads="1"/>
          </p:cNvSpPr>
          <p:nvPr/>
        </p:nvSpPr>
        <p:spPr bwMode="auto">
          <a:xfrm>
            <a:off x="1598445" y="2700338"/>
            <a:ext cx="1172116" cy="301621"/>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Courier New" pitchFamily="49" charset="0"/>
              </a:rPr>
              <a:t>0x080000</a:t>
            </a:r>
            <a:endParaRPr lang="en-US" sz="1600" dirty="0">
              <a:effectLst/>
              <a:latin typeface="Courier New" pitchFamily="49" charset="0"/>
            </a:endParaRPr>
          </a:p>
        </p:txBody>
      </p:sp>
      <p:sp>
        <p:nvSpPr>
          <p:cNvPr id="52" name="Text Box 13"/>
          <p:cNvSpPr txBox="1">
            <a:spLocks noChangeArrowheads="1"/>
          </p:cNvSpPr>
          <p:nvPr/>
        </p:nvSpPr>
        <p:spPr bwMode="auto">
          <a:xfrm>
            <a:off x="1598445" y="957263"/>
            <a:ext cx="1162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Courier New" pitchFamily="49" charset="0"/>
              </a:rPr>
              <a:t>0x000000</a:t>
            </a:r>
          </a:p>
        </p:txBody>
      </p:sp>
      <p:sp>
        <p:nvSpPr>
          <p:cNvPr id="53" name="Text Box 14"/>
          <p:cNvSpPr txBox="1">
            <a:spLocks noChangeArrowheads="1"/>
          </p:cNvSpPr>
          <p:nvPr/>
        </p:nvSpPr>
        <p:spPr bwMode="auto">
          <a:xfrm>
            <a:off x="1598445" y="3865563"/>
            <a:ext cx="1162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Courier New" pitchFamily="49" charset="0"/>
              </a:rPr>
              <a:t>0x3F8000</a:t>
            </a:r>
          </a:p>
        </p:txBody>
      </p:sp>
      <p:sp>
        <p:nvSpPr>
          <p:cNvPr id="54" name="Text Box 15"/>
          <p:cNvSpPr txBox="1">
            <a:spLocks noChangeArrowheads="1"/>
          </p:cNvSpPr>
          <p:nvPr/>
        </p:nvSpPr>
        <p:spPr bwMode="auto">
          <a:xfrm>
            <a:off x="1598445" y="5318125"/>
            <a:ext cx="1162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Courier New" pitchFamily="49" charset="0"/>
              </a:rPr>
              <a:t>0x3FFFC0</a:t>
            </a:r>
          </a:p>
        </p:txBody>
      </p:sp>
      <p:sp>
        <p:nvSpPr>
          <p:cNvPr id="55" name="Text Box 17"/>
          <p:cNvSpPr txBox="1">
            <a:spLocks noChangeArrowheads="1"/>
          </p:cNvSpPr>
          <p:nvPr/>
        </p:nvSpPr>
        <p:spPr bwMode="auto">
          <a:xfrm>
            <a:off x="2787483" y="3943350"/>
            <a:ext cx="1901825"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Boot ROM (32Kw)</a:t>
            </a:r>
          </a:p>
        </p:txBody>
      </p:sp>
      <p:sp>
        <p:nvSpPr>
          <p:cNvPr id="56" name="Text Box 18"/>
          <p:cNvSpPr txBox="1">
            <a:spLocks noChangeArrowheads="1"/>
          </p:cNvSpPr>
          <p:nvPr/>
        </p:nvSpPr>
        <p:spPr bwMode="auto">
          <a:xfrm>
            <a:off x="2728745" y="5035550"/>
            <a:ext cx="2049462" cy="287337"/>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BROM vector (64w)</a:t>
            </a:r>
          </a:p>
        </p:txBody>
      </p:sp>
      <p:sp>
        <p:nvSpPr>
          <p:cNvPr id="57" name="Text Box 19"/>
          <p:cNvSpPr txBox="1">
            <a:spLocks noChangeArrowheads="1"/>
          </p:cNvSpPr>
          <p:nvPr/>
        </p:nvSpPr>
        <p:spPr bwMode="auto">
          <a:xfrm>
            <a:off x="2921150" y="5340350"/>
            <a:ext cx="1501117" cy="289310"/>
          </a:xfrm>
          <a:prstGeom prst="rect">
            <a:avLst/>
          </a:prstGeom>
          <a:noFill/>
          <a:ln w="12700">
            <a:noFill/>
            <a:miter lim="800000"/>
            <a:headEnd type="none" w="sm" len="sm"/>
            <a:tailEnd type="none" w="sm" len="sm"/>
          </a:ln>
          <a:effectLst/>
        </p:spPr>
        <p:txBody>
          <a:bodyPr wrap="none">
            <a:spAutoFit/>
          </a:bodyPr>
          <a:lstStyle/>
          <a:p>
            <a:r>
              <a:rPr lang="en-US" sz="1600" i="1" dirty="0" smtClean="0">
                <a:effectLst/>
                <a:latin typeface="Arial" panose="020B0604020202020204" pitchFamily="34" charset="0"/>
                <a:cs typeface="Arial" panose="020B0604020202020204" pitchFamily="34" charset="0"/>
              </a:rPr>
              <a:t>* reset vector</a:t>
            </a:r>
            <a:endParaRPr lang="en-US" sz="1600" i="1" dirty="0">
              <a:effectLst/>
              <a:latin typeface="Arial" panose="020B0604020202020204" pitchFamily="34" charset="0"/>
              <a:cs typeface="Arial" panose="020B0604020202020204" pitchFamily="34" charset="0"/>
            </a:endParaRPr>
          </a:p>
        </p:txBody>
      </p:sp>
      <p:sp>
        <p:nvSpPr>
          <p:cNvPr id="58" name="Line 20"/>
          <p:cNvSpPr>
            <a:spLocks noChangeShapeType="1"/>
          </p:cNvSpPr>
          <p:nvPr/>
        </p:nvSpPr>
        <p:spPr bwMode="auto">
          <a:xfrm>
            <a:off x="2719220" y="5313363"/>
            <a:ext cx="2054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59" name="Line 21"/>
          <p:cNvSpPr>
            <a:spLocks noChangeShapeType="1"/>
          </p:cNvSpPr>
          <p:nvPr/>
        </p:nvSpPr>
        <p:spPr bwMode="auto">
          <a:xfrm>
            <a:off x="2719220" y="5594350"/>
            <a:ext cx="2054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60" name="Line 22"/>
          <p:cNvSpPr>
            <a:spLocks noChangeShapeType="1"/>
          </p:cNvSpPr>
          <p:nvPr/>
        </p:nvSpPr>
        <p:spPr bwMode="auto">
          <a:xfrm>
            <a:off x="2719220" y="5870575"/>
            <a:ext cx="20542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61" name="Line 23"/>
          <p:cNvSpPr>
            <a:spLocks noChangeShapeType="1"/>
          </p:cNvSpPr>
          <p:nvPr/>
        </p:nvSpPr>
        <p:spPr bwMode="auto">
          <a:xfrm>
            <a:off x="2719220" y="6122988"/>
            <a:ext cx="20542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62" name="Line 24"/>
          <p:cNvSpPr>
            <a:spLocks noChangeShapeType="1"/>
          </p:cNvSpPr>
          <p:nvPr/>
        </p:nvSpPr>
        <p:spPr bwMode="auto">
          <a:xfrm>
            <a:off x="2719220" y="4235450"/>
            <a:ext cx="2054225"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63" name="Text Box 25"/>
          <p:cNvSpPr txBox="1">
            <a:spLocks noChangeArrowheads="1"/>
          </p:cNvSpPr>
          <p:nvPr/>
        </p:nvSpPr>
        <p:spPr bwMode="auto">
          <a:xfrm>
            <a:off x="3079583" y="4279900"/>
            <a:ext cx="1209675" cy="287337"/>
          </a:xfrm>
          <a:prstGeom prst="rect">
            <a:avLst/>
          </a:prstGeom>
          <a:noFill/>
          <a:ln w="12700">
            <a:noFill/>
            <a:miter lim="800000"/>
            <a:headEnd type="none" w="sm" len="sm"/>
            <a:tailEnd type="none" w="sm" len="sm"/>
          </a:ln>
          <a:effectLst/>
        </p:spPr>
        <p:txBody>
          <a:bodyPr wrap="none">
            <a:spAutoFit/>
          </a:bodyPr>
          <a:lstStyle/>
          <a:p>
            <a:r>
              <a:rPr lang="en-US" sz="1600" i="1">
                <a:effectLst/>
                <a:latin typeface="Arial" charset="0"/>
              </a:rPr>
              <a:t>Boot Code</a:t>
            </a:r>
          </a:p>
        </p:txBody>
      </p:sp>
      <p:sp>
        <p:nvSpPr>
          <p:cNvPr id="64" name="Text Box 26"/>
          <p:cNvSpPr txBox="1">
            <a:spLocks noChangeArrowheads="1"/>
          </p:cNvSpPr>
          <p:nvPr/>
        </p:nvSpPr>
        <p:spPr bwMode="auto">
          <a:xfrm>
            <a:off x="3800307" y="4830763"/>
            <a:ext cx="230187" cy="190500"/>
          </a:xfrm>
          <a:prstGeom prst="rect">
            <a:avLst/>
          </a:prstGeom>
          <a:noFill/>
          <a:ln w="12700">
            <a:noFill/>
            <a:miter lim="800000"/>
            <a:headEnd type="none" w="sm" len="sm"/>
            <a:tailEnd type="none" w="sm" len="sm"/>
          </a:ln>
          <a:effectLst/>
        </p:spPr>
        <p:txBody>
          <a:bodyPr wrap="none">
            <a:spAutoFit/>
          </a:bodyPr>
          <a:lstStyle/>
          <a:p>
            <a:r>
              <a:rPr lang="en-US" sz="800">
                <a:effectLst/>
                <a:latin typeface="Arial" charset="0"/>
                <a:sym typeface="Symbol" pitchFamily="18" charset="2"/>
              </a:rPr>
              <a:t></a:t>
            </a:r>
            <a:endParaRPr lang="en-US" sz="800">
              <a:effectLst/>
              <a:latin typeface="Arial" charset="0"/>
            </a:endParaRPr>
          </a:p>
        </p:txBody>
      </p:sp>
      <p:sp>
        <p:nvSpPr>
          <p:cNvPr id="65" name="Text Box 27"/>
          <p:cNvSpPr txBox="1">
            <a:spLocks noChangeArrowheads="1"/>
          </p:cNvSpPr>
          <p:nvPr/>
        </p:nvSpPr>
        <p:spPr bwMode="auto">
          <a:xfrm>
            <a:off x="3800307" y="4719638"/>
            <a:ext cx="230187" cy="190500"/>
          </a:xfrm>
          <a:prstGeom prst="rect">
            <a:avLst/>
          </a:prstGeom>
          <a:noFill/>
          <a:ln w="12700">
            <a:noFill/>
            <a:miter lim="800000"/>
            <a:headEnd type="none" w="sm" len="sm"/>
            <a:tailEnd type="none" w="sm" len="sm"/>
          </a:ln>
          <a:effectLst/>
        </p:spPr>
        <p:txBody>
          <a:bodyPr wrap="none">
            <a:spAutoFit/>
          </a:bodyPr>
          <a:lstStyle/>
          <a:p>
            <a:r>
              <a:rPr lang="en-US" sz="800">
                <a:effectLst/>
                <a:latin typeface="Arial" charset="0"/>
                <a:sym typeface="Symbol" pitchFamily="18" charset="2"/>
              </a:rPr>
              <a:t></a:t>
            </a:r>
            <a:endParaRPr lang="en-US" sz="800">
              <a:effectLst/>
              <a:latin typeface="Arial" charset="0"/>
            </a:endParaRPr>
          </a:p>
        </p:txBody>
      </p:sp>
      <p:sp>
        <p:nvSpPr>
          <p:cNvPr id="66" name="Text Box 28"/>
          <p:cNvSpPr txBox="1">
            <a:spLocks noChangeArrowheads="1"/>
          </p:cNvSpPr>
          <p:nvPr/>
        </p:nvSpPr>
        <p:spPr bwMode="auto">
          <a:xfrm>
            <a:off x="3216107" y="4818063"/>
            <a:ext cx="230187" cy="190500"/>
          </a:xfrm>
          <a:prstGeom prst="rect">
            <a:avLst/>
          </a:prstGeom>
          <a:noFill/>
          <a:ln w="12700">
            <a:noFill/>
            <a:miter lim="800000"/>
            <a:headEnd type="none" w="sm" len="sm"/>
            <a:tailEnd type="none" w="sm" len="sm"/>
          </a:ln>
          <a:effectLst/>
        </p:spPr>
        <p:txBody>
          <a:bodyPr wrap="none">
            <a:spAutoFit/>
          </a:bodyPr>
          <a:lstStyle/>
          <a:p>
            <a:r>
              <a:rPr lang="en-US" sz="800">
                <a:effectLst/>
                <a:latin typeface="Arial" charset="0"/>
                <a:sym typeface="Symbol" pitchFamily="18" charset="2"/>
              </a:rPr>
              <a:t></a:t>
            </a:r>
            <a:endParaRPr lang="en-US" sz="800">
              <a:effectLst/>
              <a:latin typeface="Arial" charset="0"/>
            </a:endParaRPr>
          </a:p>
        </p:txBody>
      </p:sp>
      <p:sp>
        <p:nvSpPr>
          <p:cNvPr id="67" name="Text Box 29"/>
          <p:cNvSpPr txBox="1">
            <a:spLocks noChangeArrowheads="1"/>
          </p:cNvSpPr>
          <p:nvPr/>
        </p:nvSpPr>
        <p:spPr bwMode="auto">
          <a:xfrm>
            <a:off x="3216107" y="4706938"/>
            <a:ext cx="230187" cy="190500"/>
          </a:xfrm>
          <a:prstGeom prst="rect">
            <a:avLst/>
          </a:prstGeom>
          <a:noFill/>
          <a:ln w="12700">
            <a:noFill/>
            <a:miter lim="800000"/>
            <a:headEnd type="none" w="sm" len="sm"/>
            <a:tailEnd type="none" w="sm" len="sm"/>
          </a:ln>
          <a:effectLst/>
        </p:spPr>
        <p:txBody>
          <a:bodyPr wrap="none">
            <a:spAutoFit/>
          </a:bodyPr>
          <a:lstStyle/>
          <a:p>
            <a:r>
              <a:rPr lang="en-US" sz="800">
                <a:effectLst/>
                <a:latin typeface="Arial" charset="0"/>
                <a:sym typeface="Symbol" pitchFamily="18" charset="2"/>
              </a:rPr>
              <a:t></a:t>
            </a:r>
            <a:endParaRPr lang="en-US" sz="800">
              <a:effectLst/>
              <a:latin typeface="Arial" charset="0"/>
            </a:endParaRPr>
          </a:p>
        </p:txBody>
      </p:sp>
      <p:sp>
        <p:nvSpPr>
          <p:cNvPr id="68" name="Text Box 30"/>
          <p:cNvSpPr txBox="1">
            <a:spLocks noChangeArrowheads="1"/>
          </p:cNvSpPr>
          <p:nvPr/>
        </p:nvSpPr>
        <p:spPr bwMode="auto">
          <a:xfrm>
            <a:off x="266533" y="5348288"/>
            <a:ext cx="858837"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RESET</a:t>
            </a:r>
          </a:p>
        </p:txBody>
      </p:sp>
      <p:sp>
        <p:nvSpPr>
          <p:cNvPr id="69" name="AutoShape 31"/>
          <p:cNvSpPr>
            <a:spLocks noChangeArrowheads="1"/>
          </p:cNvSpPr>
          <p:nvPr/>
        </p:nvSpPr>
        <p:spPr bwMode="auto">
          <a:xfrm>
            <a:off x="1106320" y="5311775"/>
            <a:ext cx="527050" cy="288925"/>
          </a:xfrm>
          <a:prstGeom prst="rightArrow">
            <a:avLst>
              <a:gd name="adj1" fmla="val 50000"/>
              <a:gd name="adj2" fmla="val 45604"/>
            </a:avLst>
          </a:prstGeom>
          <a:solidFill>
            <a:schemeClr val="tx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70" name="Rectangle 32"/>
          <p:cNvSpPr>
            <a:spLocks noChangeArrowheads="1"/>
          </p:cNvSpPr>
          <p:nvPr/>
        </p:nvSpPr>
        <p:spPr bwMode="auto">
          <a:xfrm>
            <a:off x="5454482" y="3883025"/>
            <a:ext cx="2228850" cy="838200"/>
          </a:xfrm>
          <a:prstGeom prst="rect">
            <a:avLst/>
          </a:prstGeom>
          <a:solidFill>
            <a:schemeClr val="bg1"/>
          </a:solidFill>
          <a:ln w="12700">
            <a:solidFill>
              <a:schemeClr val="tx1"/>
            </a:solidFill>
            <a:miter lim="800000"/>
            <a:headEnd type="none" w="sm" len="sm"/>
            <a:tailEnd type="none" w="sm" len="sm"/>
          </a:ln>
          <a:effectLst/>
        </p:spPr>
        <p:txBody>
          <a:bodyPr wrap="none" anchor="ctr"/>
          <a:lstStyle/>
          <a:p>
            <a:pPr algn="ctr">
              <a:spcBef>
                <a:spcPct val="0"/>
              </a:spcBef>
            </a:pPr>
            <a:r>
              <a:rPr lang="en-US" sz="1400">
                <a:effectLst/>
                <a:latin typeface="Arial" charset="0"/>
              </a:rPr>
              <a:t>Execution Entry</a:t>
            </a:r>
          </a:p>
          <a:p>
            <a:pPr algn="ctr">
              <a:spcBef>
                <a:spcPct val="0"/>
              </a:spcBef>
            </a:pPr>
            <a:r>
              <a:rPr lang="en-US" sz="1400">
                <a:effectLst/>
                <a:latin typeface="Arial" charset="0"/>
              </a:rPr>
              <a:t>determined by</a:t>
            </a:r>
          </a:p>
          <a:p>
            <a:pPr algn="ctr">
              <a:spcBef>
                <a:spcPct val="0"/>
              </a:spcBef>
            </a:pPr>
            <a:r>
              <a:rPr lang="en-US" sz="1400">
                <a:effectLst/>
                <a:latin typeface="Arial" charset="0"/>
              </a:rPr>
              <a:t>Emulation Boot Mode or</a:t>
            </a:r>
          </a:p>
          <a:p>
            <a:pPr algn="ctr">
              <a:spcBef>
                <a:spcPct val="0"/>
              </a:spcBef>
            </a:pPr>
            <a:r>
              <a:rPr lang="en-US" sz="1400">
                <a:effectLst/>
                <a:latin typeface="Arial" charset="0"/>
              </a:rPr>
              <a:t>Stand-Alone Boot Mode</a:t>
            </a:r>
          </a:p>
        </p:txBody>
      </p:sp>
      <p:sp>
        <p:nvSpPr>
          <p:cNvPr id="71" name="Text Box 38"/>
          <p:cNvSpPr txBox="1">
            <a:spLocks noChangeArrowheads="1"/>
          </p:cNvSpPr>
          <p:nvPr/>
        </p:nvSpPr>
        <p:spPr bwMode="auto">
          <a:xfrm>
            <a:off x="7183269" y="5449888"/>
            <a:ext cx="1670050" cy="1039812"/>
          </a:xfrm>
          <a:prstGeom prst="rect">
            <a:avLst/>
          </a:prstGeom>
          <a:noFill/>
          <a:ln w="12700">
            <a:noFill/>
            <a:miter lim="800000"/>
            <a:headEnd type="none" w="sm" len="sm"/>
            <a:tailEnd type="none" w="sm" len="sm"/>
          </a:ln>
          <a:effectLst/>
        </p:spPr>
        <p:txBody>
          <a:bodyPr wrap="square">
            <a:spAutoFit/>
          </a:bodyPr>
          <a:lstStyle/>
          <a:p>
            <a:pPr algn="ctr">
              <a:lnSpc>
                <a:spcPct val="50000"/>
              </a:lnSpc>
            </a:pPr>
            <a:r>
              <a:rPr lang="en-US" sz="1400" dirty="0">
                <a:effectLst/>
                <a:latin typeface="Arial" charset="0"/>
              </a:rPr>
              <a:t>Bootloading</a:t>
            </a:r>
          </a:p>
          <a:p>
            <a:pPr algn="ctr">
              <a:lnSpc>
                <a:spcPct val="50000"/>
              </a:lnSpc>
            </a:pPr>
            <a:r>
              <a:rPr lang="en-US" sz="1400" dirty="0">
                <a:effectLst/>
                <a:latin typeface="Arial" charset="0"/>
              </a:rPr>
              <a:t>Routines </a:t>
            </a:r>
          </a:p>
          <a:p>
            <a:pPr algn="ctr"/>
            <a:r>
              <a:rPr lang="en-US" sz="1400" dirty="0">
                <a:effectLst/>
                <a:latin typeface="Arial" charset="0"/>
              </a:rPr>
              <a:t>(SCI, SPI, I2C</a:t>
            </a:r>
            <a:r>
              <a:rPr lang="en-US" sz="1400" dirty="0" smtClean="0">
                <a:effectLst/>
                <a:latin typeface="Arial" charset="0"/>
              </a:rPr>
              <a:t>, USB, CAN, Parallel </a:t>
            </a:r>
            <a:r>
              <a:rPr lang="en-US" sz="1400" dirty="0">
                <a:effectLst/>
                <a:latin typeface="Arial" charset="0"/>
              </a:rPr>
              <a:t>I/O)</a:t>
            </a:r>
          </a:p>
        </p:txBody>
      </p:sp>
      <p:sp>
        <p:nvSpPr>
          <p:cNvPr id="72" name="Text Box 39"/>
          <p:cNvSpPr txBox="1">
            <a:spLocks noChangeArrowheads="1"/>
          </p:cNvSpPr>
          <p:nvPr/>
        </p:nvSpPr>
        <p:spPr bwMode="auto">
          <a:xfrm>
            <a:off x="3787607" y="4527550"/>
            <a:ext cx="1043876" cy="275460"/>
          </a:xfrm>
          <a:prstGeom prst="rect">
            <a:avLst/>
          </a:prstGeom>
          <a:noFill/>
          <a:ln w="12700">
            <a:noFill/>
            <a:miter lim="800000"/>
            <a:headEnd type="none" w="sm" len="sm"/>
            <a:tailEnd type="none" w="sm" len="sm"/>
          </a:ln>
          <a:effectLst/>
        </p:spPr>
        <p:txBody>
          <a:bodyPr wrap="none">
            <a:spAutoFit/>
          </a:bodyPr>
          <a:lstStyle/>
          <a:p>
            <a:r>
              <a:rPr lang="en-US" sz="1400" dirty="0" err="1" smtClean="0">
                <a:effectLst/>
                <a:latin typeface="Courier New" pitchFamily="49" charset="0"/>
              </a:rPr>
              <a:t>InitBoot</a:t>
            </a:r>
            <a:endParaRPr lang="en-US" sz="1400" dirty="0">
              <a:effectLst/>
              <a:latin typeface="Courier New" pitchFamily="49" charset="0"/>
            </a:endParaRPr>
          </a:p>
        </p:txBody>
      </p:sp>
      <p:sp>
        <p:nvSpPr>
          <p:cNvPr id="73" name="Freeform 47"/>
          <p:cNvSpPr>
            <a:spLocks/>
          </p:cNvSpPr>
          <p:nvPr/>
        </p:nvSpPr>
        <p:spPr bwMode="auto">
          <a:xfrm>
            <a:off x="2858920" y="2951163"/>
            <a:ext cx="904875" cy="635000"/>
          </a:xfrm>
          <a:custGeom>
            <a:avLst/>
            <a:gdLst/>
            <a:ahLst/>
            <a:cxnLst>
              <a:cxn ang="0">
                <a:pos x="570" y="400"/>
              </a:cxn>
              <a:cxn ang="0">
                <a:pos x="0" y="400"/>
              </a:cxn>
              <a:cxn ang="0">
                <a:pos x="0" y="0"/>
              </a:cxn>
              <a:cxn ang="0">
                <a:pos x="212" y="0"/>
              </a:cxn>
            </a:cxnLst>
            <a:rect l="0" t="0" r="r" b="b"/>
            <a:pathLst>
              <a:path w="570" h="400">
                <a:moveTo>
                  <a:pt x="570" y="400"/>
                </a:moveTo>
                <a:lnTo>
                  <a:pt x="0" y="400"/>
                </a:lnTo>
                <a:lnTo>
                  <a:pt x="0" y="0"/>
                </a:lnTo>
                <a:lnTo>
                  <a:pt x="212" y="0"/>
                </a:lnTo>
              </a:path>
            </a:pathLst>
          </a:custGeom>
          <a:noFill/>
          <a:ln w="12700" cap="flat" cmpd="sng">
            <a:solidFill>
              <a:schemeClr val="tx1"/>
            </a:solidFill>
            <a:prstDash val="sysDot"/>
            <a:round/>
            <a:headEnd type="none" w="sm" len="sm"/>
            <a:tailEnd type="triangle" w="med" len="med"/>
          </a:ln>
          <a:effectLst/>
        </p:spPr>
        <p:txBody>
          <a:bodyPr/>
          <a:lstStyle/>
          <a:p>
            <a:endParaRPr lang="en-US" dirty="0">
              <a:effectLst/>
            </a:endParaRPr>
          </a:p>
        </p:txBody>
      </p:sp>
      <p:sp>
        <p:nvSpPr>
          <p:cNvPr id="74" name="Text Box 49"/>
          <p:cNvSpPr txBox="1">
            <a:spLocks noChangeArrowheads="1"/>
          </p:cNvSpPr>
          <p:nvPr/>
        </p:nvSpPr>
        <p:spPr bwMode="auto">
          <a:xfrm>
            <a:off x="3778082" y="1012825"/>
            <a:ext cx="1044575" cy="265112"/>
          </a:xfrm>
          <a:prstGeom prst="rect">
            <a:avLst/>
          </a:prstGeom>
          <a:noFill/>
          <a:ln w="12700">
            <a:noFill/>
            <a:miter lim="800000"/>
            <a:headEnd type="none" w="sm" len="sm"/>
            <a:tailEnd type="none" w="sm" len="sm"/>
          </a:ln>
          <a:effectLst/>
        </p:spPr>
        <p:txBody>
          <a:bodyPr wrap="none">
            <a:spAutoFit/>
          </a:bodyPr>
          <a:lstStyle/>
          <a:p>
            <a:r>
              <a:rPr lang="en-US" sz="1400" dirty="0">
                <a:effectLst/>
                <a:latin typeface="Courier New" pitchFamily="49" charset="0"/>
              </a:rPr>
              <a:t>0x000000</a:t>
            </a:r>
          </a:p>
        </p:txBody>
      </p:sp>
      <p:sp>
        <p:nvSpPr>
          <p:cNvPr id="77" name="Freeform 52"/>
          <p:cNvSpPr>
            <a:spLocks/>
          </p:cNvSpPr>
          <p:nvPr/>
        </p:nvSpPr>
        <p:spPr bwMode="auto">
          <a:xfrm>
            <a:off x="4404573" y="4638675"/>
            <a:ext cx="895128" cy="833437"/>
          </a:xfrm>
          <a:custGeom>
            <a:avLst/>
            <a:gdLst>
              <a:gd name="connsiteX0" fmla="*/ 0 w 10000"/>
              <a:gd name="connsiteY0" fmla="*/ 10000 h 10000"/>
              <a:gd name="connsiteX1" fmla="*/ 10000 w 10000"/>
              <a:gd name="connsiteY1" fmla="*/ 10000 h 10000"/>
              <a:gd name="connsiteX2" fmla="*/ 10000 w 10000"/>
              <a:gd name="connsiteY2" fmla="*/ 0 h 10000"/>
              <a:gd name="connsiteX3" fmla="*/ 3498 w 10000"/>
              <a:gd name="connsiteY3" fmla="*/ 0 h 10000"/>
              <a:gd name="connsiteX0" fmla="*/ 0 w 10999"/>
              <a:gd name="connsiteY0" fmla="*/ 10000 h 10000"/>
              <a:gd name="connsiteX1" fmla="*/ 10999 w 10999"/>
              <a:gd name="connsiteY1" fmla="*/ 10000 h 10000"/>
              <a:gd name="connsiteX2" fmla="*/ 10999 w 10999"/>
              <a:gd name="connsiteY2" fmla="*/ 0 h 10000"/>
              <a:gd name="connsiteX3" fmla="*/ 4497 w 10999"/>
              <a:gd name="connsiteY3" fmla="*/ 0 h 10000"/>
            </a:gdLst>
            <a:ahLst/>
            <a:cxnLst>
              <a:cxn ang="0">
                <a:pos x="connsiteX0" y="connsiteY0"/>
              </a:cxn>
              <a:cxn ang="0">
                <a:pos x="connsiteX1" y="connsiteY1"/>
              </a:cxn>
              <a:cxn ang="0">
                <a:pos x="connsiteX2" y="connsiteY2"/>
              </a:cxn>
              <a:cxn ang="0">
                <a:pos x="connsiteX3" y="connsiteY3"/>
              </a:cxn>
            </a:cxnLst>
            <a:rect l="l" t="t" r="r" b="b"/>
            <a:pathLst>
              <a:path w="10999" h="10000">
                <a:moveTo>
                  <a:pt x="0" y="10000"/>
                </a:moveTo>
                <a:lnTo>
                  <a:pt x="10999" y="10000"/>
                </a:lnTo>
                <a:lnTo>
                  <a:pt x="10999" y="0"/>
                </a:lnTo>
                <a:lnTo>
                  <a:pt x="4497" y="0"/>
                </a:lnTo>
              </a:path>
            </a:pathLst>
          </a:custGeom>
          <a:noFill/>
          <a:ln w="19050" cap="flat" cmpd="sng">
            <a:solidFill>
              <a:schemeClr val="tx1"/>
            </a:solidFill>
            <a:prstDash val="solid"/>
            <a:round/>
            <a:headEnd type="none" w="sm" len="sm"/>
            <a:tailEnd type="triangle" w="med" len="med"/>
          </a:ln>
          <a:effectLst/>
        </p:spPr>
        <p:txBody>
          <a:bodyPr/>
          <a:lstStyle/>
          <a:p>
            <a:endParaRPr lang="en-US" dirty="0">
              <a:effectLst/>
            </a:endParaRPr>
          </a:p>
        </p:txBody>
      </p:sp>
      <p:sp>
        <p:nvSpPr>
          <p:cNvPr id="78" name="Freeform 53"/>
          <p:cNvSpPr>
            <a:spLocks/>
          </p:cNvSpPr>
          <p:nvPr/>
        </p:nvSpPr>
        <p:spPr bwMode="auto">
          <a:xfrm>
            <a:off x="4030495" y="4719638"/>
            <a:ext cx="2538412" cy="207962"/>
          </a:xfrm>
          <a:custGeom>
            <a:avLst/>
            <a:gdLst/>
            <a:ahLst/>
            <a:cxnLst>
              <a:cxn ang="0">
                <a:pos x="0" y="131"/>
              </a:cxn>
              <a:cxn ang="0">
                <a:pos x="1599" y="131"/>
              </a:cxn>
              <a:cxn ang="0">
                <a:pos x="1599" y="0"/>
              </a:cxn>
            </a:cxnLst>
            <a:rect l="0" t="0" r="r" b="b"/>
            <a:pathLst>
              <a:path w="1599" h="131">
                <a:moveTo>
                  <a:pt x="0" y="131"/>
                </a:moveTo>
                <a:lnTo>
                  <a:pt x="1599" y="131"/>
                </a:lnTo>
                <a:lnTo>
                  <a:pt x="1599" y="0"/>
                </a:lnTo>
              </a:path>
            </a:pathLst>
          </a:custGeom>
          <a:noFill/>
          <a:ln w="19050" cap="flat" cmpd="sng">
            <a:solidFill>
              <a:schemeClr val="tx1"/>
            </a:solidFill>
            <a:prstDash val="solid"/>
            <a:round/>
            <a:headEnd type="none" w="sm" len="sm"/>
            <a:tailEnd type="triangle" w="med" len="med"/>
          </a:ln>
          <a:effectLst/>
        </p:spPr>
        <p:txBody>
          <a:bodyPr/>
          <a:lstStyle/>
          <a:p>
            <a:endParaRPr lang="en-US" dirty="0">
              <a:effectLst/>
            </a:endParaRPr>
          </a:p>
        </p:txBody>
      </p:sp>
      <p:sp>
        <p:nvSpPr>
          <p:cNvPr id="79" name="Freeform 54"/>
          <p:cNvSpPr>
            <a:spLocks/>
          </p:cNvSpPr>
          <p:nvPr/>
        </p:nvSpPr>
        <p:spPr bwMode="auto">
          <a:xfrm>
            <a:off x="4773445" y="1081088"/>
            <a:ext cx="1795462" cy="2800350"/>
          </a:xfrm>
          <a:custGeom>
            <a:avLst/>
            <a:gdLst/>
            <a:ahLst/>
            <a:cxnLst>
              <a:cxn ang="0">
                <a:pos x="1131" y="1764"/>
              </a:cxn>
              <a:cxn ang="0">
                <a:pos x="1131" y="0"/>
              </a:cxn>
              <a:cxn ang="0">
                <a:pos x="0" y="0"/>
              </a:cxn>
            </a:cxnLst>
            <a:rect l="0" t="0" r="r" b="b"/>
            <a:pathLst>
              <a:path w="1131" h="1764">
                <a:moveTo>
                  <a:pt x="1131" y="1764"/>
                </a:moveTo>
                <a:lnTo>
                  <a:pt x="1131" y="0"/>
                </a:lnTo>
                <a:lnTo>
                  <a:pt x="0" y="0"/>
                </a:lnTo>
              </a:path>
            </a:pathLst>
          </a:custGeom>
          <a:noFill/>
          <a:ln w="19050" cap="flat" cmpd="sng">
            <a:solidFill>
              <a:schemeClr val="tx1"/>
            </a:solidFill>
            <a:prstDash val="solid"/>
            <a:round/>
            <a:headEnd type="none" w="sm" len="sm"/>
            <a:tailEnd type="triangle" w="med" len="med"/>
          </a:ln>
          <a:effectLst/>
        </p:spPr>
        <p:txBody>
          <a:bodyPr/>
          <a:lstStyle/>
          <a:p>
            <a:endParaRPr lang="en-US" dirty="0">
              <a:effectLst/>
            </a:endParaRPr>
          </a:p>
        </p:txBody>
      </p:sp>
      <p:sp>
        <p:nvSpPr>
          <p:cNvPr id="81" name="Line 57"/>
          <p:cNvSpPr>
            <a:spLocks noChangeShapeType="1"/>
          </p:cNvSpPr>
          <p:nvPr/>
        </p:nvSpPr>
        <p:spPr bwMode="auto">
          <a:xfrm flipH="1">
            <a:off x="4773445" y="3581400"/>
            <a:ext cx="1795462" cy="1587"/>
          </a:xfrm>
          <a:prstGeom prst="line">
            <a:avLst/>
          </a:prstGeom>
          <a:noFill/>
          <a:ln w="19050">
            <a:solidFill>
              <a:schemeClr val="tx1"/>
            </a:solidFill>
            <a:round/>
            <a:headEnd type="none" w="sm" len="sm"/>
            <a:tailEnd type="triangle" w="med" len="med"/>
          </a:ln>
          <a:effectLst/>
        </p:spPr>
        <p:txBody>
          <a:bodyPr/>
          <a:lstStyle/>
          <a:p>
            <a:endParaRPr lang="en-US" dirty="0">
              <a:effectLst/>
            </a:endParaRPr>
          </a:p>
        </p:txBody>
      </p:sp>
      <p:sp>
        <p:nvSpPr>
          <p:cNvPr id="82" name="Freeform 58"/>
          <p:cNvSpPr>
            <a:spLocks/>
          </p:cNvSpPr>
          <p:nvPr/>
        </p:nvSpPr>
        <p:spPr bwMode="auto">
          <a:xfrm>
            <a:off x="7683332" y="4276725"/>
            <a:ext cx="328612" cy="1090612"/>
          </a:xfrm>
          <a:custGeom>
            <a:avLst/>
            <a:gdLst/>
            <a:ahLst/>
            <a:cxnLst>
              <a:cxn ang="0">
                <a:pos x="0" y="0"/>
              </a:cxn>
              <a:cxn ang="0">
                <a:pos x="207" y="0"/>
              </a:cxn>
              <a:cxn ang="0">
                <a:pos x="207" y="687"/>
              </a:cxn>
            </a:cxnLst>
            <a:rect l="0" t="0" r="r" b="b"/>
            <a:pathLst>
              <a:path w="207" h="687">
                <a:moveTo>
                  <a:pt x="0" y="0"/>
                </a:moveTo>
                <a:lnTo>
                  <a:pt x="207" y="0"/>
                </a:lnTo>
                <a:lnTo>
                  <a:pt x="207" y="687"/>
                </a:lnTo>
              </a:path>
            </a:pathLst>
          </a:custGeom>
          <a:noFill/>
          <a:ln w="19050" cap="flat" cmpd="sng">
            <a:solidFill>
              <a:schemeClr val="tx1"/>
            </a:solidFill>
            <a:prstDash val="dash"/>
            <a:round/>
            <a:headEnd type="none" w="sm" len="sm"/>
            <a:tailEnd type="triangle" w="med" len="med"/>
          </a:ln>
          <a:effectLst/>
        </p:spPr>
        <p:txBody>
          <a:bodyPr/>
          <a:lstStyle/>
          <a:p>
            <a:endParaRPr lang="en-US" dirty="0">
              <a:effectLst/>
            </a:endParaRPr>
          </a:p>
        </p:txBody>
      </p:sp>
      <p:sp>
        <p:nvSpPr>
          <p:cNvPr id="2" name="TextBox 1"/>
          <p:cNvSpPr txBox="1"/>
          <p:nvPr/>
        </p:nvSpPr>
        <p:spPr>
          <a:xfrm>
            <a:off x="1097280" y="6515306"/>
            <a:ext cx="5751767" cy="289310"/>
          </a:xfrm>
          <a:prstGeom prst="rect">
            <a:avLst/>
          </a:prstGeom>
          <a:noFill/>
        </p:spPr>
        <p:txBody>
          <a:bodyPr wrap="none" rtlCol="0" anchor="ctr" anchorCtr="0">
            <a:spAutoFit/>
          </a:bodyPr>
          <a:lstStyle/>
          <a:p>
            <a:r>
              <a:rPr lang="en-US" sz="1600" i="1" dirty="0" smtClean="0">
                <a:solidFill>
                  <a:schemeClr val="dk1"/>
                </a:solidFill>
                <a:effectLst/>
                <a:latin typeface="Arial" panose="020B0604020202020204" pitchFamily="34" charset="0"/>
                <a:cs typeface="Arial" panose="020B0604020202020204" pitchFamily="34" charset="0"/>
              </a:rPr>
              <a:t>* reset vector = 0x3FEAC2 for CPU1; 0x3FE649 for CPU2</a:t>
            </a:r>
          </a:p>
        </p:txBody>
      </p:sp>
    </p:spTree>
    <p:custDataLst>
      <p:tags r:id="rId1"/>
    </p:custDataLst>
    <p:extLst>
      <p:ext uri="{BB962C8B-B14F-4D97-AF65-F5344CB8AC3E}">
        <p14:creationId xmlns:p14="http://schemas.microsoft.com/office/powerpoint/2010/main" val="5342236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96" name="Line 76"/>
          <p:cNvSpPr>
            <a:spLocks noChangeShapeType="1"/>
          </p:cNvSpPr>
          <p:nvPr/>
        </p:nvSpPr>
        <p:spPr bwMode="auto">
          <a:xfrm>
            <a:off x="2111375" y="2173288"/>
            <a:ext cx="137795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58773" name="Freeform 53"/>
          <p:cNvSpPr>
            <a:spLocks/>
          </p:cNvSpPr>
          <p:nvPr/>
        </p:nvSpPr>
        <p:spPr bwMode="auto">
          <a:xfrm>
            <a:off x="4829175" y="3265488"/>
            <a:ext cx="1460500" cy="469900"/>
          </a:xfrm>
          <a:custGeom>
            <a:avLst/>
            <a:gdLst/>
            <a:ahLst/>
            <a:cxnLst>
              <a:cxn ang="0">
                <a:pos x="0" y="0"/>
              </a:cxn>
              <a:cxn ang="0">
                <a:pos x="388" y="2"/>
              </a:cxn>
              <a:cxn ang="0">
                <a:pos x="388" y="1220"/>
              </a:cxn>
              <a:cxn ang="0">
                <a:pos x="778" y="1220"/>
              </a:cxn>
            </a:cxnLst>
            <a:rect l="0" t="0" r="r" b="b"/>
            <a:pathLst>
              <a:path w="778" h="1220">
                <a:moveTo>
                  <a:pt x="0" y="0"/>
                </a:moveTo>
                <a:lnTo>
                  <a:pt x="388" y="2"/>
                </a:lnTo>
                <a:lnTo>
                  <a:pt x="388" y="1220"/>
                </a:lnTo>
                <a:lnTo>
                  <a:pt x="778" y="1220"/>
                </a:lnTo>
              </a:path>
            </a:pathLst>
          </a:custGeom>
          <a:noFill/>
          <a:ln w="38100" cap="rnd" cmpd="sng">
            <a:solidFill>
              <a:schemeClr val="tx1"/>
            </a:solidFill>
            <a:prstDash val="solid"/>
            <a:round/>
            <a:headEnd type="none" w="med" len="med"/>
            <a:tailEnd type="none" w="med" len="med"/>
          </a:ln>
          <a:effectLst/>
        </p:spPr>
        <p:txBody>
          <a:bodyPr/>
          <a:lstStyle/>
          <a:p>
            <a:endParaRPr lang="en-US">
              <a:effectLst/>
            </a:endParaRPr>
          </a:p>
        </p:txBody>
      </p:sp>
      <p:sp>
        <p:nvSpPr>
          <p:cNvPr id="158779" name="Line 59"/>
          <p:cNvSpPr>
            <a:spLocks noChangeShapeType="1"/>
          </p:cNvSpPr>
          <p:nvPr/>
        </p:nvSpPr>
        <p:spPr bwMode="auto">
          <a:xfrm flipH="1">
            <a:off x="2747963" y="3051175"/>
            <a:ext cx="711200" cy="0"/>
          </a:xfrm>
          <a:prstGeom prst="line">
            <a:avLst/>
          </a:prstGeom>
          <a:noFill/>
          <a:ln w="38100">
            <a:solidFill>
              <a:schemeClr val="tx1"/>
            </a:solidFill>
            <a:round/>
            <a:headEnd/>
            <a:tailEnd/>
          </a:ln>
          <a:effectLst/>
        </p:spPr>
        <p:txBody>
          <a:bodyPr wrap="none" anchor="ctr"/>
          <a:lstStyle/>
          <a:p>
            <a:endParaRPr lang="en-US">
              <a:effectLst/>
            </a:endParaRPr>
          </a:p>
        </p:txBody>
      </p:sp>
      <p:sp>
        <p:nvSpPr>
          <p:cNvPr id="158722" name="Rectangle 2"/>
          <p:cNvSpPr>
            <a:spLocks noGrp="1" noChangeArrowheads="1"/>
          </p:cNvSpPr>
          <p:nvPr>
            <p:ph type="title"/>
          </p:nvPr>
        </p:nvSpPr>
        <p:spPr/>
        <p:txBody>
          <a:bodyPr/>
          <a:lstStyle/>
          <a:p>
            <a:r>
              <a:rPr lang="en-US" dirty="0"/>
              <a:t>Interrupt Sources</a:t>
            </a:r>
          </a:p>
        </p:txBody>
      </p:sp>
      <p:sp>
        <p:nvSpPr>
          <p:cNvPr id="158723" name="Rectangle 3"/>
          <p:cNvSpPr>
            <a:spLocks noChangeArrowheads="1"/>
          </p:cNvSpPr>
          <p:nvPr/>
        </p:nvSpPr>
        <p:spPr bwMode="auto">
          <a:xfrm>
            <a:off x="280988" y="2409825"/>
            <a:ext cx="2474912" cy="1277938"/>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158724" name="Rectangle 4"/>
          <p:cNvSpPr>
            <a:spLocks noChangeArrowheads="1"/>
          </p:cNvSpPr>
          <p:nvPr/>
        </p:nvSpPr>
        <p:spPr bwMode="auto">
          <a:xfrm>
            <a:off x="311150" y="2447925"/>
            <a:ext cx="2420938" cy="1187450"/>
          </a:xfrm>
          <a:prstGeom prst="rect">
            <a:avLst/>
          </a:prstGeom>
          <a:noFill/>
          <a:ln w="12700">
            <a:noFill/>
            <a:miter lim="800000"/>
            <a:headEnd/>
            <a:tailEnd/>
          </a:ln>
          <a:effectLst/>
        </p:spPr>
        <p:txBody>
          <a:bodyPr lIns="90488" tIns="44450" rIns="90488" bIns="44450">
            <a:spAutoFit/>
          </a:bodyPr>
          <a:lstStyle/>
          <a:p>
            <a:pPr algn="ctr">
              <a:lnSpc>
                <a:spcPct val="100000"/>
              </a:lnSpc>
              <a:spcBef>
                <a:spcPct val="0"/>
              </a:spcBef>
            </a:pPr>
            <a:r>
              <a:rPr lang="en-US" sz="1800" dirty="0" err="1">
                <a:effectLst/>
                <a:latin typeface="Arial" charset="0"/>
              </a:rPr>
              <a:t>ePWM</a:t>
            </a:r>
            <a:r>
              <a:rPr lang="en-US" sz="1800" dirty="0">
                <a:effectLst/>
                <a:latin typeface="Arial" charset="0"/>
              </a:rPr>
              <a:t>, </a:t>
            </a:r>
            <a:r>
              <a:rPr lang="en-US" sz="1800" dirty="0" err="1">
                <a:effectLst/>
                <a:latin typeface="Arial" charset="0"/>
              </a:rPr>
              <a:t>eCAP</a:t>
            </a:r>
            <a:r>
              <a:rPr lang="en-US" sz="1800" dirty="0">
                <a:effectLst/>
                <a:latin typeface="Arial" charset="0"/>
              </a:rPr>
              <a:t>, </a:t>
            </a:r>
            <a:r>
              <a:rPr lang="en-US" sz="1800" dirty="0" err="1">
                <a:effectLst/>
                <a:latin typeface="Arial" charset="0"/>
              </a:rPr>
              <a:t>eQEP</a:t>
            </a:r>
            <a:r>
              <a:rPr lang="en-US" sz="1800" dirty="0">
                <a:effectLst/>
                <a:latin typeface="Arial" charset="0"/>
              </a:rPr>
              <a:t>,  ADC, SCI, SPI, I2C, </a:t>
            </a:r>
            <a:r>
              <a:rPr lang="en-US" sz="1800" dirty="0" err="1">
                <a:effectLst/>
                <a:latin typeface="Arial" charset="0"/>
              </a:rPr>
              <a:t>eCAN</a:t>
            </a:r>
            <a:r>
              <a:rPr lang="en-US" sz="1800" dirty="0">
                <a:effectLst/>
                <a:latin typeface="Arial" charset="0"/>
              </a:rPr>
              <a:t>, </a:t>
            </a:r>
            <a:r>
              <a:rPr lang="en-US" sz="1800" dirty="0" err="1">
                <a:effectLst/>
                <a:latin typeface="Arial" charset="0"/>
              </a:rPr>
              <a:t>McBSP</a:t>
            </a:r>
            <a:r>
              <a:rPr lang="en-US" sz="1800" dirty="0">
                <a:effectLst/>
                <a:latin typeface="Arial" charset="0"/>
              </a:rPr>
              <a:t>, </a:t>
            </a:r>
          </a:p>
          <a:p>
            <a:pPr algn="ctr">
              <a:lnSpc>
                <a:spcPct val="100000"/>
              </a:lnSpc>
              <a:spcBef>
                <a:spcPct val="0"/>
              </a:spcBef>
            </a:pPr>
            <a:r>
              <a:rPr lang="en-US" sz="1800" dirty="0">
                <a:effectLst/>
                <a:latin typeface="Arial" charset="0"/>
              </a:rPr>
              <a:t>DMA, CLA, WD</a:t>
            </a:r>
          </a:p>
        </p:txBody>
      </p:sp>
      <p:sp>
        <p:nvSpPr>
          <p:cNvPr id="158725" name="AutoShape 5"/>
          <p:cNvSpPr>
            <a:spLocks noChangeArrowheads="1"/>
          </p:cNvSpPr>
          <p:nvPr/>
        </p:nvSpPr>
        <p:spPr bwMode="auto">
          <a:xfrm>
            <a:off x="6267450" y="3375025"/>
            <a:ext cx="768350" cy="654050"/>
          </a:xfrm>
          <a:prstGeom prst="rightArrow">
            <a:avLst>
              <a:gd name="adj1" fmla="val 75000"/>
              <a:gd name="adj2" fmla="val 58743"/>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158751" name="Rectangle 31"/>
          <p:cNvSpPr>
            <a:spLocks noChangeArrowheads="1"/>
          </p:cNvSpPr>
          <p:nvPr/>
        </p:nvSpPr>
        <p:spPr bwMode="auto">
          <a:xfrm>
            <a:off x="373063" y="1008063"/>
            <a:ext cx="2191307"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i="1">
                <a:solidFill>
                  <a:schemeClr val="tx2"/>
                </a:solidFill>
                <a:effectLst/>
                <a:latin typeface="Arial" charset="0"/>
              </a:rPr>
              <a:t>Internal Sources</a:t>
            </a:r>
          </a:p>
        </p:txBody>
      </p:sp>
      <p:sp>
        <p:nvSpPr>
          <p:cNvPr id="158752" name="Rectangle 32"/>
          <p:cNvSpPr>
            <a:spLocks noChangeArrowheads="1"/>
          </p:cNvSpPr>
          <p:nvPr/>
        </p:nvSpPr>
        <p:spPr bwMode="auto">
          <a:xfrm>
            <a:off x="334963" y="4187825"/>
            <a:ext cx="2277869" cy="397545"/>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2000" i="1">
                <a:solidFill>
                  <a:schemeClr val="tx2"/>
                </a:solidFill>
                <a:effectLst/>
                <a:latin typeface="Arial" charset="0"/>
              </a:rPr>
              <a:t>External Sources</a:t>
            </a:r>
          </a:p>
        </p:txBody>
      </p:sp>
      <p:sp>
        <p:nvSpPr>
          <p:cNvPr id="158754" name="Freeform 34"/>
          <p:cNvSpPr>
            <a:spLocks/>
          </p:cNvSpPr>
          <p:nvPr/>
        </p:nvSpPr>
        <p:spPr bwMode="auto">
          <a:xfrm>
            <a:off x="755650" y="4752975"/>
            <a:ext cx="2439988" cy="1495425"/>
          </a:xfrm>
          <a:custGeom>
            <a:avLst/>
            <a:gdLst/>
            <a:ahLst/>
            <a:cxnLst>
              <a:cxn ang="0">
                <a:pos x="0" y="0"/>
              </a:cxn>
              <a:cxn ang="0">
                <a:pos x="912" y="0"/>
              </a:cxn>
              <a:cxn ang="0">
                <a:pos x="912" y="2016"/>
              </a:cxn>
              <a:cxn ang="0">
                <a:pos x="1536" y="2016"/>
              </a:cxn>
            </a:cxnLst>
            <a:rect l="0" t="0" r="r" b="b"/>
            <a:pathLst>
              <a:path w="1537" h="2017">
                <a:moveTo>
                  <a:pt x="0" y="0"/>
                </a:moveTo>
                <a:lnTo>
                  <a:pt x="912" y="0"/>
                </a:lnTo>
                <a:lnTo>
                  <a:pt x="912" y="2016"/>
                </a:lnTo>
                <a:lnTo>
                  <a:pt x="1536" y="2016"/>
                </a:lnTo>
              </a:path>
            </a:pathLst>
          </a:custGeom>
          <a:noFill/>
          <a:ln w="12700" cap="rnd" cmpd="sng">
            <a:solidFill>
              <a:schemeClr val="tx2"/>
            </a:solidFill>
            <a:prstDash val="lgDash"/>
            <a:round/>
            <a:headEnd type="none" w="med" len="med"/>
            <a:tailEnd type="none" w="med" len="med"/>
          </a:ln>
          <a:effectLst/>
        </p:spPr>
        <p:txBody>
          <a:bodyPr/>
          <a:lstStyle/>
          <a:p>
            <a:endParaRPr lang="en-US">
              <a:effectLst/>
            </a:endParaRPr>
          </a:p>
        </p:txBody>
      </p:sp>
      <p:grpSp>
        <p:nvGrpSpPr>
          <p:cNvPr id="158813" name="Group 93"/>
          <p:cNvGrpSpPr>
            <a:grpSpLocks/>
          </p:cNvGrpSpPr>
          <p:nvPr/>
        </p:nvGrpSpPr>
        <p:grpSpPr bwMode="auto">
          <a:xfrm>
            <a:off x="273050" y="4965700"/>
            <a:ext cx="1747838" cy="1198563"/>
            <a:chOff x="172" y="3128"/>
            <a:chExt cx="1101" cy="755"/>
          </a:xfrm>
        </p:grpSpPr>
        <p:grpSp>
          <p:nvGrpSpPr>
            <p:cNvPr id="158811" name="Group 91"/>
            <p:cNvGrpSpPr>
              <a:grpSpLocks/>
            </p:cNvGrpSpPr>
            <p:nvPr/>
          </p:nvGrpSpPr>
          <p:grpSpPr bwMode="auto">
            <a:xfrm>
              <a:off x="172" y="3128"/>
              <a:ext cx="1101" cy="231"/>
              <a:chOff x="172" y="3128"/>
              <a:chExt cx="1101" cy="231"/>
            </a:xfrm>
          </p:grpSpPr>
          <p:sp>
            <p:nvSpPr>
              <p:cNvPr id="158731" name="Rectangle 11"/>
              <p:cNvSpPr>
                <a:spLocks noChangeArrowheads="1"/>
              </p:cNvSpPr>
              <p:nvPr/>
            </p:nvSpPr>
            <p:spPr bwMode="auto">
              <a:xfrm>
                <a:off x="172" y="3128"/>
                <a:ext cx="1101" cy="231"/>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dirty="0">
                    <a:effectLst/>
                    <a:latin typeface="Arial" charset="0"/>
                  </a:rPr>
                  <a:t>XINT1 – </a:t>
                </a:r>
                <a:r>
                  <a:rPr lang="en-US" sz="1800" dirty="0" smtClean="0">
                    <a:effectLst/>
                    <a:latin typeface="Arial" charset="0"/>
                  </a:rPr>
                  <a:t>XINT5</a:t>
                </a:r>
                <a:endParaRPr lang="en-US" sz="1800" dirty="0">
                  <a:effectLst/>
                  <a:latin typeface="Arial" charset="0"/>
                </a:endParaRPr>
              </a:p>
            </p:txBody>
          </p:sp>
          <p:sp>
            <p:nvSpPr>
              <p:cNvPr id="158732" name="Line 12"/>
              <p:cNvSpPr>
                <a:spLocks noChangeShapeType="1"/>
              </p:cNvSpPr>
              <p:nvPr/>
            </p:nvSpPr>
            <p:spPr bwMode="auto">
              <a:xfrm>
                <a:off x="796" y="3156"/>
                <a:ext cx="424"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158812" name="Group 92"/>
            <p:cNvGrpSpPr>
              <a:grpSpLocks/>
            </p:cNvGrpSpPr>
            <p:nvPr/>
          </p:nvGrpSpPr>
          <p:grpSpPr bwMode="auto">
            <a:xfrm>
              <a:off x="881" y="3390"/>
              <a:ext cx="374" cy="231"/>
              <a:chOff x="881" y="3390"/>
              <a:chExt cx="374" cy="231"/>
            </a:xfrm>
          </p:grpSpPr>
          <p:sp>
            <p:nvSpPr>
              <p:cNvPr id="158733" name="Rectangle 13"/>
              <p:cNvSpPr>
                <a:spLocks noChangeArrowheads="1"/>
              </p:cNvSpPr>
              <p:nvPr/>
            </p:nvSpPr>
            <p:spPr bwMode="auto">
              <a:xfrm>
                <a:off x="881" y="3390"/>
                <a:ext cx="374" cy="231"/>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TZx</a:t>
                </a:r>
              </a:p>
            </p:txBody>
          </p:sp>
          <p:sp>
            <p:nvSpPr>
              <p:cNvPr id="158734" name="Line 14"/>
              <p:cNvSpPr>
                <a:spLocks noChangeShapeType="1"/>
              </p:cNvSpPr>
              <p:nvPr/>
            </p:nvSpPr>
            <p:spPr bwMode="auto">
              <a:xfrm>
                <a:off x="905" y="3419"/>
                <a:ext cx="290"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158804" name="Group 84"/>
            <p:cNvGrpSpPr>
              <a:grpSpLocks/>
            </p:cNvGrpSpPr>
            <p:nvPr/>
          </p:nvGrpSpPr>
          <p:grpSpPr bwMode="auto">
            <a:xfrm>
              <a:off x="842" y="3652"/>
              <a:ext cx="414" cy="231"/>
              <a:chOff x="898" y="3561"/>
              <a:chExt cx="414" cy="231"/>
            </a:xfrm>
          </p:grpSpPr>
          <p:sp>
            <p:nvSpPr>
              <p:cNvPr id="158738" name="Rectangle 18"/>
              <p:cNvSpPr>
                <a:spLocks noChangeArrowheads="1"/>
              </p:cNvSpPr>
              <p:nvPr/>
            </p:nvSpPr>
            <p:spPr bwMode="auto">
              <a:xfrm>
                <a:off x="898" y="3561"/>
                <a:ext cx="414" cy="231"/>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XRS</a:t>
                </a:r>
              </a:p>
            </p:txBody>
          </p:sp>
          <p:sp>
            <p:nvSpPr>
              <p:cNvPr id="158739" name="Line 19"/>
              <p:cNvSpPr>
                <a:spLocks noChangeShapeType="1"/>
              </p:cNvSpPr>
              <p:nvPr/>
            </p:nvSpPr>
            <p:spPr bwMode="auto">
              <a:xfrm>
                <a:off x="943" y="3589"/>
                <a:ext cx="304" cy="0"/>
              </a:xfrm>
              <a:prstGeom prst="line">
                <a:avLst/>
              </a:prstGeom>
              <a:noFill/>
              <a:ln w="25400">
                <a:solidFill>
                  <a:schemeClr val="tx1"/>
                </a:solidFill>
                <a:round/>
                <a:headEnd/>
                <a:tailEnd/>
              </a:ln>
              <a:effectLst/>
            </p:spPr>
            <p:txBody>
              <a:bodyPr wrap="none" anchor="ctr"/>
              <a:lstStyle/>
              <a:p>
                <a:endParaRPr lang="en-US">
                  <a:effectLst/>
                </a:endParaRPr>
              </a:p>
            </p:txBody>
          </p:sp>
        </p:grpSp>
      </p:grpSp>
      <p:grpSp>
        <p:nvGrpSpPr>
          <p:cNvPr id="158810" name="Group 90"/>
          <p:cNvGrpSpPr>
            <a:grpSpLocks/>
          </p:cNvGrpSpPr>
          <p:nvPr/>
        </p:nvGrpSpPr>
        <p:grpSpPr bwMode="auto">
          <a:xfrm>
            <a:off x="7046917" y="1562100"/>
            <a:ext cx="1608139" cy="4002088"/>
            <a:chOff x="4439" y="984"/>
            <a:chExt cx="1013" cy="2521"/>
          </a:xfrm>
        </p:grpSpPr>
        <p:sp>
          <p:nvSpPr>
            <p:cNvPr id="158755" name="Rectangle 35"/>
            <p:cNvSpPr>
              <a:spLocks noChangeArrowheads="1"/>
            </p:cNvSpPr>
            <p:nvPr/>
          </p:nvSpPr>
          <p:spPr bwMode="auto">
            <a:xfrm>
              <a:off x="4446" y="1205"/>
              <a:ext cx="1000" cy="2300"/>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158756" name="Rectangle 36"/>
            <p:cNvSpPr>
              <a:spLocks noChangeArrowheads="1"/>
            </p:cNvSpPr>
            <p:nvPr/>
          </p:nvSpPr>
          <p:spPr bwMode="auto">
            <a:xfrm>
              <a:off x="4442" y="1504"/>
              <a:ext cx="382" cy="196"/>
            </a:xfrm>
            <a:prstGeom prst="rect">
              <a:avLst/>
            </a:prstGeom>
            <a:noFill/>
            <a:ln w="12700">
              <a:noFill/>
              <a:miter lim="800000"/>
              <a:headEnd/>
              <a:tailEnd/>
            </a:ln>
            <a:effectLst/>
          </p:spPr>
          <p:txBody>
            <a:bodyPr wrap="none" lIns="90488" tIns="44450" rIns="90488" bIns="44450">
              <a:spAutoFit/>
            </a:bodyPr>
            <a:lstStyle/>
            <a:p>
              <a:pPr algn="ctr"/>
              <a:r>
                <a:rPr lang="en-US" sz="1800">
                  <a:effectLst/>
                  <a:latin typeface="Arial" charset="0"/>
                </a:rPr>
                <a:t>NMI</a:t>
              </a:r>
            </a:p>
          </p:txBody>
        </p:sp>
        <p:sp>
          <p:nvSpPr>
            <p:cNvPr id="158757" name="Rectangle 37"/>
            <p:cNvSpPr>
              <a:spLocks noChangeArrowheads="1"/>
            </p:cNvSpPr>
            <p:nvPr/>
          </p:nvSpPr>
          <p:spPr bwMode="auto">
            <a:xfrm>
              <a:off x="4456" y="984"/>
              <a:ext cx="996" cy="250"/>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000">
                  <a:effectLst/>
                  <a:latin typeface="Arial" charset="0"/>
                </a:rPr>
                <a:t>F28x CORE</a:t>
              </a:r>
            </a:p>
          </p:txBody>
        </p:sp>
        <p:sp>
          <p:nvSpPr>
            <p:cNvPr id="158758" name="Rectangle 38"/>
            <p:cNvSpPr>
              <a:spLocks noChangeArrowheads="1"/>
            </p:cNvSpPr>
            <p:nvPr/>
          </p:nvSpPr>
          <p:spPr bwMode="auto">
            <a:xfrm>
              <a:off x="4440" y="1727"/>
              <a:ext cx="430"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INT1</a:t>
              </a:r>
            </a:p>
          </p:txBody>
        </p:sp>
        <p:sp>
          <p:nvSpPr>
            <p:cNvPr id="158759" name="Rectangle 39"/>
            <p:cNvSpPr>
              <a:spLocks noChangeArrowheads="1"/>
            </p:cNvSpPr>
            <p:nvPr/>
          </p:nvSpPr>
          <p:spPr bwMode="auto">
            <a:xfrm>
              <a:off x="4439" y="3036"/>
              <a:ext cx="511"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INT13</a:t>
              </a:r>
            </a:p>
          </p:txBody>
        </p:sp>
        <p:sp>
          <p:nvSpPr>
            <p:cNvPr id="158760" name="Rectangle 40"/>
            <p:cNvSpPr>
              <a:spLocks noChangeArrowheads="1"/>
            </p:cNvSpPr>
            <p:nvPr/>
          </p:nvSpPr>
          <p:spPr bwMode="auto">
            <a:xfrm>
              <a:off x="4440" y="1950"/>
              <a:ext cx="430"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INT2</a:t>
              </a:r>
            </a:p>
          </p:txBody>
        </p:sp>
        <p:sp>
          <p:nvSpPr>
            <p:cNvPr id="158761" name="Rectangle 41"/>
            <p:cNvSpPr>
              <a:spLocks noChangeArrowheads="1"/>
            </p:cNvSpPr>
            <p:nvPr/>
          </p:nvSpPr>
          <p:spPr bwMode="auto">
            <a:xfrm>
              <a:off x="4440" y="2173"/>
              <a:ext cx="430"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INT3</a:t>
              </a:r>
            </a:p>
          </p:txBody>
        </p:sp>
        <p:sp>
          <p:nvSpPr>
            <p:cNvPr id="158762" name="Rectangle 42"/>
            <p:cNvSpPr>
              <a:spLocks noChangeArrowheads="1"/>
            </p:cNvSpPr>
            <p:nvPr/>
          </p:nvSpPr>
          <p:spPr bwMode="auto">
            <a:xfrm>
              <a:off x="4439" y="2813"/>
              <a:ext cx="511"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INT12</a:t>
              </a:r>
            </a:p>
          </p:txBody>
        </p:sp>
        <p:sp>
          <p:nvSpPr>
            <p:cNvPr id="158763" name="Rectangle 43"/>
            <p:cNvSpPr>
              <a:spLocks noChangeArrowheads="1"/>
            </p:cNvSpPr>
            <p:nvPr/>
          </p:nvSpPr>
          <p:spPr bwMode="auto">
            <a:xfrm>
              <a:off x="4439" y="3260"/>
              <a:ext cx="511"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INT14</a:t>
              </a:r>
            </a:p>
          </p:txBody>
        </p:sp>
        <p:grpSp>
          <p:nvGrpSpPr>
            <p:cNvPr id="158807" name="Group 87"/>
            <p:cNvGrpSpPr>
              <a:grpSpLocks/>
            </p:cNvGrpSpPr>
            <p:nvPr/>
          </p:nvGrpSpPr>
          <p:grpSpPr bwMode="auto">
            <a:xfrm>
              <a:off x="4444" y="1246"/>
              <a:ext cx="410" cy="229"/>
              <a:chOff x="4458" y="1155"/>
              <a:chExt cx="410" cy="229"/>
            </a:xfrm>
          </p:grpSpPr>
          <p:sp>
            <p:nvSpPr>
              <p:cNvPr id="158765" name="Rectangle 45"/>
              <p:cNvSpPr>
                <a:spLocks noChangeArrowheads="1"/>
              </p:cNvSpPr>
              <p:nvPr/>
            </p:nvSpPr>
            <p:spPr bwMode="auto">
              <a:xfrm>
                <a:off x="4458" y="1155"/>
                <a:ext cx="410" cy="22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800">
                    <a:effectLst/>
                    <a:latin typeface="Arial" charset="0"/>
                  </a:rPr>
                  <a:t>XRS</a:t>
                </a:r>
              </a:p>
            </p:txBody>
          </p:sp>
          <p:sp>
            <p:nvSpPr>
              <p:cNvPr id="158766" name="Line 46"/>
              <p:cNvSpPr>
                <a:spLocks noChangeShapeType="1"/>
              </p:cNvSpPr>
              <p:nvPr/>
            </p:nvSpPr>
            <p:spPr bwMode="auto">
              <a:xfrm>
                <a:off x="4509" y="1183"/>
                <a:ext cx="296"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158808" name="Group 88"/>
            <p:cNvGrpSpPr>
              <a:grpSpLocks/>
            </p:cNvGrpSpPr>
            <p:nvPr/>
          </p:nvGrpSpPr>
          <p:grpSpPr bwMode="auto">
            <a:xfrm>
              <a:off x="4580" y="2396"/>
              <a:ext cx="166" cy="388"/>
              <a:chOff x="4594" y="2305"/>
              <a:chExt cx="166" cy="388"/>
            </a:xfrm>
          </p:grpSpPr>
          <p:sp>
            <p:nvSpPr>
              <p:cNvPr id="158769" name="Text Box 49"/>
              <p:cNvSpPr txBox="1">
                <a:spLocks noChangeArrowheads="1"/>
              </p:cNvSpPr>
              <p:nvPr/>
            </p:nvSpPr>
            <p:spPr bwMode="auto">
              <a:xfrm>
                <a:off x="4594" y="2305"/>
                <a:ext cx="166"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cs typeface="Arial" charset="0"/>
                  </a:rPr>
                  <a:t>•</a:t>
                </a:r>
                <a:endParaRPr lang="en-US" sz="1800">
                  <a:effectLst/>
                  <a:latin typeface="Arial" charset="0"/>
                </a:endParaRPr>
              </a:p>
            </p:txBody>
          </p:sp>
          <p:sp>
            <p:nvSpPr>
              <p:cNvPr id="158770" name="Text Box 50"/>
              <p:cNvSpPr txBox="1">
                <a:spLocks noChangeArrowheads="1"/>
              </p:cNvSpPr>
              <p:nvPr/>
            </p:nvSpPr>
            <p:spPr bwMode="auto">
              <a:xfrm>
                <a:off x="4594" y="2401"/>
                <a:ext cx="166"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cs typeface="Arial" charset="0"/>
                  </a:rPr>
                  <a:t>•</a:t>
                </a:r>
                <a:endParaRPr lang="en-US" sz="1800">
                  <a:effectLst/>
                  <a:latin typeface="Arial" charset="0"/>
                </a:endParaRPr>
              </a:p>
            </p:txBody>
          </p:sp>
          <p:sp>
            <p:nvSpPr>
              <p:cNvPr id="158771" name="Text Box 51"/>
              <p:cNvSpPr txBox="1">
                <a:spLocks noChangeArrowheads="1"/>
              </p:cNvSpPr>
              <p:nvPr/>
            </p:nvSpPr>
            <p:spPr bwMode="auto">
              <a:xfrm>
                <a:off x="4594" y="2497"/>
                <a:ext cx="166" cy="196"/>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cs typeface="Arial" charset="0"/>
                  </a:rPr>
                  <a:t>•</a:t>
                </a:r>
                <a:endParaRPr lang="en-US" sz="1800">
                  <a:effectLst/>
                  <a:latin typeface="Arial" charset="0"/>
                </a:endParaRPr>
              </a:p>
            </p:txBody>
          </p:sp>
        </p:grpSp>
      </p:grpSp>
      <p:grpSp>
        <p:nvGrpSpPr>
          <p:cNvPr id="158789" name="Group 69"/>
          <p:cNvGrpSpPr>
            <a:grpSpLocks/>
          </p:cNvGrpSpPr>
          <p:nvPr/>
        </p:nvGrpSpPr>
        <p:grpSpPr bwMode="auto">
          <a:xfrm>
            <a:off x="1289051" y="1425575"/>
            <a:ext cx="823913" cy="920750"/>
            <a:chOff x="960" y="655"/>
            <a:chExt cx="519" cy="580"/>
          </a:xfrm>
        </p:grpSpPr>
        <p:sp>
          <p:nvSpPr>
            <p:cNvPr id="158775" name="Rectangle 55"/>
            <p:cNvSpPr>
              <a:spLocks noChangeArrowheads="1"/>
            </p:cNvSpPr>
            <p:nvPr/>
          </p:nvSpPr>
          <p:spPr bwMode="auto">
            <a:xfrm>
              <a:off x="960" y="655"/>
              <a:ext cx="519"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TINT2</a:t>
              </a:r>
            </a:p>
          </p:txBody>
        </p:sp>
        <p:sp>
          <p:nvSpPr>
            <p:cNvPr id="158776" name="Rectangle 56"/>
            <p:cNvSpPr>
              <a:spLocks noChangeArrowheads="1"/>
            </p:cNvSpPr>
            <p:nvPr/>
          </p:nvSpPr>
          <p:spPr bwMode="auto">
            <a:xfrm>
              <a:off x="960" y="847"/>
              <a:ext cx="519"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TINT1</a:t>
              </a:r>
            </a:p>
          </p:txBody>
        </p:sp>
        <p:sp>
          <p:nvSpPr>
            <p:cNvPr id="158777" name="Rectangle 57"/>
            <p:cNvSpPr>
              <a:spLocks noChangeArrowheads="1"/>
            </p:cNvSpPr>
            <p:nvPr/>
          </p:nvSpPr>
          <p:spPr bwMode="auto">
            <a:xfrm>
              <a:off x="960" y="1039"/>
              <a:ext cx="519" cy="196"/>
            </a:xfrm>
            <a:prstGeom prst="rect">
              <a:avLst/>
            </a:prstGeom>
            <a:noFill/>
            <a:ln w="12700">
              <a:noFill/>
              <a:miter lim="800000"/>
              <a:headEnd/>
              <a:tailEnd/>
            </a:ln>
            <a:effectLst/>
          </p:spPr>
          <p:txBody>
            <a:bodyPr wrap="none" lIns="90488" tIns="44450" rIns="90488" bIns="44450">
              <a:spAutoFit/>
            </a:bodyPr>
            <a:lstStyle/>
            <a:p>
              <a:pPr algn="r"/>
              <a:r>
                <a:rPr lang="en-US" sz="1800">
                  <a:effectLst/>
                  <a:latin typeface="Arial" charset="0"/>
                </a:rPr>
                <a:t>TINT0</a:t>
              </a:r>
            </a:p>
          </p:txBody>
        </p:sp>
      </p:grpSp>
      <p:cxnSp>
        <p:nvCxnSpPr>
          <p:cNvPr id="158794" name="AutoShape 74"/>
          <p:cNvCxnSpPr>
            <a:cxnSpLocks noChangeShapeType="1"/>
            <a:endCxn id="158776" idx="3"/>
          </p:cNvCxnSpPr>
          <p:nvPr/>
        </p:nvCxnSpPr>
        <p:spPr bwMode="auto">
          <a:xfrm rot="10800000">
            <a:off x="2112965" y="1885951"/>
            <a:ext cx="4224337" cy="1751013"/>
          </a:xfrm>
          <a:prstGeom prst="bentConnector3">
            <a:avLst>
              <a:gd name="adj1" fmla="val 13923"/>
            </a:avLst>
          </a:prstGeom>
          <a:noFill/>
          <a:ln w="12700">
            <a:solidFill>
              <a:schemeClr val="tx1"/>
            </a:solidFill>
            <a:miter lim="800000"/>
            <a:headEnd type="none" w="sm" len="sm"/>
            <a:tailEnd type="none" w="sm" len="sm"/>
          </a:ln>
          <a:effectLst/>
        </p:spPr>
      </p:cxnSp>
      <p:cxnSp>
        <p:nvCxnSpPr>
          <p:cNvPr id="158795" name="AutoShape 75"/>
          <p:cNvCxnSpPr>
            <a:cxnSpLocks noChangeShapeType="1"/>
            <a:endCxn id="158775" idx="3"/>
          </p:cNvCxnSpPr>
          <p:nvPr/>
        </p:nvCxnSpPr>
        <p:spPr bwMode="auto">
          <a:xfrm rot="10800000">
            <a:off x="2112965" y="1581151"/>
            <a:ext cx="4173537" cy="1952625"/>
          </a:xfrm>
          <a:prstGeom prst="bentConnector3">
            <a:avLst>
              <a:gd name="adj1" fmla="val 8372"/>
            </a:avLst>
          </a:prstGeom>
          <a:noFill/>
          <a:ln w="12700">
            <a:solidFill>
              <a:schemeClr val="tx1"/>
            </a:solidFill>
            <a:miter lim="800000"/>
            <a:headEnd type="none" w="sm" len="sm"/>
            <a:tailEnd type="none" w="sm" len="sm"/>
          </a:ln>
          <a:effectLst/>
        </p:spPr>
      </p:cxnSp>
      <p:cxnSp>
        <p:nvCxnSpPr>
          <p:cNvPr id="158798" name="AutoShape 78"/>
          <p:cNvCxnSpPr>
            <a:cxnSpLocks noChangeShapeType="1"/>
            <a:endCxn id="158731" idx="3"/>
          </p:cNvCxnSpPr>
          <p:nvPr/>
        </p:nvCxnSpPr>
        <p:spPr bwMode="auto">
          <a:xfrm rot="10800000" flipV="1">
            <a:off x="2020889" y="4135437"/>
            <a:ext cx="1446215" cy="1013620"/>
          </a:xfrm>
          <a:prstGeom prst="bentConnector3">
            <a:avLst>
              <a:gd name="adj1" fmla="val 50000"/>
            </a:avLst>
          </a:prstGeom>
          <a:noFill/>
          <a:ln w="12700">
            <a:solidFill>
              <a:schemeClr val="tx1"/>
            </a:solidFill>
            <a:miter lim="800000"/>
            <a:headEnd type="none" w="sm" len="sm"/>
            <a:tailEnd type="none" w="sm" len="sm"/>
          </a:ln>
          <a:effectLst/>
        </p:spPr>
      </p:cxnSp>
      <p:cxnSp>
        <p:nvCxnSpPr>
          <p:cNvPr id="158800" name="AutoShape 80"/>
          <p:cNvCxnSpPr>
            <a:cxnSpLocks noChangeShapeType="1"/>
            <a:endCxn id="158733" idx="3"/>
          </p:cNvCxnSpPr>
          <p:nvPr/>
        </p:nvCxnSpPr>
        <p:spPr bwMode="auto">
          <a:xfrm rot="10800000" flipV="1">
            <a:off x="1992313" y="4445000"/>
            <a:ext cx="1455738" cy="1119982"/>
          </a:xfrm>
          <a:prstGeom prst="bentConnector3">
            <a:avLst>
              <a:gd name="adj1" fmla="val 22781"/>
            </a:avLst>
          </a:prstGeom>
          <a:noFill/>
          <a:ln w="12700">
            <a:solidFill>
              <a:schemeClr val="tx1"/>
            </a:solidFill>
            <a:miter lim="800000"/>
            <a:headEnd type="none" w="sm" len="sm"/>
            <a:tailEnd type="none" w="sm" len="sm"/>
          </a:ln>
          <a:effectLst/>
        </p:spPr>
      </p:cxnSp>
      <p:cxnSp>
        <p:nvCxnSpPr>
          <p:cNvPr id="158801" name="AutoShape 81"/>
          <p:cNvCxnSpPr>
            <a:cxnSpLocks noChangeShapeType="1"/>
            <a:endCxn id="158738" idx="3"/>
          </p:cNvCxnSpPr>
          <p:nvPr/>
        </p:nvCxnSpPr>
        <p:spPr bwMode="auto">
          <a:xfrm rot="10800000" flipV="1">
            <a:off x="1993900" y="3851275"/>
            <a:ext cx="4278314" cy="2129632"/>
          </a:xfrm>
          <a:prstGeom prst="bentConnector3">
            <a:avLst>
              <a:gd name="adj1" fmla="val 11054"/>
            </a:avLst>
          </a:prstGeom>
          <a:noFill/>
          <a:ln w="12700">
            <a:solidFill>
              <a:schemeClr val="tx1"/>
            </a:solidFill>
            <a:miter lim="800000"/>
            <a:headEnd type="none" w="sm" len="sm"/>
            <a:tailEnd type="none" w="sm" len="sm"/>
          </a:ln>
          <a:effectLst/>
        </p:spPr>
      </p:cxnSp>
      <p:sp>
        <p:nvSpPr>
          <p:cNvPr id="158803" name="Line 83"/>
          <p:cNvSpPr>
            <a:spLocks noChangeShapeType="1"/>
          </p:cNvSpPr>
          <p:nvPr/>
        </p:nvSpPr>
        <p:spPr bwMode="auto">
          <a:xfrm>
            <a:off x="349250" y="5006975"/>
            <a:ext cx="67310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158772" name="Rectangle 52"/>
          <p:cNvSpPr>
            <a:spLocks noChangeArrowheads="1"/>
          </p:cNvSpPr>
          <p:nvPr/>
        </p:nvSpPr>
        <p:spPr bwMode="auto">
          <a:xfrm>
            <a:off x="3465513" y="2035175"/>
            <a:ext cx="1360487" cy="2955925"/>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158774" name="Rectangle 54"/>
          <p:cNvSpPr>
            <a:spLocks noChangeArrowheads="1"/>
          </p:cNvSpPr>
          <p:nvPr/>
        </p:nvSpPr>
        <p:spPr bwMode="auto">
          <a:xfrm>
            <a:off x="3444326" y="2593975"/>
            <a:ext cx="1426674" cy="1197764"/>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800">
                <a:effectLst/>
                <a:latin typeface="Arial" charset="0"/>
              </a:rPr>
              <a:t>PIE </a:t>
            </a:r>
          </a:p>
          <a:p>
            <a:pPr algn="ctr">
              <a:lnSpc>
                <a:spcPct val="100000"/>
              </a:lnSpc>
              <a:spcBef>
                <a:spcPct val="0"/>
              </a:spcBef>
            </a:pPr>
            <a:r>
              <a:rPr lang="en-US" sz="1800">
                <a:effectLst/>
                <a:latin typeface="Arial" charset="0"/>
              </a:rPr>
              <a:t>(Peripheral</a:t>
            </a:r>
          </a:p>
          <a:p>
            <a:pPr algn="ctr">
              <a:lnSpc>
                <a:spcPct val="100000"/>
              </a:lnSpc>
              <a:spcBef>
                <a:spcPct val="0"/>
              </a:spcBef>
            </a:pPr>
            <a:r>
              <a:rPr lang="en-US" sz="1800">
                <a:effectLst/>
                <a:latin typeface="Arial" charset="0"/>
              </a:rPr>
              <a:t>Interrupt</a:t>
            </a:r>
          </a:p>
          <a:p>
            <a:pPr algn="ctr">
              <a:lnSpc>
                <a:spcPct val="100000"/>
              </a:lnSpc>
              <a:spcBef>
                <a:spcPct val="0"/>
              </a:spcBef>
            </a:pPr>
            <a:r>
              <a:rPr lang="en-US" sz="1800">
                <a:effectLst/>
                <a:latin typeface="Arial" charset="0"/>
              </a:rPr>
              <a:t>Expansion)</a:t>
            </a:r>
          </a:p>
        </p:txBody>
      </p:sp>
    </p:spTree>
    <p:custDataLst>
      <p:tags r:id="rId1"/>
    </p:custDataLst>
    <p:extLst>
      <p:ext uri="{BB962C8B-B14F-4D97-AF65-F5344CB8AC3E}">
        <p14:creationId xmlns:p14="http://schemas.microsoft.com/office/powerpoint/2010/main" val="238773442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4"/>
          <p:cNvSpPr>
            <a:spLocks noGrp="1" noChangeArrowheads="1"/>
          </p:cNvSpPr>
          <p:nvPr>
            <p:ph type="title"/>
          </p:nvPr>
        </p:nvSpPr>
        <p:spPr>
          <a:xfrm>
            <a:off x="0" y="66675"/>
            <a:ext cx="9144000" cy="819150"/>
          </a:xfrm>
          <a:noFill/>
          <a:ln/>
        </p:spPr>
        <p:txBody>
          <a:bodyPr lIns="90488" tIns="44450" rIns="90488" bIns="44450" anchor="ctr">
            <a:normAutofit fontScale="90000"/>
          </a:bodyPr>
          <a:lstStyle/>
          <a:p>
            <a:r>
              <a:rPr lang="en-US" sz="4000" dirty="0" err="1"/>
              <a:t>Maskable</a:t>
            </a:r>
            <a:r>
              <a:rPr lang="en-US" sz="4000" dirty="0"/>
              <a:t> Interrupt Processing</a:t>
            </a:r>
            <a:br>
              <a:rPr lang="en-US" sz="4000" dirty="0"/>
            </a:br>
            <a:r>
              <a:rPr lang="en-US" sz="2000" dirty="0"/>
              <a:t>Conceptual Core Overview</a:t>
            </a:r>
          </a:p>
        </p:txBody>
      </p:sp>
      <p:grpSp>
        <p:nvGrpSpPr>
          <p:cNvPr id="2" name="Group 1"/>
          <p:cNvGrpSpPr/>
          <p:nvPr/>
        </p:nvGrpSpPr>
        <p:grpSpPr>
          <a:xfrm>
            <a:off x="519113" y="1219200"/>
            <a:ext cx="7939087" cy="5484813"/>
            <a:chOff x="519113" y="1219200"/>
            <a:chExt cx="7939087" cy="5484813"/>
          </a:xfrm>
        </p:grpSpPr>
        <p:sp>
          <p:nvSpPr>
            <p:cNvPr id="29698" name="Rectangle 2"/>
            <p:cNvSpPr>
              <a:spLocks noChangeArrowheads="1"/>
            </p:cNvSpPr>
            <p:nvPr/>
          </p:nvSpPr>
          <p:spPr bwMode="auto">
            <a:xfrm>
              <a:off x="685800" y="6246813"/>
              <a:ext cx="1905000" cy="457200"/>
            </a:xfrm>
            <a:prstGeom prst="rect">
              <a:avLst/>
            </a:prstGeom>
            <a:noFill/>
            <a:ln w="12700">
              <a:noFill/>
              <a:miter lim="800000"/>
              <a:headEnd/>
              <a:tailEnd/>
            </a:ln>
            <a:effectLst/>
          </p:spPr>
          <p:txBody>
            <a:bodyPr wrap="none" anchor="ctr"/>
            <a:lstStyle/>
            <a:p>
              <a:endParaRPr lang="en-US">
                <a:effectLst/>
              </a:endParaRPr>
            </a:p>
          </p:txBody>
        </p:sp>
        <p:sp>
          <p:nvSpPr>
            <p:cNvPr id="29699" name="Rectangle 3"/>
            <p:cNvSpPr>
              <a:spLocks noChangeArrowheads="1"/>
            </p:cNvSpPr>
            <p:nvPr/>
          </p:nvSpPr>
          <p:spPr bwMode="auto">
            <a:xfrm>
              <a:off x="520700" y="4800600"/>
              <a:ext cx="7500938" cy="698500"/>
            </a:xfrm>
            <a:prstGeom prst="rect">
              <a:avLst/>
            </a:prstGeom>
            <a:noFill/>
            <a:ln w="12700">
              <a:noFill/>
              <a:miter lim="800000"/>
              <a:headEnd/>
              <a:tailEnd/>
            </a:ln>
            <a:effectLst/>
          </p:spPr>
          <p:txBody>
            <a:bodyPr wrap="none" lIns="90488" tIns="44450" rIns="90488" bIns="44450">
              <a:spAutoFit/>
            </a:bodyPr>
            <a:lstStyle/>
            <a:p>
              <a:pPr marL="344488" indent="-344488">
                <a:lnSpc>
                  <a:spcPct val="100000"/>
                </a:lnSpc>
                <a:buClr>
                  <a:schemeClr val="tx2"/>
                </a:buClr>
                <a:buSzPct val="75000"/>
                <a:buFont typeface="Wingdings" pitchFamily="2" charset="2"/>
                <a:buChar char="u"/>
              </a:pPr>
              <a:r>
                <a:rPr lang="en-US" sz="2000" dirty="0">
                  <a:solidFill>
                    <a:srgbClr val="6666FF"/>
                  </a:solidFill>
                  <a:effectLst/>
                  <a:latin typeface="Arial" charset="0"/>
                </a:rPr>
                <a:t>A valid signal on a specific interrupt line causes the latch </a:t>
              </a:r>
              <a:br>
                <a:rPr lang="en-US" sz="2000" dirty="0">
                  <a:solidFill>
                    <a:srgbClr val="6666FF"/>
                  </a:solidFill>
                  <a:effectLst/>
                  <a:latin typeface="Arial" charset="0"/>
                </a:rPr>
              </a:br>
              <a:r>
                <a:rPr lang="en-US" sz="2000" dirty="0">
                  <a:solidFill>
                    <a:srgbClr val="6666FF"/>
                  </a:solidFill>
                  <a:effectLst/>
                  <a:latin typeface="Arial" charset="0"/>
                </a:rPr>
                <a:t>to display a “1” </a:t>
              </a:r>
              <a:r>
                <a:rPr lang="en-US" sz="2000" dirty="0">
                  <a:effectLst/>
                  <a:latin typeface="Arial" charset="0"/>
                </a:rPr>
                <a:t>in the appropriate bit</a:t>
              </a:r>
            </a:p>
          </p:txBody>
        </p:sp>
        <p:grpSp>
          <p:nvGrpSpPr>
            <p:cNvPr id="29703" name="Group 7"/>
            <p:cNvGrpSpPr>
              <a:grpSpLocks/>
            </p:cNvGrpSpPr>
            <p:nvPr/>
          </p:nvGrpSpPr>
          <p:grpSpPr bwMode="auto">
            <a:xfrm>
              <a:off x="2574926" y="2182813"/>
              <a:ext cx="382588" cy="2058988"/>
              <a:chOff x="1622" y="1548"/>
              <a:chExt cx="241" cy="1297"/>
            </a:xfrm>
          </p:grpSpPr>
          <p:sp>
            <p:nvSpPr>
              <p:cNvPr id="29704" name="Rectangle 8"/>
              <p:cNvSpPr>
                <a:spLocks noChangeArrowheads="1"/>
              </p:cNvSpPr>
              <p:nvPr/>
            </p:nvSpPr>
            <p:spPr bwMode="auto">
              <a:xfrm>
                <a:off x="1622" y="1884"/>
                <a:ext cx="232" cy="184"/>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29705" name="Rectangle 9"/>
              <p:cNvSpPr>
                <a:spLocks noChangeArrowheads="1"/>
              </p:cNvSpPr>
              <p:nvPr/>
            </p:nvSpPr>
            <p:spPr bwMode="auto">
              <a:xfrm>
                <a:off x="1631" y="2641"/>
                <a:ext cx="232" cy="184"/>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29706" name="Rectangle 10"/>
              <p:cNvSpPr>
                <a:spLocks noChangeArrowheads="1"/>
              </p:cNvSpPr>
              <p:nvPr/>
            </p:nvSpPr>
            <p:spPr bwMode="auto">
              <a:xfrm>
                <a:off x="1622" y="1548"/>
                <a:ext cx="232" cy="184"/>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29707" name="Rectangle 11"/>
              <p:cNvSpPr>
                <a:spLocks noChangeArrowheads="1"/>
              </p:cNvSpPr>
              <p:nvPr/>
            </p:nvSpPr>
            <p:spPr bwMode="auto">
              <a:xfrm>
                <a:off x="1657" y="1556"/>
                <a:ext cx="196" cy="196"/>
              </a:xfrm>
              <a:prstGeom prst="rect">
                <a:avLst/>
              </a:prstGeom>
              <a:noFill/>
              <a:ln w="12700">
                <a:noFill/>
                <a:miter lim="800000"/>
                <a:headEnd/>
                <a:tailEnd/>
              </a:ln>
              <a:effectLst/>
            </p:spPr>
            <p:txBody>
              <a:bodyPr wrap="none" lIns="90488" tIns="44450" rIns="90488" bIns="44450">
                <a:spAutoFit/>
              </a:bodyPr>
              <a:lstStyle/>
              <a:p>
                <a:r>
                  <a:rPr lang="en-US" sz="1800" dirty="0">
                    <a:effectLst/>
                    <a:latin typeface="Arial" charset="0"/>
                  </a:rPr>
                  <a:t>1</a:t>
                </a:r>
              </a:p>
            </p:txBody>
          </p:sp>
          <p:sp>
            <p:nvSpPr>
              <p:cNvPr id="29708" name="Rectangle 12"/>
              <p:cNvSpPr>
                <a:spLocks noChangeArrowheads="1"/>
              </p:cNvSpPr>
              <p:nvPr/>
            </p:nvSpPr>
            <p:spPr bwMode="auto">
              <a:xfrm>
                <a:off x="1657" y="1892"/>
                <a:ext cx="196" cy="196"/>
              </a:xfrm>
              <a:prstGeom prst="rect">
                <a:avLst/>
              </a:prstGeom>
              <a:noFill/>
              <a:ln w="12700">
                <a:noFill/>
                <a:miter lim="800000"/>
                <a:headEnd/>
                <a:tailEnd/>
              </a:ln>
              <a:effectLst/>
            </p:spPr>
            <p:txBody>
              <a:bodyPr wrap="none" lIns="90488" tIns="44450" rIns="90488" bIns="44450">
                <a:spAutoFit/>
              </a:bodyPr>
              <a:lstStyle/>
              <a:p>
                <a:r>
                  <a:rPr lang="en-US" sz="1800">
                    <a:effectLst/>
                    <a:latin typeface="Arial" charset="0"/>
                  </a:rPr>
                  <a:t>0</a:t>
                </a:r>
              </a:p>
            </p:txBody>
          </p:sp>
          <p:sp>
            <p:nvSpPr>
              <p:cNvPr id="29709" name="Rectangle 13"/>
              <p:cNvSpPr>
                <a:spLocks noChangeArrowheads="1"/>
              </p:cNvSpPr>
              <p:nvPr/>
            </p:nvSpPr>
            <p:spPr bwMode="auto">
              <a:xfrm>
                <a:off x="1666" y="2649"/>
                <a:ext cx="196" cy="196"/>
              </a:xfrm>
              <a:prstGeom prst="rect">
                <a:avLst/>
              </a:prstGeom>
              <a:noFill/>
              <a:ln w="12700">
                <a:noFill/>
                <a:miter lim="800000"/>
                <a:headEnd/>
                <a:tailEnd/>
              </a:ln>
              <a:effectLst/>
            </p:spPr>
            <p:txBody>
              <a:bodyPr wrap="none" lIns="90488" tIns="44450" rIns="90488" bIns="44450">
                <a:spAutoFit/>
              </a:bodyPr>
              <a:lstStyle/>
              <a:p>
                <a:r>
                  <a:rPr lang="en-US" sz="1800">
                    <a:effectLst/>
                    <a:latin typeface="Arial" charset="0"/>
                  </a:rPr>
                  <a:t>1</a:t>
                </a:r>
              </a:p>
            </p:txBody>
          </p:sp>
          <p:grpSp>
            <p:nvGrpSpPr>
              <p:cNvPr id="29710" name="Group 14"/>
              <p:cNvGrpSpPr>
                <a:grpSpLocks/>
              </p:cNvGrpSpPr>
              <p:nvPr/>
            </p:nvGrpSpPr>
            <p:grpSpPr bwMode="auto">
              <a:xfrm>
                <a:off x="1714" y="2169"/>
                <a:ext cx="40" cy="328"/>
                <a:chOff x="792" y="2643"/>
                <a:chExt cx="40" cy="328"/>
              </a:xfrm>
            </p:grpSpPr>
            <p:sp>
              <p:nvSpPr>
                <p:cNvPr id="29711" name="Oval 15"/>
                <p:cNvSpPr>
                  <a:spLocks noChangeArrowheads="1"/>
                </p:cNvSpPr>
                <p:nvPr/>
              </p:nvSpPr>
              <p:spPr bwMode="auto">
                <a:xfrm>
                  <a:off x="792" y="2643"/>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12" name="Oval 16"/>
                <p:cNvSpPr>
                  <a:spLocks noChangeArrowheads="1"/>
                </p:cNvSpPr>
                <p:nvPr/>
              </p:nvSpPr>
              <p:spPr bwMode="auto">
                <a:xfrm>
                  <a:off x="792" y="2787"/>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13" name="Oval 17"/>
                <p:cNvSpPr>
                  <a:spLocks noChangeArrowheads="1"/>
                </p:cNvSpPr>
                <p:nvPr/>
              </p:nvSpPr>
              <p:spPr bwMode="auto">
                <a:xfrm>
                  <a:off x="792" y="2931"/>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grpSp>
        <p:sp>
          <p:nvSpPr>
            <p:cNvPr id="29714" name="Rectangle 18"/>
            <p:cNvSpPr>
              <a:spLocks noChangeArrowheads="1"/>
            </p:cNvSpPr>
            <p:nvPr/>
          </p:nvSpPr>
          <p:spPr bwMode="auto">
            <a:xfrm>
              <a:off x="2223417" y="1219200"/>
              <a:ext cx="1123707" cy="705321"/>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000">
                  <a:effectLst/>
                  <a:latin typeface="Arial" charset="0"/>
                </a:rPr>
                <a:t>(</a:t>
              </a:r>
              <a:r>
                <a:rPr lang="en-US" sz="2000">
                  <a:solidFill>
                    <a:schemeClr val="tx2"/>
                  </a:solidFill>
                  <a:effectLst/>
                  <a:latin typeface="Arial" charset="0"/>
                </a:rPr>
                <a:t>IFR</a:t>
              </a:r>
              <a:r>
                <a:rPr lang="en-US" sz="2000">
                  <a:effectLst/>
                  <a:latin typeface="Arial" charset="0"/>
                </a:rPr>
                <a:t>)</a:t>
              </a:r>
            </a:p>
            <a:p>
              <a:pPr algn="ctr">
                <a:lnSpc>
                  <a:spcPct val="100000"/>
                </a:lnSpc>
                <a:spcBef>
                  <a:spcPct val="0"/>
                </a:spcBef>
              </a:pPr>
              <a:r>
                <a:rPr lang="en-US" sz="2000">
                  <a:effectLst/>
                  <a:latin typeface="Arial" charset="0"/>
                </a:rPr>
                <a:t>“Latch”</a:t>
              </a:r>
            </a:p>
          </p:txBody>
        </p:sp>
        <p:sp>
          <p:nvSpPr>
            <p:cNvPr id="29725" name="Line 29"/>
            <p:cNvSpPr>
              <a:spLocks noChangeShapeType="1"/>
            </p:cNvSpPr>
            <p:nvPr/>
          </p:nvSpPr>
          <p:spPr bwMode="auto">
            <a:xfrm>
              <a:off x="1890713" y="2328863"/>
              <a:ext cx="67151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26" name="Line 30"/>
            <p:cNvSpPr>
              <a:spLocks noChangeShapeType="1"/>
            </p:cNvSpPr>
            <p:nvPr/>
          </p:nvSpPr>
          <p:spPr bwMode="auto">
            <a:xfrm>
              <a:off x="1905001" y="2849563"/>
              <a:ext cx="67151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27" name="Line 31"/>
            <p:cNvSpPr>
              <a:spLocks noChangeShapeType="1"/>
            </p:cNvSpPr>
            <p:nvPr/>
          </p:nvSpPr>
          <p:spPr bwMode="auto">
            <a:xfrm>
              <a:off x="1905001" y="4068763"/>
              <a:ext cx="67151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28" name="Rectangle 32"/>
            <p:cNvSpPr>
              <a:spLocks noChangeArrowheads="1"/>
            </p:cNvSpPr>
            <p:nvPr/>
          </p:nvSpPr>
          <p:spPr bwMode="auto">
            <a:xfrm>
              <a:off x="789361" y="1219200"/>
              <a:ext cx="1235917" cy="705321"/>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000">
                  <a:effectLst/>
                  <a:latin typeface="Arial" charset="0"/>
                </a:rPr>
                <a:t>Core</a:t>
              </a:r>
            </a:p>
            <a:p>
              <a:pPr algn="ctr">
                <a:lnSpc>
                  <a:spcPct val="100000"/>
                </a:lnSpc>
                <a:spcBef>
                  <a:spcPct val="0"/>
                </a:spcBef>
              </a:pPr>
              <a:r>
                <a:rPr lang="en-US" sz="2000">
                  <a:effectLst/>
                  <a:latin typeface="Arial" charset="0"/>
                </a:rPr>
                <a:t>Interrupt</a:t>
              </a:r>
            </a:p>
          </p:txBody>
        </p:sp>
        <p:grpSp>
          <p:nvGrpSpPr>
            <p:cNvPr id="29729" name="Group 33"/>
            <p:cNvGrpSpPr>
              <a:grpSpLocks/>
            </p:cNvGrpSpPr>
            <p:nvPr/>
          </p:nvGrpSpPr>
          <p:grpSpPr bwMode="auto">
            <a:xfrm>
              <a:off x="1425576" y="3168650"/>
              <a:ext cx="63500" cy="520700"/>
              <a:chOff x="792" y="2643"/>
              <a:chExt cx="40" cy="328"/>
            </a:xfrm>
          </p:grpSpPr>
          <p:sp>
            <p:nvSpPr>
              <p:cNvPr id="29730" name="Oval 34"/>
              <p:cNvSpPr>
                <a:spLocks noChangeArrowheads="1"/>
              </p:cNvSpPr>
              <p:nvPr/>
            </p:nvSpPr>
            <p:spPr bwMode="auto">
              <a:xfrm>
                <a:off x="792" y="2643"/>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31" name="Oval 35"/>
              <p:cNvSpPr>
                <a:spLocks noChangeArrowheads="1"/>
              </p:cNvSpPr>
              <p:nvPr/>
            </p:nvSpPr>
            <p:spPr bwMode="auto">
              <a:xfrm>
                <a:off x="792" y="2787"/>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32" name="Oval 36"/>
              <p:cNvSpPr>
                <a:spLocks noChangeArrowheads="1"/>
              </p:cNvSpPr>
              <p:nvPr/>
            </p:nvSpPr>
            <p:spPr bwMode="auto">
              <a:xfrm>
                <a:off x="792" y="2931"/>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sp>
          <p:nvSpPr>
            <p:cNvPr id="29734" name="Rectangle 38"/>
            <p:cNvSpPr>
              <a:spLocks noChangeArrowheads="1"/>
            </p:cNvSpPr>
            <p:nvPr/>
          </p:nvSpPr>
          <p:spPr bwMode="auto">
            <a:xfrm>
              <a:off x="7146925" y="2106613"/>
              <a:ext cx="1206500" cy="2128838"/>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29735" name="Rectangle 39"/>
            <p:cNvSpPr>
              <a:spLocks noChangeArrowheads="1"/>
            </p:cNvSpPr>
            <p:nvPr/>
          </p:nvSpPr>
          <p:spPr bwMode="auto">
            <a:xfrm>
              <a:off x="7254875" y="2711450"/>
              <a:ext cx="884237" cy="828675"/>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400">
                  <a:effectLst/>
                  <a:latin typeface="Arial" charset="0"/>
                </a:rPr>
                <a:t>F28x</a:t>
              </a:r>
            </a:p>
            <a:p>
              <a:pPr algn="ctr">
                <a:lnSpc>
                  <a:spcPct val="100000"/>
                </a:lnSpc>
                <a:spcBef>
                  <a:spcPct val="0"/>
                </a:spcBef>
              </a:pPr>
              <a:r>
                <a:rPr lang="en-US" sz="2400">
                  <a:effectLst/>
                  <a:latin typeface="Arial" charset="0"/>
                </a:rPr>
                <a:t>Core</a:t>
              </a:r>
            </a:p>
          </p:txBody>
        </p:sp>
        <p:grpSp>
          <p:nvGrpSpPr>
            <p:cNvPr id="29809" name="Group 113"/>
            <p:cNvGrpSpPr>
              <a:grpSpLocks/>
            </p:cNvGrpSpPr>
            <p:nvPr/>
          </p:nvGrpSpPr>
          <p:grpSpPr bwMode="auto">
            <a:xfrm>
              <a:off x="4683125" y="1219200"/>
              <a:ext cx="2451100" cy="3016250"/>
              <a:chOff x="2950" y="768"/>
              <a:chExt cx="1544" cy="1900"/>
            </a:xfrm>
          </p:grpSpPr>
          <p:sp>
            <p:nvSpPr>
              <p:cNvPr id="29737" name="Rectangle 41"/>
              <p:cNvSpPr>
                <a:spLocks noChangeArrowheads="1"/>
              </p:cNvSpPr>
              <p:nvPr/>
            </p:nvSpPr>
            <p:spPr bwMode="auto">
              <a:xfrm>
                <a:off x="3394" y="1327"/>
                <a:ext cx="424" cy="1341"/>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grpSp>
            <p:nvGrpSpPr>
              <p:cNvPr id="29738" name="Group 42"/>
              <p:cNvGrpSpPr>
                <a:grpSpLocks/>
              </p:cNvGrpSpPr>
              <p:nvPr/>
            </p:nvGrpSpPr>
            <p:grpSpPr bwMode="auto">
              <a:xfrm>
                <a:off x="3442" y="1948"/>
                <a:ext cx="307" cy="125"/>
                <a:chOff x="3371" y="2030"/>
                <a:chExt cx="307" cy="125"/>
              </a:xfrm>
            </p:grpSpPr>
            <p:sp>
              <p:nvSpPr>
                <p:cNvPr id="29739" name="Line 43"/>
                <p:cNvSpPr>
                  <a:spLocks noChangeShapeType="1"/>
                </p:cNvSpPr>
                <p:nvPr/>
              </p:nvSpPr>
              <p:spPr bwMode="auto">
                <a:xfrm flipV="1">
                  <a:off x="3417" y="2030"/>
                  <a:ext cx="231" cy="103"/>
                </a:xfrm>
                <a:prstGeom prst="line">
                  <a:avLst/>
                </a:prstGeom>
                <a:noFill/>
                <a:ln w="12700">
                  <a:solidFill>
                    <a:schemeClr val="tx1"/>
                  </a:solidFill>
                  <a:round/>
                  <a:headEnd/>
                  <a:tailEnd/>
                </a:ln>
                <a:effectLst/>
              </p:spPr>
              <p:txBody>
                <a:bodyPr wrap="none" anchor="ctr"/>
                <a:lstStyle/>
                <a:p>
                  <a:endParaRPr lang="en-US">
                    <a:effectLst/>
                  </a:endParaRPr>
                </a:p>
              </p:txBody>
            </p:sp>
            <p:sp>
              <p:nvSpPr>
                <p:cNvPr id="29740" name="Oval 44"/>
                <p:cNvSpPr>
                  <a:spLocks noChangeArrowheads="1"/>
                </p:cNvSpPr>
                <p:nvPr/>
              </p:nvSpPr>
              <p:spPr bwMode="auto">
                <a:xfrm>
                  <a:off x="3371" y="2115"/>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41" name="Oval 45"/>
                <p:cNvSpPr>
                  <a:spLocks noChangeArrowheads="1"/>
                </p:cNvSpPr>
                <p:nvPr/>
              </p:nvSpPr>
              <p:spPr bwMode="auto">
                <a:xfrm>
                  <a:off x="3638" y="2115"/>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sp>
            <p:nvSpPr>
              <p:cNvPr id="29742" name="Line 46"/>
              <p:cNvSpPr>
                <a:spLocks noChangeShapeType="1"/>
              </p:cNvSpPr>
              <p:nvPr/>
            </p:nvSpPr>
            <p:spPr bwMode="auto">
              <a:xfrm>
                <a:off x="3831" y="1467"/>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43" name="Line 47"/>
              <p:cNvSpPr>
                <a:spLocks noChangeShapeType="1"/>
              </p:cNvSpPr>
              <p:nvPr/>
            </p:nvSpPr>
            <p:spPr bwMode="auto">
              <a:xfrm>
                <a:off x="3831" y="1803"/>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44" name="Line 48"/>
              <p:cNvSpPr>
                <a:spLocks noChangeShapeType="1"/>
              </p:cNvSpPr>
              <p:nvPr/>
            </p:nvSpPr>
            <p:spPr bwMode="auto">
              <a:xfrm>
                <a:off x="3831" y="2187"/>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45" name="Rectangle 49"/>
              <p:cNvSpPr>
                <a:spLocks noChangeArrowheads="1"/>
              </p:cNvSpPr>
              <p:nvPr/>
            </p:nvSpPr>
            <p:spPr bwMode="auto">
              <a:xfrm>
                <a:off x="2950" y="768"/>
                <a:ext cx="1343" cy="444"/>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000">
                    <a:effectLst/>
                    <a:latin typeface="Arial" charset="0"/>
                  </a:rPr>
                  <a:t>(</a:t>
                </a:r>
                <a:r>
                  <a:rPr lang="en-US" sz="2000">
                    <a:solidFill>
                      <a:schemeClr val="tx2"/>
                    </a:solidFill>
                    <a:effectLst/>
                    <a:latin typeface="Arial" charset="0"/>
                  </a:rPr>
                  <a:t>INTM</a:t>
                </a:r>
                <a:r>
                  <a:rPr lang="en-US" sz="2000">
                    <a:effectLst/>
                    <a:latin typeface="Arial" charset="0"/>
                  </a:rPr>
                  <a:t>)</a:t>
                </a:r>
              </a:p>
              <a:p>
                <a:pPr algn="ctr">
                  <a:lnSpc>
                    <a:spcPct val="100000"/>
                  </a:lnSpc>
                  <a:spcBef>
                    <a:spcPct val="0"/>
                  </a:spcBef>
                </a:pPr>
                <a:r>
                  <a:rPr lang="en-US" sz="2000">
                    <a:effectLst/>
                    <a:latin typeface="Arial" charset="0"/>
                  </a:rPr>
                  <a:t>“Global Switch”</a:t>
                </a:r>
              </a:p>
            </p:txBody>
          </p:sp>
          <p:sp>
            <p:nvSpPr>
              <p:cNvPr id="29746" name="Line 50"/>
              <p:cNvSpPr>
                <a:spLocks noChangeShapeType="1"/>
              </p:cNvSpPr>
              <p:nvPr/>
            </p:nvSpPr>
            <p:spPr bwMode="auto">
              <a:xfrm>
                <a:off x="3826" y="2572"/>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grpSp>
        <p:grpSp>
          <p:nvGrpSpPr>
            <p:cNvPr id="29808" name="Group 112"/>
            <p:cNvGrpSpPr>
              <a:grpSpLocks/>
            </p:cNvGrpSpPr>
            <p:nvPr/>
          </p:nvGrpSpPr>
          <p:grpSpPr bwMode="auto">
            <a:xfrm>
              <a:off x="2957513" y="1219200"/>
              <a:ext cx="2438400" cy="3078163"/>
              <a:chOff x="1863" y="768"/>
              <a:chExt cx="1536" cy="1939"/>
            </a:xfrm>
          </p:grpSpPr>
          <p:sp>
            <p:nvSpPr>
              <p:cNvPr id="29748" name="Line 52"/>
              <p:cNvSpPr>
                <a:spLocks noChangeShapeType="1"/>
              </p:cNvSpPr>
              <p:nvPr/>
            </p:nvSpPr>
            <p:spPr bwMode="auto">
              <a:xfrm>
                <a:off x="1863" y="1467"/>
                <a:ext cx="519"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29749" name="Line 53"/>
              <p:cNvSpPr>
                <a:spLocks noChangeShapeType="1"/>
              </p:cNvSpPr>
              <p:nvPr/>
            </p:nvSpPr>
            <p:spPr bwMode="auto">
              <a:xfrm>
                <a:off x="1872" y="1795"/>
                <a:ext cx="519"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29750" name="Line 54"/>
              <p:cNvSpPr>
                <a:spLocks noChangeShapeType="1"/>
              </p:cNvSpPr>
              <p:nvPr/>
            </p:nvSpPr>
            <p:spPr bwMode="auto">
              <a:xfrm>
                <a:off x="1872" y="2563"/>
                <a:ext cx="519" cy="0"/>
              </a:xfrm>
              <a:prstGeom prst="line">
                <a:avLst/>
              </a:prstGeom>
              <a:noFill/>
              <a:ln w="12700">
                <a:solidFill>
                  <a:schemeClr val="tx1"/>
                </a:solidFill>
                <a:round/>
                <a:headEnd/>
                <a:tailEnd/>
              </a:ln>
              <a:effectLst/>
            </p:spPr>
            <p:txBody>
              <a:bodyPr wrap="none" anchor="ctr"/>
              <a:lstStyle/>
              <a:p>
                <a:endParaRPr lang="en-US">
                  <a:effectLst/>
                </a:endParaRPr>
              </a:p>
            </p:txBody>
          </p:sp>
          <p:sp>
            <p:nvSpPr>
              <p:cNvPr id="29751" name="Line 55"/>
              <p:cNvSpPr>
                <a:spLocks noChangeShapeType="1"/>
              </p:cNvSpPr>
              <p:nvPr/>
            </p:nvSpPr>
            <p:spPr bwMode="auto">
              <a:xfrm>
                <a:off x="2727" y="1467"/>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52" name="Line 56"/>
              <p:cNvSpPr>
                <a:spLocks noChangeShapeType="1"/>
              </p:cNvSpPr>
              <p:nvPr/>
            </p:nvSpPr>
            <p:spPr bwMode="auto">
              <a:xfrm>
                <a:off x="2727" y="1803"/>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53" name="Line 57"/>
              <p:cNvSpPr>
                <a:spLocks noChangeShapeType="1"/>
              </p:cNvSpPr>
              <p:nvPr/>
            </p:nvSpPr>
            <p:spPr bwMode="auto">
              <a:xfrm>
                <a:off x="2736" y="2563"/>
                <a:ext cx="66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9754" name="Rectangle 58"/>
              <p:cNvSpPr>
                <a:spLocks noChangeArrowheads="1"/>
              </p:cNvSpPr>
              <p:nvPr/>
            </p:nvSpPr>
            <p:spPr bwMode="auto">
              <a:xfrm>
                <a:off x="2155" y="768"/>
                <a:ext cx="797" cy="444"/>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2000">
                    <a:effectLst/>
                    <a:latin typeface="Arial" charset="0"/>
                  </a:rPr>
                  <a:t>(</a:t>
                </a:r>
                <a:r>
                  <a:rPr lang="en-US" sz="2000">
                    <a:solidFill>
                      <a:schemeClr val="tx2"/>
                    </a:solidFill>
                    <a:effectLst/>
                    <a:latin typeface="Arial" charset="0"/>
                  </a:rPr>
                  <a:t>IER</a:t>
                </a:r>
                <a:r>
                  <a:rPr lang="en-US" sz="2000">
                    <a:effectLst/>
                    <a:latin typeface="Arial" charset="0"/>
                  </a:rPr>
                  <a:t>)</a:t>
                </a:r>
              </a:p>
              <a:p>
                <a:pPr algn="ctr">
                  <a:lnSpc>
                    <a:spcPct val="100000"/>
                  </a:lnSpc>
                  <a:spcBef>
                    <a:spcPct val="0"/>
                  </a:spcBef>
                </a:pPr>
                <a:r>
                  <a:rPr lang="en-US" sz="2000">
                    <a:effectLst/>
                    <a:latin typeface="Arial" charset="0"/>
                  </a:rPr>
                  <a:t>“Switch”</a:t>
                </a:r>
              </a:p>
            </p:txBody>
          </p:sp>
          <p:grpSp>
            <p:nvGrpSpPr>
              <p:cNvPr id="29807" name="Group 111"/>
              <p:cNvGrpSpPr>
                <a:grpSpLocks/>
              </p:cNvGrpSpPr>
              <p:nvPr/>
            </p:nvGrpSpPr>
            <p:grpSpPr bwMode="auto">
              <a:xfrm>
                <a:off x="2256" y="1315"/>
                <a:ext cx="624" cy="1392"/>
                <a:chOff x="2256" y="1315"/>
                <a:chExt cx="624" cy="1392"/>
              </a:xfrm>
            </p:grpSpPr>
            <p:grpSp>
              <p:nvGrpSpPr>
                <p:cNvPr id="29756" name="Group 60"/>
                <p:cNvGrpSpPr>
                  <a:grpSpLocks/>
                </p:cNvGrpSpPr>
                <p:nvPr/>
              </p:nvGrpSpPr>
              <p:grpSpPr bwMode="auto">
                <a:xfrm>
                  <a:off x="2397" y="1701"/>
                  <a:ext cx="307" cy="125"/>
                  <a:chOff x="2315" y="2009"/>
                  <a:chExt cx="307" cy="125"/>
                </a:xfrm>
              </p:grpSpPr>
              <p:sp>
                <p:nvSpPr>
                  <p:cNvPr id="29757" name="Line 61"/>
                  <p:cNvSpPr>
                    <a:spLocks noChangeShapeType="1"/>
                  </p:cNvSpPr>
                  <p:nvPr/>
                </p:nvSpPr>
                <p:spPr bwMode="auto">
                  <a:xfrm flipV="1">
                    <a:off x="2361" y="2009"/>
                    <a:ext cx="231" cy="103"/>
                  </a:xfrm>
                  <a:prstGeom prst="line">
                    <a:avLst/>
                  </a:prstGeom>
                  <a:noFill/>
                  <a:ln w="12700">
                    <a:solidFill>
                      <a:schemeClr val="tx1"/>
                    </a:solidFill>
                    <a:round/>
                    <a:headEnd/>
                    <a:tailEnd/>
                  </a:ln>
                  <a:effectLst/>
                </p:spPr>
                <p:txBody>
                  <a:bodyPr wrap="none" anchor="ctr"/>
                  <a:lstStyle/>
                  <a:p>
                    <a:endParaRPr lang="en-US">
                      <a:effectLst/>
                    </a:endParaRPr>
                  </a:p>
                </p:txBody>
              </p:sp>
              <p:sp>
                <p:nvSpPr>
                  <p:cNvPr id="29758" name="Oval 62"/>
                  <p:cNvSpPr>
                    <a:spLocks noChangeArrowheads="1"/>
                  </p:cNvSpPr>
                  <p:nvPr/>
                </p:nvSpPr>
                <p:spPr bwMode="auto">
                  <a:xfrm>
                    <a:off x="2315" y="2094"/>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59" name="Oval 63"/>
                  <p:cNvSpPr>
                    <a:spLocks noChangeArrowheads="1"/>
                  </p:cNvSpPr>
                  <p:nvPr/>
                </p:nvSpPr>
                <p:spPr bwMode="auto">
                  <a:xfrm>
                    <a:off x="2582" y="2094"/>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grpSp>
              <p:nvGrpSpPr>
                <p:cNvPr id="29760" name="Group 64"/>
                <p:cNvGrpSpPr>
                  <a:grpSpLocks/>
                </p:cNvGrpSpPr>
                <p:nvPr/>
              </p:nvGrpSpPr>
              <p:grpSpPr bwMode="auto">
                <a:xfrm>
                  <a:off x="2397" y="1373"/>
                  <a:ext cx="307" cy="125"/>
                  <a:chOff x="2315" y="1681"/>
                  <a:chExt cx="307" cy="125"/>
                </a:xfrm>
              </p:grpSpPr>
              <p:sp>
                <p:nvSpPr>
                  <p:cNvPr id="29761" name="Line 65"/>
                  <p:cNvSpPr>
                    <a:spLocks noChangeShapeType="1"/>
                  </p:cNvSpPr>
                  <p:nvPr/>
                </p:nvSpPr>
                <p:spPr bwMode="auto">
                  <a:xfrm flipV="1">
                    <a:off x="2361" y="1681"/>
                    <a:ext cx="231" cy="103"/>
                  </a:xfrm>
                  <a:prstGeom prst="line">
                    <a:avLst/>
                  </a:prstGeom>
                  <a:noFill/>
                  <a:ln w="12700">
                    <a:solidFill>
                      <a:schemeClr val="tx1"/>
                    </a:solidFill>
                    <a:round/>
                    <a:headEnd/>
                    <a:tailEnd/>
                  </a:ln>
                  <a:effectLst/>
                </p:spPr>
                <p:txBody>
                  <a:bodyPr wrap="none" anchor="ctr"/>
                  <a:lstStyle/>
                  <a:p>
                    <a:endParaRPr lang="en-US">
                      <a:effectLst/>
                    </a:endParaRPr>
                  </a:p>
                </p:txBody>
              </p:sp>
              <p:sp>
                <p:nvSpPr>
                  <p:cNvPr id="29762" name="Oval 66"/>
                  <p:cNvSpPr>
                    <a:spLocks noChangeArrowheads="1"/>
                  </p:cNvSpPr>
                  <p:nvPr/>
                </p:nvSpPr>
                <p:spPr bwMode="auto">
                  <a:xfrm>
                    <a:off x="2315" y="1766"/>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63" name="Oval 67"/>
                  <p:cNvSpPr>
                    <a:spLocks noChangeArrowheads="1"/>
                  </p:cNvSpPr>
                  <p:nvPr/>
                </p:nvSpPr>
                <p:spPr bwMode="auto">
                  <a:xfrm>
                    <a:off x="2582" y="1766"/>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grpSp>
              <p:nvGrpSpPr>
                <p:cNvPr id="29764" name="Group 68"/>
                <p:cNvGrpSpPr>
                  <a:grpSpLocks/>
                </p:cNvGrpSpPr>
                <p:nvPr/>
              </p:nvGrpSpPr>
              <p:grpSpPr bwMode="auto">
                <a:xfrm>
                  <a:off x="2406" y="2461"/>
                  <a:ext cx="307" cy="125"/>
                  <a:chOff x="2315" y="2393"/>
                  <a:chExt cx="307" cy="125"/>
                </a:xfrm>
              </p:grpSpPr>
              <p:sp>
                <p:nvSpPr>
                  <p:cNvPr id="29765" name="Line 69"/>
                  <p:cNvSpPr>
                    <a:spLocks noChangeShapeType="1"/>
                  </p:cNvSpPr>
                  <p:nvPr/>
                </p:nvSpPr>
                <p:spPr bwMode="auto">
                  <a:xfrm flipV="1">
                    <a:off x="2361" y="2393"/>
                    <a:ext cx="231" cy="103"/>
                  </a:xfrm>
                  <a:prstGeom prst="line">
                    <a:avLst/>
                  </a:prstGeom>
                  <a:noFill/>
                  <a:ln w="12700">
                    <a:solidFill>
                      <a:schemeClr val="tx1"/>
                    </a:solidFill>
                    <a:round/>
                    <a:headEnd/>
                    <a:tailEnd/>
                  </a:ln>
                  <a:effectLst/>
                </p:spPr>
                <p:txBody>
                  <a:bodyPr wrap="none" anchor="ctr"/>
                  <a:lstStyle/>
                  <a:p>
                    <a:endParaRPr lang="en-US">
                      <a:effectLst/>
                    </a:endParaRPr>
                  </a:p>
                </p:txBody>
              </p:sp>
              <p:sp>
                <p:nvSpPr>
                  <p:cNvPr id="29766" name="Oval 70"/>
                  <p:cNvSpPr>
                    <a:spLocks noChangeArrowheads="1"/>
                  </p:cNvSpPr>
                  <p:nvPr/>
                </p:nvSpPr>
                <p:spPr bwMode="auto">
                  <a:xfrm>
                    <a:off x="2315" y="2478"/>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67" name="Oval 71"/>
                  <p:cNvSpPr>
                    <a:spLocks noChangeArrowheads="1"/>
                  </p:cNvSpPr>
                  <p:nvPr/>
                </p:nvSpPr>
                <p:spPr bwMode="auto">
                  <a:xfrm>
                    <a:off x="2582" y="2478"/>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grpSp>
              <p:nvGrpSpPr>
                <p:cNvPr id="29768" name="Group 72"/>
                <p:cNvGrpSpPr>
                  <a:grpSpLocks/>
                </p:cNvGrpSpPr>
                <p:nvPr/>
              </p:nvGrpSpPr>
              <p:grpSpPr bwMode="auto">
                <a:xfrm>
                  <a:off x="2530" y="1996"/>
                  <a:ext cx="40" cy="328"/>
                  <a:chOff x="792" y="2643"/>
                  <a:chExt cx="40" cy="328"/>
                </a:xfrm>
              </p:grpSpPr>
              <p:sp>
                <p:nvSpPr>
                  <p:cNvPr id="29769" name="Oval 73"/>
                  <p:cNvSpPr>
                    <a:spLocks noChangeArrowheads="1"/>
                  </p:cNvSpPr>
                  <p:nvPr/>
                </p:nvSpPr>
                <p:spPr bwMode="auto">
                  <a:xfrm>
                    <a:off x="792" y="2643"/>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70" name="Oval 74"/>
                  <p:cNvSpPr>
                    <a:spLocks noChangeArrowheads="1"/>
                  </p:cNvSpPr>
                  <p:nvPr/>
                </p:nvSpPr>
                <p:spPr bwMode="auto">
                  <a:xfrm>
                    <a:off x="792" y="2787"/>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sp>
                <p:nvSpPr>
                  <p:cNvPr id="29771" name="Oval 75"/>
                  <p:cNvSpPr>
                    <a:spLocks noChangeArrowheads="1"/>
                  </p:cNvSpPr>
                  <p:nvPr/>
                </p:nvSpPr>
                <p:spPr bwMode="auto">
                  <a:xfrm>
                    <a:off x="792" y="2931"/>
                    <a:ext cx="40" cy="40"/>
                  </a:xfrm>
                  <a:prstGeom prst="ellipse">
                    <a:avLst/>
                  </a:prstGeom>
                  <a:solidFill>
                    <a:schemeClr val="tx1"/>
                  </a:solidFill>
                  <a:ln w="12700">
                    <a:solidFill>
                      <a:schemeClr val="tx1"/>
                    </a:solidFill>
                    <a:round/>
                    <a:headEnd/>
                    <a:tailEnd/>
                  </a:ln>
                  <a:effectLst/>
                </p:spPr>
                <p:txBody>
                  <a:bodyPr wrap="none" anchor="ctr"/>
                  <a:lstStyle/>
                  <a:p>
                    <a:endParaRPr lang="en-US">
                      <a:effectLst/>
                    </a:endParaRPr>
                  </a:p>
                </p:txBody>
              </p:sp>
            </p:grpSp>
            <p:sp>
              <p:nvSpPr>
                <p:cNvPr id="29772" name="Rectangle 76"/>
                <p:cNvSpPr>
                  <a:spLocks noChangeArrowheads="1"/>
                </p:cNvSpPr>
                <p:nvPr/>
              </p:nvSpPr>
              <p:spPr bwMode="auto">
                <a:xfrm>
                  <a:off x="2256" y="1315"/>
                  <a:ext cx="624" cy="1392"/>
                </a:xfrm>
                <a:prstGeom prst="rect">
                  <a:avLst/>
                </a:prstGeom>
                <a:noFill/>
                <a:ln w="19050">
                  <a:solidFill>
                    <a:schemeClr val="tx2"/>
                  </a:solidFill>
                  <a:prstDash val="sysDot"/>
                  <a:miter lim="800000"/>
                  <a:headEnd/>
                  <a:tailEnd/>
                </a:ln>
                <a:effectLst/>
              </p:spPr>
              <p:txBody>
                <a:bodyPr wrap="none" anchor="ctr"/>
                <a:lstStyle/>
                <a:p>
                  <a:endParaRPr lang="en-US">
                    <a:effectLst/>
                  </a:endParaRPr>
                </a:p>
              </p:txBody>
            </p:sp>
          </p:grpSp>
        </p:grpSp>
        <p:sp>
          <p:nvSpPr>
            <p:cNvPr id="29773" name="Rectangle 77"/>
            <p:cNvSpPr>
              <a:spLocks noChangeArrowheads="1"/>
            </p:cNvSpPr>
            <p:nvPr/>
          </p:nvSpPr>
          <p:spPr bwMode="auto">
            <a:xfrm>
              <a:off x="519113" y="5702300"/>
              <a:ext cx="7939087" cy="698500"/>
            </a:xfrm>
            <a:prstGeom prst="rect">
              <a:avLst/>
            </a:prstGeom>
            <a:noFill/>
            <a:ln w="12700">
              <a:noFill/>
              <a:miter lim="800000"/>
              <a:headEnd/>
              <a:tailEnd/>
            </a:ln>
            <a:effectLst/>
          </p:spPr>
          <p:txBody>
            <a:bodyPr lIns="90488" tIns="44450" rIns="90488" bIns="44450">
              <a:spAutoFit/>
            </a:bodyPr>
            <a:lstStyle/>
            <a:p>
              <a:pPr marL="344488" indent="-344488">
                <a:lnSpc>
                  <a:spcPct val="100000"/>
                </a:lnSpc>
                <a:buClr>
                  <a:schemeClr val="tx2"/>
                </a:buClr>
                <a:buSzPct val="75000"/>
                <a:buFont typeface="Wingdings" pitchFamily="2" charset="2"/>
                <a:buChar char="u"/>
              </a:pPr>
              <a:r>
                <a:rPr lang="en-US" sz="2000" dirty="0">
                  <a:effectLst/>
                  <a:latin typeface="Arial" charset="0"/>
                </a:rPr>
                <a:t>If the individual and global switches are turned “on” the interrupt reaches the core</a:t>
              </a:r>
            </a:p>
          </p:txBody>
        </p:sp>
        <p:grpSp>
          <p:nvGrpSpPr>
            <p:cNvPr id="5" name="Group 4"/>
            <p:cNvGrpSpPr/>
            <p:nvPr/>
          </p:nvGrpSpPr>
          <p:grpSpPr>
            <a:xfrm>
              <a:off x="1106488" y="2176463"/>
              <a:ext cx="682880" cy="330417"/>
              <a:chOff x="1106488" y="2176463"/>
              <a:chExt cx="682880" cy="330417"/>
            </a:xfrm>
          </p:grpSpPr>
          <p:sp>
            <p:nvSpPr>
              <p:cNvPr id="29717" name="Rectangle 21"/>
              <p:cNvSpPr>
                <a:spLocks noChangeArrowheads="1"/>
              </p:cNvSpPr>
              <p:nvPr/>
            </p:nvSpPr>
            <p:spPr bwMode="auto">
              <a:xfrm>
                <a:off x="1106488" y="2195513"/>
                <a:ext cx="682880" cy="311367"/>
              </a:xfrm>
              <a:prstGeom prst="rect">
                <a:avLst/>
              </a:prstGeom>
              <a:noFill/>
              <a:ln w="12700">
                <a:noFill/>
                <a:miter lim="800000"/>
                <a:headEnd/>
                <a:tailEnd/>
              </a:ln>
              <a:effectLst/>
            </p:spPr>
            <p:txBody>
              <a:bodyPr wrap="none" lIns="90488" tIns="44450" rIns="90488" bIns="44450">
                <a:spAutoFit/>
              </a:bodyPr>
              <a:lstStyle/>
              <a:p>
                <a:r>
                  <a:rPr lang="en-US" sz="1800">
                    <a:effectLst/>
                    <a:latin typeface="Arial" charset="0"/>
                  </a:rPr>
                  <a:t>INT1</a:t>
                </a:r>
              </a:p>
            </p:txBody>
          </p:sp>
          <p:sp>
            <p:nvSpPr>
              <p:cNvPr id="29718" name="Line 22"/>
              <p:cNvSpPr>
                <a:spLocks noChangeShapeType="1"/>
              </p:cNvSpPr>
              <p:nvPr/>
            </p:nvSpPr>
            <p:spPr bwMode="auto">
              <a:xfrm>
                <a:off x="1192762" y="2176463"/>
                <a:ext cx="477472"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6" name="Group 5"/>
            <p:cNvGrpSpPr/>
            <p:nvPr/>
          </p:nvGrpSpPr>
          <p:grpSpPr>
            <a:xfrm>
              <a:off x="1106488" y="2715153"/>
              <a:ext cx="682880" cy="325127"/>
              <a:chOff x="1106488" y="2715153"/>
              <a:chExt cx="682880" cy="325127"/>
            </a:xfrm>
          </p:grpSpPr>
          <p:sp>
            <p:nvSpPr>
              <p:cNvPr id="29720" name="Rectangle 24"/>
              <p:cNvSpPr>
                <a:spLocks noChangeArrowheads="1"/>
              </p:cNvSpPr>
              <p:nvPr/>
            </p:nvSpPr>
            <p:spPr bwMode="auto">
              <a:xfrm>
                <a:off x="1106488" y="2728913"/>
                <a:ext cx="682880" cy="311367"/>
              </a:xfrm>
              <a:prstGeom prst="rect">
                <a:avLst/>
              </a:prstGeom>
              <a:noFill/>
              <a:ln w="12700">
                <a:noFill/>
                <a:miter lim="800000"/>
                <a:headEnd/>
                <a:tailEnd/>
              </a:ln>
              <a:effectLst/>
            </p:spPr>
            <p:txBody>
              <a:bodyPr wrap="none" lIns="90488" tIns="44450" rIns="90488" bIns="44450">
                <a:spAutoFit/>
              </a:bodyPr>
              <a:lstStyle/>
              <a:p>
                <a:r>
                  <a:rPr lang="en-US" sz="1800">
                    <a:effectLst/>
                    <a:latin typeface="Arial" charset="0"/>
                  </a:rPr>
                  <a:t>INT2</a:t>
                </a:r>
              </a:p>
            </p:txBody>
          </p:sp>
          <p:sp>
            <p:nvSpPr>
              <p:cNvPr id="78" name="Line 22"/>
              <p:cNvSpPr>
                <a:spLocks noChangeShapeType="1"/>
              </p:cNvSpPr>
              <p:nvPr/>
            </p:nvSpPr>
            <p:spPr bwMode="auto">
              <a:xfrm>
                <a:off x="1205083" y="2715153"/>
                <a:ext cx="477472"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7" name="Group 6"/>
            <p:cNvGrpSpPr/>
            <p:nvPr/>
          </p:nvGrpSpPr>
          <p:grpSpPr>
            <a:xfrm>
              <a:off x="1120776" y="3906664"/>
              <a:ext cx="811120" cy="340116"/>
              <a:chOff x="1120776" y="3906664"/>
              <a:chExt cx="811120" cy="340116"/>
            </a:xfrm>
          </p:grpSpPr>
          <p:sp>
            <p:nvSpPr>
              <p:cNvPr id="29723" name="Rectangle 27"/>
              <p:cNvSpPr>
                <a:spLocks noChangeArrowheads="1"/>
              </p:cNvSpPr>
              <p:nvPr/>
            </p:nvSpPr>
            <p:spPr bwMode="auto">
              <a:xfrm>
                <a:off x="1120776" y="3935413"/>
                <a:ext cx="811120" cy="311367"/>
              </a:xfrm>
              <a:prstGeom prst="rect">
                <a:avLst/>
              </a:prstGeom>
              <a:noFill/>
              <a:ln w="12700">
                <a:noFill/>
                <a:miter lim="800000"/>
                <a:headEnd/>
                <a:tailEnd/>
              </a:ln>
              <a:effectLst/>
            </p:spPr>
            <p:txBody>
              <a:bodyPr wrap="none" lIns="90488" tIns="44450" rIns="90488" bIns="44450">
                <a:spAutoFit/>
              </a:bodyPr>
              <a:lstStyle/>
              <a:p>
                <a:r>
                  <a:rPr lang="en-US" sz="1800" dirty="0">
                    <a:effectLst/>
                    <a:latin typeface="Arial" charset="0"/>
                  </a:rPr>
                  <a:t>INT14</a:t>
                </a:r>
              </a:p>
            </p:txBody>
          </p:sp>
          <p:sp>
            <p:nvSpPr>
              <p:cNvPr id="79" name="Line 22"/>
              <p:cNvSpPr>
                <a:spLocks noChangeShapeType="1"/>
              </p:cNvSpPr>
              <p:nvPr/>
            </p:nvSpPr>
            <p:spPr bwMode="auto">
              <a:xfrm>
                <a:off x="1212117" y="3906664"/>
                <a:ext cx="621967" cy="0"/>
              </a:xfrm>
              <a:prstGeom prst="line">
                <a:avLst/>
              </a:prstGeom>
              <a:noFill/>
              <a:ln w="25400">
                <a:solidFill>
                  <a:schemeClr val="tx1"/>
                </a:solidFill>
                <a:round/>
                <a:headEnd/>
                <a:tailEnd/>
              </a:ln>
              <a:effectLst/>
            </p:spPr>
            <p:txBody>
              <a:bodyPr wrap="none" anchor="ctr"/>
              <a:lstStyle/>
              <a:p>
                <a:endParaRPr lang="en-US">
                  <a:effectLst/>
                </a:endParaRPr>
              </a:p>
            </p:txBody>
          </p:sp>
        </p:grpSp>
        <p:sp>
          <p:nvSpPr>
            <p:cNvPr id="80" name="Line 28"/>
            <p:cNvSpPr>
              <a:spLocks noChangeShapeType="1"/>
            </p:cNvSpPr>
            <p:nvPr/>
          </p:nvSpPr>
          <p:spPr bwMode="auto">
            <a:xfrm>
              <a:off x="5452112" y="1280499"/>
              <a:ext cx="581025" cy="0"/>
            </a:xfrm>
            <a:prstGeom prst="line">
              <a:avLst/>
            </a:prstGeom>
            <a:noFill/>
            <a:ln w="25400">
              <a:solidFill>
                <a:schemeClr val="tx2"/>
              </a:solidFill>
              <a:round/>
              <a:headEnd/>
              <a:tailEnd/>
            </a:ln>
            <a:effectLst/>
          </p:spPr>
          <p:txBody>
            <a:bodyPr wrap="none" anchor="ctr"/>
            <a:lstStyle/>
            <a:p>
              <a:endParaRPr lang="en-US"/>
            </a:p>
          </p:txBody>
        </p:sp>
      </p:grpSp>
    </p:spTree>
    <p:custDataLst>
      <p:tags r:id="rId1"/>
    </p:custDataLst>
    <p:extLst>
      <p:ext uri="{BB962C8B-B14F-4D97-AF65-F5344CB8AC3E}">
        <p14:creationId xmlns:p14="http://schemas.microsoft.com/office/powerpoint/2010/main" val="412194941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7" name="Rectangle 3"/>
          <p:cNvSpPr>
            <a:spLocks noGrp="1" noChangeArrowheads="1"/>
          </p:cNvSpPr>
          <p:nvPr>
            <p:ph type="title"/>
          </p:nvPr>
        </p:nvSpPr>
        <p:spPr/>
        <p:txBody>
          <a:bodyPr/>
          <a:lstStyle/>
          <a:p>
            <a:r>
              <a:rPr lang="en-US"/>
              <a:t>Core Interrupt Registers</a:t>
            </a:r>
          </a:p>
        </p:txBody>
      </p:sp>
      <p:sp>
        <p:nvSpPr>
          <p:cNvPr id="84" name="Rectangle 2"/>
          <p:cNvSpPr>
            <a:spLocks noChangeArrowheads="1"/>
          </p:cNvSpPr>
          <p:nvPr/>
        </p:nvSpPr>
        <p:spPr bwMode="auto">
          <a:xfrm>
            <a:off x="1990725" y="4384675"/>
            <a:ext cx="5232400" cy="23034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sz="1600">
              <a:latin typeface="Arial" pitchFamily="34" charset="0"/>
              <a:cs typeface="Arial" pitchFamily="34" charset="0"/>
            </a:endParaRPr>
          </a:p>
        </p:txBody>
      </p:sp>
      <p:sp>
        <p:nvSpPr>
          <p:cNvPr id="86" name="Rectangle 5"/>
          <p:cNvSpPr>
            <a:spLocks noChangeArrowheads="1"/>
          </p:cNvSpPr>
          <p:nvPr/>
        </p:nvSpPr>
        <p:spPr bwMode="auto">
          <a:xfrm>
            <a:off x="3048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RTOSINT</a:t>
            </a:r>
          </a:p>
        </p:txBody>
      </p:sp>
      <p:sp>
        <p:nvSpPr>
          <p:cNvPr id="87" name="Rectangle 6"/>
          <p:cNvSpPr>
            <a:spLocks noChangeArrowheads="1"/>
          </p:cNvSpPr>
          <p:nvPr/>
        </p:nvSpPr>
        <p:spPr bwMode="auto">
          <a:xfrm>
            <a:off x="13716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DLOGINT</a:t>
            </a:r>
          </a:p>
        </p:txBody>
      </p:sp>
      <p:sp>
        <p:nvSpPr>
          <p:cNvPr id="88" name="Rectangle 7"/>
          <p:cNvSpPr>
            <a:spLocks noChangeArrowheads="1"/>
          </p:cNvSpPr>
          <p:nvPr/>
        </p:nvSpPr>
        <p:spPr bwMode="auto">
          <a:xfrm>
            <a:off x="24384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INT14</a:t>
            </a:r>
          </a:p>
        </p:txBody>
      </p:sp>
      <p:sp>
        <p:nvSpPr>
          <p:cNvPr id="89" name="Rectangle 8"/>
          <p:cNvSpPr>
            <a:spLocks noChangeArrowheads="1"/>
          </p:cNvSpPr>
          <p:nvPr/>
        </p:nvSpPr>
        <p:spPr bwMode="auto">
          <a:xfrm>
            <a:off x="35052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INT13</a:t>
            </a:r>
          </a:p>
        </p:txBody>
      </p:sp>
      <p:sp>
        <p:nvSpPr>
          <p:cNvPr id="90" name="Rectangle 9"/>
          <p:cNvSpPr>
            <a:spLocks noChangeArrowheads="1"/>
          </p:cNvSpPr>
          <p:nvPr/>
        </p:nvSpPr>
        <p:spPr bwMode="auto">
          <a:xfrm>
            <a:off x="45720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INT12</a:t>
            </a:r>
          </a:p>
        </p:txBody>
      </p:sp>
      <p:sp>
        <p:nvSpPr>
          <p:cNvPr id="91" name="Rectangle 10"/>
          <p:cNvSpPr>
            <a:spLocks noChangeArrowheads="1"/>
          </p:cNvSpPr>
          <p:nvPr/>
        </p:nvSpPr>
        <p:spPr bwMode="auto">
          <a:xfrm>
            <a:off x="56388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INT11</a:t>
            </a:r>
          </a:p>
        </p:txBody>
      </p:sp>
      <p:sp>
        <p:nvSpPr>
          <p:cNvPr id="92" name="Rectangle 11"/>
          <p:cNvSpPr>
            <a:spLocks noChangeArrowheads="1"/>
          </p:cNvSpPr>
          <p:nvPr/>
        </p:nvSpPr>
        <p:spPr bwMode="auto">
          <a:xfrm>
            <a:off x="67056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INT10</a:t>
            </a:r>
          </a:p>
        </p:txBody>
      </p:sp>
      <p:sp>
        <p:nvSpPr>
          <p:cNvPr id="93" name="Rectangle 12"/>
          <p:cNvSpPr>
            <a:spLocks noChangeArrowheads="1"/>
          </p:cNvSpPr>
          <p:nvPr/>
        </p:nvSpPr>
        <p:spPr bwMode="auto">
          <a:xfrm>
            <a:off x="7772400" y="10922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INT9</a:t>
            </a:r>
          </a:p>
        </p:txBody>
      </p:sp>
      <p:sp>
        <p:nvSpPr>
          <p:cNvPr id="94" name="Text Box 13"/>
          <p:cNvSpPr txBox="1">
            <a:spLocks noChangeArrowheads="1"/>
          </p:cNvSpPr>
          <p:nvPr/>
        </p:nvSpPr>
        <p:spPr bwMode="auto">
          <a:xfrm>
            <a:off x="8166156" y="8905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8</a:t>
            </a:r>
          </a:p>
        </p:txBody>
      </p:sp>
      <p:sp>
        <p:nvSpPr>
          <p:cNvPr id="95" name="Text Box 14"/>
          <p:cNvSpPr txBox="1">
            <a:spLocks noChangeArrowheads="1"/>
          </p:cNvSpPr>
          <p:nvPr/>
        </p:nvSpPr>
        <p:spPr bwMode="auto">
          <a:xfrm>
            <a:off x="7099356" y="8842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9</a:t>
            </a:r>
          </a:p>
        </p:txBody>
      </p:sp>
      <p:sp>
        <p:nvSpPr>
          <p:cNvPr id="96" name="Text Box 15"/>
          <p:cNvSpPr txBox="1">
            <a:spLocks noChangeArrowheads="1"/>
          </p:cNvSpPr>
          <p:nvPr/>
        </p:nvSpPr>
        <p:spPr bwMode="auto">
          <a:xfrm>
            <a:off x="5983658" y="8778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10</a:t>
            </a:r>
          </a:p>
        </p:txBody>
      </p:sp>
      <p:sp>
        <p:nvSpPr>
          <p:cNvPr id="97" name="Text Box 16"/>
          <p:cNvSpPr txBox="1">
            <a:spLocks noChangeArrowheads="1"/>
          </p:cNvSpPr>
          <p:nvPr/>
        </p:nvSpPr>
        <p:spPr bwMode="auto">
          <a:xfrm>
            <a:off x="4922732" y="871538"/>
            <a:ext cx="370101"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11</a:t>
            </a:r>
          </a:p>
        </p:txBody>
      </p:sp>
      <p:sp>
        <p:nvSpPr>
          <p:cNvPr id="98" name="Text Box 17"/>
          <p:cNvSpPr txBox="1">
            <a:spLocks noChangeArrowheads="1"/>
          </p:cNvSpPr>
          <p:nvPr/>
        </p:nvSpPr>
        <p:spPr bwMode="auto">
          <a:xfrm>
            <a:off x="3850058" y="8778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12</a:t>
            </a:r>
          </a:p>
        </p:txBody>
      </p:sp>
      <p:sp>
        <p:nvSpPr>
          <p:cNvPr id="99" name="Text Box 18"/>
          <p:cNvSpPr txBox="1">
            <a:spLocks noChangeArrowheads="1"/>
          </p:cNvSpPr>
          <p:nvPr/>
        </p:nvSpPr>
        <p:spPr bwMode="auto">
          <a:xfrm>
            <a:off x="2783258" y="8778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13</a:t>
            </a:r>
          </a:p>
        </p:txBody>
      </p:sp>
      <p:sp>
        <p:nvSpPr>
          <p:cNvPr id="100" name="Text Box 19"/>
          <p:cNvSpPr txBox="1">
            <a:spLocks noChangeArrowheads="1"/>
          </p:cNvSpPr>
          <p:nvPr/>
        </p:nvSpPr>
        <p:spPr bwMode="auto">
          <a:xfrm>
            <a:off x="1716458" y="8778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14</a:t>
            </a:r>
          </a:p>
        </p:txBody>
      </p:sp>
      <p:sp>
        <p:nvSpPr>
          <p:cNvPr id="101" name="Text Box 20"/>
          <p:cNvSpPr txBox="1">
            <a:spLocks noChangeArrowheads="1"/>
          </p:cNvSpPr>
          <p:nvPr/>
        </p:nvSpPr>
        <p:spPr bwMode="auto">
          <a:xfrm>
            <a:off x="649658" y="88423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15</a:t>
            </a:r>
          </a:p>
        </p:txBody>
      </p:sp>
      <p:sp>
        <p:nvSpPr>
          <p:cNvPr id="102" name="Rectangle 21"/>
          <p:cNvSpPr>
            <a:spLocks noChangeArrowheads="1"/>
          </p:cNvSpPr>
          <p:nvPr/>
        </p:nvSpPr>
        <p:spPr bwMode="auto">
          <a:xfrm>
            <a:off x="3048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pitchFamily="34" charset="0"/>
                <a:cs typeface="Arial" pitchFamily="34" charset="0"/>
              </a:rPr>
              <a:t>INT8</a:t>
            </a:r>
          </a:p>
        </p:txBody>
      </p:sp>
      <p:sp>
        <p:nvSpPr>
          <p:cNvPr id="103" name="Rectangle 22"/>
          <p:cNvSpPr>
            <a:spLocks noChangeArrowheads="1"/>
          </p:cNvSpPr>
          <p:nvPr/>
        </p:nvSpPr>
        <p:spPr bwMode="auto">
          <a:xfrm>
            <a:off x="13716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INT7</a:t>
            </a:r>
          </a:p>
        </p:txBody>
      </p:sp>
      <p:sp>
        <p:nvSpPr>
          <p:cNvPr id="104" name="Rectangle 23"/>
          <p:cNvSpPr>
            <a:spLocks noChangeArrowheads="1"/>
          </p:cNvSpPr>
          <p:nvPr/>
        </p:nvSpPr>
        <p:spPr bwMode="auto">
          <a:xfrm>
            <a:off x="24384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INT6</a:t>
            </a:r>
          </a:p>
        </p:txBody>
      </p:sp>
      <p:sp>
        <p:nvSpPr>
          <p:cNvPr id="105" name="Rectangle 24"/>
          <p:cNvSpPr>
            <a:spLocks noChangeArrowheads="1"/>
          </p:cNvSpPr>
          <p:nvPr/>
        </p:nvSpPr>
        <p:spPr bwMode="auto">
          <a:xfrm>
            <a:off x="35052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INT5</a:t>
            </a:r>
          </a:p>
        </p:txBody>
      </p:sp>
      <p:sp>
        <p:nvSpPr>
          <p:cNvPr id="106" name="Rectangle 25"/>
          <p:cNvSpPr>
            <a:spLocks noChangeArrowheads="1"/>
          </p:cNvSpPr>
          <p:nvPr/>
        </p:nvSpPr>
        <p:spPr bwMode="auto">
          <a:xfrm>
            <a:off x="45720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INT4</a:t>
            </a:r>
          </a:p>
        </p:txBody>
      </p:sp>
      <p:sp>
        <p:nvSpPr>
          <p:cNvPr id="107" name="Rectangle 26"/>
          <p:cNvSpPr>
            <a:spLocks noChangeArrowheads="1"/>
          </p:cNvSpPr>
          <p:nvPr/>
        </p:nvSpPr>
        <p:spPr bwMode="auto">
          <a:xfrm>
            <a:off x="56388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INT3</a:t>
            </a:r>
          </a:p>
        </p:txBody>
      </p:sp>
      <p:sp>
        <p:nvSpPr>
          <p:cNvPr id="108" name="Rectangle 27"/>
          <p:cNvSpPr>
            <a:spLocks noChangeArrowheads="1"/>
          </p:cNvSpPr>
          <p:nvPr/>
        </p:nvSpPr>
        <p:spPr bwMode="auto">
          <a:xfrm>
            <a:off x="67056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INT2</a:t>
            </a:r>
          </a:p>
        </p:txBody>
      </p:sp>
      <p:sp>
        <p:nvSpPr>
          <p:cNvPr id="109" name="Rectangle 28"/>
          <p:cNvSpPr>
            <a:spLocks noChangeArrowheads="1"/>
          </p:cNvSpPr>
          <p:nvPr/>
        </p:nvSpPr>
        <p:spPr bwMode="auto">
          <a:xfrm>
            <a:off x="7772400" y="14668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a:t>
            </a:r>
          </a:p>
        </p:txBody>
      </p:sp>
      <p:sp>
        <p:nvSpPr>
          <p:cNvPr id="110" name="Text Box 29"/>
          <p:cNvSpPr txBox="1">
            <a:spLocks noChangeArrowheads="1"/>
          </p:cNvSpPr>
          <p:nvPr/>
        </p:nvSpPr>
        <p:spPr bwMode="auto">
          <a:xfrm>
            <a:off x="8166156" y="18684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0</a:t>
            </a:r>
          </a:p>
        </p:txBody>
      </p:sp>
      <p:sp>
        <p:nvSpPr>
          <p:cNvPr id="111" name="Text Box 30"/>
          <p:cNvSpPr txBox="1">
            <a:spLocks noChangeArrowheads="1"/>
          </p:cNvSpPr>
          <p:nvPr/>
        </p:nvSpPr>
        <p:spPr bwMode="auto">
          <a:xfrm>
            <a:off x="7099356" y="18621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a:t>
            </a:r>
          </a:p>
        </p:txBody>
      </p:sp>
      <p:sp>
        <p:nvSpPr>
          <p:cNvPr id="112" name="Text Box 31"/>
          <p:cNvSpPr txBox="1">
            <a:spLocks noChangeArrowheads="1"/>
          </p:cNvSpPr>
          <p:nvPr/>
        </p:nvSpPr>
        <p:spPr bwMode="auto">
          <a:xfrm>
            <a:off x="6032556" y="18557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2</a:t>
            </a:r>
          </a:p>
        </p:txBody>
      </p:sp>
      <p:sp>
        <p:nvSpPr>
          <p:cNvPr id="113" name="Text Box 32"/>
          <p:cNvSpPr txBox="1">
            <a:spLocks noChangeArrowheads="1"/>
          </p:cNvSpPr>
          <p:nvPr/>
        </p:nvSpPr>
        <p:spPr bwMode="auto">
          <a:xfrm>
            <a:off x="4965756" y="1865313"/>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3</a:t>
            </a:r>
          </a:p>
        </p:txBody>
      </p:sp>
      <p:sp>
        <p:nvSpPr>
          <p:cNvPr id="114" name="Text Box 33"/>
          <p:cNvSpPr txBox="1">
            <a:spLocks noChangeArrowheads="1"/>
          </p:cNvSpPr>
          <p:nvPr/>
        </p:nvSpPr>
        <p:spPr bwMode="auto">
          <a:xfrm>
            <a:off x="3898956" y="18557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4</a:t>
            </a:r>
          </a:p>
        </p:txBody>
      </p:sp>
      <p:sp>
        <p:nvSpPr>
          <p:cNvPr id="115" name="Text Box 34"/>
          <p:cNvSpPr txBox="1">
            <a:spLocks noChangeArrowheads="1"/>
          </p:cNvSpPr>
          <p:nvPr/>
        </p:nvSpPr>
        <p:spPr bwMode="auto">
          <a:xfrm>
            <a:off x="2832156" y="18557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5</a:t>
            </a:r>
          </a:p>
        </p:txBody>
      </p:sp>
      <p:sp>
        <p:nvSpPr>
          <p:cNvPr id="116" name="Text Box 35"/>
          <p:cNvSpPr txBox="1">
            <a:spLocks noChangeArrowheads="1"/>
          </p:cNvSpPr>
          <p:nvPr/>
        </p:nvSpPr>
        <p:spPr bwMode="auto">
          <a:xfrm>
            <a:off x="1765356" y="18557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6</a:t>
            </a:r>
          </a:p>
        </p:txBody>
      </p:sp>
      <p:sp>
        <p:nvSpPr>
          <p:cNvPr id="117" name="Text Box 36"/>
          <p:cNvSpPr txBox="1">
            <a:spLocks noChangeArrowheads="1"/>
          </p:cNvSpPr>
          <p:nvPr/>
        </p:nvSpPr>
        <p:spPr bwMode="auto">
          <a:xfrm>
            <a:off x="698556" y="18621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7</a:t>
            </a:r>
          </a:p>
        </p:txBody>
      </p:sp>
      <p:sp>
        <p:nvSpPr>
          <p:cNvPr id="118" name="Text Box 37"/>
          <p:cNvSpPr txBox="1">
            <a:spLocks noChangeArrowheads="1"/>
          </p:cNvSpPr>
          <p:nvPr/>
        </p:nvSpPr>
        <p:spPr bwMode="auto">
          <a:xfrm>
            <a:off x="250951" y="619125"/>
            <a:ext cx="3552576" cy="338554"/>
          </a:xfrm>
          <a:prstGeom prst="rect">
            <a:avLst/>
          </a:prstGeom>
          <a:noFill/>
          <a:ln w="12700">
            <a:noFill/>
            <a:miter lim="800000"/>
            <a:headEnd type="none" w="sm" len="sm"/>
            <a:tailEnd type="none" w="sm" len="sm"/>
          </a:ln>
          <a:effectLst/>
        </p:spPr>
        <p:txBody>
          <a:bodyPr wrap="none">
            <a:spAutoFit/>
          </a:bodyPr>
          <a:lstStyle/>
          <a:p>
            <a:pPr algn="ctr"/>
            <a:r>
              <a:rPr lang="en-US" sz="2000" dirty="0">
                <a:effectLst/>
                <a:latin typeface="Arial" pitchFamily="34" charset="0"/>
                <a:cs typeface="Arial" pitchFamily="34" charset="0"/>
              </a:rPr>
              <a:t>Interrupt Flag Register (IFR)</a:t>
            </a:r>
          </a:p>
        </p:txBody>
      </p:sp>
      <p:sp>
        <p:nvSpPr>
          <p:cNvPr id="120" name="Rectangle 39"/>
          <p:cNvSpPr>
            <a:spLocks noChangeArrowheads="1"/>
          </p:cNvSpPr>
          <p:nvPr/>
        </p:nvSpPr>
        <p:spPr bwMode="auto">
          <a:xfrm>
            <a:off x="3048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RTOSINT</a:t>
            </a:r>
          </a:p>
        </p:txBody>
      </p:sp>
      <p:sp>
        <p:nvSpPr>
          <p:cNvPr id="121" name="Rectangle 40"/>
          <p:cNvSpPr>
            <a:spLocks noChangeArrowheads="1"/>
          </p:cNvSpPr>
          <p:nvPr/>
        </p:nvSpPr>
        <p:spPr bwMode="auto">
          <a:xfrm>
            <a:off x="13716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DLOGINT</a:t>
            </a:r>
          </a:p>
        </p:txBody>
      </p:sp>
      <p:sp>
        <p:nvSpPr>
          <p:cNvPr id="122" name="Rectangle 41"/>
          <p:cNvSpPr>
            <a:spLocks noChangeArrowheads="1"/>
          </p:cNvSpPr>
          <p:nvPr/>
        </p:nvSpPr>
        <p:spPr bwMode="auto">
          <a:xfrm>
            <a:off x="24384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INT14</a:t>
            </a:r>
          </a:p>
        </p:txBody>
      </p:sp>
      <p:sp>
        <p:nvSpPr>
          <p:cNvPr id="123" name="Rectangle 42"/>
          <p:cNvSpPr>
            <a:spLocks noChangeArrowheads="1"/>
          </p:cNvSpPr>
          <p:nvPr/>
        </p:nvSpPr>
        <p:spPr bwMode="auto">
          <a:xfrm>
            <a:off x="35052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INT13</a:t>
            </a:r>
          </a:p>
        </p:txBody>
      </p:sp>
      <p:sp>
        <p:nvSpPr>
          <p:cNvPr id="124" name="Rectangle 43"/>
          <p:cNvSpPr>
            <a:spLocks noChangeArrowheads="1"/>
          </p:cNvSpPr>
          <p:nvPr/>
        </p:nvSpPr>
        <p:spPr bwMode="auto">
          <a:xfrm>
            <a:off x="45720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INT12</a:t>
            </a:r>
          </a:p>
        </p:txBody>
      </p:sp>
      <p:sp>
        <p:nvSpPr>
          <p:cNvPr id="125" name="Rectangle 44"/>
          <p:cNvSpPr>
            <a:spLocks noChangeArrowheads="1"/>
          </p:cNvSpPr>
          <p:nvPr/>
        </p:nvSpPr>
        <p:spPr bwMode="auto">
          <a:xfrm>
            <a:off x="56388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INT11</a:t>
            </a:r>
          </a:p>
        </p:txBody>
      </p:sp>
      <p:sp>
        <p:nvSpPr>
          <p:cNvPr id="126" name="Rectangle 45"/>
          <p:cNvSpPr>
            <a:spLocks noChangeArrowheads="1"/>
          </p:cNvSpPr>
          <p:nvPr/>
        </p:nvSpPr>
        <p:spPr bwMode="auto">
          <a:xfrm>
            <a:off x="67056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INT10</a:t>
            </a:r>
          </a:p>
        </p:txBody>
      </p:sp>
      <p:sp>
        <p:nvSpPr>
          <p:cNvPr id="127" name="Rectangle 46"/>
          <p:cNvSpPr>
            <a:spLocks noChangeArrowheads="1"/>
          </p:cNvSpPr>
          <p:nvPr/>
        </p:nvSpPr>
        <p:spPr bwMode="auto">
          <a:xfrm>
            <a:off x="7772400" y="256540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INT9</a:t>
            </a:r>
          </a:p>
        </p:txBody>
      </p:sp>
      <p:sp>
        <p:nvSpPr>
          <p:cNvPr id="128" name="Text Box 47"/>
          <p:cNvSpPr txBox="1">
            <a:spLocks noChangeArrowheads="1"/>
          </p:cNvSpPr>
          <p:nvPr/>
        </p:nvSpPr>
        <p:spPr bwMode="auto">
          <a:xfrm>
            <a:off x="8166156" y="23637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8</a:t>
            </a:r>
          </a:p>
        </p:txBody>
      </p:sp>
      <p:sp>
        <p:nvSpPr>
          <p:cNvPr id="129" name="Text Box 48"/>
          <p:cNvSpPr txBox="1">
            <a:spLocks noChangeArrowheads="1"/>
          </p:cNvSpPr>
          <p:nvPr/>
        </p:nvSpPr>
        <p:spPr bwMode="auto">
          <a:xfrm>
            <a:off x="7099356" y="23574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9</a:t>
            </a:r>
          </a:p>
        </p:txBody>
      </p:sp>
      <p:sp>
        <p:nvSpPr>
          <p:cNvPr id="130" name="Text Box 49"/>
          <p:cNvSpPr txBox="1">
            <a:spLocks noChangeArrowheads="1"/>
          </p:cNvSpPr>
          <p:nvPr/>
        </p:nvSpPr>
        <p:spPr bwMode="auto">
          <a:xfrm>
            <a:off x="5983658" y="23510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10</a:t>
            </a:r>
          </a:p>
        </p:txBody>
      </p:sp>
      <p:sp>
        <p:nvSpPr>
          <p:cNvPr id="131" name="Text Box 50"/>
          <p:cNvSpPr txBox="1">
            <a:spLocks noChangeArrowheads="1"/>
          </p:cNvSpPr>
          <p:nvPr/>
        </p:nvSpPr>
        <p:spPr bwMode="auto">
          <a:xfrm>
            <a:off x="4922732" y="2344738"/>
            <a:ext cx="370101"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11</a:t>
            </a:r>
          </a:p>
        </p:txBody>
      </p:sp>
      <p:sp>
        <p:nvSpPr>
          <p:cNvPr id="132" name="Text Box 51"/>
          <p:cNvSpPr txBox="1">
            <a:spLocks noChangeArrowheads="1"/>
          </p:cNvSpPr>
          <p:nvPr/>
        </p:nvSpPr>
        <p:spPr bwMode="auto">
          <a:xfrm>
            <a:off x="3850058" y="23510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12</a:t>
            </a:r>
          </a:p>
        </p:txBody>
      </p:sp>
      <p:sp>
        <p:nvSpPr>
          <p:cNvPr id="133" name="Text Box 52"/>
          <p:cNvSpPr txBox="1">
            <a:spLocks noChangeArrowheads="1"/>
          </p:cNvSpPr>
          <p:nvPr/>
        </p:nvSpPr>
        <p:spPr bwMode="auto">
          <a:xfrm>
            <a:off x="2783258" y="23510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13</a:t>
            </a:r>
          </a:p>
        </p:txBody>
      </p:sp>
      <p:sp>
        <p:nvSpPr>
          <p:cNvPr id="134" name="Text Box 53"/>
          <p:cNvSpPr txBox="1">
            <a:spLocks noChangeArrowheads="1"/>
          </p:cNvSpPr>
          <p:nvPr/>
        </p:nvSpPr>
        <p:spPr bwMode="auto">
          <a:xfrm>
            <a:off x="1716458" y="235108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14</a:t>
            </a:r>
          </a:p>
        </p:txBody>
      </p:sp>
      <p:sp>
        <p:nvSpPr>
          <p:cNvPr id="135" name="Text Box 54"/>
          <p:cNvSpPr txBox="1">
            <a:spLocks noChangeArrowheads="1"/>
          </p:cNvSpPr>
          <p:nvPr/>
        </p:nvSpPr>
        <p:spPr bwMode="auto">
          <a:xfrm>
            <a:off x="649658" y="2357438"/>
            <a:ext cx="383438"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15</a:t>
            </a:r>
          </a:p>
        </p:txBody>
      </p:sp>
      <p:sp>
        <p:nvSpPr>
          <p:cNvPr id="136" name="Rectangle 55"/>
          <p:cNvSpPr>
            <a:spLocks noChangeArrowheads="1"/>
          </p:cNvSpPr>
          <p:nvPr/>
        </p:nvSpPr>
        <p:spPr bwMode="auto">
          <a:xfrm>
            <a:off x="3048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INT8</a:t>
            </a:r>
          </a:p>
        </p:txBody>
      </p:sp>
      <p:sp>
        <p:nvSpPr>
          <p:cNvPr id="137" name="Rectangle 56"/>
          <p:cNvSpPr>
            <a:spLocks noChangeArrowheads="1"/>
          </p:cNvSpPr>
          <p:nvPr/>
        </p:nvSpPr>
        <p:spPr bwMode="auto">
          <a:xfrm>
            <a:off x="13716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INT7</a:t>
            </a:r>
          </a:p>
        </p:txBody>
      </p:sp>
      <p:sp>
        <p:nvSpPr>
          <p:cNvPr id="138" name="Rectangle 57"/>
          <p:cNvSpPr>
            <a:spLocks noChangeArrowheads="1"/>
          </p:cNvSpPr>
          <p:nvPr/>
        </p:nvSpPr>
        <p:spPr bwMode="auto">
          <a:xfrm>
            <a:off x="24384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INT6</a:t>
            </a:r>
          </a:p>
        </p:txBody>
      </p:sp>
      <p:sp>
        <p:nvSpPr>
          <p:cNvPr id="139" name="Rectangle 58"/>
          <p:cNvSpPr>
            <a:spLocks noChangeArrowheads="1"/>
          </p:cNvSpPr>
          <p:nvPr/>
        </p:nvSpPr>
        <p:spPr bwMode="auto">
          <a:xfrm>
            <a:off x="35052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INT5</a:t>
            </a:r>
          </a:p>
        </p:txBody>
      </p:sp>
      <p:sp>
        <p:nvSpPr>
          <p:cNvPr id="140" name="Rectangle 59"/>
          <p:cNvSpPr>
            <a:spLocks noChangeArrowheads="1"/>
          </p:cNvSpPr>
          <p:nvPr/>
        </p:nvSpPr>
        <p:spPr bwMode="auto">
          <a:xfrm>
            <a:off x="45720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INT4</a:t>
            </a:r>
          </a:p>
        </p:txBody>
      </p:sp>
      <p:sp>
        <p:nvSpPr>
          <p:cNvPr id="141" name="Rectangle 60"/>
          <p:cNvSpPr>
            <a:spLocks noChangeArrowheads="1"/>
          </p:cNvSpPr>
          <p:nvPr/>
        </p:nvSpPr>
        <p:spPr bwMode="auto">
          <a:xfrm>
            <a:off x="56388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INT3</a:t>
            </a:r>
          </a:p>
        </p:txBody>
      </p:sp>
      <p:sp>
        <p:nvSpPr>
          <p:cNvPr id="142" name="Rectangle 61"/>
          <p:cNvSpPr>
            <a:spLocks noChangeArrowheads="1"/>
          </p:cNvSpPr>
          <p:nvPr/>
        </p:nvSpPr>
        <p:spPr bwMode="auto">
          <a:xfrm>
            <a:off x="67056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INT2</a:t>
            </a:r>
          </a:p>
        </p:txBody>
      </p:sp>
      <p:sp>
        <p:nvSpPr>
          <p:cNvPr id="143" name="Rectangle 62"/>
          <p:cNvSpPr>
            <a:spLocks noChangeArrowheads="1"/>
          </p:cNvSpPr>
          <p:nvPr/>
        </p:nvSpPr>
        <p:spPr bwMode="auto">
          <a:xfrm>
            <a:off x="7772400" y="2940050"/>
            <a:ext cx="1066800" cy="381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a:effectLst/>
                <a:latin typeface="Arial" pitchFamily="34" charset="0"/>
                <a:cs typeface="Arial" pitchFamily="34" charset="0"/>
              </a:rPr>
              <a:t>INT1</a:t>
            </a:r>
          </a:p>
        </p:txBody>
      </p:sp>
      <p:sp>
        <p:nvSpPr>
          <p:cNvPr id="144" name="Text Box 63"/>
          <p:cNvSpPr txBox="1">
            <a:spLocks noChangeArrowheads="1"/>
          </p:cNvSpPr>
          <p:nvPr/>
        </p:nvSpPr>
        <p:spPr bwMode="auto">
          <a:xfrm>
            <a:off x="8166156" y="33416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0</a:t>
            </a:r>
          </a:p>
        </p:txBody>
      </p:sp>
      <p:sp>
        <p:nvSpPr>
          <p:cNvPr id="145" name="Text Box 64"/>
          <p:cNvSpPr txBox="1">
            <a:spLocks noChangeArrowheads="1"/>
          </p:cNvSpPr>
          <p:nvPr/>
        </p:nvSpPr>
        <p:spPr bwMode="auto">
          <a:xfrm>
            <a:off x="7099356" y="33353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1</a:t>
            </a:r>
          </a:p>
        </p:txBody>
      </p:sp>
      <p:sp>
        <p:nvSpPr>
          <p:cNvPr id="146" name="Text Box 65"/>
          <p:cNvSpPr txBox="1">
            <a:spLocks noChangeArrowheads="1"/>
          </p:cNvSpPr>
          <p:nvPr/>
        </p:nvSpPr>
        <p:spPr bwMode="auto">
          <a:xfrm>
            <a:off x="6032556" y="33289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2</a:t>
            </a:r>
          </a:p>
        </p:txBody>
      </p:sp>
      <p:sp>
        <p:nvSpPr>
          <p:cNvPr id="147" name="Text Box 66"/>
          <p:cNvSpPr txBox="1">
            <a:spLocks noChangeArrowheads="1"/>
          </p:cNvSpPr>
          <p:nvPr/>
        </p:nvSpPr>
        <p:spPr bwMode="auto">
          <a:xfrm>
            <a:off x="4965756" y="3338513"/>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3</a:t>
            </a:r>
          </a:p>
        </p:txBody>
      </p:sp>
      <p:sp>
        <p:nvSpPr>
          <p:cNvPr id="148" name="Text Box 67"/>
          <p:cNvSpPr txBox="1">
            <a:spLocks noChangeArrowheads="1"/>
          </p:cNvSpPr>
          <p:nvPr/>
        </p:nvSpPr>
        <p:spPr bwMode="auto">
          <a:xfrm>
            <a:off x="3898956" y="33289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4</a:t>
            </a:r>
          </a:p>
        </p:txBody>
      </p:sp>
      <p:sp>
        <p:nvSpPr>
          <p:cNvPr id="149" name="Text Box 68"/>
          <p:cNvSpPr txBox="1">
            <a:spLocks noChangeArrowheads="1"/>
          </p:cNvSpPr>
          <p:nvPr/>
        </p:nvSpPr>
        <p:spPr bwMode="auto">
          <a:xfrm>
            <a:off x="2832156" y="33289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5</a:t>
            </a:r>
          </a:p>
        </p:txBody>
      </p:sp>
      <p:sp>
        <p:nvSpPr>
          <p:cNvPr id="150" name="Text Box 69"/>
          <p:cNvSpPr txBox="1">
            <a:spLocks noChangeArrowheads="1"/>
          </p:cNvSpPr>
          <p:nvPr/>
        </p:nvSpPr>
        <p:spPr bwMode="auto">
          <a:xfrm>
            <a:off x="1765356" y="332898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a:effectLst/>
                <a:latin typeface="Arial" pitchFamily="34" charset="0"/>
                <a:cs typeface="Arial" pitchFamily="34" charset="0"/>
              </a:rPr>
              <a:t>6</a:t>
            </a:r>
          </a:p>
        </p:txBody>
      </p:sp>
      <p:sp>
        <p:nvSpPr>
          <p:cNvPr id="151" name="Text Box 70"/>
          <p:cNvSpPr txBox="1">
            <a:spLocks noChangeArrowheads="1"/>
          </p:cNvSpPr>
          <p:nvPr/>
        </p:nvSpPr>
        <p:spPr bwMode="auto">
          <a:xfrm>
            <a:off x="698556" y="3335338"/>
            <a:ext cx="284052" cy="264688"/>
          </a:xfrm>
          <a:prstGeom prst="rect">
            <a:avLst/>
          </a:prstGeom>
          <a:noFill/>
          <a:ln w="12700">
            <a:noFill/>
            <a:miter lim="800000"/>
            <a:headEnd type="none" w="sm" len="sm"/>
            <a:tailEnd type="none" w="sm" len="sm"/>
          </a:ln>
          <a:effectLst/>
        </p:spPr>
        <p:txBody>
          <a:bodyPr wrap="none">
            <a:spAutoFit/>
          </a:bodyPr>
          <a:lstStyle/>
          <a:p>
            <a:pPr algn="ctr"/>
            <a:r>
              <a:rPr lang="en-US" sz="1400" b="0" dirty="0">
                <a:effectLst/>
                <a:latin typeface="Arial" pitchFamily="34" charset="0"/>
                <a:cs typeface="Arial" pitchFamily="34" charset="0"/>
              </a:rPr>
              <a:t>7</a:t>
            </a:r>
          </a:p>
        </p:txBody>
      </p:sp>
      <p:sp>
        <p:nvSpPr>
          <p:cNvPr id="152" name="Text Box 71"/>
          <p:cNvSpPr txBox="1">
            <a:spLocks noChangeArrowheads="1"/>
          </p:cNvSpPr>
          <p:nvPr/>
        </p:nvSpPr>
        <p:spPr bwMode="auto">
          <a:xfrm>
            <a:off x="249359" y="2092325"/>
            <a:ext cx="3881191" cy="338554"/>
          </a:xfrm>
          <a:prstGeom prst="rect">
            <a:avLst/>
          </a:prstGeom>
          <a:noFill/>
          <a:ln w="12700">
            <a:noFill/>
            <a:miter lim="800000"/>
            <a:headEnd type="none" w="sm" len="sm"/>
            <a:tailEnd type="none" w="sm" len="sm"/>
          </a:ln>
          <a:effectLst/>
        </p:spPr>
        <p:txBody>
          <a:bodyPr wrap="none">
            <a:spAutoFit/>
          </a:bodyPr>
          <a:lstStyle/>
          <a:p>
            <a:pPr algn="ctr"/>
            <a:r>
              <a:rPr lang="en-US" sz="2000" dirty="0">
                <a:effectLst/>
                <a:latin typeface="Arial" pitchFamily="34" charset="0"/>
                <a:cs typeface="Arial" pitchFamily="34" charset="0"/>
              </a:rPr>
              <a:t>Interrupt Enable Register (IER)</a:t>
            </a:r>
          </a:p>
        </p:txBody>
      </p:sp>
      <p:grpSp>
        <p:nvGrpSpPr>
          <p:cNvPr id="154" name="Group 73"/>
          <p:cNvGrpSpPr>
            <a:grpSpLocks/>
          </p:cNvGrpSpPr>
          <p:nvPr/>
        </p:nvGrpSpPr>
        <p:grpSpPr bwMode="auto">
          <a:xfrm>
            <a:off x="214314" y="3548068"/>
            <a:ext cx="6122988" cy="695326"/>
            <a:chOff x="135" y="2235"/>
            <a:chExt cx="3857" cy="438"/>
          </a:xfrm>
        </p:grpSpPr>
        <p:grpSp>
          <p:nvGrpSpPr>
            <p:cNvPr id="156" name="Group 74"/>
            <p:cNvGrpSpPr>
              <a:grpSpLocks/>
            </p:cNvGrpSpPr>
            <p:nvPr/>
          </p:nvGrpSpPr>
          <p:grpSpPr bwMode="auto">
            <a:xfrm>
              <a:off x="157" y="2271"/>
              <a:ext cx="3835" cy="402"/>
              <a:chOff x="157" y="2271"/>
              <a:chExt cx="3835" cy="402"/>
            </a:xfrm>
          </p:grpSpPr>
          <p:sp>
            <p:nvSpPr>
              <p:cNvPr id="158" name="Rectangle 75"/>
              <p:cNvSpPr>
                <a:spLocks noChangeArrowheads="1"/>
              </p:cNvSpPr>
              <p:nvPr/>
            </p:nvSpPr>
            <p:spPr bwMode="auto">
              <a:xfrm>
                <a:off x="488" y="2440"/>
                <a:ext cx="3504" cy="23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endParaRPr lang="en-US" sz="1600">
                  <a:latin typeface="Arial" pitchFamily="34" charset="0"/>
                  <a:cs typeface="Arial" pitchFamily="34" charset="0"/>
                </a:endParaRPr>
              </a:p>
            </p:txBody>
          </p:sp>
          <p:sp>
            <p:nvSpPr>
              <p:cNvPr id="159" name="Rectangle 76"/>
              <p:cNvSpPr>
                <a:spLocks noChangeArrowheads="1"/>
              </p:cNvSpPr>
              <p:nvPr/>
            </p:nvSpPr>
            <p:spPr bwMode="auto">
              <a:xfrm>
                <a:off x="3320" y="2440"/>
                <a:ext cx="672" cy="23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pitchFamily="34" charset="0"/>
                    <a:cs typeface="Arial" pitchFamily="34" charset="0"/>
                  </a:rPr>
                  <a:t>INTM</a:t>
                </a:r>
              </a:p>
            </p:txBody>
          </p:sp>
          <p:sp>
            <p:nvSpPr>
              <p:cNvPr id="160" name="Text Box 77"/>
              <p:cNvSpPr txBox="1">
                <a:spLocks noChangeArrowheads="1"/>
              </p:cNvSpPr>
              <p:nvPr/>
            </p:nvSpPr>
            <p:spPr bwMode="auto">
              <a:xfrm>
                <a:off x="157" y="2481"/>
                <a:ext cx="353" cy="182"/>
              </a:xfrm>
              <a:prstGeom prst="rect">
                <a:avLst/>
              </a:prstGeom>
              <a:noFill/>
              <a:ln w="12700">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ST1</a:t>
                </a:r>
              </a:p>
            </p:txBody>
          </p:sp>
          <p:sp>
            <p:nvSpPr>
              <p:cNvPr id="161" name="Text Box 78"/>
              <p:cNvSpPr txBox="1">
                <a:spLocks noChangeArrowheads="1"/>
              </p:cNvSpPr>
              <p:nvPr/>
            </p:nvSpPr>
            <p:spPr bwMode="auto">
              <a:xfrm>
                <a:off x="3450" y="2271"/>
                <a:ext cx="411" cy="182"/>
              </a:xfrm>
              <a:prstGeom prst="rect">
                <a:avLst/>
              </a:prstGeom>
              <a:noFill/>
              <a:ln w="12700">
                <a:noFill/>
                <a:miter lim="800000"/>
                <a:headEnd type="none" w="sm" len="sm"/>
                <a:tailEnd type="none" w="sm" len="sm"/>
              </a:ln>
              <a:effectLst/>
            </p:spPr>
            <p:txBody>
              <a:bodyPr wrap="none">
                <a:spAutoFit/>
              </a:bodyPr>
              <a:lstStyle/>
              <a:p>
                <a:pPr algn="ctr"/>
                <a:r>
                  <a:rPr lang="en-US" sz="1600" b="0">
                    <a:effectLst/>
                    <a:latin typeface="Arial" pitchFamily="34" charset="0"/>
                    <a:cs typeface="Arial" pitchFamily="34" charset="0"/>
                  </a:rPr>
                  <a:t> Bit 0</a:t>
                </a:r>
              </a:p>
            </p:txBody>
          </p:sp>
        </p:grpSp>
        <p:sp>
          <p:nvSpPr>
            <p:cNvPr id="157" name="Text Box 79"/>
            <p:cNvSpPr txBox="1">
              <a:spLocks noChangeArrowheads="1"/>
            </p:cNvSpPr>
            <p:nvPr/>
          </p:nvSpPr>
          <p:spPr bwMode="auto">
            <a:xfrm>
              <a:off x="135" y="2235"/>
              <a:ext cx="2559" cy="213"/>
            </a:xfrm>
            <a:prstGeom prst="rect">
              <a:avLst/>
            </a:prstGeom>
            <a:noFill/>
            <a:ln w="12700">
              <a:noFill/>
              <a:miter lim="800000"/>
              <a:headEnd type="none" w="sm" len="sm"/>
              <a:tailEnd type="none" w="sm" len="sm"/>
            </a:ln>
            <a:effectLst/>
          </p:spPr>
          <p:txBody>
            <a:bodyPr wrap="none">
              <a:spAutoFit/>
            </a:bodyPr>
            <a:lstStyle/>
            <a:p>
              <a:pPr algn="ctr"/>
              <a:r>
                <a:rPr lang="en-US" sz="2000" dirty="0">
                  <a:effectLst/>
                  <a:latin typeface="Arial" pitchFamily="34" charset="0"/>
                  <a:cs typeface="Arial" pitchFamily="34" charset="0"/>
                </a:rPr>
                <a:t>Interrupt Global Mask Bit (INTM)</a:t>
              </a:r>
            </a:p>
          </p:txBody>
        </p:sp>
      </p:grpSp>
      <p:sp>
        <p:nvSpPr>
          <p:cNvPr id="155" name="Text Box 80"/>
          <p:cNvSpPr txBox="1">
            <a:spLocks noChangeArrowheads="1"/>
          </p:cNvSpPr>
          <p:nvPr/>
        </p:nvSpPr>
        <p:spPr bwMode="auto">
          <a:xfrm>
            <a:off x="6454645" y="3902076"/>
            <a:ext cx="2456122" cy="289310"/>
          </a:xfrm>
          <a:prstGeom prst="rect">
            <a:avLst/>
          </a:prstGeom>
          <a:noFill/>
          <a:ln w="12700">
            <a:noFill/>
            <a:miter lim="800000"/>
            <a:headEnd type="none" w="sm" len="sm"/>
            <a:tailEnd type="none" w="sm" len="sm"/>
          </a:ln>
          <a:effectLst/>
        </p:spPr>
        <p:txBody>
          <a:bodyPr wrap="none">
            <a:spAutoFit/>
          </a:bodyPr>
          <a:lstStyle/>
          <a:p>
            <a:pPr algn="ctr"/>
            <a:r>
              <a:rPr lang="en-US" sz="1600" b="0">
                <a:effectLst/>
                <a:latin typeface="Arial" pitchFamily="34" charset="0"/>
                <a:cs typeface="Arial" pitchFamily="34" charset="0"/>
              </a:rPr>
              <a:t>(enable = 0 / disable = 1)</a:t>
            </a:r>
          </a:p>
        </p:txBody>
      </p:sp>
      <p:sp>
        <p:nvSpPr>
          <p:cNvPr id="162" name="Text Box 81"/>
          <p:cNvSpPr txBox="1">
            <a:spLocks noChangeArrowheads="1"/>
          </p:cNvSpPr>
          <p:nvPr/>
        </p:nvSpPr>
        <p:spPr bwMode="auto">
          <a:xfrm>
            <a:off x="2042628" y="4451350"/>
            <a:ext cx="5155579" cy="2209836"/>
          </a:xfrm>
          <a:prstGeom prst="rect">
            <a:avLst/>
          </a:prstGeom>
          <a:noFill/>
          <a:ln w="12700">
            <a:noFill/>
            <a:miter lim="800000"/>
            <a:headEnd type="none" w="sm" len="sm"/>
            <a:tailEnd type="none" w="sm" len="sm"/>
          </a:ln>
          <a:effectLst/>
        </p:spPr>
        <p:txBody>
          <a:bodyPr wrap="none">
            <a:spAutoFit/>
          </a:bodyPr>
          <a:lstStyle/>
          <a:p>
            <a:r>
              <a:rPr lang="en-US" sz="1600" b="0" dirty="0">
                <a:effectLst/>
                <a:latin typeface="Arial" pitchFamily="34" charset="0"/>
                <a:cs typeface="Arial" pitchFamily="34" charset="0"/>
              </a:rPr>
              <a:t>/*** Interrupt Enable Register ***/</a:t>
            </a:r>
          </a:p>
          <a:p>
            <a:r>
              <a:rPr lang="en-US" sz="1600" b="0" dirty="0">
                <a:effectLst/>
                <a:latin typeface="Arial" pitchFamily="34" charset="0"/>
                <a:cs typeface="Arial" pitchFamily="34" charset="0"/>
              </a:rPr>
              <a:t>extern </a:t>
            </a:r>
            <a:r>
              <a:rPr lang="en-US" sz="1600" b="0" dirty="0" err="1">
                <a:effectLst/>
                <a:latin typeface="Arial" pitchFamily="34" charset="0"/>
                <a:cs typeface="Arial" pitchFamily="34" charset="0"/>
              </a:rPr>
              <a:t>cregister</a:t>
            </a:r>
            <a:r>
              <a:rPr lang="en-US" sz="1600" b="0" dirty="0">
                <a:effectLst/>
                <a:latin typeface="Arial" pitchFamily="34" charset="0"/>
                <a:cs typeface="Arial" pitchFamily="34" charset="0"/>
              </a:rPr>
              <a:t> volatile unsigned </a:t>
            </a:r>
            <a:r>
              <a:rPr lang="en-US" sz="1600" b="0" dirty="0" err="1">
                <a:effectLst/>
                <a:latin typeface="Arial" pitchFamily="34" charset="0"/>
                <a:cs typeface="Arial" pitchFamily="34" charset="0"/>
              </a:rPr>
              <a:t>int</a:t>
            </a:r>
            <a:r>
              <a:rPr lang="en-US" sz="1600" b="0" dirty="0">
                <a:effectLst/>
                <a:latin typeface="Arial" pitchFamily="34" charset="0"/>
                <a:cs typeface="Arial" pitchFamily="34" charset="0"/>
              </a:rPr>
              <a:t> IER;</a:t>
            </a:r>
            <a:endParaRPr lang="en-US" sz="1600" b="0" dirty="0">
              <a:solidFill>
                <a:srgbClr val="FF0000"/>
              </a:solidFill>
              <a:effectLst/>
              <a:latin typeface="Arial" pitchFamily="34" charset="0"/>
              <a:cs typeface="Arial" pitchFamily="34" charset="0"/>
            </a:endParaRPr>
          </a:p>
          <a:p>
            <a:r>
              <a:rPr lang="en-US" sz="1600" b="0" dirty="0">
                <a:effectLst/>
                <a:latin typeface="Arial" pitchFamily="34" charset="0"/>
                <a:cs typeface="Arial" pitchFamily="34" charset="0"/>
              </a:rPr>
              <a:t>      IER  |= 0x0008;		//enable INT4 in IER</a:t>
            </a:r>
          </a:p>
          <a:p>
            <a:r>
              <a:rPr lang="en-US" sz="1600" b="0" dirty="0">
                <a:effectLst/>
                <a:latin typeface="Arial" pitchFamily="34" charset="0"/>
                <a:cs typeface="Arial" pitchFamily="34" charset="0"/>
              </a:rPr>
              <a:t>      IER &amp;= 0xFFF7;		//disable INT4 in IER</a:t>
            </a:r>
          </a:p>
          <a:p>
            <a:r>
              <a:rPr lang="en-US" sz="1600" b="0" dirty="0">
                <a:effectLst/>
                <a:latin typeface="Arial" pitchFamily="34" charset="0"/>
                <a:cs typeface="Arial" pitchFamily="34" charset="0"/>
              </a:rPr>
              <a:t>/*** Global Interrupts ***/</a:t>
            </a:r>
          </a:p>
          <a:p>
            <a:r>
              <a:rPr lang="en-US" sz="1600" b="0" dirty="0">
                <a:effectLst/>
                <a:latin typeface="Arial" pitchFamily="34" charset="0"/>
                <a:cs typeface="Arial" pitchFamily="34" charset="0"/>
              </a:rPr>
              <a:t>      </a:t>
            </a:r>
            <a:r>
              <a:rPr lang="en-US" sz="1600" b="0" dirty="0" err="1">
                <a:effectLst/>
                <a:latin typeface="Arial" pitchFamily="34" charset="0"/>
                <a:cs typeface="Arial" pitchFamily="34" charset="0"/>
              </a:rPr>
              <a:t>asm</a:t>
            </a:r>
            <a:r>
              <a:rPr lang="en-US" sz="1600" b="0" dirty="0">
                <a:effectLst/>
                <a:latin typeface="Arial" pitchFamily="34" charset="0"/>
                <a:cs typeface="Arial" pitchFamily="34" charset="0"/>
              </a:rPr>
              <a:t>(“  CLRC  INTM”);      //enable global interrupts</a:t>
            </a:r>
          </a:p>
          <a:p>
            <a:r>
              <a:rPr lang="en-US" sz="1600" b="0" dirty="0">
                <a:effectLst/>
                <a:latin typeface="Arial" pitchFamily="34" charset="0"/>
                <a:cs typeface="Arial" pitchFamily="34" charset="0"/>
              </a:rPr>
              <a:t>      </a:t>
            </a:r>
            <a:r>
              <a:rPr lang="en-US" sz="1600" b="0" dirty="0" err="1">
                <a:effectLst/>
                <a:latin typeface="Arial" pitchFamily="34" charset="0"/>
                <a:cs typeface="Arial" pitchFamily="34" charset="0"/>
              </a:rPr>
              <a:t>asm</a:t>
            </a:r>
            <a:r>
              <a:rPr lang="en-US" sz="1600" b="0" dirty="0">
                <a:effectLst/>
                <a:latin typeface="Arial" pitchFamily="34" charset="0"/>
                <a:cs typeface="Arial" pitchFamily="34" charset="0"/>
              </a:rPr>
              <a:t>(“  SETC  INTM”);      //disable global interrupts</a:t>
            </a:r>
          </a:p>
        </p:txBody>
      </p:sp>
      <p:sp>
        <p:nvSpPr>
          <p:cNvPr id="163" name="Text Box 82"/>
          <p:cNvSpPr txBox="1">
            <a:spLocks noChangeArrowheads="1"/>
          </p:cNvSpPr>
          <p:nvPr/>
        </p:nvSpPr>
        <p:spPr bwMode="auto">
          <a:xfrm>
            <a:off x="6427262" y="660400"/>
            <a:ext cx="2537874" cy="289310"/>
          </a:xfrm>
          <a:prstGeom prst="rect">
            <a:avLst/>
          </a:prstGeom>
          <a:noFill/>
          <a:ln w="12700">
            <a:noFill/>
            <a:miter lim="800000"/>
            <a:headEnd type="none" w="sm" len="sm"/>
            <a:tailEnd type="none" w="sm" len="sm"/>
          </a:ln>
          <a:effectLst/>
        </p:spPr>
        <p:txBody>
          <a:bodyPr wrap="none">
            <a:spAutoFit/>
          </a:bodyPr>
          <a:lstStyle/>
          <a:p>
            <a:pPr algn="ctr"/>
            <a:r>
              <a:rPr lang="en-US" sz="1600" b="0" dirty="0">
                <a:effectLst/>
                <a:latin typeface="Arial" pitchFamily="34" charset="0"/>
                <a:cs typeface="Arial" pitchFamily="34" charset="0"/>
              </a:rPr>
              <a:t>(</a:t>
            </a:r>
            <a:r>
              <a:rPr lang="en-US" sz="1600" b="0" dirty="0">
                <a:solidFill>
                  <a:srgbClr val="6666FF"/>
                </a:solidFill>
                <a:effectLst/>
                <a:latin typeface="Arial" pitchFamily="34" charset="0"/>
                <a:cs typeface="Arial" pitchFamily="34" charset="0"/>
              </a:rPr>
              <a:t>pending = 1 </a:t>
            </a:r>
            <a:r>
              <a:rPr lang="en-US" sz="1600" b="0" dirty="0">
                <a:effectLst/>
                <a:latin typeface="Arial" pitchFamily="34" charset="0"/>
                <a:cs typeface="Arial" pitchFamily="34" charset="0"/>
              </a:rPr>
              <a:t>/ absent = 0)</a:t>
            </a:r>
          </a:p>
        </p:txBody>
      </p:sp>
      <p:sp>
        <p:nvSpPr>
          <p:cNvPr id="164" name="Text Box 83"/>
          <p:cNvSpPr txBox="1">
            <a:spLocks noChangeArrowheads="1"/>
          </p:cNvSpPr>
          <p:nvPr/>
        </p:nvSpPr>
        <p:spPr bwMode="auto">
          <a:xfrm>
            <a:off x="6440357" y="2133600"/>
            <a:ext cx="2456122" cy="289310"/>
          </a:xfrm>
          <a:prstGeom prst="rect">
            <a:avLst/>
          </a:prstGeom>
          <a:noFill/>
          <a:ln w="12700">
            <a:noFill/>
            <a:miter lim="800000"/>
            <a:headEnd type="none" w="sm" len="sm"/>
            <a:tailEnd type="none" w="sm" len="sm"/>
          </a:ln>
          <a:effectLst/>
        </p:spPr>
        <p:txBody>
          <a:bodyPr wrap="none">
            <a:spAutoFit/>
          </a:bodyPr>
          <a:lstStyle/>
          <a:p>
            <a:pPr algn="ctr"/>
            <a:r>
              <a:rPr lang="en-US" sz="1600" b="0">
                <a:effectLst/>
                <a:latin typeface="Arial" pitchFamily="34" charset="0"/>
                <a:cs typeface="Arial" pitchFamily="34" charset="0"/>
              </a:rPr>
              <a:t>(enable = 1 / disable = 0)</a:t>
            </a:r>
            <a:endParaRPr lang="en-US" sz="1600">
              <a:effectLst/>
              <a:latin typeface="Arial" pitchFamily="34" charset="0"/>
              <a:cs typeface="Arial" pitchFamily="34" charset="0"/>
            </a:endParaRPr>
          </a:p>
        </p:txBody>
      </p:sp>
      <p:cxnSp>
        <p:nvCxnSpPr>
          <p:cNvPr id="81" name="Straight Connector 80"/>
          <p:cNvCxnSpPr/>
          <p:nvPr/>
        </p:nvCxnSpPr>
        <p:spPr bwMode="auto">
          <a:xfrm>
            <a:off x="5551484" y="3922512"/>
            <a:ext cx="485406" cy="0"/>
          </a:xfrm>
          <a:prstGeom prst="line">
            <a:avLst/>
          </a:prstGeom>
          <a:solidFill>
            <a:schemeClr val="accent1"/>
          </a:solidFill>
          <a:ln w="28575" cap="flat" cmpd="sng" algn="ctr">
            <a:solidFill>
              <a:schemeClr val="tx1"/>
            </a:solidFill>
            <a:prstDash val="solid"/>
            <a:round/>
            <a:headEnd type="none" w="sm" len="sm"/>
            <a:tailEnd type="none" w="sm" len="sm"/>
          </a:ln>
          <a:effectLst/>
        </p:spPr>
      </p:cxnSp>
      <p:sp>
        <p:nvSpPr>
          <p:cNvPr id="2" name="文字方塊 1"/>
          <p:cNvSpPr txBox="1"/>
          <p:nvPr/>
        </p:nvSpPr>
        <p:spPr>
          <a:xfrm>
            <a:off x="7320836" y="229803"/>
            <a:ext cx="1518364" cy="289310"/>
          </a:xfrm>
          <a:prstGeom prst="rect">
            <a:avLst/>
          </a:prstGeom>
          <a:noFill/>
        </p:spPr>
        <p:txBody>
          <a:bodyPr wrap="none" rtlCol="0" anchor="ctr" anchorCtr="0">
            <a:spAutoFit/>
          </a:bodyPr>
          <a:lstStyle/>
          <a:p>
            <a:r>
              <a:rPr lang="zh-TW" altLang="en-US" sz="1600" dirty="0" smtClean="0">
                <a:solidFill>
                  <a:srgbClr val="6666FF"/>
                </a:solidFill>
                <a:effectLst/>
                <a:latin typeface="Tahoma" panose="020B0604030504040204" pitchFamily="34" charset="0"/>
                <a:ea typeface="標楷體" panose="03000509000000000000" pitchFamily="65" charset="-120"/>
                <a:cs typeface="Tahoma" panose="020B0604030504040204" pitchFamily="34" charset="0"/>
              </a:rPr>
              <a:t>產生</a:t>
            </a:r>
            <a:r>
              <a:rPr lang="en-US" altLang="zh-TW" sz="1600" dirty="0" smtClean="0">
                <a:solidFill>
                  <a:srgbClr val="6666FF"/>
                </a:solidFill>
                <a:effectLst/>
                <a:latin typeface="Tahoma" panose="020B0604030504040204" pitchFamily="34" charset="0"/>
                <a:ea typeface="Tahoma" panose="020B0604030504040204" pitchFamily="34" charset="0"/>
                <a:cs typeface="Tahoma" panose="020B0604030504040204" pitchFamily="34" charset="0"/>
              </a:rPr>
              <a:t>interrupt</a:t>
            </a:r>
            <a:endParaRPr lang="zh-TW" altLang="en-US" sz="1600" dirty="0" smtClean="0">
              <a:solidFill>
                <a:srgbClr val="6666FF"/>
              </a:solidFill>
              <a:effectLst/>
              <a:latin typeface="Tahoma" panose="020B0604030504040204" pitchFamily="34" charset="0"/>
              <a:ea typeface="標楷體" panose="03000509000000000000" pitchFamily="65" charset="-120"/>
              <a:cs typeface="Tahoma" panose="020B0604030504040204" pitchFamily="34" charset="0"/>
            </a:endParaRPr>
          </a:p>
        </p:txBody>
      </p:sp>
      <p:cxnSp>
        <p:nvCxnSpPr>
          <p:cNvPr id="4" name="直線單箭頭接點 3"/>
          <p:cNvCxnSpPr/>
          <p:nvPr/>
        </p:nvCxnSpPr>
        <p:spPr bwMode="auto">
          <a:xfrm flipH="1">
            <a:off x="7320836" y="519113"/>
            <a:ext cx="196245" cy="223838"/>
          </a:xfrm>
          <a:prstGeom prst="straightConnector1">
            <a:avLst/>
          </a:prstGeom>
          <a:solidFill>
            <a:schemeClr val="accent1"/>
          </a:solidFill>
          <a:ln w="12700" cap="flat" cmpd="sng" algn="ctr">
            <a:solidFill>
              <a:schemeClr val="tx2"/>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42222993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t>Peripheral Interrupt Expansion - PIE</a:t>
            </a:r>
          </a:p>
        </p:txBody>
      </p:sp>
      <p:sp>
        <p:nvSpPr>
          <p:cNvPr id="49338" name="Rectangle 186"/>
          <p:cNvSpPr>
            <a:spLocks noChangeArrowheads="1"/>
          </p:cNvSpPr>
          <p:nvPr/>
        </p:nvSpPr>
        <p:spPr bwMode="auto">
          <a:xfrm>
            <a:off x="5006975" y="1133475"/>
            <a:ext cx="3898900" cy="213360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332" name="Rectangle 180"/>
          <p:cNvSpPr>
            <a:spLocks noChangeArrowheads="1"/>
          </p:cNvSpPr>
          <p:nvPr/>
        </p:nvSpPr>
        <p:spPr bwMode="auto">
          <a:xfrm>
            <a:off x="6955155" y="1438275"/>
            <a:ext cx="520700" cy="1727200"/>
          </a:xfrm>
          <a:prstGeom prst="rect">
            <a:avLst/>
          </a:prstGeom>
          <a:solidFill>
            <a:schemeClr val="accent1"/>
          </a:solidFill>
          <a:ln w="12700">
            <a:solidFill>
              <a:schemeClr val="tx1"/>
            </a:solidFill>
            <a:prstDash val="sysDot"/>
            <a:miter lim="800000"/>
            <a:headEnd type="none" w="sm" len="sm"/>
            <a:tailEnd type="none" w="sm" len="sm"/>
          </a:ln>
          <a:effectLst/>
        </p:spPr>
        <p:txBody>
          <a:bodyPr wrap="none" anchor="ctr"/>
          <a:lstStyle/>
          <a:p>
            <a:endParaRPr lang="en-US">
              <a:effectLst/>
            </a:endParaRPr>
          </a:p>
        </p:txBody>
      </p:sp>
      <p:sp>
        <p:nvSpPr>
          <p:cNvPr id="49267" name="Rectangle 115"/>
          <p:cNvSpPr>
            <a:spLocks noChangeArrowheads="1"/>
          </p:cNvSpPr>
          <p:nvPr/>
        </p:nvSpPr>
        <p:spPr bwMode="auto">
          <a:xfrm>
            <a:off x="5797550" y="3895725"/>
            <a:ext cx="2566988" cy="18256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66" name="Line 114"/>
          <p:cNvSpPr>
            <a:spLocks noChangeShapeType="1"/>
          </p:cNvSpPr>
          <p:nvPr/>
        </p:nvSpPr>
        <p:spPr bwMode="auto">
          <a:xfrm>
            <a:off x="5797550" y="4772025"/>
            <a:ext cx="1852613" cy="0"/>
          </a:xfrm>
          <a:prstGeom prst="line">
            <a:avLst/>
          </a:prstGeom>
          <a:noFill/>
          <a:ln w="38100">
            <a:solidFill>
              <a:schemeClr val="tx1"/>
            </a:solidFill>
            <a:round/>
            <a:headEnd type="none" w="sm" len="sm"/>
            <a:tailEnd type="triangle" w="sm" len="sm"/>
          </a:ln>
          <a:effectLst/>
        </p:spPr>
        <p:txBody>
          <a:bodyPr/>
          <a:lstStyle/>
          <a:p>
            <a:endParaRPr lang="en-US">
              <a:effectLst/>
            </a:endParaRPr>
          </a:p>
        </p:txBody>
      </p:sp>
      <p:sp>
        <p:nvSpPr>
          <p:cNvPr id="49258" name="Rectangle 106"/>
          <p:cNvSpPr>
            <a:spLocks noChangeArrowheads="1"/>
          </p:cNvSpPr>
          <p:nvPr/>
        </p:nvSpPr>
        <p:spPr bwMode="auto">
          <a:xfrm>
            <a:off x="5924550" y="4021138"/>
            <a:ext cx="363538" cy="15541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59" name="Rectangle 107"/>
          <p:cNvSpPr>
            <a:spLocks noChangeArrowheads="1"/>
          </p:cNvSpPr>
          <p:nvPr/>
        </p:nvSpPr>
        <p:spPr bwMode="auto">
          <a:xfrm>
            <a:off x="6470650" y="4008438"/>
            <a:ext cx="363538" cy="15541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60" name="Rectangle 108"/>
          <p:cNvSpPr>
            <a:spLocks noChangeArrowheads="1"/>
          </p:cNvSpPr>
          <p:nvPr/>
        </p:nvSpPr>
        <p:spPr bwMode="auto">
          <a:xfrm>
            <a:off x="7054850" y="4021138"/>
            <a:ext cx="363538" cy="15541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61" name="Text Box 109"/>
          <p:cNvSpPr txBox="1">
            <a:spLocks noChangeArrowheads="1"/>
          </p:cNvSpPr>
          <p:nvPr/>
        </p:nvSpPr>
        <p:spPr bwMode="auto">
          <a:xfrm rot="16200000">
            <a:off x="5849938" y="4640262"/>
            <a:ext cx="5524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IFR</a:t>
            </a:r>
          </a:p>
        </p:txBody>
      </p:sp>
      <p:sp>
        <p:nvSpPr>
          <p:cNvPr id="49262" name="Text Box 110"/>
          <p:cNvSpPr txBox="1">
            <a:spLocks noChangeArrowheads="1"/>
          </p:cNvSpPr>
          <p:nvPr/>
        </p:nvSpPr>
        <p:spPr bwMode="auto">
          <a:xfrm rot="16200000">
            <a:off x="6396038" y="4627562"/>
            <a:ext cx="5651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IER</a:t>
            </a:r>
          </a:p>
        </p:txBody>
      </p:sp>
      <p:sp>
        <p:nvSpPr>
          <p:cNvPr id="49263" name="Text Box 111"/>
          <p:cNvSpPr txBox="1">
            <a:spLocks noChangeArrowheads="1"/>
          </p:cNvSpPr>
          <p:nvPr/>
        </p:nvSpPr>
        <p:spPr bwMode="auto">
          <a:xfrm rot="16200000">
            <a:off x="6881813" y="4624387"/>
            <a:ext cx="742950" cy="311150"/>
          </a:xfrm>
          <a:prstGeom prst="rect">
            <a:avLst/>
          </a:prstGeom>
          <a:noFill/>
          <a:ln w="12700">
            <a:noFill/>
            <a:miter lim="800000"/>
            <a:headEnd type="none" w="sm" len="sm"/>
            <a:tailEnd type="none" w="sm" len="sm"/>
          </a:ln>
          <a:effectLst/>
        </p:spPr>
        <p:txBody>
          <a:bodyPr wrap="none">
            <a:spAutoFit/>
          </a:bodyPr>
          <a:lstStyle/>
          <a:p>
            <a:r>
              <a:rPr lang="en-US" sz="1800">
                <a:effectLst/>
                <a:latin typeface="Arial" charset="0"/>
              </a:rPr>
              <a:t>INTM</a:t>
            </a:r>
          </a:p>
        </p:txBody>
      </p:sp>
      <p:sp>
        <p:nvSpPr>
          <p:cNvPr id="49264" name="Rectangle 112"/>
          <p:cNvSpPr>
            <a:spLocks noChangeArrowheads="1"/>
          </p:cNvSpPr>
          <p:nvPr/>
        </p:nvSpPr>
        <p:spPr bwMode="auto">
          <a:xfrm>
            <a:off x="7651750" y="4021138"/>
            <a:ext cx="614363" cy="15541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65" name="Text Box 113"/>
          <p:cNvSpPr txBox="1">
            <a:spLocks noChangeArrowheads="1"/>
          </p:cNvSpPr>
          <p:nvPr/>
        </p:nvSpPr>
        <p:spPr bwMode="auto">
          <a:xfrm>
            <a:off x="7613650" y="4460875"/>
            <a:ext cx="704850" cy="668338"/>
          </a:xfrm>
          <a:prstGeom prst="rect">
            <a:avLst/>
          </a:prstGeom>
          <a:noFill/>
          <a:ln w="12700">
            <a:noFill/>
            <a:miter lim="800000"/>
            <a:headEnd type="none" w="sm" len="sm"/>
            <a:tailEnd type="none" w="sm" len="sm"/>
          </a:ln>
          <a:effectLst/>
        </p:spPr>
        <p:txBody>
          <a:bodyPr wrap="none">
            <a:spAutoFit/>
          </a:bodyPr>
          <a:lstStyle/>
          <a:p>
            <a:pPr algn="ctr"/>
            <a:r>
              <a:rPr lang="en-US" sz="1800">
                <a:effectLst/>
                <a:latin typeface="Arial" charset="0"/>
              </a:rPr>
              <a:t>28x</a:t>
            </a:r>
          </a:p>
          <a:p>
            <a:pPr algn="ctr"/>
            <a:r>
              <a:rPr lang="en-US" sz="1800">
                <a:effectLst/>
                <a:latin typeface="Arial" charset="0"/>
              </a:rPr>
              <a:t>Core</a:t>
            </a:r>
          </a:p>
        </p:txBody>
      </p:sp>
      <p:sp>
        <p:nvSpPr>
          <p:cNvPr id="49268" name="Text Box 116"/>
          <p:cNvSpPr txBox="1">
            <a:spLocks noChangeArrowheads="1"/>
          </p:cNvSpPr>
          <p:nvPr/>
        </p:nvSpPr>
        <p:spPr bwMode="auto">
          <a:xfrm>
            <a:off x="6019833" y="3594100"/>
            <a:ext cx="2148345"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Core </a:t>
            </a:r>
            <a:r>
              <a:rPr lang="en-US" sz="1600" dirty="0">
                <a:effectLst/>
                <a:latin typeface="Arial" charset="0"/>
              </a:rPr>
              <a:t>Interrupt logic</a:t>
            </a:r>
          </a:p>
        </p:txBody>
      </p:sp>
      <p:grpSp>
        <p:nvGrpSpPr>
          <p:cNvPr id="2" name="Group 1"/>
          <p:cNvGrpSpPr/>
          <p:nvPr/>
        </p:nvGrpSpPr>
        <p:grpSpPr>
          <a:xfrm>
            <a:off x="1036320" y="914400"/>
            <a:ext cx="3401380" cy="4837113"/>
            <a:chOff x="1036320" y="914400"/>
            <a:chExt cx="3401380" cy="4837113"/>
          </a:xfrm>
        </p:grpSpPr>
        <p:sp>
          <p:nvSpPr>
            <p:cNvPr id="49205" name="Rectangle 53"/>
            <p:cNvSpPr>
              <a:spLocks noChangeArrowheads="1"/>
            </p:cNvSpPr>
            <p:nvPr/>
          </p:nvSpPr>
          <p:spPr bwMode="auto">
            <a:xfrm>
              <a:off x="1036320" y="914400"/>
              <a:ext cx="3401380" cy="366767"/>
            </a:xfrm>
            <a:prstGeom prst="rect">
              <a:avLst/>
            </a:prstGeom>
            <a:noFill/>
            <a:ln w="12700">
              <a:noFill/>
              <a:miter lim="800000"/>
              <a:headEnd/>
              <a:tailEnd/>
            </a:ln>
            <a:effectLst/>
          </p:spPr>
          <p:txBody>
            <a:bodyPr wrap="square" lIns="0" tIns="44450" rIns="0" bIns="44450">
              <a:spAutoFit/>
            </a:bodyPr>
            <a:lstStyle/>
            <a:p>
              <a:pPr algn="ctr">
                <a:lnSpc>
                  <a:spcPct val="100000"/>
                </a:lnSpc>
                <a:spcBef>
                  <a:spcPct val="0"/>
                </a:spcBef>
              </a:pPr>
              <a:r>
                <a:rPr lang="en-US" sz="1800" dirty="0">
                  <a:effectLst/>
                  <a:latin typeface="Arial" charset="0"/>
                </a:rPr>
                <a:t>PIE module for </a:t>
              </a:r>
              <a:r>
                <a:rPr lang="en-US" sz="1800" dirty="0" smtClean="0">
                  <a:effectLst/>
                  <a:latin typeface="Arial" charset="0"/>
                </a:rPr>
                <a:t>192 </a:t>
              </a:r>
              <a:r>
                <a:rPr lang="en-US" sz="1800" dirty="0">
                  <a:effectLst/>
                  <a:latin typeface="Arial" charset="0"/>
                </a:rPr>
                <a:t>Interrupts</a:t>
              </a:r>
            </a:p>
          </p:txBody>
        </p:sp>
        <p:sp>
          <p:nvSpPr>
            <p:cNvPr id="49208" name="Rectangle 56"/>
            <p:cNvSpPr>
              <a:spLocks noChangeArrowheads="1"/>
            </p:cNvSpPr>
            <p:nvPr/>
          </p:nvSpPr>
          <p:spPr bwMode="auto">
            <a:xfrm>
              <a:off x="1171576" y="1277938"/>
              <a:ext cx="3121025" cy="4473575"/>
            </a:xfrm>
            <a:prstGeom prst="rect">
              <a:avLst/>
            </a:prstGeom>
            <a:solidFill>
              <a:schemeClr val="accent3"/>
            </a:solidFill>
            <a:ln w="12700">
              <a:solidFill>
                <a:schemeClr val="tx1"/>
              </a:solidFill>
              <a:miter lim="800000"/>
              <a:headEnd/>
              <a:tailEnd/>
            </a:ln>
            <a:effectLst/>
          </p:spPr>
          <p:txBody>
            <a:bodyPr wrap="none" anchor="ctr"/>
            <a:lstStyle/>
            <a:p>
              <a:endParaRPr lang="en-US">
                <a:effectLst/>
              </a:endParaRPr>
            </a:p>
          </p:txBody>
        </p:sp>
        <p:sp>
          <p:nvSpPr>
            <p:cNvPr id="49209" name="Rectangle 57"/>
            <p:cNvSpPr>
              <a:spLocks noChangeArrowheads="1"/>
            </p:cNvSpPr>
            <p:nvPr/>
          </p:nvSpPr>
          <p:spPr bwMode="auto">
            <a:xfrm rot="16200000">
              <a:off x="2560638" y="128587"/>
              <a:ext cx="312738"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11" name="Rectangle 59"/>
            <p:cNvSpPr>
              <a:spLocks noChangeArrowheads="1"/>
            </p:cNvSpPr>
            <p:nvPr/>
          </p:nvSpPr>
          <p:spPr bwMode="auto">
            <a:xfrm rot="16200000">
              <a:off x="2547938" y="454025"/>
              <a:ext cx="339725"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16" name="Rectangle 64"/>
            <p:cNvSpPr>
              <a:spLocks noChangeArrowheads="1"/>
            </p:cNvSpPr>
            <p:nvPr/>
          </p:nvSpPr>
          <p:spPr bwMode="auto">
            <a:xfrm rot="16200000">
              <a:off x="2540001" y="2125663"/>
              <a:ext cx="3556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17" name="Rectangle 65"/>
            <p:cNvSpPr>
              <a:spLocks noChangeArrowheads="1"/>
            </p:cNvSpPr>
            <p:nvPr/>
          </p:nvSpPr>
          <p:spPr bwMode="auto">
            <a:xfrm rot="16200000">
              <a:off x="2527301" y="2493963"/>
              <a:ext cx="3810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20" name="Rectangle 68"/>
            <p:cNvSpPr>
              <a:spLocks noChangeArrowheads="1"/>
            </p:cNvSpPr>
            <p:nvPr/>
          </p:nvSpPr>
          <p:spPr bwMode="auto">
            <a:xfrm rot="16200000">
              <a:off x="2560638" y="1452562"/>
              <a:ext cx="312738"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22" name="Rectangle 70"/>
            <p:cNvSpPr>
              <a:spLocks noChangeArrowheads="1"/>
            </p:cNvSpPr>
            <p:nvPr/>
          </p:nvSpPr>
          <p:spPr bwMode="auto">
            <a:xfrm rot="16200000">
              <a:off x="2547938" y="1778000"/>
              <a:ext cx="339725"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0" name="Rectangle 118"/>
            <p:cNvSpPr>
              <a:spLocks noChangeArrowheads="1"/>
            </p:cNvSpPr>
            <p:nvPr/>
          </p:nvSpPr>
          <p:spPr bwMode="auto">
            <a:xfrm rot="16200000">
              <a:off x="2547938" y="796925"/>
              <a:ext cx="339725"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1" name="Rectangle 119"/>
            <p:cNvSpPr>
              <a:spLocks noChangeArrowheads="1"/>
            </p:cNvSpPr>
            <p:nvPr/>
          </p:nvSpPr>
          <p:spPr bwMode="auto">
            <a:xfrm rot="16200000">
              <a:off x="2547938" y="1127125"/>
              <a:ext cx="339725"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2" name="Rectangle 120"/>
            <p:cNvSpPr>
              <a:spLocks noChangeArrowheads="1"/>
            </p:cNvSpPr>
            <p:nvPr/>
          </p:nvSpPr>
          <p:spPr bwMode="auto">
            <a:xfrm rot="16200000">
              <a:off x="2527301" y="2874963"/>
              <a:ext cx="3810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3" name="Rectangle 121"/>
            <p:cNvSpPr>
              <a:spLocks noChangeArrowheads="1"/>
            </p:cNvSpPr>
            <p:nvPr/>
          </p:nvSpPr>
          <p:spPr bwMode="auto">
            <a:xfrm rot="16200000">
              <a:off x="2527301" y="3255963"/>
              <a:ext cx="3810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4" name="Rectangle 122"/>
            <p:cNvSpPr>
              <a:spLocks noChangeArrowheads="1"/>
            </p:cNvSpPr>
            <p:nvPr/>
          </p:nvSpPr>
          <p:spPr bwMode="auto">
            <a:xfrm rot="16200000">
              <a:off x="2527301" y="3636963"/>
              <a:ext cx="3810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75" name="Rectangle 123"/>
            <p:cNvSpPr>
              <a:spLocks noChangeArrowheads="1"/>
            </p:cNvSpPr>
            <p:nvPr/>
          </p:nvSpPr>
          <p:spPr bwMode="auto">
            <a:xfrm rot="16200000">
              <a:off x="2527301" y="4017963"/>
              <a:ext cx="381000" cy="2847975"/>
            </a:xfrm>
            <a:prstGeom prst="rect">
              <a:avLst/>
            </a:prstGeom>
            <a:solidFill>
              <a:schemeClr val="accent4">
                <a:lumMod val="40000"/>
                <a:lumOff val="60000"/>
              </a:schemeClr>
            </a:solidFill>
            <a:ln w="12700">
              <a:solidFill>
                <a:schemeClr val="tx1"/>
              </a:solidFill>
              <a:miter lim="800000"/>
              <a:headEnd/>
              <a:tailEnd/>
            </a:ln>
            <a:effectLst/>
          </p:spPr>
          <p:txBody>
            <a:bodyPr vert="eaVert" wrap="none" anchor="ctr"/>
            <a:lstStyle/>
            <a:p>
              <a:pPr algn="ctr"/>
              <a:endParaRPr lang="en-US" sz="2000" b="0">
                <a:effectLst/>
                <a:latin typeface="Times New Roman" pitchFamily="18" charset="0"/>
              </a:endParaRPr>
            </a:p>
          </p:txBody>
        </p:sp>
        <p:sp>
          <p:nvSpPr>
            <p:cNvPr id="49257" name="Rectangle 105"/>
            <p:cNvSpPr>
              <a:spLocks noChangeArrowheads="1"/>
            </p:cNvSpPr>
            <p:nvPr/>
          </p:nvSpPr>
          <p:spPr bwMode="auto">
            <a:xfrm>
              <a:off x="1400176" y="14017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INT1.y </a:t>
              </a:r>
              <a:r>
                <a:rPr lang="en-US" sz="1800" dirty="0">
                  <a:effectLst/>
                  <a:latin typeface="Arial" charset="0"/>
                </a:rPr>
                <a:t>interrupt group</a:t>
              </a:r>
            </a:p>
          </p:txBody>
        </p:sp>
        <p:sp>
          <p:nvSpPr>
            <p:cNvPr id="49276" name="Rectangle 124"/>
            <p:cNvSpPr>
              <a:spLocks noChangeArrowheads="1"/>
            </p:cNvSpPr>
            <p:nvPr/>
          </p:nvSpPr>
          <p:spPr bwMode="auto">
            <a:xfrm>
              <a:off x="1400176" y="17065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INT2.y </a:t>
              </a:r>
              <a:r>
                <a:rPr lang="en-US" sz="1800" dirty="0">
                  <a:effectLst/>
                  <a:latin typeface="Arial" charset="0"/>
                </a:rPr>
                <a:t>interrupt group</a:t>
              </a:r>
            </a:p>
          </p:txBody>
        </p:sp>
        <p:sp>
          <p:nvSpPr>
            <p:cNvPr id="49277" name="Rectangle 125"/>
            <p:cNvSpPr>
              <a:spLocks noChangeArrowheads="1"/>
            </p:cNvSpPr>
            <p:nvPr/>
          </p:nvSpPr>
          <p:spPr bwMode="auto">
            <a:xfrm>
              <a:off x="1400176" y="20748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INT3.y </a:t>
              </a:r>
              <a:r>
                <a:rPr lang="en-US" sz="1800" dirty="0">
                  <a:effectLst/>
                  <a:latin typeface="Arial" charset="0"/>
                </a:rPr>
                <a:t>interrupt group</a:t>
              </a:r>
            </a:p>
          </p:txBody>
        </p:sp>
        <p:sp>
          <p:nvSpPr>
            <p:cNvPr id="49278" name="Rectangle 126"/>
            <p:cNvSpPr>
              <a:spLocks noChangeArrowheads="1"/>
            </p:cNvSpPr>
            <p:nvPr/>
          </p:nvSpPr>
          <p:spPr bwMode="auto">
            <a:xfrm>
              <a:off x="1400176" y="24050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INT4.y </a:t>
              </a:r>
              <a:r>
                <a:rPr lang="en-US" sz="1800" dirty="0">
                  <a:effectLst/>
                  <a:latin typeface="Arial" charset="0"/>
                </a:rPr>
                <a:t>interrupt group</a:t>
              </a:r>
            </a:p>
          </p:txBody>
        </p:sp>
        <p:sp>
          <p:nvSpPr>
            <p:cNvPr id="49279" name="Rectangle 127"/>
            <p:cNvSpPr>
              <a:spLocks noChangeArrowheads="1"/>
            </p:cNvSpPr>
            <p:nvPr/>
          </p:nvSpPr>
          <p:spPr bwMode="auto">
            <a:xfrm>
              <a:off x="1400176" y="27225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INT5.y </a:t>
              </a:r>
              <a:r>
                <a:rPr lang="en-US" sz="1800" dirty="0">
                  <a:effectLst/>
                  <a:latin typeface="Arial" charset="0"/>
                </a:rPr>
                <a:t>interrupt group</a:t>
              </a:r>
            </a:p>
          </p:txBody>
        </p:sp>
        <p:sp>
          <p:nvSpPr>
            <p:cNvPr id="49280" name="Rectangle 128"/>
            <p:cNvSpPr>
              <a:spLocks noChangeArrowheads="1"/>
            </p:cNvSpPr>
            <p:nvPr/>
          </p:nvSpPr>
          <p:spPr bwMode="auto">
            <a:xfrm>
              <a:off x="1400176" y="30654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INT6.y </a:t>
              </a:r>
              <a:r>
                <a:rPr lang="en-US" sz="1800" dirty="0">
                  <a:effectLst/>
                  <a:latin typeface="Arial" charset="0"/>
                </a:rPr>
                <a:t>interrupt group</a:t>
              </a:r>
            </a:p>
          </p:txBody>
        </p:sp>
        <p:sp>
          <p:nvSpPr>
            <p:cNvPr id="49281" name="Rectangle 129"/>
            <p:cNvSpPr>
              <a:spLocks noChangeArrowheads="1"/>
            </p:cNvSpPr>
            <p:nvPr/>
          </p:nvSpPr>
          <p:spPr bwMode="auto">
            <a:xfrm>
              <a:off x="1400176" y="33956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INT7.y </a:t>
              </a:r>
              <a:r>
                <a:rPr lang="en-US" sz="1800" dirty="0">
                  <a:effectLst/>
                  <a:latin typeface="Arial" charset="0"/>
                </a:rPr>
                <a:t>interrupt group</a:t>
              </a:r>
            </a:p>
          </p:txBody>
        </p:sp>
        <p:sp>
          <p:nvSpPr>
            <p:cNvPr id="49282" name="Rectangle 130"/>
            <p:cNvSpPr>
              <a:spLocks noChangeArrowheads="1"/>
            </p:cNvSpPr>
            <p:nvPr/>
          </p:nvSpPr>
          <p:spPr bwMode="auto">
            <a:xfrm>
              <a:off x="1400176" y="37766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INT8.y </a:t>
              </a:r>
              <a:r>
                <a:rPr lang="en-US" sz="1800" dirty="0">
                  <a:effectLst/>
                  <a:latin typeface="Arial" charset="0"/>
                </a:rPr>
                <a:t>interrupt group</a:t>
              </a:r>
            </a:p>
          </p:txBody>
        </p:sp>
        <p:sp>
          <p:nvSpPr>
            <p:cNvPr id="49283" name="Rectangle 131"/>
            <p:cNvSpPr>
              <a:spLocks noChangeArrowheads="1"/>
            </p:cNvSpPr>
            <p:nvPr/>
          </p:nvSpPr>
          <p:spPr bwMode="auto">
            <a:xfrm>
              <a:off x="1400176" y="4144963"/>
              <a:ext cx="2584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INT9.y </a:t>
              </a:r>
              <a:r>
                <a:rPr lang="en-US" sz="1800" dirty="0">
                  <a:effectLst/>
                  <a:latin typeface="Arial" charset="0"/>
                </a:rPr>
                <a:t>interrupt group</a:t>
              </a:r>
            </a:p>
          </p:txBody>
        </p:sp>
        <p:sp>
          <p:nvSpPr>
            <p:cNvPr id="49284" name="Rectangle 132"/>
            <p:cNvSpPr>
              <a:spLocks noChangeArrowheads="1"/>
            </p:cNvSpPr>
            <p:nvPr/>
          </p:nvSpPr>
          <p:spPr bwMode="auto">
            <a:xfrm>
              <a:off x="1400176" y="4525963"/>
              <a:ext cx="2711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INT10.y </a:t>
              </a:r>
              <a:r>
                <a:rPr lang="en-US" sz="1800" dirty="0">
                  <a:effectLst/>
                  <a:latin typeface="Arial" charset="0"/>
                </a:rPr>
                <a:t>interrupt group</a:t>
              </a:r>
            </a:p>
          </p:txBody>
        </p:sp>
        <p:sp>
          <p:nvSpPr>
            <p:cNvPr id="49285" name="Rectangle 133"/>
            <p:cNvSpPr>
              <a:spLocks noChangeArrowheads="1"/>
            </p:cNvSpPr>
            <p:nvPr/>
          </p:nvSpPr>
          <p:spPr bwMode="auto">
            <a:xfrm>
              <a:off x="1400176" y="4919663"/>
              <a:ext cx="2711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INT11.y </a:t>
              </a:r>
              <a:r>
                <a:rPr lang="en-US" sz="1800" dirty="0">
                  <a:effectLst/>
                  <a:latin typeface="Arial" charset="0"/>
                </a:rPr>
                <a:t>interrupt group</a:t>
              </a:r>
            </a:p>
          </p:txBody>
        </p:sp>
        <p:sp>
          <p:nvSpPr>
            <p:cNvPr id="49286" name="Rectangle 134"/>
            <p:cNvSpPr>
              <a:spLocks noChangeArrowheads="1"/>
            </p:cNvSpPr>
            <p:nvPr/>
          </p:nvSpPr>
          <p:spPr bwMode="auto">
            <a:xfrm>
              <a:off x="1400176" y="5287963"/>
              <a:ext cx="2711450" cy="311150"/>
            </a:xfrm>
            <a:prstGeom prst="rect">
              <a:avLst/>
            </a:prstGeom>
            <a:noFill/>
            <a:ln w="12700">
              <a:noFill/>
              <a:miter lim="800000"/>
              <a:headEnd type="none" w="sm" len="sm"/>
              <a:tailEnd type="none" w="sm" len="sm"/>
            </a:ln>
            <a:effectLst/>
          </p:spPr>
          <p:txBody>
            <a:bodyPr wrap="none">
              <a:spAutoFit/>
            </a:bodyPr>
            <a:lstStyle/>
            <a:p>
              <a:r>
                <a:rPr lang="en-US" sz="1800" dirty="0" smtClean="0">
                  <a:effectLst/>
                  <a:latin typeface="Arial" charset="0"/>
                </a:rPr>
                <a:t>INT12.y </a:t>
              </a:r>
              <a:r>
                <a:rPr lang="en-US" sz="1800" dirty="0">
                  <a:effectLst/>
                  <a:latin typeface="Arial" charset="0"/>
                </a:rPr>
                <a:t>interrupt group</a:t>
              </a:r>
            </a:p>
          </p:txBody>
        </p:sp>
      </p:grpSp>
      <p:sp>
        <p:nvSpPr>
          <p:cNvPr id="49202" name="Rectangle 50"/>
          <p:cNvSpPr>
            <a:spLocks noChangeArrowheads="1"/>
          </p:cNvSpPr>
          <p:nvPr/>
        </p:nvSpPr>
        <p:spPr bwMode="auto">
          <a:xfrm>
            <a:off x="4284663" y="4070350"/>
            <a:ext cx="1413850" cy="286745"/>
          </a:xfrm>
          <a:prstGeom prst="rect">
            <a:avLst/>
          </a:prstGeom>
          <a:noFill/>
          <a:ln w="12700">
            <a:noFill/>
            <a:miter lim="800000"/>
            <a:headEnd/>
            <a:tailEnd/>
          </a:ln>
          <a:effectLst/>
        </p:spPr>
        <p:txBody>
          <a:bodyPr wrap="none" lIns="90488" tIns="44450" rIns="90488" bIns="44450">
            <a:spAutoFit/>
          </a:bodyPr>
          <a:lstStyle/>
          <a:p>
            <a:r>
              <a:rPr lang="en-US" sz="1600">
                <a:effectLst/>
                <a:latin typeface="Arial" charset="0"/>
              </a:rPr>
              <a:t>INT1 – INT12</a:t>
            </a:r>
          </a:p>
        </p:txBody>
      </p:sp>
      <p:sp>
        <p:nvSpPr>
          <p:cNvPr id="49204" name="Line 52"/>
          <p:cNvSpPr>
            <a:spLocks noChangeShapeType="1"/>
          </p:cNvSpPr>
          <p:nvPr/>
        </p:nvSpPr>
        <p:spPr bwMode="auto">
          <a:xfrm>
            <a:off x="5037138" y="4087813"/>
            <a:ext cx="56515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49288" name="AutoShape 136"/>
          <p:cNvSpPr>
            <a:spLocks noChangeArrowheads="1"/>
          </p:cNvSpPr>
          <p:nvPr/>
        </p:nvSpPr>
        <p:spPr bwMode="auto">
          <a:xfrm>
            <a:off x="4286250" y="4333875"/>
            <a:ext cx="1490663" cy="863600"/>
          </a:xfrm>
          <a:prstGeom prst="rightArrow">
            <a:avLst>
              <a:gd name="adj1" fmla="val 50000"/>
              <a:gd name="adj2" fmla="val 43153"/>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289" name="Text Box 137"/>
          <p:cNvSpPr txBox="1">
            <a:spLocks noChangeArrowheads="1"/>
          </p:cNvSpPr>
          <p:nvPr/>
        </p:nvSpPr>
        <p:spPr bwMode="auto">
          <a:xfrm>
            <a:off x="4329113" y="4627563"/>
            <a:ext cx="14160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12 Interrupts</a:t>
            </a:r>
          </a:p>
        </p:txBody>
      </p:sp>
      <p:sp>
        <p:nvSpPr>
          <p:cNvPr id="49292" name="AutoShape 140"/>
          <p:cNvSpPr>
            <a:spLocks noChangeArrowheads="1"/>
          </p:cNvSpPr>
          <p:nvPr/>
        </p:nvSpPr>
        <p:spPr bwMode="auto">
          <a:xfrm>
            <a:off x="658813" y="2949575"/>
            <a:ext cx="514350" cy="863600"/>
          </a:xfrm>
          <a:prstGeom prst="rightArrow">
            <a:avLst>
              <a:gd name="adj1" fmla="val 50000"/>
              <a:gd name="adj2" fmla="val 25000"/>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170" name="Rectangle 18"/>
          <p:cNvSpPr>
            <a:spLocks noChangeArrowheads="1"/>
          </p:cNvSpPr>
          <p:nvPr/>
        </p:nvSpPr>
        <p:spPr bwMode="auto">
          <a:xfrm>
            <a:off x="588645" y="3245485"/>
            <a:ext cx="681038" cy="335989"/>
          </a:xfrm>
          <a:prstGeom prst="rect">
            <a:avLst/>
          </a:prstGeom>
          <a:noFill/>
          <a:ln w="12700">
            <a:noFill/>
            <a:miter lim="800000"/>
            <a:headEnd/>
            <a:tailEnd/>
          </a:ln>
          <a:effectLst/>
        </p:spPr>
        <p:txBody>
          <a:bodyPr wrap="square" lIns="90488" tIns="44450" rIns="90488" bIns="44450">
            <a:spAutoFit/>
          </a:bodyPr>
          <a:lstStyle/>
          <a:p>
            <a:r>
              <a:rPr lang="en-US" sz="2000" dirty="0" smtClean="0">
                <a:effectLst/>
                <a:latin typeface="Arial" charset="0"/>
              </a:rPr>
              <a:t>192</a:t>
            </a:r>
            <a:r>
              <a:rPr lang="en-US" sz="2000" dirty="0" smtClean="0">
                <a:effectLst/>
                <a:latin typeface="Times New Roman" pitchFamily="18" charset="0"/>
              </a:rPr>
              <a:t> </a:t>
            </a:r>
            <a:endParaRPr lang="en-US" sz="2000" dirty="0">
              <a:effectLst/>
              <a:latin typeface="Times New Roman" pitchFamily="18" charset="0"/>
            </a:endParaRPr>
          </a:p>
        </p:txBody>
      </p:sp>
      <p:sp>
        <p:nvSpPr>
          <p:cNvPr id="49304" name="Text Box 152"/>
          <p:cNvSpPr txBox="1">
            <a:spLocks noChangeArrowheads="1"/>
          </p:cNvSpPr>
          <p:nvPr/>
        </p:nvSpPr>
        <p:spPr bwMode="auto">
          <a:xfrm>
            <a:off x="4984750" y="1525588"/>
            <a:ext cx="7937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INT1.1</a:t>
            </a:r>
          </a:p>
        </p:txBody>
      </p:sp>
      <p:sp>
        <p:nvSpPr>
          <p:cNvPr id="49306" name="Line 154"/>
          <p:cNvSpPr>
            <a:spLocks noChangeShapeType="1"/>
          </p:cNvSpPr>
          <p:nvPr/>
        </p:nvSpPr>
        <p:spPr bwMode="auto">
          <a:xfrm>
            <a:off x="7380605" y="1679575"/>
            <a:ext cx="41910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07" name="Line 155"/>
          <p:cNvSpPr>
            <a:spLocks noChangeShapeType="1"/>
          </p:cNvSpPr>
          <p:nvPr/>
        </p:nvSpPr>
        <p:spPr bwMode="auto">
          <a:xfrm flipV="1">
            <a:off x="7044055" y="1495425"/>
            <a:ext cx="307975" cy="17780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10" name="Text Box 158"/>
          <p:cNvSpPr txBox="1">
            <a:spLocks noChangeArrowheads="1"/>
          </p:cNvSpPr>
          <p:nvPr/>
        </p:nvSpPr>
        <p:spPr bwMode="auto">
          <a:xfrm>
            <a:off x="4984750" y="1906588"/>
            <a:ext cx="7937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INT1.2</a:t>
            </a:r>
          </a:p>
        </p:txBody>
      </p:sp>
      <p:sp>
        <p:nvSpPr>
          <p:cNvPr id="49312" name="Line 160"/>
          <p:cNvSpPr>
            <a:spLocks noChangeShapeType="1"/>
          </p:cNvSpPr>
          <p:nvPr/>
        </p:nvSpPr>
        <p:spPr bwMode="auto">
          <a:xfrm>
            <a:off x="7380605" y="2060575"/>
            <a:ext cx="41910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13" name="Line 161"/>
          <p:cNvSpPr>
            <a:spLocks noChangeShapeType="1"/>
          </p:cNvSpPr>
          <p:nvPr/>
        </p:nvSpPr>
        <p:spPr bwMode="auto">
          <a:xfrm flipV="1">
            <a:off x="7044055" y="1876425"/>
            <a:ext cx="307975" cy="177800"/>
          </a:xfrm>
          <a:prstGeom prst="line">
            <a:avLst/>
          </a:prstGeom>
          <a:noFill/>
          <a:ln w="12700">
            <a:solidFill>
              <a:schemeClr val="tx1"/>
            </a:solidFill>
            <a:round/>
            <a:headEnd type="none" w="sm" len="sm"/>
            <a:tailEnd type="none" w="sm" len="sm"/>
          </a:ln>
          <a:effectLst/>
        </p:spPr>
        <p:txBody>
          <a:bodyPr/>
          <a:lstStyle/>
          <a:p>
            <a:endParaRPr lang="en-US">
              <a:effectLst/>
            </a:endParaRPr>
          </a:p>
        </p:txBody>
      </p:sp>
      <p:grpSp>
        <p:nvGrpSpPr>
          <p:cNvPr id="49335" name="Group 183"/>
          <p:cNvGrpSpPr>
            <a:grpSpLocks/>
          </p:cNvGrpSpPr>
          <p:nvPr/>
        </p:nvGrpSpPr>
        <p:grpSpPr bwMode="auto">
          <a:xfrm>
            <a:off x="5843905" y="1679575"/>
            <a:ext cx="304800" cy="1333500"/>
            <a:chOff x="3256" y="856"/>
            <a:chExt cx="324" cy="840"/>
          </a:xfrm>
        </p:grpSpPr>
        <p:sp>
          <p:nvSpPr>
            <p:cNvPr id="49303" name="Line 151"/>
            <p:cNvSpPr>
              <a:spLocks noChangeShapeType="1"/>
            </p:cNvSpPr>
            <p:nvPr/>
          </p:nvSpPr>
          <p:spPr bwMode="auto">
            <a:xfrm flipH="1">
              <a:off x="3256" y="856"/>
              <a:ext cx="324" cy="0"/>
            </a:xfrm>
            <a:prstGeom prst="line">
              <a:avLst/>
            </a:prstGeom>
            <a:noFill/>
            <a:ln w="12700">
              <a:solidFill>
                <a:schemeClr val="tx1"/>
              </a:solidFill>
              <a:round/>
              <a:headEnd type="triangle" w="med" len="med"/>
              <a:tailEnd/>
            </a:ln>
            <a:effectLst/>
          </p:spPr>
          <p:txBody>
            <a:bodyPr/>
            <a:lstStyle/>
            <a:p>
              <a:endParaRPr lang="en-US">
                <a:effectLst/>
              </a:endParaRPr>
            </a:p>
          </p:txBody>
        </p:sp>
        <p:sp>
          <p:nvSpPr>
            <p:cNvPr id="49309" name="Line 157"/>
            <p:cNvSpPr>
              <a:spLocks noChangeShapeType="1"/>
            </p:cNvSpPr>
            <p:nvPr/>
          </p:nvSpPr>
          <p:spPr bwMode="auto">
            <a:xfrm flipH="1">
              <a:off x="3256" y="1096"/>
              <a:ext cx="324" cy="0"/>
            </a:xfrm>
            <a:prstGeom prst="line">
              <a:avLst/>
            </a:prstGeom>
            <a:noFill/>
            <a:ln w="12700">
              <a:solidFill>
                <a:schemeClr val="tx1"/>
              </a:solidFill>
              <a:round/>
              <a:headEnd type="triangle" w="med" len="med"/>
              <a:tailEnd/>
            </a:ln>
            <a:effectLst/>
          </p:spPr>
          <p:txBody>
            <a:bodyPr/>
            <a:lstStyle/>
            <a:p>
              <a:endParaRPr lang="en-US">
                <a:effectLst/>
              </a:endParaRPr>
            </a:p>
          </p:txBody>
        </p:sp>
        <p:sp>
          <p:nvSpPr>
            <p:cNvPr id="49315" name="Line 163"/>
            <p:cNvSpPr>
              <a:spLocks noChangeShapeType="1"/>
            </p:cNvSpPr>
            <p:nvPr/>
          </p:nvSpPr>
          <p:spPr bwMode="auto">
            <a:xfrm flipH="1">
              <a:off x="3256" y="1696"/>
              <a:ext cx="324" cy="0"/>
            </a:xfrm>
            <a:prstGeom prst="line">
              <a:avLst/>
            </a:prstGeom>
            <a:noFill/>
            <a:ln w="12700">
              <a:solidFill>
                <a:schemeClr val="tx1"/>
              </a:solidFill>
              <a:round/>
              <a:headEnd type="triangle" w="med" len="med"/>
              <a:tailEnd/>
            </a:ln>
            <a:effectLst/>
          </p:spPr>
          <p:txBody>
            <a:bodyPr/>
            <a:lstStyle/>
            <a:p>
              <a:endParaRPr lang="en-US">
                <a:effectLst/>
              </a:endParaRPr>
            </a:p>
          </p:txBody>
        </p:sp>
      </p:grpSp>
      <p:sp>
        <p:nvSpPr>
          <p:cNvPr id="49316" name="Text Box 164"/>
          <p:cNvSpPr txBox="1">
            <a:spLocks noChangeArrowheads="1"/>
          </p:cNvSpPr>
          <p:nvPr/>
        </p:nvSpPr>
        <p:spPr bwMode="auto">
          <a:xfrm>
            <a:off x="4984750" y="2859088"/>
            <a:ext cx="914033" cy="289310"/>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INT1.16</a:t>
            </a:r>
            <a:endParaRPr lang="en-US" sz="1600" dirty="0">
              <a:effectLst/>
              <a:latin typeface="Arial" charset="0"/>
            </a:endParaRPr>
          </a:p>
        </p:txBody>
      </p:sp>
      <p:grpSp>
        <p:nvGrpSpPr>
          <p:cNvPr id="49337" name="Group 185"/>
          <p:cNvGrpSpPr>
            <a:grpSpLocks/>
          </p:cNvGrpSpPr>
          <p:nvPr/>
        </p:nvGrpSpPr>
        <p:grpSpPr bwMode="auto">
          <a:xfrm>
            <a:off x="6434455" y="1679575"/>
            <a:ext cx="609600" cy="1333500"/>
            <a:chOff x="3748" y="856"/>
            <a:chExt cx="264" cy="840"/>
          </a:xfrm>
        </p:grpSpPr>
        <p:sp>
          <p:nvSpPr>
            <p:cNvPr id="49305" name="Line 153"/>
            <p:cNvSpPr>
              <a:spLocks noChangeShapeType="1"/>
            </p:cNvSpPr>
            <p:nvPr/>
          </p:nvSpPr>
          <p:spPr bwMode="auto">
            <a:xfrm>
              <a:off x="3748" y="856"/>
              <a:ext cx="264"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11" name="Line 159"/>
            <p:cNvSpPr>
              <a:spLocks noChangeShapeType="1"/>
            </p:cNvSpPr>
            <p:nvPr/>
          </p:nvSpPr>
          <p:spPr bwMode="auto">
            <a:xfrm>
              <a:off x="3748" y="1096"/>
              <a:ext cx="264"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17" name="Line 165"/>
            <p:cNvSpPr>
              <a:spLocks noChangeShapeType="1"/>
            </p:cNvSpPr>
            <p:nvPr/>
          </p:nvSpPr>
          <p:spPr bwMode="auto">
            <a:xfrm>
              <a:off x="3748" y="1696"/>
              <a:ext cx="264" cy="0"/>
            </a:xfrm>
            <a:prstGeom prst="line">
              <a:avLst/>
            </a:prstGeom>
            <a:noFill/>
            <a:ln w="12700">
              <a:solidFill>
                <a:schemeClr val="tx1"/>
              </a:solidFill>
              <a:round/>
              <a:headEnd type="none" w="sm" len="sm"/>
              <a:tailEnd type="none" w="sm" len="sm"/>
            </a:ln>
            <a:effectLst/>
          </p:spPr>
          <p:txBody>
            <a:bodyPr/>
            <a:lstStyle/>
            <a:p>
              <a:endParaRPr lang="en-US">
                <a:effectLst/>
              </a:endParaRPr>
            </a:p>
          </p:txBody>
        </p:sp>
      </p:grpSp>
      <p:sp>
        <p:nvSpPr>
          <p:cNvPr id="49318" name="Line 166"/>
          <p:cNvSpPr>
            <a:spLocks noChangeShapeType="1"/>
          </p:cNvSpPr>
          <p:nvPr/>
        </p:nvSpPr>
        <p:spPr bwMode="auto">
          <a:xfrm>
            <a:off x="7380605" y="3013075"/>
            <a:ext cx="41910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49319" name="Line 167"/>
          <p:cNvSpPr>
            <a:spLocks noChangeShapeType="1"/>
          </p:cNvSpPr>
          <p:nvPr/>
        </p:nvSpPr>
        <p:spPr bwMode="auto">
          <a:xfrm flipV="1">
            <a:off x="7044055" y="2828925"/>
            <a:ext cx="307975" cy="177800"/>
          </a:xfrm>
          <a:prstGeom prst="line">
            <a:avLst/>
          </a:prstGeom>
          <a:noFill/>
          <a:ln w="12700">
            <a:solidFill>
              <a:schemeClr val="tx1"/>
            </a:solidFill>
            <a:round/>
            <a:headEnd type="none" w="sm" len="sm"/>
            <a:tailEnd type="none" w="sm" len="sm"/>
          </a:ln>
          <a:effectLst/>
        </p:spPr>
        <p:txBody>
          <a:bodyPr/>
          <a:lstStyle/>
          <a:p>
            <a:endParaRPr lang="en-US">
              <a:effectLst/>
            </a:endParaRPr>
          </a:p>
        </p:txBody>
      </p:sp>
      <p:grpSp>
        <p:nvGrpSpPr>
          <p:cNvPr id="49336" name="Group 184"/>
          <p:cNvGrpSpPr>
            <a:grpSpLocks/>
          </p:cNvGrpSpPr>
          <p:nvPr/>
        </p:nvGrpSpPr>
        <p:grpSpPr bwMode="auto">
          <a:xfrm>
            <a:off x="6151880" y="1560513"/>
            <a:ext cx="273050" cy="1584325"/>
            <a:chOff x="3578" y="781"/>
            <a:chExt cx="172" cy="998"/>
          </a:xfrm>
        </p:grpSpPr>
        <p:sp>
          <p:nvSpPr>
            <p:cNvPr id="49299" name="Rectangle 147"/>
            <p:cNvSpPr>
              <a:spLocks noChangeArrowheads="1"/>
            </p:cNvSpPr>
            <p:nvPr/>
          </p:nvSpPr>
          <p:spPr bwMode="auto">
            <a:xfrm>
              <a:off x="3582" y="781"/>
              <a:ext cx="166" cy="15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b="0">
                  <a:effectLst/>
                  <a:latin typeface="Arial" charset="0"/>
                </a:rPr>
                <a:t>1</a:t>
              </a:r>
            </a:p>
          </p:txBody>
        </p:sp>
        <p:sp>
          <p:nvSpPr>
            <p:cNvPr id="49308" name="Rectangle 156"/>
            <p:cNvSpPr>
              <a:spLocks noChangeArrowheads="1"/>
            </p:cNvSpPr>
            <p:nvPr/>
          </p:nvSpPr>
          <p:spPr bwMode="auto">
            <a:xfrm>
              <a:off x="3582" y="1021"/>
              <a:ext cx="166" cy="15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b="0">
                  <a:effectLst/>
                  <a:latin typeface="Arial" charset="0"/>
                </a:rPr>
                <a:t>0</a:t>
              </a:r>
            </a:p>
          </p:txBody>
        </p:sp>
        <p:sp>
          <p:nvSpPr>
            <p:cNvPr id="49314" name="Rectangle 162"/>
            <p:cNvSpPr>
              <a:spLocks noChangeArrowheads="1"/>
            </p:cNvSpPr>
            <p:nvPr/>
          </p:nvSpPr>
          <p:spPr bwMode="auto">
            <a:xfrm>
              <a:off x="3582" y="1621"/>
              <a:ext cx="166" cy="15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b="0">
                  <a:effectLst/>
                  <a:latin typeface="Arial" charset="0"/>
                </a:rPr>
                <a:t>1</a:t>
              </a:r>
            </a:p>
          </p:txBody>
        </p:sp>
        <p:grpSp>
          <p:nvGrpSpPr>
            <p:cNvPr id="49323" name="Group 171"/>
            <p:cNvGrpSpPr>
              <a:grpSpLocks/>
            </p:cNvGrpSpPr>
            <p:nvPr/>
          </p:nvGrpSpPr>
          <p:grpSpPr bwMode="auto">
            <a:xfrm>
              <a:off x="3578" y="1198"/>
              <a:ext cx="172" cy="436"/>
              <a:chOff x="3586" y="1222"/>
              <a:chExt cx="172" cy="436"/>
            </a:xfrm>
          </p:grpSpPr>
          <p:sp>
            <p:nvSpPr>
              <p:cNvPr id="49320" name="Text Box 168"/>
              <p:cNvSpPr txBox="1">
                <a:spLocks noChangeArrowheads="1"/>
              </p:cNvSpPr>
              <p:nvPr/>
            </p:nvSpPr>
            <p:spPr bwMode="auto">
              <a:xfrm>
                <a:off x="3586" y="1222"/>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sp>
            <p:nvSpPr>
              <p:cNvPr id="49321" name="Text Box 169"/>
              <p:cNvSpPr txBox="1">
                <a:spLocks noChangeArrowheads="1"/>
              </p:cNvSpPr>
              <p:nvPr/>
            </p:nvSpPr>
            <p:spPr bwMode="auto">
              <a:xfrm>
                <a:off x="3586" y="1334"/>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sp>
            <p:nvSpPr>
              <p:cNvPr id="49322" name="Text Box 170"/>
              <p:cNvSpPr txBox="1">
                <a:spLocks noChangeArrowheads="1"/>
              </p:cNvSpPr>
              <p:nvPr/>
            </p:nvSpPr>
            <p:spPr bwMode="auto">
              <a:xfrm>
                <a:off x="3586" y="1446"/>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grpSp>
      </p:grpSp>
      <p:grpSp>
        <p:nvGrpSpPr>
          <p:cNvPr id="49324" name="Group 172"/>
          <p:cNvGrpSpPr>
            <a:grpSpLocks/>
          </p:cNvGrpSpPr>
          <p:nvPr/>
        </p:nvGrpSpPr>
        <p:grpSpPr bwMode="auto">
          <a:xfrm>
            <a:off x="7078980" y="2222500"/>
            <a:ext cx="273050" cy="692150"/>
            <a:chOff x="3586" y="1222"/>
            <a:chExt cx="172" cy="436"/>
          </a:xfrm>
        </p:grpSpPr>
        <p:sp>
          <p:nvSpPr>
            <p:cNvPr id="49325" name="Text Box 173"/>
            <p:cNvSpPr txBox="1">
              <a:spLocks noChangeArrowheads="1"/>
            </p:cNvSpPr>
            <p:nvPr/>
          </p:nvSpPr>
          <p:spPr bwMode="auto">
            <a:xfrm>
              <a:off x="3586" y="1222"/>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sp>
          <p:nvSpPr>
            <p:cNvPr id="49326" name="Text Box 174"/>
            <p:cNvSpPr txBox="1">
              <a:spLocks noChangeArrowheads="1"/>
            </p:cNvSpPr>
            <p:nvPr/>
          </p:nvSpPr>
          <p:spPr bwMode="auto">
            <a:xfrm>
              <a:off x="3586" y="1334"/>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sp>
          <p:nvSpPr>
            <p:cNvPr id="49327" name="Text Box 175"/>
            <p:cNvSpPr txBox="1">
              <a:spLocks noChangeArrowheads="1"/>
            </p:cNvSpPr>
            <p:nvPr/>
          </p:nvSpPr>
          <p:spPr bwMode="auto">
            <a:xfrm>
              <a:off x="3586" y="1446"/>
              <a:ext cx="172"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cs typeface="Arial" charset="0"/>
                </a:rPr>
                <a:t>•</a:t>
              </a:r>
              <a:endParaRPr lang="en-US" sz="2000">
                <a:effectLst/>
                <a:latin typeface="Arial" charset="0"/>
              </a:endParaRPr>
            </a:p>
          </p:txBody>
        </p:sp>
      </p:grpSp>
      <p:sp>
        <p:nvSpPr>
          <p:cNvPr id="49328" name="AutoShape 176"/>
          <p:cNvSpPr>
            <a:spLocks noChangeArrowheads="1"/>
          </p:cNvSpPr>
          <p:nvPr/>
        </p:nvSpPr>
        <p:spPr bwMode="auto">
          <a:xfrm rot="16200000">
            <a:off x="7126605" y="2212975"/>
            <a:ext cx="1562100" cy="22860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329" name="Line 177"/>
          <p:cNvSpPr>
            <a:spLocks noChangeShapeType="1"/>
          </p:cNvSpPr>
          <p:nvPr/>
        </p:nvSpPr>
        <p:spPr bwMode="auto">
          <a:xfrm>
            <a:off x="8021955" y="2327275"/>
            <a:ext cx="323849"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49330" name="Text Box 178"/>
          <p:cNvSpPr txBox="1">
            <a:spLocks noChangeArrowheads="1"/>
          </p:cNvSpPr>
          <p:nvPr/>
        </p:nvSpPr>
        <p:spPr bwMode="auto">
          <a:xfrm>
            <a:off x="8291051" y="2198688"/>
            <a:ext cx="623888" cy="287338"/>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INT1</a:t>
            </a:r>
          </a:p>
        </p:txBody>
      </p:sp>
      <p:sp>
        <p:nvSpPr>
          <p:cNvPr id="49331" name="Line 179"/>
          <p:cNvSpPr>
            <a:spLocks noChangeShapeType="1"/>
          </p:cNvSpPr>
          <p:nvPr/>
        </p:nvSpPr>
        <p:spPr bwMode="auto">
          <a:xfrm>
            <a:off x="8357726" y="2212975"/>
            <a:ext cx="4572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49333" name="Text Box 181"/>
          <p:cNvSpPr txBox="1">
            <a:spLocks noChangeArrowheads="1"/>
          </p:cNvSpPr>
          <p:nvPr/>
        </p:nvSpPr>
        <p:spPr bwMode="auto">
          <a:xfrm>
            <a:off x="5796280" y="1176338"/>
            <a:ext cx="95091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PIEIFR1</a:t>
            </a:r>
          </a:p>
        </p:txBody>
      </p:sp>
      <p:sp>
        <p:nvSpPr>
          <p:cNvPr id="49334" name="Text Box 182"/>
          <p:cNvSpPr txBox="1">
            <a:spLocks noChangeArrowheads="1"/>
          </p:cNvSpPr>
          <p:nvPr/>
        </p:nvSpPr>
        <p:spPr bwMode="auto">
          <a:xfrm>
            <a:off x="6748780" y="1176338"/>
            <a:ext cx="962025"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PIEIER1</a:t>
            </a:r>
          </a:p>
        </p:txBody>
      </p:sp>
      <p:sp>
        <p:nvSpPr>
          <p:cNvPr id="49340" name="Line 188"/>
          <p:cNvSpPr>
            <a:spLocks noChangeShapeType="1"/>
          </p:cNvSpPr>
          <p:nvPr/>
        </p:nvSpPr>
        <p:spPr bwMode="auto">
          <a:xfrm flipV="1">
            <a:off x="4143375" y="1139825"/>
            <a:ext cx="869950" cy="2635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49341" name="Line 189"/>
          <p:cNvSpPr>
            <a:spLocks noChangeShapeType="1"/>
          </p:cNvSpPr>
          <p:nvPr/>
        </p:nvSpPr>
        <p:spPr bwMode="auto">
          <a:xfrm>
            <a:off x="4137025" y="1704975"/>
            <a:ext cx="873125" cy="15589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49342" name="Text Box 190"/>
          <p:cNvSpPr txBox="1">
            <a:spLocks noChangeArrowheads="1"/>
          </p:cNvSpPr>
          <p:nvPr/>
        </p:nvSpPr>
        <p:spPr bwMode="auto">
          <a:xfrm>
            <a:off x="6099175" y="863600"/>
            <a:ext cx="1857375"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Interrupt Group 1</a:t>
            </a:r>
          </a:p>
        </p:txBody>
      </p:sp>
      <p:sp>
        <p:nvSpPr>
          <p:cNvPr id="49344" name="Text Box 192"/>
          <p:cNvSpPr txBox="1">
            <a:spLocks noChangeArrowheads="1"/>
          </p:cNvSpPr>
          <p:nvPr/>
        </p:nvSpPr>
        <p:spPr bwMode="auto">
          <a:xfrm>
            <a:off x="692150" y="5895975"/>
            <a:ext cx="884238"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(TINT1)</a:t>
            </a:r>
          </a:p>
        </p:txBody>
      </p:sp>
      <p:sp>
        <p:nvSpPr>
          <p:cNvPr id="49345" name="Text Box 193"/>
          <p:cNvSpPr txBox="1">
            <a:spLocks noChangeArrowheads="1"/>
          </p:cNvSpPr>
          <p:nvPr/>
        </p:nvSpPr>
        <p:spPr bwMode="auto">
          <a:xfrm>
            <a:off x="692150" y="6137275"/>
            <a:ext cx="884238"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(TINT2)</a:t>
            </a:r>
          </a:p>
        </p:txBody>
      </p:sp>
      <p:sp>
        <p:nvSpPr>
          <p:cNvPr id="49346" name="AutoShape 194"/>
          <p:cNvSpPr>
            <a:spLocks noChangeArrowheads="1"/>
          </p:cNvSpPr>
          <p:nvPr/>
        </p:nvSpPr>
        <p:spPr bwMode="auto">
          <a:xfrm>
            <a:off x="5297488" y="5176838"/>
            <a:ext cx="476250" cy="442913"/>
          </a:xfrm>
          <a:prstGeom prst="rightArrow">
            <a:avLst>
              <a:gd name="adj1" fmla="val 50000"/>
              <a:gd name="adj2" fmla="val 26882"/>
            </a:avLst>
          </a:prstGeom>
          <a:solidFill>
            <a:schemeClr val="tx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49373" name="Freeform 221"/>
          <p:cNvSpPr>
            <a:spLocks/>
          </p:cNvSpPr>
          <p:nvPr/>
        </p:nvSpPr>
        <p:spPr bwMode="auto">
          <a:xfrm>
            <a:off x="1563688" y="5356225"/>
            <a:ext cx="3735388" cy="685800"/>
          </a:xfrm>
          <a:custGeom>
            <a:avLst/>
            <a:gdLst/>
            <a:ahLst/>
            <a:cxnLst>
              <a:cxn ang="0">
                <a:pos x="0" y="420"/>
              </a:cxn>
              <a:cxn ang="0">
                <a:pos x="2205" y="420"/>
              </a:cxn>
              <a:cxn ang="0">
                <a:pos x="2205" y="0"/>
              </a:cxn>
              <a:cxn ang="0">
                <a:pos x="2613" y="0"/>
              </a:cxn>
            </a:cxnLst>
            <a:rect l="0" t="0" r="r" b="b"/>
            <a:pathLst>
              <a:path w="2613" h="420">
                <a:moveTo>
                  <a:pt x="0" y="420"/>
                </a:moveTo>
                <a:lnTo>
                  <a:pt x="2205" y="420"/>
                </a:lnTo>
                <a:lnTo>
                  <a:pt x="2205" y="0"/>
                </a:lnTo>
                <a:lnTo>
                  <a:pt x="2613" y="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49375" name="Freeform 223"/>
          <p:cNvSpPr>
            <a:spLocks/>
          </p:cNvSpPr>
          <p:nvPr/>
        </p:nvSpPr>
        <p:spPr bwMode="auto">
          <a:xfrm>
            <a:off x="1555750" y="5451475"/>
            <a:ext cx="3748088" cy="823913"/>
          </a:xfrm>
          <a:custGeom>
            <a:avLst/>
            <a:gdLst/>
            <a:ahLst/>
            <a:cxnLst>
              <a:cxn ang="0">
                <a:pos x="0" y="417"/>
              </a:cxn>
              <a:cxn ang="0">
                <a:pos x="2310" y="417"/>
              </a:cxn>
              <a:cxn ang="0">
                <a:pos x="2310" y="0"/>
              </a:cxn>
              <a:cxn ang="0">
                <a:pos x="2622" y="0"/>
              </a:cxn>
            </a:cxnLst>
            <a:rect l="0" t="0" r="r" b="b"/>
            <a:pathLst>
              <a:path w="2622" h="417">
                <a:moveTo>
                  <a:pt x="0" y="417"/>
                </a:moveTo>
                <a:lnTo>
                  <a:pt x="2310" y="417"/>
                </a:lnTo>
                <a:lnTo>
                  <a:pt x="2310" y="0"/>
                </a:lnTo>
                <a:lnTo>
                  <a:pt x="2622" y="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49384" name="Line 232"/>
          <p:cNvSpPr>
            <a:spLocks noChangeShapeType="1"/>
          </p:cNvSpPr>
          <p:nvPr/>
        </p:nvSpPr>
        <p:spPr bwMode="auto">
          <a:xfrm>
            <a:off x="4365625" y="4087813"/>
            <a:ext cx="43180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49385" name="Rectangle 233"/>
          <p:cNvSpPr>
            <a:spLocks noChangeArrowheads="1"/>
          </p:cNvSpPr>
          <p:nvPr/>
        </p:nvSpPr>
        <p:spPr bwMode="auto">
          <a:xfrm>
            <a:off x="90488" y="5911850"/>
            <a:ext cx="740588" cy="286745"/>
          </a:xfrm>
          <a:prstGeom prst="rect">
            <a:avLst/>
          </a:prstGeom>
          <a:noFill/>
          <a:ln w="12700">
            <a:noFill/>
            <a:miter lim="800000"/>
            <a:headEnd/>
            <a:tailEnd/>
          </a:ln>
          <a:effectLst/>
        </p:spPr>
        <p:txBody>
          <a:bodyPr wrap="none" lIns="90488" tIns="44450" rIns="90488" bIns="44450">
            <a:spAutoFit/>
          </a:bodyPr>
          <a:lstStyle/>
          <a:p>
            <a:r>
              <a:rPr lang="en-US" sz="1600">
                <a:effectLst/>
                <a:latin typeface="Arial" charset="0"/>
              </a:rPr>
              <a:t>INT13</a:t>
            </a:r>
          </a:p>
        </p:txBody>
      </p:sp>
      <p:sp>
        <p:nvSpPr>
          <p:cNvPr id="49386" name="Line 234"/>
          <p:cNvSpPr>
            <a:spLocks noChangeShapeType="1"/>
          </p:cNvSpPr>
          <p:nvPr/>
        </p:nvSpPr>
        <p:spPr bwMode="auto">
          <a:xfrm>
            <a:off x="169863" y="5929313"/>
            <a:ext cx="56515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49388" name="Rectangle 236"/>
          <p:cNvSpPr>
            <a:spLocks noChangeArrowheads="1"/>
          </p:cNvSpPr>
          <p:nvPr/>
        </p:nvSpPr>
        <p:spPr bwMode="auto">
          <a:xfrm>
            <a:off x="90488" y="6157913"/>
            <a:ext cx="740588" cy="286745"/>
          </a:xfrm>
          <a:prstGeom prst="rect">
            <a:avLst/>
          </a:prstGeom>
          <a:noFill/>
          <a:ln w="12700">
            <a:noFill/>
            <a:miter lim="800000"/>
            <a:headEnd/>
            <a:tailEnd/>
          </a:ln>
          <a:effectLst/>
        </p:spPr>
        <p:txBody>
          <a:bodyPr wrap="none" lIns="90488" tIns="44450" rIns="90488" bIns="44450">
            <a:spAutoFit/>
          </a:bodyPr>
          <a:lstStyle/>
          <a:p>
            <a:r>
              <a:rPr lang="en-US" sz="1600">
                <a:effectLst/>
                <a:latin typeface="Arial" charset="0"/>
              </a:rPr>
              <a:t>INT14</a:t>
            </a:r>
          </a:p>
        </p:txBody>
      </p:sp>
      <p:sp>
        <p:nvSpPr>
          <p:cNvPr id="49389" name="Line 237"/>
          <p:cNvSpPr>
            <a:spLocks noChangeShapeType="1"/>
          </p:cNvSpPr>
          <p:nvPr/>
        </p:nvSpPr>
        <p:spPr bwMode="auto">
          <a:xfrm>
            <a:off x="169863" y="6175375"/>
            <a:ext cx="565150"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49392" name="Rectangle 240"/>
          <p:cNvSpPr>
            <a:spLocks noChangeArrowheads="1"/>
          </p:cNvSpPr>
          <p:nvPr/>
        </p:nvSpPr>
        <p:spPr bwMode="auto">
          <a:xfrm>
            <a:off x="85725" y="6405563"/>
            <a:ext cx="559450" cy="286745"/>
          </a:xfrm>
          <a:prstGeom prst="rect">
            <a:avLst/>
          </a:prstGeom>
          <a:noFill/>
          <a:ln w="12700">
            <a:noFill/>
            <a:miter lim="800000"/>
            <a:headEnd/>
            <a:tailEnd/>
          </a:ln>
          <a:effectLst/>
        </p:spPr>
        <p:txBody>
          <a:bodyPr wrap="none" lIns="90488" tIns="44450" rIns="90488" bIns="44450">
            <a:spAutoFit/>
          </a:bodyPr>
          <a:lstStyle/>
          <a:p>
            <a:r>
              <a:rPr lang="en-US" sz="1600">
                <a:effectLst/>
                <a:latin typeface="Arial" charset="0"/>
              </a:rPr>
              <a:t>NMI</a:t>
            </a:r>
          </a:p>
        </p:txBody>
      </p:sp>
      <p:sp>
        <p:nvSpPr>
          <p:cNvPr id="49393" name="Line 241"/>
          <p:cNvSpPr>
            <a:spLocks noChangeShapeType="1"/>
          </p:cNvSpPr>
          <p:nvPr/>
        </p:nvSpPr>
        <p:spPr bwMode="auto">
          <a:xfrm>
            <a:off x="174625" y="6423025"/>
            <a:ext cx="393700" cy="0"/>
          </a:xfrm>
          <a:prstGeom prst="line">
            <a:avLst/>
          </a:prstGeom>
          <a:noFill/>
          <a:ln w="25400">
            <a:solidFill>
              <a:schemeClr val="tx1"/>
            </a:solidFill>
            <a:round/>
            <a:headEnd/>
            <a:tailEnd/>
          </a:ln>
          <a:effectLst/>
        </p:spPr>
        <p:txBody>
          <a:bodyPr wrap="none" anchor="ctr"/>
          <a:lstStyle/>
          <a:p>
            <a:endParaRPr lang="en-US">
              <a:effectLst/>
            </a:endParaRPr>
          </a:p>
        </p:txBody>
      </p:sp>
      <p:cxnSp>
        <p:nvCxnSpPr>
          <p:cNvPr id="49394" name="AutoShape 242"/>
          <p:cNvCxnSpPr>
            <a:cxnSpLocks noChangeShapeType="1"/>
            <a:stCxn id="49264" idx="2"/>
            <a:endCxn id="49392" idx="3"/>
          </p:cNvCxnSpPr>
          <p:nvPr/>
        </p:nvCxnSpPr>
        <p:spPr bwMode="auto">
          <a:xfrm rot="5400000">
            <a:off x="3815237" y="2405240"/>
            <a:ext cx="973635" cy="7313757"/>
          </a:xfrm>
          <a:prstGeom prst="bentConnector2">
            <a:avLst/>
          </a:prstGeom>
          <a:noFill/>
          <a:ln w="12700">
            <a:solidFill>
              <a:schemeClr val="tx1"/>
            </a:solidFill>
            <a:miter lim="800000"/>
            <a:headEnd type="triangle" w="med" len="med"/>
            <a:tailEnd type="none" w="sm" len="sm"/>
          </a:ln>
          <a:effectLst/>
        </p:spPr>
      </p:cxnSp>
      <p:sp>
        <p:nvSpPr>
          <p:cNvPr id="103" name="Rectangle 106"/>
          <p:cNvSpPr>
            <a:spLocks noChangeArrowheads="1"/>
          </p:cNvSpPr>
          <p:nvPr/>
        </p:nvSpPr>
        <p:spPr bwMode="auto">
          <a:xfrm>
            <a:off x="292688" y="1109608"/>
            <a:ext cx="363538" cy="4556449"/>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4" name="Text Box 109"/>
          <p:cNvSpPr txBox="1">
            <a:spLocks noChangeArrowheads="1"/>
          </p:cNvSpPr>
          <p:nvPr/>
        </p:nvSpPr>
        <p:spPr bwMode="auto">
          <a:xfrm rot="16200000">
            <a:off x="-1776290" y="3223231"/>
            <a:ext cx="4541181" cy="313932"/>
          </a:xfrm>
          <a:prstGeom prst="rect">
            <a:avLst/>
          </a:prstGeom>
          <a:noFill/>
          <a:ln w="12700">
            <a:noFill/>
            <a:miter lim="800000"/>
            <a:headEnd type="none" w="sm" len="sm"/>
            <a:tailEnd type="none" w="sm" len="sm"/>
          </a:ln>
          <a:effectLst/>
        </p:spPr>
        <p:txBody>
          <a:bodyPr wrap="square">
            <a:spAutoFit/>
          </a:bodyPr>
          <a:lstStyle/>
          <a:p>
            <a:pPr algn="ctr"/>
            <a:r>
              <a:rPr lang="en-US" sz="1800" dirty="0" smtClean="0">
                <a:effectLst/>
                <a:latin typeface="Arial" charset="0"/>
              </a:rPr>
              <a:t>Peripheral Interrupts    12 x 16 = 192</a:t>
            </a:r>
            <a:endParaRPr lang="en-US" sz="1800" dirty="0">
              <a:effectLst/>
              <a:latin typeface="Arial" charset="0"/>
            </a:endParaRPr>
          </a:p>
        </p:txBody>
      </p:sp>
    </p:spTree>
    <p:custDataLst>
      <p:tags r:id="rId1"/>
    </p:custDataLst>
    <p:extLst>
      <p:ext uri="{BB962C8B-B14F-4D97-AF65-F5344CB8AC3E}">
        <p14:creationId xmlns:p14="http://schemas.microsoft.com/office/powerpoint/2010/main" val="312085231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dirty="0" smtClean="0"/>
              <a:t>F28377D </a:t>
            </a:r>
            <a:r>
              <a:rPr lang="en-US" dirty="0"/>
              <a:t>PIE </a:t>
            </a:r>
            <a:r>
              <a:rPr lang="en-US" dirty="0" smtClean="0"/>
              <a:t>Assignment Table - Lower</a:t>
            </a:r>
            <a:endParaRPr lang="en-US" dirty="0"/>
          </a:p>
        </p:txBody>
      </p:sp>
      <p:sp>
        <p:nvSpPr>
          <p:cNvPr id="124" name="Rectangle 12"/>
          <p:cNvSpPr>
            <a:spLocks noChangeArrowheads="1"/>
          </p:cNvSpPr>
          <p:nvPr/>
        </p:nvSpPr>
        <p:spPr bwMode="auto">
          <a:xfrm>
            <a:off x="152400"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endParaRPr lang="en-US" sz="1600">
              <a:effectLst/>
              <a:latin typeface="Arial" charset="0"/>
            </a:endParaRPr>
          </a:p>
        </p:txBody>
      </p:sp>
      <p:sp>
        <p:nvSpPr>
          <p:cNvPr id="125" name="Rectangle 13"/>
          <p:cNvSpPr>
            <a:spLocks noChangeArrowheads="1"/>
          </p:cNvSpPr>
          <p:nvPr/>
        </p:nvSpPr>
        <p:spPr bwMode="auto">
          <a:xfrm>
            <a:off x="1128713" y="774700"/>
            <a:ext cx="989012"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INTx.8</a:t>
            </a:r>
          </a:p>
        </p:txBody>
      </p:sp>
      <p:sp>
        <p:nvSpPr>
          <p:cNvPr id="126" name="Rectangle 14"/>
          <p:cNvSpPr>
            <a:spLocks noChangeArrowheads="1"/>
          </p:cNvSpPr>
          <p:nvPr/>
        </p:nvSpPr>
        <p:spPr bwMode="auto">
          <a:xfrm>
            <a:off x="211772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INTx.7</a:t>
            </a:r>
          </a:p>
        </p:txBody>
      </p:sp>
      <p:sp>
        <p:nvSpPr>
          <p:cNvPr id="127" name="Rectangle 15"/>
          <p:cNvSpPr>
            <a:spLocks noChangeArrowheads="1"/>
          </p:cNvSpPr>
          <p:nvPr/>
        </p:nvSpPr>
        <p:spPr bwMode="auto">
          <a:xfrm>
            <a:off x="310832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INTx.6</a:t>
            </a:r>
          </a:p>
        </p:txBody>
      </p:sp>
      <p:sp>
        <p:nvSpPr>
          <p:cNvPr id="128" name="Rectangle 16"/>
          <p:cNvSpPr>
            <a:spLocks noChangeArrowheads="1"/>
          </p:cNvSpPr>
          <p:nvPr/>
        </p:nvSpPr>
        <p:spPr bwMode="auto">
          <a:xfrm>
            <a:off x="4070350" y="774700"/>
            <a:ext cx="989013"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INTx.5</a:t>
            </a:r>
          </a:p>
        </p:txBody>
      </p:sp>
      <p:sp>
        <p:nvSpPr>
          <p:cNvPr id="129" name="Rectangle 17"/>
          <p:cNvSpPr>
            <a:spLocks noChangeArrowheads="1"/>
          </p:cNvSpPr>
          <p:nvPr/>
        </p:nvSpPr>
        <p:spPr bwMode="auto">
          <a:xfrm>
            <a:off x="504507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INTx.4</a:t>
            </a:r>
          </a:p>
        </p:txBody>
      </p:sp>
      <p:sp>
        <p:nvSpPr>
          <p:cNvPr id="130" name="Rectangle 18"/>
          <p:cNvSpPr>
            <a:spLocks noChangeArrowheads="1"/>
          </p:cNvSpPr>
          <p:nvPr/>
        </p:nvSpPr>
        <p:spPr bwMode="auto">
          <a:xfrm>
            <a:off x="603567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INTx.3</a:t>
            </a:r>
          </a:p>
        </p:txBody>
      </p:sp>
      <p:sp>
        <p:nvSpPr>
          <p:cNvPr id="131" name="Rectangle 19"/>
          <p:cNvSpPr>
            <a:spLocks noChangeArrowheads="1"/>
          </p:cNvSpPr>
          <p:nvPr/>
        </p:nvSpPr>
        <p:spPr bwMode="auto">
          <a:xfrm>
            <a:off x="7026275" y="774700"/>
            <a:ext cx="989013"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INTx.2</a:t>
            </a:r>
          </a:p>
        </p:txBody>
      </p:sp>
      <p:sp>
        <p:nvSpPr>
          <p:cNvPr id="132" name="Rectangle 20"/>
          <p:cNvSpPr>
            <a:spLocks noChangeArrowheads="1"/>
          </p:cNvSpPr>
          <p:nvPr/>
        </p:nvSpPr>
        <p:spPr bwMode="auto">
          <a:xfrm>
            <a:off x="8001000"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INTx.1</a:t>
            </a:r>
          </a:p>
        </p:txBody>
      </p:sp>
      <p:sp>
        <p:nvSpPr>
          <p:cNvPr id="133" name="Rectangle 21"/>
          <p:cNvSpPr>
            <a:spLocks noChangeArrowheads="1"/>
          </p:cNvSpPr>
          <p:nvPr/>
        </p:nvSpPr>
        <p:spPr bwMode="auto">
          <a:xfrm>
            <a:off x="152400" y="121126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a:t>
            </a:r>
          </a:p>
        </p:txBody>
      </p:sp>
      <p:sp>
        <p:nvSpPr>
          <p:cNvPr id="134" name="Rectangle 22"/>
          <p:cNvSpPr>
            <a:spLocks noChangeArrowheads="1"/>
          </p:cNvSpPr>
          <p:nvPr/>
        </p:nvSpPr>
        <p:spPr bwMode="auto">
          <a:xfrm>
            <a:off x="1128713" y="1211263"/>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WAKE</a:t>
            </a:r>
            <a:endParaRPr lang="en-US" sz="1400" dirty="0">
              <a:effectLst/>
              <a:latin typeface="Arial" charset="0"/>
            </a:endParaRPr>
          </a:p>
        </p:txBody>
      </p:sp>
      <p:sp>
        <p:nvSpPr>
          <p:cNvPr id="135" name="Rectangle 23"/>
          <p:cNvSpPr>
            <a:spLocks noChangeArrowheads="1"/>
          </p:cNvSpPr>
          <p:nvPr/>
        </p:nvSpPr>
        <p:spPr bwMode="auto">
          <a:xfrm>
            <a:off x="211772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a:effectLst/>
                <a:latin typeface="Arial" charset="0"/>
              </a:rPr>
              <a:t>TINT0</a:t>
            </a:r>
          </a:p>
        </p:txBody>
      </p:sp>
      <p:sp>
        <p:nvSpPr>
          <p:cNvPr id="136" name="Rectangle 24"/>
          <p:cNvSpPr>
            <a:spLocks noChangeArrowheads="1"/>
          </p:cNvSpPr>
          <p:nvPr/>
        </p:nvSpPr>
        <p:spPr bwMode="auto">
          <a:xfrm>
            <a:off x="310832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ADCD1</a:t>
            </a:r>
            <a:endParaRPr lang="en-US" sz="1400" dirty="0">
              <a:effectLst/>
              <a:latin typeface="Arial" charset="0"/>
            </a:endParaRPr>
          </a:p>
        </p:txBody>
      </p:sp>
      <p:sp>
        <p:nvSpPr>
          <p:cNvPr id="137" name="Rectangle 25"/>
          <p:cNvSpPr>
            <a:spLocks noChangeArrowheads="1"/>
          </p:cNvSpPr>
          <p:nvPr/>
        </p:nvSpPr>
        <p:spPr bwMode="auto">
          <a:xfrm>
            <a:off x="4070350" y="121126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a:effectLst/>
                <a:latin typeface="Arial" charset="0"/>
              </a:rPr>
              <a:t>XINT2</a:t>
            </a:r>
          </a:p>
        </p:txBody>
      </p:sp>
      <p:sp>
        <p:nvSpPr>
          <p:cNvPr id="138" name="Rectangle 26"/>
          <p:cNvSpPr>
            <a:spLocks noChangeArrowheads="1"/>
          </p:cNvSpPr>
          <p:nvPr/>
        </p:nvSpPr>
        <p:spPr bwMode="auto">
          <a:xfrm>
            <a:off x="504507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a:effectLst/>
                <a:latin typeface="Arial" charset="0"/>
              </a:rPr>
              <a:t>XINT1</a:t>
            </a:r>
          </a:p>
        </p:txBody>
      </p:sp>
      <p:sp>
        <p:nvSpPr>
          <p:cNvPr id="139" name="Rectangle 27"/>
          <p:cNvSpPr>
            <a:spLocks noChangeArrowheads="1"/>
          </p:cNvSpPr>
          <p:nvPr/>
        </p:nvSpPr>
        <p:spPr bwMode="auto">
          <a:xfrm>
            <a:off x="603567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ADCC1</a:t>
            </a:r>
            <a:endParaRPr lang="en-US" sz="1400" dirty="0">
              <a:effectLst/>
              <a:latin typeface="Arial" charset="0"/>
            </a:endParaRPr>
          </a:p>
        </p:txBody>
      </p:sp>
      <p:sp>
        <p:nvSpPr>
          <p:cNvPr id="140" name="Rectangle 28"/>
          <p:cNvSpPr>
            <a:spLocks noChangeArrowheads="1"/>
          </p:cNvSpPr>
          <p:nvPr/>
        </p:nvSpPr>
        <p:spPr bwMode="auto">
          <a:xfrm>
            <a:off x="7026275" y="121126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ADCB1</a:t>
            </a:r>
            <a:endParaRPr lang="en-US" sz="1400" dirty="0">
              <a:effectLst/>
              <a:latin typeface="Arial" charset="0"/>
            </a:endParaRPr>
          </a:p>
        </p:txBody>
      </p:sp>
      <p:sp>
        <p:nvSpPr>
          <p:cNvPr id="141" name="Rectangle 29"/>
          <p:cNvSpPr>
            <a:spLocks noChangeArrowheads="1"/>
          </p:cNvSpPr>
          <p:nvPr/>
        </p:nvSpPr>
        <p:spPr bwMode="auto">
          <a:xfrm>
            <a:off x="8001000"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ADCA1</a:t>
            </a:r>
            <a:endParaRPr lang="en-US" sz="1400" dirty="0">
              <a:effectLst/>
              <a:latin typeface="Arial" charset="0"/>
            </a:endParaRPr>
          </a:p>
        </p:txBody>
      </p:sp>
      <p:sp>
        <p:nvSpPr>
          <p:cNvPr id="142" name="Rectangle 30"/>
          <p:cNvSpPr>
            <a:spLocks noChangeArrowheads="1"/>
          </p:cNvSpPr>
          <p:nvPr/>
        </p:nvSpPr>
        <p:spPr bwMode="auto">
          <a:xfrm>
            <a:off x="152400" y="164782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INT2</a:t>
            </a:r>
          </a:p>
        </p:txBody>
      </p:sp>
      <p:sp>
        <p:nvSpPr>
          <p:cNvPr id="143" name="Rectangle 31"/>
          <p:cNvSpPr>
            <a:spLocks noChangeArrowheads="1"/>
          </p:cNvSpPr>
          <p:nvPr/>
        </p:nvSpPr>
        <p:spPr bwMode="auto">
          <a:xfrm>
            <a:off x="1128713" y="1647825"/>
            <a:ext cx="989012"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PWM8_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4" name="Rectangle 32"/>
          <p:cNvSpPr>
            <a:spLocks noChangeArrowheads="1"/>
          </p:cNvSpPr>
          <p:nvPr/>
        </p:nvSpPr>
        <p:spPr bwMode="auto">
          <a:xfrm>
            <a:off x="211772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PWM7_</a:t>
            </a:r>
            <a:endParaRPr lang="en-US" sz="1400" dirty="0">
              <a:effectLst/>
              <a:latin typeface="Arial" charset="0"/>
            </a:endParaRPr>
          </a:p>
          <a:p>
            <a:pPr algn="ctr">
              <a:spcBef>
                <a:spcPct val="0"/>
              </a:spcBef>
            </a:pPr>
            <a:r>
              <a:rPr lang="en-US" sz="1400" dirty="0">
                <a:effectLst/>
                <a:latin typeface="Arial" charset="0"/>
              </a:rPr>
              <a:t>TZ</a:t>
            </a:r>
          </a:p>
        </p:txBody>
      </p:sp>
      <p:sp>
        <p:nvSpPr>
          <p:cNvPr id="145" name="Rectangle 33"/>
          <p:cNvSpPr>
            <a:spLocks noChangeArrowheads="1"/>
          </p:cNvSpPr>
          <p:nvPr/>
        </p:nvSpPr>
        <p:spPr bwMode="auto">
          <a:xfrm>
            <a:off x="310832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PWM6_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6" name="Rectangle 34"/>
          <p:cNvSpPr>
            <a:spLocks noChangeArrowheads="1"/>
          </p:cNvSpPr>
          <p:nvPr/>
        </p:nvSpPr>
        <p:spPr bwMode="auto">
          <a:xfrm>
            <a:off x="4070350" y="164782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PWM5_</a:t>
            </a:r>
            <a:endParaRPr lang="en-US" sz="1400" dirty="0">
              <a:effectLst/>
              <a:latin typeface="Arial" charset="0"/>
            </a:endParaRPr>
          </a:p>
          <a:p>
            <a:pPr algn="ctr">
              <a:spcBef>
                <a:spcPct val="0"/>
              </a:spcBef>
            </a:pPr>
            <a:r>
              <a:rPr lang="en-US" sz="1400" dirty="0">
                <a:effectLst/>
                <a:latin typeface="Arial" charset="0"/>
              </a:rPr>
              <a:t>TZ</a:t>
            </a:r>
          </a:p>
        </p:txBody>
      </p:sp>
      <p:sp>
        <p:nvSpPr>
          <p:cNvPr id="147" name="Rectangle 35"/>
          <p:cNvSpPr>
            <a:spLocks noChangeArrowheads="1"/>
          </p:cNvSpPr>
          <p:nvPr/>
        </p:nvSpPr>
        <p:spPr bwMode="auto">
          <a:xfrm>
            <a:off x="504507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PWM4_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8" name="Rectangle 36"/>
          <p:cNvSpPr>
            <a:spLocks noChangeArrowheads="1"/>
          </p:cNvSpPr>
          <p:nvPr/>
        </p:nvSpPr>
        <p:spPr bwMode="auto">
          <a:xfrm>
            <a:off x="603567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PWM3_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9" name="Rectangle 37"/>
          <p:cNvSpPr>
            <a:spLocks noChangeArrowheads="1"/>
          </p:cNvSpPr>
          <p:nvPr/>
        </p:nvSpPr>
        <p:spPr bwMode="auto">
          <a:xfrm>
            <a:off x="7026275" y="164782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PWM2_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50" name="Rectangle 38"/>
          <p:cNvSpPr>
            <a:spLocks noChangeArrowheads="1"/>
          </p:cNvSpPr>
          <p:nvPr/>
        </p:nvSpPr>
        <p:spPr bwMode="auto">
          <a:xfrm>
            <a:off x="8001000"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PWM1_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51" name="Rectangle 39"/>
          <p:cNvSpPr>
            <a:spLocks noChangeArrowheads="1"/>
          </p:cNvSpPr>
          <p:nvPr/>
        </p:nvSpPr>
        <p:spPr bwMode="auto">
          <a:xfrm>
            <a:off x="152400" y="208438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INT3</a:t>
            </a:r>
          </a:p>
        </p:txBody>
      </p:sp>
      <p:sp>
        <p:nvSpPr>
          <p:cNvPr id="152" name="Rectangle 40"/>
          <p:cNvSpPr>
            <a:spLocks noChangeArrowheads="1"/>
          </p:cNvSpPr>
          <p:nvPr/>
        </p:nvSpPr>
        <p:spPr bwMode="auto">
          <a:xfrm>
            <a:off x="1128713" y="2084388"/>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PWM8</a:t>
            </a:r>
          </a:p>
        </p:txBody>
      </p:sp>
      <p:sp>
        <p:nvSpPr>
          <p:cNvPr id="153" name="Rectangle 41"/>
          <p:cNvSpPr>
            <a:spLocks noChangeArrowheads="1"/>
          </p:cNvSpPr>
          <p:nvPr/>
        </p:nvSpPr>
        <p:spPr bwMode="auto">
          <a:xfrm>
            <a:off x="211772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PWM7</a:t>
            </a:r>
          </a:p>
        </p:txBody>
      </p:sp>
      <p:sp>
        <p:nvSpPr>
          <p:cNvPr id="154" name="Rectangle 42"/>
          <p:cNvSpPr>
            <a:spLocks noChangeArrowheads="1"/>
          </p:cNvSpPr>
          <p:nvPr/>
        </p:nvSpPr>
        <p:spPr bwMode="auto">
          <a:xfrm>
            <a:off x="310832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PWM6</a:t>
            </a:r>
          </a:p>
        </p:txBody>
      </p:sp>
      <p:sp>
        <p:nvSpPr>
          <p:cNvPr id="155" name="Rectangle 43"/>
          <p:cNvSpPr>
            <a:spLocks noChangeArrowheads="1"/>
          </p:cNvSpPr>
          <p:nvPr/>
        </p:nvSpPr>
        <p:spPr bwMode="auto">
          <a:xfrm>
            <a:off x="4070350" y="208438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PWM5</a:t>
            </a:r>
          </a:p>
        </p:txBody>
      </p:sp>
      <p:sp>
        <p:nvSpPr>
          <p:cNvPr id="156" name="Rectangle 44"/>
          <p:cNvSpPr>
            <a:spLocks noChangeArrowheads="1"/>
          </p:cNvSpPr>
          <p:nvPr/>
        </p:nvSpPr>
        <p:spPr bwMode="auto">
          <a:xfrm>
            <a:off x="504507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PWM4</a:t>
            </a:r>
          </a:p>
        </p:txBody>
      </p:sp>
      <p:sp>
        <p:nvSpPr>
          <p:cNvPr id="157" name="Rectangle 45"/>
          <p:cNvSpPr>
            <a:spLocks noChangeArrowheads="1"/>
          </p:cNvSpPr>
          <p:nvPr/>
        </p:nvSpPr>
        <p:spPr bwMode="auto">
          <a:xfrm>
            <a:off x="603567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PWM3</a:t>
            </a:r>
          </a:p>
        </p:txBody>
      </p:sp>
      <p:sp>
        <p:nvSpPr>
          <p:cNvPr id="158" name="Rectangle 46"/>
          <p:cNvSpPr>
            <a:spLocks noChangeArrowheads="1"/>
          </p:cNvSpPr>
          <p:nvPr/>
        </p:nvSpPr>
        <p:spPr bwMode="auto">
          <a:xfrm>
            <a:off x="7026275" y="208438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PWM2</a:t>
            </a:r>
          </a:p>
        </p:txBody>
      </p:sp>
      <p:sp>
        <p:nvSpPr>
          <p:cNvPr id="159" name="Rectangle 47"/>
          <p:cNvSpPr>
            <a:spLocks noChangeArrowheads="1"/>
          </p:cNvSpPr>
          <p:nvPr/>
        </p:nvSpPr>
        <p:spPr bwMode="auto">
          <a:xfrm>
            <a:off x="8001000"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PWM1</a:t>
            </a:r>
          </a:p>
        </p:txBody>
      </p:sp>
      <p:sp>
        <p:nvSpPr>
          <p:cNvPr id="160" name="Rectangle 48"/>
          <p:cNvSpPr>
            <a:spLocks noChangeArrowheads="1"/>
          </p:cNvSpPr>
          <p:nvPr/>
        </p:nvSpPr>
        <p:spPr bwMode="auto">
          <a:xfrm>
            <a:off x="152400" y="2520950"/>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INT4</a:t>
            </a:r>
          </a:p>
        </p:txBody>
      </p:sp>
      <p:sp>
        <p:nvSpPr>
          <p:cNvPr id="161" name="Rectangle 49"/>
          <p:cNvSpPr>
            <a:spLocks noChangeArrowheads="1"/>
          </p:cNvSpPr>
          <p:nvPr/>
        </p:nvSpPr>
        <p:spPr bwMode="auto">
          <a:xfrm>
            <a:off x="1128713" y="2520950"/>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2" name="Rectangle 50"/>
          <p:cNvSpPr>
            <a:spLocks noChangeArrowheads="1"/>
          </p:cNvSpPr>
          <p:nvPr/>
        </p:nvSpPr>
        <p:spPr bwMode="auto">
          <a:xfrm>
            <a:off x="2117725"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3" name="Rectangle 51"/>
          <p:cNvSpPr>
            <a:spLocks noChangeArrowheads="1"/>
          </p:cNvSpPr>
          <p:nvPr/>
        </p:nvSpPr>
        <p:spPr bwMode="auto">
          <a:xfrm>
            <a:off x="3108325" y="25209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ECAP6</a:t>
            </a:r>
          </a:p>
        </p:txBody>
      </p:sp>
      <p:sp>
        <p:nvSpPr>
          <p:cNvPr id="164" name="Rectangle 52"/>
          <p:cNvSpPr>
            <a:spLocks noChangeArrowheads="1"/>
          </p:cNvSpPr>
          <p:nvPr/>
        </p:nvSpPr>
        <p:spPr bwMode="auto">
          <a:xfrm>
            <a:off x="4070350" y="2520950"/>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ECAP5</a:t>
            </a:r>
          </a:p>
        </p:txBody>
      </p:sp>
      <p:sp>
        <p:nvSpPr>
          <p:cNvPr id="165" name="Rectangle 53"/>
          <p:cNvSpPr>
            <a:spLocks noChangeArrowheads="1"/>
          </p:cNvSpPr>
          <p:nvPr/>
        </p:nvSpPr>
        <p:spPr bwMode="auto">
          <a:xfrm>
            <a:off x="5045075" y="25209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ECAP4</a:t>
            </a:r>
          </a:p>
        </p:txBody>
      </p:sp>
      <p:sp>
        <p:nvSpPr>
          <p:cNvPr id="166" name="Rectangle 54"/>
          <p:cNvSpPr>
            <a:spLocks noChangeArrowheads="1"/>
          </p:cNvSpPr>
          <p:nvPr/>
        </p:nvSpPr>
        <p:spPr bwMode="auto">
          <a:xfrm>
            <a:off x="6035675" y="25209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ECAP3</a:t>
            </a:r>
          </a:p>
        </p:txBody>
      </p:sp>
      <p:sp>
        <p:nvSpPr>
          <p:cNvPr id="167" name="Rectangle 55"/>
          <p:cNvSpPr>
            <a:spLocks noChangeArrowheads="1"/>
          </p:cNvSpPr>
          <p:nvPr/>
        </p:nvSpPr>
        <p:spPr bwMode="auto">
          <a:xfrm>
            <a:off x="7026275" y="2520950"/>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ECAP2</a:t>
            </a:r>
          </a:p>
        </p:txBody>
      </p:sp>
      <p:sp>
        <p:nvSpPr>
          <p:cNvPr id="168" name="Rectangle 56"/>
          <p:cNvSpPr>
            <a:spLocks noChangeArrowheads="1"/>
          </p:cNvSpPr>
          <p:nvPr/>
        </p:nvSpPr>
        <p:spPr bwMode="auto">
          <a:xfrm>
            <a:off x="8001000" y="25209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ECAP1</a:t>
            </a:r>
          </a:p>
        </p:txBody>
      </p:sp>
      <p:sp>
        <p:nvSpPr>
          <p:cNvPr id="169" name="Rectangle 57"/>
          <p:cNvSpPr>
            <a:spLocks noChangeArrowheads="1"/>
          </p:cNvSpPr>
          <p:nvPr/>
        </p:nvSpPr>
        <p:spPr bwMode="auto">
          <a:xfrm>
            <a:off x="152400" y="295751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INT5</a:t>
            </a:r>
          </a:p>
        </p:txBody>
      </p:sp>
      <p:sp>
        <p:nvSpPr>
          <p:cNvPr id="170" name="Rectangle 58"/>
          <p:cNvSpPr>
            <a:spLocks noChangeArrowheads="1"/>
          </p:cNvSpPr>
          <p:nvPr/>
        </p:nvSpPr>
        <p:spPr bwMode="auto">
          <a:xfrm>
            <a:off x="1128713" y="2957513"/>
            <a:ext cx="989012"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71" name="Rectangle 59"/>
          <p:cNvSpPr>
            <a:spLocks noChangeArrowheads="1"/>
          </p:cNvSpPr>
          <p:nvPr/>
        </p:nvSpPr>
        <p:spPr bwMode="auto">
          <a:xfrm>
            <a:off x="211772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72" name="Rectangle 60"/>
          <p:cNvSpPr>
            <a:spLocks noChangeArrowheads="1"/>
          </p:cNvSpPr>
          <p:nvPr/>
        </p:nvSpPr>
        <p:spPr bwMode="auto">
          <a:xfrm>
            <a:off x="310832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73" name="Rectangle 61"/>
          <p:cNvSpPr>
            <a:spLocks noChangeArrowheads="1"/>
          </p:cNvSpPr>
          <p:nvPr/>
        </p:nvSpPr>
        <p:spPr bwMode="auto">
          <a:xfrm>
            <a:off x="4070350" y="2957513"/>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74" name="Rectangle 62"/>
          <p:cNvSpPr>
            <a:spLocks noChangeArrowheads="1"/>
          </p:cNvSpPr>
          <p:nvPr/>
        </p:nvSpPr>
        <p:spPr bwMode="auto">
          <a:xfrm>
            <a:off x="504507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smtClean="0">
              <a:effectLst/>
              <a:latin typeface="Arial" charset="0"/>
            </a:endParaRPr>
          </a:p>
        </p:txBody>
      </p:sp>
      <p:sp>
        <p:nvSpPr>
          <p:cNvPr id="175" name="Rectangle 63"/>
          <p:cNvSpPr>
            <a:spLocks noChangeArrowheads="1"/>
          </p:cNvSpPr>
          <p:nvPr/>
        </p:nvSpPr>
        <p:spPr bwMode="auto">
          <a:xfrm>
            <a:off x="6035675" y="29575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EQEP3</a:t>
            </a:r>
          </a:p>
        </p:txBody>
      </p:sp>
      <p:sp>
        <p:nvSpPr>
          <p:cNvPr id="176" name="Rectangle 64"/>
          <p:cNvSpPr>
            <a:spLocks noChangeArrowheads="1"/>
          </p:cNvSpPr>
          <p:nvPr/>
        </p:nvSpPr>
        <p:spPr bwMode="auto">
          <a:xfrm>
            <a:off x="7026275" y="29575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EQEP2</a:t>
            </a:r>
          </a:p>
        </p:txBody>
      </p:sp>
      <p:sp>
        <p:nvSpPr>
          <p:cNvPr id="177" name="Rectangle 65"/>
          <p:cNvSpPr>
            <a:spLocks noChangeArrowheads="1"/>
          </p:cNvSpPr>
          <p:nvPr/>
        </p:nvSpPr>
        <p:spPr bwMode="auto">
          <a:xfrm>
            <a:off x="8001000" y="29575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EQEP1</a:t>
            </a:r>
          </a:p>
        </p:txBody>
      </p:sp>
      <p:sp>
        <p:nvSpPr>
          <p:cNvPr id="178" name="Rectangle 66"/>
          <p:cNvSpPr>
            <a:spLocks noChangeArrowheads="1"/>
          </p:cNvSpPr>
          <p:nvPr/>
        </p:nvSpPr>
        <p:spPr bwMode="auto">
          <a:xfrm>
            <a:off x="152400" y="3394075"/>
            <a:ext cx="990600" cy="43815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INT6</a:t>
            </a:r>
          </a:p>
        </p:txBody>
      </p:sp>
      <p:sp>
        <p:nvSpPr>
          <p:cNvPr id="179" name="Rectangle 67"/>
          <p:cNvSpPr>
            <a:spLocks noChangeArrowheads="1"/>
          </p:cNvSpPr>
          <p:nvPr/>
        </p:nvSpPr>
        <p:spPr bwMode="auto">
          <a:xfrm>
            <a:off x="1128713" y="3394075"/>
            <a:ext cx="989012"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a:effectLst/>
                <a:latin typeface="Arial" charset="0"/>
              </a:rPr>
              <a:t>MCBSP</a:t>
            </a:r>
          </a:p>
          <a:p>
            <a:pPr algn="ctr">
              <a:spcBef>
                <a:spcPct val="0"/>
              </a:spcBef>
            </a:pPr>
            <a:r>
              <a:rPr lang="en-US" sz="1400" dirty="0" smtClean="0">
                <a:effectLst/>
                <a:latin typeface="Arial" charset="0"/>
              </a:rPr>
              <a:t>B_TX</a:t>
            </a:r>
            <a:endParaRPr lang="en-US" sz="1400" dirty="0">
              <a:effectLst/>
              <a:latin typeface="Arial" charset="0"/>
            </a:endParaRPr>
          </a:p>
        </p:txBody>
      </p:sp>
      <p:sp>
        <p:nvSpPr>
          <p:cNvPr id="180" name="Rectangle 68"/>
          <p:cNvSpPr>
            <a:spLocks noChangeArrowheads="1"/>
          </p:cNvSpPr>
          <p:nvPr/>
        </p:nvSpPr>
        <p:spPr bwMode="auto">
          <a:xfrm>
            <a:off x="2117725"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a:effectLst/>
                <a:latin typeface="Arial" charset="0"/>
              </a:rPr>
              <a:t>MCBSP</a:t>
            </a:r>
          </a:p>
          <a:p>
            <a:pPr algn="ctr">
              <a:spcBef>
                <a:spcPct val="0"/>
              </a:spcBef>
            </a:pPr>
            <a:r>
              <a:rPr lang="en-US" sz="1400" dirty="0" smtClean="0">
                <a:effectLst/>
                <a:latin typeface="Arial" charset="0"/>
              </a:rPr>
              <a:t>B_RX</a:t>
            </a:r>
            <a:endParaRPr lang="en-US" sz="1400" dirty="0">
              <a:effectLst/>
              <a:latin typeface="Arial" charset="0"/>
            </a:endParaRPr>
          </a:p>
        </p:txBody>
      </p:sp>
      <p:sp>
        <p:nvSpPr>
          <p:cNvPr id="181" name="Rectangle 69"/>
          <p:cNvSpPr>
            <a:spLocks noChangeArrowheads="1"/>
          </p:cNvSpPr>
          <p:nvPr/>
        </p:nvSpPr>
        <p:spPr bwMode="auto">
          <a:xfrm>
            <a:off x="3108325"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a:effectLst/>
                <a:latin typeface="Arial" charset="0"/>
              </a:rPr>
              <a:t>MCBSP</a:t>
            </a:r>
          </a:p>
          <a:p>
            <a:pPr algn="ctr">
              <a:spcBef>
                <a:spcPct val="0"/>
              </a:spcBef>
            </a:pPr>
            <a:r>
              <a:rPr lang="en-US" sz="1400" dirty="0" smtClean="0">
                <a:effectLst/>
                <a:latin typeface="Arial" charset="0"/>
              </a:rPr>
              <a:t>A_TX</a:t>
            </a:r>
            <a:endParaRPr lang="en-US" sz="1400" dirty="0">
              <a:effectLst/>
              <a:latin typeface="Arial" charset="0"/>
            </a:endParaRPr>
          </a:p>
        </p:txBody>
      </p:sp>
      <p:sp>
        <p:nvSpPr>
          <p:cNvPr id="182" name="Rectangle 70"/>
          <p:cNvSpPr>
            <a:spLocks noChangeArrowheads="1"/>
          </p:cNvSpPr>
          <p:nvPr/>
        </p:nvSpPr>
        <p:spPr bwMode="auto">
          <a:xfrm>
            <a:off x="4070350" y="3394075"/>
            <a:ext cx="989013"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MCBSP</a:t>
            </a:r>
            <a:endParaRPr lang="en-US" sz="1400" dirty="0">
              <a:effectLst/>
              <a:latin typeface="Arial" charset="0"/>
            </a:endParaRPr>
          </a:p>
          <a:p>
            <a:pPr algn="ctr">
              <a:spcBef>
                <a:spcPct val="0"/>
              </a:spcBef>
            </a:pPr>
            <a:r>
              <a:rPr lang="en-US" sz="1400" dirty="0" smtClean="0">
                <a:effectLst/>
                <a:latin typeface="Arial" charset="0"/>
              </a:rPr>
              <a:t>A_RX</a:t>
            </a:r>
            <a:endParaRPr lang="en-US" sz="1400" dirty="0">
              <a:effectLst/>
              <a:latin typeface="Arial" charset="0"/>
            </a:endParaRPr>
          </a:p>
        </p:txBody>
      </p:sp>
      <p:sp>
        <p:nvSpPr>
          <p:cNvPr id="183" name="Rectangle 71"/>
          <p:cNvSpPr>
            <a:spLocks noChangeArrowheads="1"/>
          </p:cNvSpPr>
          <p:nvPr/>
        </p:nvSpPr>
        <p:spPr bwMode="auto">
          <a:xfrm>
            <a:off x="5045075"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SPIB_TX</a:t>
            </a:r>
            <a:endParaRPr lang="en-US" sz="1400" dirty="0">
              <a:effectLst/>
              <a:latin typeface="Arial" charset="0"/>
            </a:endParaRPr>
          </a:p>
        </p:txBody>
      </p:sp>
      <p:sp>
        <p:nvSpPr>
          <p:cNvPr id="184" name="Rectangle 72"/>
          <p:cNvSpPr>
            <a:spLocks noChangeArrowheads="1"/>
          </p:cNvSpPr>
          <p:nvPr/>
        </p:nvSpPr>
        <p:spPr bwMode="auto">
          <a:xfrm>
            <a:off x="6035675"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SPIB_RX</a:t>
            </a:r>
            <a:endParaRPr lang="en-US" sz="1400" dirty="0">
              <a:effectLst/>
              <a:latin typeface="Arial" charset="0"/>
            </a:endParaRPr>
          </a:p>
        </p:txBody>
      </p:sp>
      <p:sp>
        <p:nvSpPr>
          <p:cNvPr id="185" name="Rectangle 73"/>
          <p:cNvSpPr>
            <a:spLocks noChangeArrowheads="1"/>
          </p:cNvSpPr>
          <p:nvPr/>
        </p:nvSpPr>
        <p:spPr bwMode="auto">
          <a:xfrm>
            <a:off x="7026275" y="3394075"/>
            <a:ext cx="989013"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SPIA_TX</a:t>
            </a:r>
            <a:endParaRPr lang="en-US" sz="1400" dirty="0">
              <a:effectLst/>
              <a:latin typeface="Arial" charset="0"/>
            </a:endParaRPr>
          </a:p>
        </p:txBody>
      </p:sp>
      <p:sp>
        <p:nvSpPr>
          <p:cNvPr id="186" name="Rectangle 74"/>
          <p:cNvSpPr>
            <a:spLocks noChangeArrowheads="1"/>
          </p:cNvSpPr>
          <p:nvPr/>
        </p:nvSpPr>
        <p:spPr bwMode="auto">
          <a:xfrm>
            <a:off x="8001000"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SPIA_RX</a:t>
            </a:r>
          </a:p>
        </p:txBody>
      </p:sp>
      <p:sp>
        <p:nvSpPr>
          <p:cNvPr id="187" name="Rectangle 75"/>
          <p:cNvSpPr>
            <a:spLocks noChangeArrowheads="1"/>
          </p:cNvSpPr>
          <p:nvPr/>
        </p:nvSpPr>
        <p:spPr bwMode="auto">
          <a:xfrm>
            <a:off x="152400" y="383222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INT7</a:t>
            </a:r>
          </a:p>
        </p:txBody>
      </p:sp>
      <p:sp>
        <p:nvSpPr>
          <p:cNvPr id="188" name="Rectangle 76"/>
          <p:cNvSpPr>
            <a:spLocks noChangeArrowheads="1"/>
          </p:cNvSpPr>
          <p:nvPr/>
        </p:nvSpPr>
        <p:spPr bwMode="auto">
          <a:xfrm>
            <a:off x="1128713" y="3832225"/>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89" name="Rectangle 77"/>
          <p:cNvSpPr>
            <a:spLocks noChangeArrowheads="1"/>
          </p:cNvSpPr>
          <p:nvPr/>
        </p:nvSpPr>
        <p:spPr bwMode="auto">
          <a:xfrm>
            <a:off x="2117725"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90" name="Rectangle 78"/>
          <p:cNvSpPr>
            <a:spLocks noChangeArrowheads="1"/>
          </p:cNvSpPr>
          <p:nvPr/>
        </p:nvSpPr>
        <p:spPr bwMode="auto">
          <a:xfrm>
            <a:off x="3108325" y="38322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DMA_CH6</a:t>
            </a:r>
            <a:endParaRPr lang="en-US" sz="1400" dirty="0">
              <a:effectLst/>
              <a:latin typeface="Arial" charset="0"/>
            </a:endParaRPr>
          </a:p>
        </p:txBody>
      </p:sp>
      <p:sp>
        <p:nvSpPr>
          <p:cNvPr id="191" name="Rectangle 79"/>
          <p:cNvSpPr>
            <a:spLocks noChangeArrowheads="1"/>
          </p:cNvSpPr>
          <p:nvPr/>
        </p:nvSpPr>
        <p:spPr bwMode="auto">
          <a:xfrm>
            <a:off x="4070350" y="383222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DMA_CH5</a:t>
            </a:r>
            <a:endParaRPr lang="en-US" sz="1400" dirty="0">
              <a:effectLst/>
              <a:latin typeface="Arial" charset="0"/>
            </a:endParaRPr>
          </a:p>
        </p:txBody>
      </p:sp>
      <p:sp>
        <p:nvSpPr>
          <p:cNvPr id="192" name="Rectangle 80"/>
          <p:cNvSpPr>
            <a:spLocks noChangeArrowheads="1"/>
          </p:cNvSpPr>
          <p:nvPr/>
        </p:nvSpPr>
        <p:spPr bwMode="auto">
          <a:xfrm>
            <a:off x="5045075" y="38322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DMA_CH4</a:t>
            </a:r>
            <a:endParaRPr lang="en-US" sz="1400" dirty="0">
              <a:effectLst/>
              <a:latin typeface="Arial" charset="0"/>
            </a:endParaRPr>
          </a:p>
        </p:txBody>
      </p:sp>
      <p:sp>
        <p:nvSpPr>
          <p:cNvPr id="193" name="Rectangle 81"/>
          <p:cNvSpPr>
            <a:spLocks noChangeArrowheads="1"/>
          </p:cNvSpPr>
          <p:nvPr/>
        </p:nvSpPr>
        <p:spPr bwMode="auto">
          <a:xfrm>
            <a:off x="6035675" y="38322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DMA_CH3</a:t>
            </a:r>
            <a:endParaRPr lang="en-US" sz="1400" dirty="0">
              <a:effectLst/>
              <a:latin typeface="Arial" charset="0"/>
            </a:endParaRPr>
          </a:p>
        </p:txBody>
      </p:sp>
      <p:sp>
        <p:nvSpPr>
          <p:cNvPr id="194" name="Rectangle 82"/>
          <p:cNvSpPr>
            <a:spLocks noChangeArrowheads="1"/>
          </p:cNvSpPr>
          <p:nvPr/>
        </p:nvSpPr>
        <p:spPr bwMode="auto">
          <a:xfrm>
            <a:off x="7026275" y="383222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DMA_CH2</a:t>
            </a:r>
            <a:endParaRPr lang="en-US" sz="1400" dirty="0">
              <a:effectLst/>
              <a:latin typeface="Arial" charset="0"/>
            </a:endParaRPr>
          </a:p>
        </p:txBody>
      </p:sp>
      <p:sp>
        <p:nvSpPr>
          <p:cNvPr id="195" name="Rectangle 83"/>
          <p:cNvSpPr>
            <a:spLocks noChangeArrowheads="1"/>
          </p:cNvSpPr>
          <p:nvPr/>
        </p:nvSpPr>
        <p:spPr bwMode="auto">
          <a:xfrm>
            <a:off x="8001000" y="38322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DMA_CH1</a:t>
            </a:r>
            <a:endParaRPr lang="en-US" sz="1400" dirty="0">
              <a:effectLst/>
              <a:latin typeface="Arial" charset="0"/>
            </a:endParaRPr>
          </a:p>
        </p:txBody>
      </p:sp>
      <p:sp>
        <p:nvSpPr>
          <p:cNvPr id="196" name="Rectangle 84"/>
          <p:cNvSpPr>
            <a:spLocks noChangeArrowheads="1"/>
          </p:cNvSpPr>
          <p:nvPr/>
        </p:nvSpPr>
        <p:spPr bwMode="auto">
          <a:xfrm>
            <a:off x="152400" y="426878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INT8</a:t>
            </a:r>
          </a:p>
        </p:txBody>
      </p:sp>
      <p:sp>
        <p:nvSpPr>
          <p:cNvPr id="197" name="Rectangle 85"/>
          <p:cNvSpPr>
            <a:spLocks noChangeArrowheads="1"/>
          </p:cNvSpPr>
          <p:nvPr/>
        </p:nvSpPr>
        <p:spPr bwMode="auto">
          <a:xfrm>
            <a:off x="1128713" y="4268788"/>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SCID_TX</a:t>
            </a:r>
            <a:endParaRPr lang="en-US" sz="1400" dirty="0">
              <a:effectLst/>
              <a:latin typeface="Arial" charset="0"/>
            </a:endParaRPr>
          </a:p>
        </p:txBody>
      </p:sp>
      <p:sp>
        <p:nvSpPr>
          <p:cNvPr id="198" name="Rectangle 86"/>
          <p:cNvSpPr>
            <a:spLocks noChangeArrowheads="1"/>
          </p:cNvSpPr>
          <p:nvPr/>
        </p:nvSpPr>
        <p:spPr bwMode="auto">
          <a:xfrm>
            <a:off x="2117725"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SCID_RX</a:t>
            </a:r>
            <a:endParaRPr lang="en-US" sz="1400" dirty="0">
              <a:effectLst/>
              <a:latin typeface="Arial" charset="0"/>
            </a:endParaRPr>
          </a:p>
        </p:txBody>
      </p:sp>
      <p:sp>
        <p:nvSpPr>
          <p:cNvPr id="199" name="Rectangle 87"/>
          <p:cNvSpPr>
            <a:spLocks noChangeArrowheads="1"/>
          </p:cNvSpPr>
          <p:nvPr/>
        </p:nvSpPr>
        <p:spPr bwMode="auto">
          <a:xfrm>
            <a:off x="3108325"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SCIC_TX</a:t>
            </a:r>
            <a:endParaRPr lang="en-US" sz="1400" dirty="0">
              <a:effectLst/>
              <a:latin typeface="Arial" charset="0"/>
            </a:endParaRPr>
          </a:p>
        </p:txBody>
      </p:sp>
      <p:sp>
        <p:nvSpPr>
          <p:cNvPr id="200" name="Rectangle 88"/>
          <p:cNvSpPr>
            <a:spLocks noChangeArrowheads="1"/>
          </p:cNvSpPr>
          <p:nvPr/>
        </p:nvSpPr>
        <p:spPr bwMode="auto">
          <a:xfrm>
            <a:off x="4070350" y="426878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SCIC_RX</a:t>
            </a:r>
            <a:endParaRPr lang="en-US" sz="1400" dirty="0">
              <a:effectLst/>
              <a:latin typeface="Arial" charset="0"/>
            </a:endParaRPr>
          </a:p>
        </p:txBody>
      </p:sp>
      <p:sp>
        <p:nvSpPr>
          <p:cNvPr id="201" name="Rectangle 89"/>
          <p:cNvSpPr>
            <a:spLocks noChangeArrowheads="1"/>
          </p:cNvSpPr>
          <p:nvPr/>
        </p:nvSpPr>
        <p:spPr bwMode="auto">
          <a:xfrm>
            <a:off x="5045075"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I2CB_</a:t>
            </a:r>
            <a:endParaRPr lang="en-US" sz="1400" dirty="0">
              <a:effectLst/>
              <a:latin typeface="Arial" charset="0"/>
            </a:endParaRPr>
          </a:p>
          <a:p>
            <a:pPr algn="ctr">
              <a:spcBef>
                <a:spcPct val="0"/>
              </a:spcBef>
            </a:pPr>
            <a:r>
              <a:rPr lang="en-US" sz="1400" dirty="0">
                <a:effectLst/>
                <a:latin typeface="Arial" charset="0"/>
              </a:rPr>
              <a:t>FIFO</a:t>
            </a:r>
          </a:p>
        </p:txBody>
      </p:sp>
      <p:sp>
        <p:nvSpPr>
          <p:cNvPr id="202" name="Rectangle 90"/>
          <p:cNvSpPr>
            <a:spLocks noChangeArrowheads="1"/>
          </p:cNvSpPr>
          <p:nvPr/>
        </p:nvSpPr>
        <p:spPr bwMode="auto">
          <a:xfrm>
            <a:off x="6035675"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I2CB</a:t>
            </a:r>
            <a:endParaRPr lang="en-US" sz="1400" dirty="0">
              <a:effectLst/>
              <a:latin typeface="Arial" charset="0"/>
            </a:endParaRPr>
          </a:p>
        </p:txBody>
      </p:sp>
      <p:sp>
        <p:nvSpPr>
          <p:cNvPr id="203" name="Rectangle 91"/>
          <p:cNvSpPr>
            <a:spLocks noChangeArrowheads="1"/>
          </p:cNvSpPr>
          <p:nvPr/>
        </p:nvSpPr>
        <p:spPr bwMode="auto">
          <a:xfrm>
            <a:off x="7026275" y="426878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I2CA_</a:t>
            </a:r>
            <a:endParaRPr lang="en-US" sz="1400" dirty="0">
              <a:effectLst/>
              <a:latin typeface="Arial" charset="0"/>
            </a:endParaRPr>
          </a:p>
          <a:p>
            <a:pPr algn="ctr">
              <a:spcBef>
                <a:spcPct val="0"/>
              </a:spcBef>
            </a:pPr>
            <a:r>
              <a:rPr lang="en-US" sz="1400" dirty="0" smtClean="0">
                <a:effectLst/>
                <a:latin typeface="Arial" charset="0"/>
              </a:rPr>
              <a:t>FIFO</a:t>
            </a:r>
            <a:endParaRPr lang="en-US" sz="1400" dirty="0">
              <a:effectLst/>
              <a:latin typeface="Arial" charset="0"/>
            </a:endParaRPr>
          </a:p>
        </p:txBody>
      </p:sp>
      <p:sp>
        <p:nvSpPr>
          <p:cNvPr id="204" name="Rectangle 92"/>
          <p:cNvSpPr>
            <a:spLocks noChangeArrowheads="1"/>
          </p:cNvSpPr>
          <p:nvPr/>
        </p:nvSpPr>
        <p:spPr bwMode="auto">
          <a:xfrm>
            <a:off x="8001000"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I2CA</a:t>
            </a:r>
            <a:endParaRPr lang="en-US" sz="1400" dirty="0">
              <a:effectLst/>
              <a:latin typeface="Arial" charset="0"/>
            </a:endParaRPr>
          </a:p>
        </p:txBody>
      </p:sp>
      <p:sp>
        <p:nvSpPr>
          <p:cNvPr id="205" name="Rectangle 93"/>
          <p:cNvSpPr>
            <a:spLocks noChangeArrowheads="1"/>
          </p:cNvSpPr>
          <p:nvPr/>
        </p:nvSpPr>
        <p:spPr bwMode="auto">
          <a:xfrm>
            <a:off x="152400" y="4705350"/>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INT9</a:t>
            </a:r>
          </a:p>
        </p:txBody>
      </p:sp>
      <p:sp>
        <p:nvSpPr>
          <p:cNvPr id="206" name="Rectangle 94"/>
          <p:cNvSpPr>
            <a:spLocks noChangeArrowheads="1"/>
          </p:cNvSpPr>
          <p:nvPr/>
        </p:nvSpPr>
        <p:spPr bwMode="auto">
          <a:xfrm>
            <a:off x="1128713" y="4705350"/>
            <a:ext cx="989012"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DCANB_2</a:t>
            </a:r>
            <a:endParaRPr lang="en-US" sz="1400" dirty="0">
              <a:effectLst/>
              <a:latin typeface="Arial" charset="0"/>
            </a:endParaRPr>
          </a:p>
        </p:txBody>
      </p:sp>
      <p:sp>
        <p:nvSpPr>
          <p:cNvPr id="207" name="Rectangle 95"/>
          <p:cNvSpPr>
            <a:spLocks noChangeArrowheads="1"/>
          </p:cNvSpPr>
          <p:nvPr/>
        </p:nvSpPr>
        <p:spPr bwMode="auto">
          <a:xfrm>
            <a:off x="2117725"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DCANB_1</a:t>
            </a:r>
            <a:endParaRPr lang="en-US" sz="1400" dirty="0">
              <a:effectLst/>
              <a:latin typeface="Arial" charset="0"/>
            </a:endParaRPr>
          </a:p>
        </p:txBody>
      </p:sp>
      <p:sp>
        <p:nvSpPr>
          <p:cNvPr id="208" name="Rectangle 96"/>
          <p:cNvSpPr>
            <a:spLocks noChangeArrowheads="1"/>
          </p:cNvSpPr>
          <p:nvPr/>
        </p:nvSpPr>
        <p:spPr bwMode="auto">
          <a:xfrm>
            <a:off x="3108325"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DCANA_2</a:t>
            </a:r>
            <a:endParaRPr lang="en-US" sz="1400" dirty="0">
              <a:effectLst/>
              <a:latin typeface="Arial" charset="0"/>
            </a:endParaRPr>
          </a:p>
        </p:txBody>
      </p:sp>
      <p:sp>
        <p:nvSpPr>
          <p:cNvPr id="209" name="Rectangle 97"/>
          <p:cNvSpPr>
            <a:spLocks noChangeArrowheads="1"/>
          </p:cNvSpPr>
          <p:nvPr/>
        </p:nvSpPr>
        <p:spPr bwMode="auto">
          <a:xfrm>
            <a:off x="4070350" y="4705350"/>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DCANA_1</a:t>
            </a:r>
            <a:endParaRPr lang="en-US" sz="1400" dirty="0">
              <a:effectLst/>
              <a:latin typeface="Arial" charset="0"/>
            </a:endParaRPr>
          </a:p>
        </p:txBody>
      </p:sp>
      <p:sp>
        <p:nvSpPr>
          <p:cNvPr id="210" name="Rectangle 98"/>
          <p:cNvSpPr>
            <a:spLocks noChangeArrowheads="1"/>
          </p:cNvSpPr>
          <p:nvPr/>
        </p:nvSpPr>
        <p:spPr bwMode="auto">
          <a:xfrm>
            <a:off x="5045075"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SCIB_TX</a:t>
            </a:r>
            <a:endParaRPr lang="en-US" sz="1400" dirty="0">
              <a:effectLst/>
              <a:latin typeface="Arial" charset="0"/>
            </a:endParaRPr>
          </a:p>
        </p:txBody>
      </p:sp>
      <p:sp>
        <p:nvSpPr>
          <p:cNvPr id="211" name="Rectangle 99"/>
          <p:cNvSpPr>
            <a:spLocks noChangeArrowheads="1"/>
          </p:cNvSpPr>
          <p:nvPr/>
        </p:nvSpPr>
        <p:spPr bwMode="auto">
          <a:xfrm>
            <a:off x="6035675"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SCIB_RX</a:t>
            </a:r>
            <a:endParaRPr lang="en-US" sz="1400" dirty="0">
              <a:effectLst/>
              <a:latin typeface="Arial" charset="0"/>
            </a:endParaRPr>
          </a:p>
        </p:txBody>
      </p:sp>
      <p:sp>
        <p:nvSpPr>
          <p:cNvPr id="212" name="Rectangle 100"/>
          <p:cNvSpPr>
            <a:spLocks noChangeArrowheads="1"/>
          </p:cNvSpPr>
          <p:nvPr/>
        </p:nvSpPr>
        <p:spPr bwMode="auto">
          <a:xfrm>
            <a:off x="7026275" y="4705350"/>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SCIA_TX</a:t>
            </a:r>
            <a:endParaRPr lang="en-US" sz="1400" dirty="0">
              <a:effectLst/>
              <a:latin typeface="Arial" charset="0"/>
            </a:endParaRPr>
          </a:p>
        </p:txBody>
      </p:sp>
      <p:sp>
        <p:nvSpPr>
          <p:cNvPr id="213" name="Rectangle 101"/>
          <p:cNvSpPr>
            <a:spLocks noChangeArrowheads="1"/>
          </p:cNvSpPr>
          <p:nvPr/>
        </p:nvSpPr>
        <p:spPr bwMode="auto">
          <a:xfrm>
            <a:off x="8001000"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SCIA_RX</a:t>
            </a:r>
            <a:endParaRPr lang="en-US" sz="1400" dirty="0">
              <a:effectLst/>
              <a:latin typeface="Arial" charset="0"/>
            </a:endParaRPr>
          </a:p>
        </p:txBody>
      </p:sp>
      <p:sp>
        <p:nvSpPr>
          <p:cNvPr id="214" name="Rectangle 102"/>
          <p:cNvSpPr>
            <a:spLocks noChangeArrowheads="1"/>
          </p:cNvSpPr>
          <p:nvPr/>
        </p:nvSpPr>
        <p:spPr bwMode="auto">
          <a:xfrm>
            <a:off x="152400" y="514191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INT10</a:t>
            </a:r>
          </a:p>
        </p:txBody>
      </p:sp>
      <p:sp>
        <p:nvSpPr>
          <p:cNvPr id="215" name="Rectangle 103"/>
          <p:cNvSpPr>
            <a:spLocks noChangeArrowheads="1"/>
          </p:cNvSpPr>
          <p:nvPr/>
        </p:nvSpPr>
        <p:spPr bwMode="auto">
          <a:xfrm>
            <a:off x="1128713" y="5141913"/>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ADCB4</a:t>
            </a:r>
            <a:endParaRPr lang="en-US" sz="1400" dirty="0">
              <a:effectLst/>
              <a:latin typeface="Arial" charset="0"/>
            </a:endParaRPr>
          </a:p>
        </p:txBody>
      </p:sp>
      <p:sp>
        <p:nvSpPr>
          <p:cNvPr id="216" name="Rectangle 104"/>
          <p:cNvSpPr>
            <a:spLocks noChangeArrowheads="1"/>
          </p:cNvSpPr>
          <p:nvPr/>
        </p:nvSpPr>
        <p:spPr bwMode="auto">
          <a:xfrm>
            <a:off x="211772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ADCB3</a:t>
            </a:r>
            <a:endParaRPr lang="en-US" sz="1400" dirty="0">
              <a:effectLst/>
              <a:latin typeface="Arial" charset="0"/>
            </a:endParaRPr>
          </a:p>
        </p:txBody>
      </p:sp>
      <p:sp>
        <p:nvSpPr>
          <p:cNvPr id="217" name="Rectangle 105"/>
          <p:cNvSpPr>
            <a:spLocks noChangeArrowheads="1"/>
          </p:cNvSpPr>
          <p:nvPr/>
        </p:nvSpPr>
        <p:spPr bwMode="auto">
          <a:xfrm>
            <a:off x="310832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ADCB2</a:t>
            </a:r>
            <a:endParaRPr lang="en-US" sz="1400" dirty="0">
              <a:effectLst/>
              <a:latin typeface="Arial" charset="0"/>
            </a:endParaRPr>
          </a:p>
        </p:txBody>
      </p:sp>
      <p:sp>
        <p:nvSpPr>
          <p:cNvPr id="218" name="Rectangle 106"/>
          <p:cNvSpPr>
            <a:spLocks noChangeArrowheads="1"/>
          </p:cNvSpPr>
          <p:nvPr/>
        </p:nvSpPr>
        <p:spPr bwMode="auto">
          <a:xfrm>
            <a:off x="4070350" y="51419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ADCB_</a:t>
            </a:r>
            <a:endParaRPr lang="en-US" sz="1400" dirty="0">
              <a:effectLst/>
              <a:latin typeface="Arial" charset="0"/>
            </a:endParaRPr>
          </a:p>
          <a:p>
            <a:pPr algn="ctr">
              <a:spcBef>
                <a:spcPct val="0"/>
              </a:spcBef>
            </a:pPr>
            <a:r>
              <a:rPr lang="en-US" sz="1400" dirty="0">
                <a:effectLst/>
                <a:latin typeface="Arial" charset="0"/>
              </a:rPr>
              <a:t>EVT</a:t>
            </a:r>
          </a:p>
        </p:txBody>
      </p:sp>
      <p:sp>
        <p:nvSpPr>
          <p:cNvPr id="219" name="Rectangle 107"/>
          <p:cNvSpPr>
            <a:spLocks noChangeArrowheads="1"/>
          </p:cNvSpPr>
          <p:nvPr/>
        </p:nvSpPr>
        <p:spPr bwMode="auto">
          <a:xfrm>
            <a:off x="504507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ADCA4</a:t>
            </a:r>
            <a:endParaRPr lang="en-US" sz="1400" dirty="0">
              <a:effectLst/>
              <a:latin typeface="Arial" charset="0"/>
            </a:endParaRPr>
          </a:p>
        </p:txBody>
      </p:sp>
      <p:sp>
        <p:nvSpPr>
          <p:cNvPr id="220" name="Rectangle 108"/>
          <p:cNvSpPr>
            <a:spLocks noChangeArrowheads="1"/>
          </p:cNvSpPr>
          <p:nvPr/>
        </p:nvSpPr>
        <p:spPr bwMode="auto">
          <a:xfrm>
            <a:off x="603567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ADCA3</a:t>
            </a:r>
            <a:endParaRPr lang="en-US" sz="1400" dirty="0">
              <a:effectLst/>
              <a:latin typeface="Arial" charset="0"/>
            </a:endParaRPr>
          </a:p>
        </p:txBody>
      </p:sp>
      <p:sp>
        <p:nvSpPr>
          <p:cNvPr id="221" name="Rectangle 109"/>
          <p:cNvSpPr>
            <a:spLocks noChangeArrowheads="1"/>
          </p:cNvSpPr>
          <p:nvPr/>
        </p:nvSpPr>
        <p:spPr bwMode="auto">
          <a:xfrm>
            <a:off x="7026275" y="51419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ADCA2</a:t>
            </a:r>
            <a:endParaRPr lang="en-US" sz="1400" dirty="0">
              <a:effectLst/>
              <a:latin typeface="Arial" charset="0"/>
            </a:endParaRPr>
          </a:p>
        </p:txBody>
      </p:sp>
      <p:sp>
        <p:nvSpPr>
          <p:cNvPr id="222" name="Rectangle 110"/>
          <p:cNvSpPr>
            <a:spLocks noChangeArrowheads="1"/>
          </p:cNvSpPr>
          <p:nvPr/>
        </p:nvSpPr>
        <p:spPr bwMode="auto">
          <a:xfrm>
            <a:off x="8001000"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ADCA_</a:t>
            </a:r>
            <a:endParaRPr lang="en-US" sz="1400" dirty="0">
              <a:effectLst/>
              <a:latin typeface="Arial" charset="0"/>
            </a:endParaRPr>
          </a:p>
          <a:p>
            <a:pPr algn="ctr">
              <a:spcBef>
                <a:spcPct val="0"/>
              </a:spcBef>
            </a:pPr>
            <a:r>
              <a:rPr lang="en-US" sz="1400" dirty="0" smtClean="0">
                <a:effectLst/>
                <a:latin typeface="Arial" charset="0"/>
              </a:rPr>
              <a:t>EVT</a:t>
            </a:r>
            <a:endParaRPr lang="en-US" sz="1400" dirty="0">
              <a:effectLst/>
              <a:latin typeface="Arial" charset="0"/>
            </a:endParaRPr>
          </a:p>
        </p:txBody>
      </p:sp>
      <p:sp>
        <p:nvSpPr>
          <p:cNvPr id="223" name="Rectangle 111"/>
          <p:cNvSpPr>
            <a:spLocks noChangeArrowheads="1"/>
          </p:cNvSpPr>
          <p:nvPr/>
        </p:nvSpPr>
        <p:spPr bwMode="auto">
          <a:xfrm>
            <a:off x="152400" y="557847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INT11</a:t>
            </a:r>
          </a:p>
        </p:txBody>
      </p:sp>
      <p:sp>
        <p:nvSpPr>
          <p:cNvPr id="224" name="Rectangle 112"/>
          <p:cNvSpPr>
            <a:spLocks noChangeArrowheads="1"/>
          </p:cNvSpPr>
          <p:nvPr/>
        </p:nvSpPr>
        <p:spPr bwMode="auto">
          <a:xfrm>
            <a:off x="1128713" y="5578475"/>
            <a:ext cx="989012"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CLA1_8</a:t>
            </a:r>
            <a:endParaRPr lang="en-US" sz="1400" dirty="0">
              <a:effectLst/>
              <a:latin typeface="Arial" charset="0"/>
            </a:endParaRPr>
          </a:p>
        </p:txBody>
      </p:sp>
      <p:sp>
        <p:nvSpPr>
          <p:cNvPr id="225" name="Rectangle 113"/>
          <p:cNvSpPr>
            <a:spLocks noChangeArrowheads="1"/>
          </p:cNvSpPr>
          <p:nvPr/>
        </p:nvSpPr>
        <p:spPr bwMode="auto">
          <a:xfrm>
            <a:off x="2117725" y="557847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CLA1_7</a:t>
            </a:r>
            <a:endParaRPr lang="en-US" sz="1400" dirty="0">
              <a:effectLst/>
              <a:latin typeface="Arial" charset="0"/>
            </a:endParaRPr>
          </a:p>
        </p:txBody>
      </p:sp>
      <p:sp>
        <p:nvSpPr>
          <p:cNvPr id="226" name="Rectangle 114"/>
          <p:cNvSpPr>
            <a:spLocks noChangeArrowheads="1"/>
          </p:cNvSpPr>
          <p:nvPr/>
        </p:nvSpPr>
        <p:spPr bwMode="auto">
          <a:xfrm>
            <a:off x="3108325" y="557847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CLA1_6</a:t>
            </a:r>
            <a:endParaRPr lang="en-US" sz="1400" dirty="0">
              <a:effectLst/>
              <a:latin typeface="Arial" charset="0"/>
            </a:endParaRPr>
          </a:p>
        </p:txBody>
      </p:sp>
      <p:sp>
        <p:nvSpPr>
          <p:cNvPr id="227" name="Rectangle 115"/>
          <p:cNvSpPr>
            <a:spLocks noChangeArrowheads="1"/>
          </p:cNvSpPr>
          <p:nvPr/>
        </p:nvSpPr>
        <p:spPr bwMode="auto">
          <a:xfrm>
            <a:off x="4070350" y="557847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CLA1_5</a:t>
            </a:r>
            <a:endParaRPr lang="en-US" sz="1400" dirty="0">
              <a:effectLst/>
              <a:latin typeface="Arial" charset="0"/>
            </a:endParaRPr>
          </a:p>
        </p:txBody>
      </p:sp>
      <p:sp>
        <p:nvSpPr>
          <p:cNvPr id="228" name="Rectangle 116"/>
          <p:cNvSpPr>
            <a:spLocks noChangeArrowheads="1"/>
          </p:cNvSpPr>
          <p:nvPr/>
        </p:nvSpPr>
        <p:spPr bwMode="auto">
          <a:xfrm>
            <a:off x="5045075" y="557847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CLA1_4</a:t>
            </a:r>
            <a:endParaRPr lang="en-US" sz="1400" dirty="0">
              <a:effectLst/>
              <a:latin typeface="Arial" charset="0"/>
            </a:endParaRPr>
          </a:p>
        </p:txBody>
      </p:sp>
      <p:sp>
        <p:nvSpPr>
          <p:cNvPr id="229" name="Rectangle 117"/>
          <p:cNvSpPr>
            <a:spLocks noChangeArrowheads="1"/>
          </p:cNvSpPr>
          <p:nvPr/>
        </p:nvSpPr>
        <p:spPr bwMode="auto">
          <a:xfrm>
            <a:off x="6035675" y="557847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CLA1_3</a:t>
            </a:r>
            <a:endParaRPr lang="en-US" sz="1400" dirty="0">
              <a:effectLst/>
              <a:latin typeface="Arial" charset="0"/>
            </a:endParaRPr>
          </a:p>
        </p:txBody>
      </p:sp>
      <p:sp>
        <p:nvSpPr>
          <p:cNvPr id="230" name="Rectangle 118"/>
          <p:cNvSpPr>
            <a:spLocks noChangeArrowheads="1"/>
          </p:cNvSpPr>
          <p:nvPr/>
        </p:nvSpPr>
        <p:spPr bwMode="auto">
          <a:xfrm>
            <a:off x="7026275" y="557847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CLA1_2</a:t>
            </a:r>
            <a:endParaRPr lang="en-US" sz="1400" dirty="0">
              <a:effectLst/>
              <a:latin typeface="Arial" charset="0"/>
            </a:endParaRPr>
          </a:p>
        </p:txBody>
      </p:sp>
      <p:sp>
        <p:nvSpPr>
          <p:cNvPr id="231" name="Rectangle 119"/>
          <p:cNvSpPr>
            <a:spLocks noChangeArrowheads="1"/>
          </p:cNvSpPr>
          <p:nvPr/>
        </p:nvSpPr>
        <p:spPr bwMode="auto">
          <a:xfrm>
            <a:off x="8001000" y="557847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CLA1_1</a:t>
            </a:r>
            <a:endParaRPr lang="en-US" sz="1400" dirty="0">
              <a:effectLst/>
              <a:latin typeface="Arial" charset="0"/>
            </a:endParaRPr>
          </a:p>
        </p:txBody>
      </p:sp>
      <p:sp>
        <p:nvSpPr>
          <p:cNvPr id="232" name="Rectangle 120"/>
          <p:cNvSpPr>
            <a:spLocks noChangeArrowheads="1"/>
          </p:cNvSpPr>
          <p:nvPr/>
        </p:nvSpPr>
        <p:spPr bwMode="auto">
          <a:xfrm>
            <a:off x="152400" y="601503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INT12</a:t>
            </a:r>
          </a:p>
        </p:txBody>
      </p:sp>
      <p:sp>
        <p:nvSpPr>
          <p:cNvPr id="233" name="Rectangle 121"/>
          <p:cNvSpPr>
            <a:spLocks noChangeArrowheads="1"/>
          </p:cNvSpPr>
          <p:nvPr/>
        </p:nvSpPr>
        <p:spPr bwMode="auto">
          <a:xfrm>
            <a:off x="1128713" y="6015038"/>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FPU_UF</a:t>
            </a:r>
            <a:endParaRPr lang="en-US" sz="1400" dirty="0">
              <a:effectLst/>
              <a:latin typeface="Arial" charset="0"/>
            </a:endParaRPr>
          </a:p>
        </p:txBody>
      </p:sp>
      <p:sp>
        <p:nvSpPr>
          <p:cNvPr id="234" name="Rectangle 122"/>
          <p:cNvSpPr>
            <a:spLocks noChangeArrowheads="1"/>
          </p:cNvSpPr>
          <p:nvPr/>
        </p:nvSpPr>
        <p:spPr bwMode="auto">
          <a:xfrm>
            <a:off x="211772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FPU_OF</a:t>
            </a:r>
            <a:endParaRPr lang="en-US" sz="1400" dirty="0">
              <a:effectLst/>
              <a:latin typeface="Arial" charset="0"/>
            </a:endParaRPr>
          </a:p>
        </p:txBody>
      </p:sp>
      <p:sp>
        <p:nvSpPr>
          <p:cNvPr id="235" name="Rectangle 123"/>
          <p:cNvSpPr>
            <a:spLocks noChangeArrowheads="1"/>
          </p:cNvSpPr>
          <p:nvPr/>
        </p:nvSpPr>
        <p:spPr bwMode="auto">
          <a:xfrm>
            <a:off x="310832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VCU</a:t>
            </a:r>
            <a:endParaRPr lang="en-US" sz="1400" dirty="0">
              <a:effectLst/>
              <a:latin typeface="Arial" charset="0"/>
            </a:endParaRPr>
          </a:p>
        </p:txBody>
      </p:sp>
      <p:sp>
        <p:nvSpPr>
          <p:cNvPr id="236" name="Rectangle 124"/>
          <p:cNvSpPr>
            <a:spLocks noChangeArrowheads="1"/>
          </p:cNvSpPr>
          <p:nvPr/>
        </p:nvSpPr>
        <p:spPr bwMode="auto">
          <a:xfrm>
            <a:off x="4070350" y="6015038"/>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237" name="Rectangle 125"/>
          <p:cNvSpPr>
            <a:spLocks noChangeArrowheads="1"/>
          </p:cNvSpPr>
          <p:nvPr/>
        </p:nvSpPr>
        <p:spPr bwMode="auto">
          <a:xfrm>
            <a:off x="504507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PBIST</a:t>
            </a:r>
            <a:endParaRPr lang="en-US" sz="1400" dirty="0">
              <a:effectLst/>
              <a:latin typeface="Arial" charset="0"/>
            </a:endParaRPr>
          </a:p>
        </p:txBody>
      </p:sp>
      <p:sp>
        <p:nvSpPr>
          <p:cNvPr id="238" name="Rectangle 126"/>
          <p:cNvSpPr>
            <a:spLocks noChangeArrowheads="1"/>
          </p:cNvSpPr>
          <p:nvPr/>
        </p:nvSpPr>
        <p:spPr bwMode="auto">
          <a:xfrm>
            <a:off x="603567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XINT5</a:t>
            </a:r>
            <a:endParaRPr lang="en-US" sz="1400" dirty="0">
              <a:effectLst/>
              <a:latin typeface="Arial" charset="0"/>
            </a:endParaRPr>
          </a:p>
        </p:txBody>
      </p:sp>
      <p:sp>
        <p:nvSpPr>
          <p:cNvPr id="239" name="Rectangle 127"/>
          <p:cNvSpPr>
            <a:spLocks noChangeArrowheads="1"/>
          </p:cNvSpPr>
          <p:nvPr/>
        </p:nvSpPr>
        <p:spPr bwMode="auto">
          <a:xfrm>
            <a:off x="7026275" y="601503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XINT4</a:t>
            </a:r>
            <a:endParaRPr lang="en-US" sz="1400" dirty="0">
              <a:effectLst/>
              <a:latin typeface="Arial" charset="0"/>
            </a:endParaRPr>
          </a:p>
        </p:txBody>
      </p:sp>
      <p:sp>
        <p:nvSpPr>
          <p:cNvPr id="240" name="Rectangle 128"/>
          <p:cNvSpPr>
            <a:spLocks noChangeArrowheads="1"/>
          </p:cNvSpPr>
          <p:nvPr/>
        </p:nvSpPr>
        <p:spPr bwMode="auto">
          <a:xfrm>
            <a:off x="8001000"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a:effectLst/>
                <a:latin typeface="Arial" charset="0"/>
              </a:rPr>
              <a:t>XINT3</a:t>
            </a:r>
          </a:p>
        </p:txBody>
      </p:sp>
      <p:sp>
        <p:nvSpPr>
          <p:cNvPr id="241" name="Rectangle 129"/>
          <p:cNvSpPr>
            <a:spLocks noChangeArrowheads="1"/>
          </p:cNvSpPr>
          <p:nvPr/>
        </p:nvSpPr>
        <p:spPr bwMode="auto">
          <a:xfrm>
            <a:off x="153988" y="774700"/>
            <a:ext cx="973137"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endParaRPr lang="en-US" sz="1600">
              <a:effectLst/>
              <a:latin typeface="Arial" charset="0"/>
            </a:endParaRPr>
          </a:p>
        </p:txBody>
      </p:sp>
      <p:sp>
        <p:nvSpPr>
          <p:cNvPr id="242" name="AutoShape 130"/>
          <p:cNvSpPr>
            <a:spLocks noChangeArrowheads="1"/>
          </p:cNvSpPr>
          <p:nvPr/>
        </p:nvSpPr>
        <p:spPr bwMode="auto">
          <a:xfrm>
            <a:off x="153988" y="776288"/>
            <a:ext cx="989012" cy="433387"/>
          </a:xfrm>
          <a:prstGeom prst="rtTriangle">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Tree>
    <p:custDataLst>
      <p:tags r:id="rId1"/>
    </p:custDataLst>
    <p:extLst>
      <p:ext uri="{BB962C8B-B14F-4D97-AF65-F5344CB8AC3E}">
        <p14:creationId xmlns:p14="http://schemas.microsoft.com/office/powerpoint/2010/main" val="10829016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dirty="0" smtClean="0"/>
              <a:t>F28377D </a:t>
            </a:r>
            <a:r>
              <a:rPr lang="en-US" dirty="0"/>
              <a:t>PIE </a:t>
            </a:r>
            <a:r>
              <a:rPr lang="en-US" dirty="0" smtClean="0"/>
              <a:t>Assignment Table - Upper</a:t>
            </a:r>
            <a:endParaRPr lang="en-US" dirty="0"/>
          </a:p>
        </p:txBody>
      </p:sp>
      <p:sp>
        <p:nvSpPr>
          <p:cNvPr id="122" name="Rectangle 12"/>
          <p:cNvSpPr>
            <a:spLocks noChangeArrowheads="1"/>
          </p:cNvSpPr>
          <p:nvPr/>
        </p:nvSpPr>
        <p:spPr bwMode="auto">
          <a:xfrm>
            <a:off x="152400" y="774700"/>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endParaRPr lang="en-US" sz="1600">
              <a:effectLst/>
              <a:latin typeface="Arial" charset="0"/>
            </a:endParaRPr>
          </a:p>
        </p:txBody>
      </p:sp>
      <p:sp>
        <p:nvSpPr>
          <p:cNvPr id="123" name="Rectangle 13"/>
          <p:cNvSpPr>
            <a:spLocks noChangeArrowheads="1"/>
          </p:cNvSpPr>
          <p:nvPr/>
        </p:nvSpPr>
        <p:spPr bwMode="auto">
          <a:xfrm>
            <a:off x="1128713" y="774700"/>
            <a:ext cx="989012"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INTx.16</a:t>
            </a:r>
            <a:endParaRPr lang="en-US" sz="1600" dirty="0">
              <a:effectLst/>
              <a:latin typeface="Arial" charset="0"/>
            </a:endParaRPr>
          </a:p>
        </p:txBody>
      </p:sp>
      <p:sp>
        <p:nvSpPr>
          <p:cNvPr id="124" name="Rectangle 14"/>
          <p:cNvSpPr>
            <a:spLocks noChangeArrowheads="1"/>
          </p:cNvSpPr>
          <p:nvPr/>
        </p:nvSpPr>
        <p:spPr bwMode="auto">
          <a:xfrm>
            <a:off x="211772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INTx.15</a:t>
            </a:r>
            <a:endParaRPr lang="en-US" sz="1600" dirty="0">
              <a:effectLst/>
              <a:latin typeface="Arial" charset="0"/>
            </a:endParaRPr>
          </a:p>
        </p:txBody>
      </p:sp>
      <p:sp>
        <p:nvSpPr>
          <p:cNvPr id="125" name="Rectangle 15"/>
          <p:cNvSpPr>
            <a:spLocks noChangeArrowheads="1"/>
          </p:cNvSpPr>
          <p:nvPr/>
        </p:nvSpPr>
        <p:spPr bwMode="auto">
          <a:xfrm>
            <a:off x="310832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INTx.14</a:t>
            </a:r>
            <a:endParaRPr lang="en-US" sz="1600" dirty="0">
              <a:effectLst/>
              <a:latin typeface="Arial" charset="0"/>
            </a:endParaRPr>
          </a:p>
        </p:txBody>
      </p:sp>
      <p:sp>
        <p:nvSpPr>
          <p:cNvPr id="126" name="Rectangle 16"/>
          <p:cNvSpPr>
            <a:spLocks noChangeArrowheads="1"/>
          </p:cNvSpPr>
          <p:nvPr/>
        </p:nvSpPr>
        <p:spPr bwMode="auto">
          <a:xfrm>
            <a:off x="4070350" y="774700"/>
            <a:ext cx="989013"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INTx.13</a:t>
            </a:r>
            <a:endParaRPr lang="en-US" sz="1600" dirty="0">
              <a:effectLst/>
              <a:latin typeface="Arial" charset="0"/>
            </a:endParaRPr>
          </a:p>
        </p:txBody>
      </p:sp>
      <p:sp>
        <p:nvSpPr>
          <p:cNvPr id="127" name="Rectangle 17"/>
          <p:cNvSpPr>
            <a:spLocks noChangeArrowheads="1"/>
          </p:cNvSpPr>
          <p:nvPr/>
        </p:nvSpPr>
        <p:spPr bwMode="auto">
          <a:xfrm>
            <a:off x="504507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INTx.12</a:t>
            </a:r>
            <a:endParaRPr lang="en-US" sz="1600" dirty="0">
              <a:effectLst/>
              <a:latin typeface="Arial" charset="0"/>
            </a:endParaRPr>
          </a:p>
        </p:txBody>
      </p:sp>
      <p:sp>
        <p:nvSpPr>
          <p:cNvPr id="128" name="Rectangle 18"/>
          <p:cNvSpPr>
            <a:spLocks noChangeArrowheads="1"/>
          </p:cNvSpPr>
          <p:nvPr/>
        </p:nvSpPr>
        <p:spPr bwMode="auto">
          <a:xfrm>
            <a:off x="6035675"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INTx.11</a:t>
            </a:r>
            <a:endParaRPr lang="en-US" sz="1600" dirty="0">
              <a:effectLst/>
              <a:latin typeface="Arial" charset="0"/>
            </a:endParaRPr>
          </a:p>
        </p:txBody>
      </p:sp>
      <p:sp>
        <p:nvSpPr>
          <p:cNvPr id="129" name="Rectangle 19"/>
          <p:cNvSpPr>
            <a:spLocks noChangeArrowheads="1"/>
          </p:cNvSpPr>
          <p:nvPr/>
        </p:nvSpPr>
        <p:spPr bwMode="auto">
          <a:xfrm>
            <a:off x="7026275" y="774700"/>
            <a:ext cx="989013"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INTx.10</a:t>
            </a:r>
            <a:endParaRPr lang="en-US" sz="1600" dirty="0">
              <a:effectLst/>
              <a:latin typeface="Arial" charset="0"/>
            </a:endParaRPr>
          </a:p>
        </p:txBody>
      </p:sp>
      <p:sp>
        <p:nvSpPr>
          <p:cNvPr id="130" name="Rectangle 20"/>
          <p:cNvSpPr>
            <a:spLocks noChangeArrowheads="1"/>
          </p:cNvSpPr>
          <p:nvPr/>
        </p:nvSpPr>
        <p:spPr bwMode="auto">
          <a:xfrm>
            <a:off x="8001000" y="774700"/>
            <a:ext cx="990600"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charset="0"/>
              </a:rPr>
              <a:t>INTx.9</a:t>
            </a:r>
            <a:endParaRPr lang="en-US" sz="1600" dirty="0">
              <a:effectLst/>
              <a:latin typeface="Arial" charset="0"/>
            </a:endParaRPr>
          </a:p>
        </p:txBody>
      </p:sp>
      <p:sp>
        <p:nvSpPr>
          <p:cNvPr id="131" name="Rectangle 21"/>
          <p:cNvSpPr>
            <a:spLocks noChangeArrowheads="1"/>
          </p:cNvSpPr>
          <p:nvPr/>
        </p:nvSpPr>
        <p:spPr bwMode="auto">
          <a:xfrm>
            <a:off x="152400" y="121126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a:t>
            </a:r>
          </a:p>
        </p:txBody>
      </p:sp>
      <p:sp>
        <p:nvSpPr>
          <p:cNvPr id="132" name="Rectangle 22"/>
          <p:cNvSpPr>
            <a:spLocks noChangeArrowheads="1"/>
          </p:cNvSpPr>
          <p:nvPr/>
        </p:nvSpPr>
        <p:spPr bwMode="auto">
          <a:xfrm>
            <a:off x="1128713" y="1211263"/>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IPC3</a:t>
            </a:r>
            <a:endParaRPr lang="en-US" sz="1400" dirty="0">
              <a:effectLst/>
              <a:latin typeface="Arial" charset="0"/>
            </a:endParaRPr>
          </a:p>
        </p:txBody>
      </p:sp>
      <p:sp>
        <p:nvSpPr>
          <p:cNvPr id="133" name="Rectangle 23"/>
          <p:cNvSpPr>
            <a:spLocks noChangeArrowheads="1"/>
          </p:cNvSpPr>
          <p:nvPr/>
        </p:nvSpPr>
        <p:spPr bwMode="auto">
          <a:xfrm>
            <a:off x="211772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IPC2</a:t>
            </a:r>
            <a:endParaRPr lang="en-US" sz="1400" dirty="0">
              <a:effectLst/>
              <a:latin typeface="Arial" charset="0"/>
            </a:endParaRPr>
          </a:p>
        </p:txBody>
      </p:sp>
      <p:sp>
        <p:nvSpPr>
          <p:cNvPr id="134" name="Rectangle 24"/>
          <p:cNvSpPr>
            <a:spLocks noChangeArrowheads="1"/>
          </p:cNvSpPr>
          <p:nvPr/>
        </p:nvSpPr>
        <p:spPr bwMode="auto">
          <a:xfrm>
            <a:off x="3108325" y="121126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IPC1</a:t>
            </a:r>
            <a:endParaRPr lang="en-US" sz="1400" dirty="0">
              <a:effectLst/>
              <a:latin typeface="Arial" charset="0"/>
            </a:endParaRPr>
          </a:p>
        </p:txBody>
      </p:sp>
      <p:sp>
        <p:nvSpPr>
          <p:cNvPr id="135" name="Rectangle 25"/>
          <p:cNvSpPr>
            <a:spLocks noChangeArrowheads="1"/>
          </p:cNvSpPr>
          <p:nvPr/>
        </p:nvSpPr>
        <p:spPr bwMode="auto">
          <a:xfrm>
            <a:off x="4070350" y="121126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IPC0</a:t>
            </a:r>
            <a:endParaRPr lang="en-US" sz="1400" dirty="0">
              <a:effectLst/>
              <a:latin typeface="Arial" charset="0"/>
            </a:endParaRPr>
          </a:p>
        </p:txBody>
      </p:sp>
      <p:sp>
        <p:nvSpPr>
          <p:cNvPr id="136" name="Rectangle 26"/>
          <p:cNvSpPr>
            <a:spLocks noChangeArrowheads="1"/>
          </p:cNvSpPr>
          <p:nvPr/>
        </p:nvSpPr>
        <p:spPr bwMode="auto">
          <a:xfrm>
            <a:off x="5045075" y="121126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37" name="Rectangle 27"/>
          <p:cNvSpPr>
            <a:spLocks noChangeArrowheads="1"/>
          </p:cNvSpPr>
          <p:nvPr/>
        </p:nvSpPr>
        <p:spPr bwMode="auto">
          <a:xfrm>
            <a:off x="6035675" y="121126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38" name="Rectangle 28"/>
          <p:cNvSpPr>
            <a:spLocks noChangeArrowheads="1"/>
          </p:cNvSpPr>
          <p:nvPr/>
        </p:nvSpPr>
        <p:spPr bwMode="auto">
          <a:xfrm>
            <a:off x="7026275" y="1211263"/>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39" name="Rectangle 29"/>
          <p:cNvSpPr>
            <a:spLocks noChangeArrowheads="1"/>
          </p:cNvSpPr>
          <p:nvPr/>
        </p:nvSpPr>
        <p:spPr bwMode="auto">
          <a:xfrm>
            <a:off x="8001000" y="121126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40" name="Rectangle 30"/>
          <p:cNvSpPr>
            <a:spLocks noChangeArrowheads="1"/>
          </p:cNvSpPr>
          <p:nvPr/>
        </p:nvSpPr>
        <p:spPr bwMode="auto">
          <a:xfrm>
            <a:off x="152400" y="164782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INT2</a:t>
            </a:r>
          </a:p>
        </p:txBody>
      </p:sp>
      <p:sp>
        <p:nvSpPr>
          <p:cNvPr id="141" name="Rectangle 31"/>
          <p:cNvSpPr>
            <a:spLocks noChangeArrowheads="1"/>
          </p:cNvSpPr>
          <p:nvPr/>
        </p:nvSpPr>
        <p:spPr bwMode="auto">
          <a:xfrm>
            <a:off x="1128713" y="1647825"/>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42" name="Rectangle 32"/>
          <p:cNvSpPr>
            <a:spLocks noChangeArrowheads="1"/>
          </p:cNvSpPr>
          <p:nvPr/>
        </p:nvSpPr>
        <p:spPr bwMode="auto">
          <a:xfrm>
            <a:off x="2117725" y="16478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43" name="Rectangle 33"/>
          <p:cNvSpPr>
            <a:spLocks noChangeArrowheads="1"/>
          </p:cNvSpPr>
          <p:nvPr/>
        </p:nvSpPr>
        <p:spPr bwMode="auto">
          <a:xfrm>
            <a:off x="3108325" y="16478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44" name="Rectangle 34"/>
          <p:cNvSpPr>
            <a:spLocks noChangeArrowheads="1"/>
          </p:cNvSpPr>
          <p:nvPr/>
        </p:nvSpPr>
        <p:spPr bwMode="auto">
          <a:xfrm>
            <a:off x="4070350" y="1647825"/>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45" name="Rectangle 35"/>
          <p:cNvSpPr>
            <a:spLocks noChangeArrowheads="1"/>
          </p:cNvSpPr>
          <p:nvPr/>
        </p:nvSpPr>
        <p:spPr bwMode="auto">
          <a:xfrm>
            <a:off x="504507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PWM12_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6" name="Rectangle 36"/>
          <p:cNvSpPr>
            <a:spLocks noChangeArrowheads="1"/>
          </p:cNvSpPr>
          <p:nvPr/>
        </p:nvSpPr>
        <p:spPr bwMode="auto">
          <a:xfrm>
            <a:off x="6035675"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PWM11_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7" name="Rectangle 37"/>
          <p:cNvSpPr>
            <a:spLocks noChangeArrowheads="1"/>
          </p:cNvSpPr>
          <p:nvPr/>
        </p:nvSpPr>
        <p:spPr bwMode="auto">
          <a:xfrm>
            <a:off x="7026275" y="1647825"/>
            <a:ext cx="989013"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PWM10_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8" name="Rectangle 38"/>
          <p:cNvSpPr>
            <a:spLocks noChangeArrowheads="1"/>
          </p:cNvSpPr>
          <p:nvPr/>
        </p:nvSpPr>
        <p:spPr bwMode="auto">
          <a:xfrm>
            <a:off x="8001000" y="1647825"/>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PWM9_</a:t>
            </a:r>
            <a:endParaRPr lang="en-US" sz="1400" dirty="0">
              <a:effectLst/>
              <a:latin typeface="Arial" charset="0"/>
            </a:endParaRPr>
          </a:p>
          <a:p>
            <a:pPr algn="ctr">
              <a:spcBef>
                <a:spcPct val="0"/>
              </a:spcBef>
            </a:pPr>
            <a:r>
              <a:rPr lang="en-US" sz="1400" dirty="0" smtClean="0">
                <a:effectLst/>
                <a:latin typeface="Arial" charset="0"/>
              </a:rPr>
              <a:t>TZ</a:t>
            </a:r>
            <a:endParaRPr lang="en-US" sz="1400" dirty="0">
              <a:effectLst/>
              <a:latin typeface="Arial" charset="0"/>
            </a:endParaRPr>
          </a:p>
        </p:txBody>
      </p:sp>
      <p:sp>
        <p:nvSpPr>
          <p:cNvPr id="149" name="Rectangle 39"/>
          <p:cNvSpPr>
            <a:spLocks noChangeArrowheads="1"/>
          </p:cNvSpPr>
          <p:nvPr/>
        </p:nvSpPr>
        <p:spPr bwMode="auto">
          <a:xfrm>
            <a:off x="152400" y="208438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INT3</a:t>
            </a:r>
          </a:p>
        </p:txBody>
      </p:sp>
      <p:sp>
        <p:nvSpPr>
          <p:cNvPr id="150" name="Rectangle 40"/>
          <p:cNvSpPr>
            <a:spLocks noChangeArrowheads="1"/>
          </p:cNvSpPr>
          <p:nvPr/>
        </p:nvSpPr>
        <p:spPr bwMode="auto">
          <a:xfrm>
            <a:off x="1128713" y="2084388"/>
            <a:ext cx="989012"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51" name="Rectangle 41"/>
          <p:cNvSpPr>
            <a:spLocks noChangeArrowheads="1"/>
          </p:cNvSpPr>
          <p:nvPr/>
        </p:nvSpPr>
        <p:spPr bwMode="auto">
          <a:xfrm>
            <a:off x="2117725" y="20843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52" name="Rectangle 42"/>
          <p:cNvSpPr>
            <a:spLocks noChangeArrowheads="1"/>
          </p:cNvSpPr>
          <p:nvPr/>
        </p:nvSpPr>
        <p:spPr bwMode="auto">
          <a:xfrm>
            <a:off x="3108325" y="20843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53" name="Rectangle 43"/>
          <p:cNvSpPr>
            <a:spLocks noChangeArrowheads="1"/>
          </p:cNvSpPr>
          <p:nvPr/>
        </p:nvSpPr>
        <p:spPr bwMode="auto">
          <a:xfrm>
            <a:off x="4070350" y="2084388"/>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54" name="Rectangle 44"/>
          <p:cNvSpPr>
            <a:spLocks noChangeArrowheads="1"/>
          </p:cNvSpPr>
          <p:nvPr/>
        </p:nvSpPr>
        <p:spPr bwMode="auto">
          <a:xfrm>
            <a:off x="504507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EPWM12</a:t>
            </a:r>
            <a:endParaRPr lang="en-US" sz="1400" dirty="0">
              <a:effectLst/>
              <a:latin typeface="Arial" charset="0"/>
            </a:endParaRPr>
          </a:p>
        </p:txBody>
      </p:sp>
      <p:sp>
        <p:nvSpPr>
          <p:cNvPr id="155" name="Rectangle 45"/>
          <p:cNvSpPr>
            <a:spLocks noChangeArrowheads="1"/>
          </p:cNvSpPr>
          <p:nvPr/>
        </p:nvSpPr>
        <p:spPr bwMode="auto">
          <a:xfrm>
            <a:off x="6035675"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EPWM11</a:t>
            </a:r>
            <a:endParaRPr lang="en-US" sz="1400" dirty="0">
              <a:effectLst/>
              <a:latin typeface="Arial" charset="0"/>
            </a:endParaRPr>
          </a:p>
        </p:txBody>
      </p:sp>
      <p:sp>
        <p:nvSpPr>
          <p:cNvPr id="156" name="Rectangle 46"/>
          <p:cNvSpPr>
            <a:spLocks noChangeArrowheads="1"/>
          </p:cNvSpPr>
          <p:nvPr/>
        </p:nvSpPr>
        <p:spPr bwMode="auto">
          <a:xfrm>
            <a:off x="7026275" y="208438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EPWM10</a:t>
            </a:r>
            <a:endParaRPr lang="en-US" sz="1400" dirty="0">
              <a:effectLst/>
              <a:latin typeface="Arial" charset="0"/>
            </a:endParaRPr>
          </a:p>
        </p:txBody>
      </p:sp>
      <p:sp>
        <p:nvSpPr>
          <p:cNvPr id="157" name="Rectangle 47"/>
          <p:cNvSpPr>
            <a:spLocks noChangeArrowheads="1"/>
          </p:cNvSpPr>
          <p:nvPr/>
        </p:nvSpPr>
        <p:spPr bwMode="auto">
          <a:xfrm>
            <a:off x="8001000" y="20843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EPWM9</a:t>
            </a:r>
            <a:endParaRPr lang="en-US" sz="1400" dirty="0">
              <a:effectLst/>
              <a:latin typeface="Arial" charset="0"/>
            </a:endParaRPr>
          </a:p>
        </p:txBody>
      </p:sp>
      <p:sp>
        <p:nvSpPr>
          <p:cNvPr id="158" name="Rectangle 48"/>
          <p:cNvSpPr>
            <a:spLocks noChangeArrowheads="1"/>
          </p:cNvSpPr>
          <p:nvPr/>
        </p:nvSpPr>
        <p:spPr bwMode="auto">
          <a:xfrm>
            <a:off x="152400" y="2520950"/>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INT4</a:t>
            </a:r>
          </a:p>
        </p:txBody>
      </p:sp>
      <p:sp>
        <p:nvSpPr>
          <p:cNvPr id="159" name="Rectangle 49"/>
          <p:cNvSpPr>
            <a:spLocks noChangeArrowheads="1"/>
          </p:cNvSpPr>
          <p:nvPr/>
        </p:nvSpPr>
        <p:spPr bwMode="auto">
          <a:xfrm>
            <a:off x="1128713" y="2520950"/>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0" name="Rectangle 50"/>
          <p:cNvSpPr>
            <a:spLocks noChangeArrowheads="1"/>
          </p:cNvSpPr>
          <p:nvPr/>
        </p:nvSpPr>
        <p:spPr bwMode="auto">
          <a:xfrm>
            <a:off x="2117725"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1" name="Rectangle 51"/>
          <p:cNvSpPr>
            <a:spLocks noChangeArrowheads="1"/>
          </p:cNvSpPr>
          <p:nvPr/>
        </p:nvSpPr>
        <p:spPr bwMode="auto">
          <a:xfrm>
            <a:off x="3108325"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a:effectLst/>
              <a:latin typeface="Arial" charset="0"/>
            </a:endParaRPr>
          </a:p>
        </p:txBody>
      </p:sp>
      <p:sp>
        <p:nvSpPr>
          <p:cNvPr id="162" name="Rectangle 52"/>
          <p:cNvSpPr>
            <a:spLocks noChangeArrowheads="1"/>
          </p:cNvSpPr>
          <p:nvPr/>
        </p:nvSpPr>
        <p:spPr bwMode="auto">
          <a:xfrm>
            <a:off x="4070350" y="2520950"/>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a:effectLst/>
              <a:latin typeface="Arial" charset="0"/>
            </a:endParaRPr>
          </a:p>
        </p:txBody>
      </p:sp>
      <p:sp>
        <p:nvSpPr>
          <p:cNvPr id="163" name="Rectangle 53"/>
          <p:cNvSpPr>
            <a:spLocks noChangeArrowheads="1"/>
          </p:cNvSpPr>
          <p:nvPr/>
        </p:nvSpPr>
        <p:spPr bwMode="auto">
          <a:xfrm>
            <a:off x="5045075"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a:effectLst/>
              <a:latin typeface="Arial" charset="0"/>
            </a:endParaRPr>
          </a:p>
        </p:txBody>
      </p:sp>
      <p:sp>
        <p:nvSpPr>
          <p:cNvPr id="164" name="Rectangle 54"/>
          <p:cNvSpPr>
            <a:spLocks noChangeArrowheads="1"/>
          </p:cNvSpPr>
          <p:nvPr/>
        </p:nvSpPr>
        <p:spPr bwMode="auto">
          <a:xfrm>
            <a:off x="6035675"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5" name="Rectangle 55"/>
          <p:cNvSpPr>
            <a:spLocks noChangeArrowheads="1"/>
          </p:cNvSpPr>
          <p:nvPr/>
        </p:nvSpPr>
        <p:spPr bwMode="auto">
          <a:xfrm>
            <a:off x="7026275" y="2520950"/>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6" name="Rectangle 56"/>
          <p:cNvSpPr>
            <a:spLocks noChangeArrowheads="1"/>
          </p:cNvSpPr>
          <p:nvPr/>
        </p:nvSpPr>
        <p:spPr bwMode="auto">
          <a:xfrm>
            <a:off x="8001000" y="25209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67" name="Rectangle 57"/>
          <p:cNvSpPr>
            <a:spLocks noChangeArrowheads="1"/>
          </p:cNvSpPr>
          <p:nvPr/>
        </p:nvSpPr>
        <p:spPr bwMode="auto">
          <a:xfrm>
            <a:off x="152400" y="295751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INT5</a:t>
            </a:r>
          </a:p>
        </p:txBody>
      </p:sp>
      <p:sp>
        <p:nvSpPr>
          <p:cNvPr id="168" name="Rectangle 58"/>
          <p:cNvSpPr>
            <a:spLocks noChangeArrowheads="1"/>
          </p:cNvSpPr>
          <p:nvPr/>
        </p:nvSpPr>
        <p:spPr bwMode="auto">
          <a:xfrm>
            <a:off x="1128713" y="2957513"/>
            <a:ext cx="989012"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69" name="Rectangle 59"/>
          <p:cNvSpPr>
            <a:spLocks noChangeArrowheads="1"/>
          </p:cNvSpPr>
          <p:nvPr/>
        </p:nvSpPr>
        <p:spPr bwMode="auto">
          <a:xfrm>
            <a:off x="211772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70" name="Rectangle 60"/>
          <p:cNvSpPr>
            <a:spLocks noChangeArrowheads="1"/>
          </p:cNvSpPr>
          <p:nvPr/>
        </p:nvSpPr>
        <p:spPr bwMode="auto">
          <a:xfrm>
            <a:off x="310832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71" name="Rectangle 61"/>
          <p:cNvSpPr>
            <a:spLocks noChangeArrowheads="1"/>
          </p:cNvSpPr>
          <p:nvPr/>
        </p:nvSpPr>
        <p:spPr bwMode="auto">
          <a:xfrm>
            <a:off x="4070350" y="2957513"/>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72" name="Rectangle 62"/>
          <p:cNvSpPr>
            <a:spLocks noChangeArrowheads="1"/>
          </p:cNvSpPr>
          <p:nvPr/>
        </p:nvSpPr>
        <p:spPr bwMode="auto">
          <a:xfrm>
            <a:off x="504507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73" name="Rectangle 63"/>
          <p:cNvSpPr>
            <a:spLocks noChangeArrowheads="1"/>
          </p:cNvSpPr>
          <p:nvPr/>
        </p:nvSpPr>
        <p:spPr bwMode="auto">
          <a:xfrm>
            <a:off x="6035675" y="2957513"/>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74" name="Rectangle 64"/>
          <p:cNvSpPr>
            <a:spLocks noChangeArrowheads="1"/>
          </p:cNvSpPr>
          <p:nvPr/>
        </p:nvSpPr>
        <p:spPr bwMode="auto">
          <a:xfrm>
            <a:off x="7026275" y="29575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SD2</a:t>
            </a:r>
            <a:endParaRPr lang="en-US" sz="1400" dirty="0">
              <a:effectLst/>
              <a:latin typeface="Arial" charset="0"/>
            </a:endParaRPr>
          </a:p>
        </p:txBody>
      </p:sp>
      <p:sp>
        <p:nvSpPr>
          <p:cNvPr id="175" name="Rectangle 65"/>
          <p:cNvSpPr>
            <a:spLocks noChangeArrowheads="1"/>
          </p:cNvSpPr>
          <p:nvPr/>
        </p:nvSpPr>
        <p:spPr bwMode="auto">
          <a:xfrm>
            <a:off x="8001000" y="29575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SD1</a:t>
            </a:r>
            <a:endParaRPr lang="en-US" sz="1400" dirty="0">
              <a:effectLst/>
              <a:latin typeface="Arial" charset="0"/>
            </a:endParaRPr>
          </a:p>
        </p:txBody>
      </p:sp>
      <p:sp>
        <p:nvSpPr>
          <p:cNvPr id="176" name="Rectangle 66"/>
          <p:cNvSpPr>
            <a:spLocks noChangeArrowheads="1"/>
          </p:cNvSpPr>
          <p:nvPr/>
        </p:nvSpPr>
        <p:spPr bwMode="auto">
          <a:xfrm>
            <a:off x="152400" y="3394075"/>
            <a:ext cx="990600" cy="43815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INT6</a:t>
            </a:r>
          </a:p>
        </p:txBody>
      </p:sp>
      <p:sp>
        <p:nvSpPr>
          <p:cNvPr id="177" name="Rectangle 67"/>
          <p:cNvSpPr>
            <a:spLocks noChangeArrowheads="1"/>
          </p:cNvSpPr>
          <p:nvPr/>
        </p:nvSpPr>
        <p:spPr bwMode="auto">
          <a:xfrm>
            <a:off x="1128713" y="3394075"/>
            <a:ext cx="989012"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78" name="Rectangle 68"/>
          <p:cNvSpPr>
            <a:spLocks noChangeArrowheads="1"/>
          </p:cNvSpPr>
          <p:nvPr/>
        </p:nvSpPr>
        <p:spPr bwMode="auto">
          <a:xfrm>
            <a:off x="2117725" y="3394075"/>
            <a:ext cx="990600"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79" name="Rectangle 69"/>
          <p:cNvSpPr>
            <a:spLocks noChangeArrowheads="1"/>
          </p:cNvSpPr>
          <p:nvPr/>
        </p:nvSpPr>
        <p:spPr bwMode="auto">
          <a:xfrm>
            <a:off x="3108325" y="3394075"/>
            <a:ext cx="990600"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80" name="Rectangle 70"/>
          <p:cNvSpPr>
            <a:spLocks noChangeArrowheads="1"/>
          </p:cNvSpPr>
          <p:nvPr/>
        </p:nvSpPr>
        <p:spPr bwMode="auto">
          <a:xfrm>
            <a:off x="4070350" y="3394075"/>
            <a:ext cx="989013"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81" name="Rectangle 71"/>
          <p:cNvSpPr>
            <a:spLocks noChangeArrowheads="1"/>
          </p:cNvSpPr>
          <p:nvPr/>
        </p:nvSpPr>
        <p:spPr bwMode="auto">
          <a:xfrm>
            <a:off x="5045075" y="3394075"/>
            <a:ext cx="990600"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82" name="Rectangle 72"/>
          <p:cNvSpPr>
            <a:spLocks noChangeArrowheads="1"/>
          </p:cNvSpPr>
          <p:nvPr/>
        </p:nvSpPr>
        <p:spPr bwMode="auto">
          <a:xfrm>
            <a:off x="6035675" y="3394075"/>
            <a:ext cx="990600"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183" name="Rectangle 73"/>
          <p:cNvSpPr>
            <a:spLocks noChangeArrowheads="1"/>
          </p:cNvSpPr>
          <p:nvPr/>
        </p:nvSpPr>
        <p:spPr bwMode="auto">
          <a:xfrm>
            <a:off x="7026275" y="3394075"/>
            <a:ext cx="989013"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SPIC_TX</a:t>
            </a:r>
            <a:endParaRPr lang="en-US" sz="1400" dirty="0">
              <a:effectLst/>
              <a:latin typeface="Arial" charset="0"/>
            </a:endParaRPr>
          </a:p>
        </p:txBody>
      </p:sp>
      <p:sp>
        <p:nvSpPr>
          <p:cNvPr id="184" name="Rectangle 74"/>
          <p:cNvSpPr>
            <a:spLocks noChangeArrowheads="1"/>
          </p:cNvSpPr>
          <p:nvPr/>
        </p:nvSpPr>
        <p:spPr bwMode="auto">
          <a:xfrm>
            <a:off x="8001000" y="3394075"/>
            <a:ext cx="9906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SPIC_RX</a:t>
            </a:r>
            <a:endParaRPr lang="en-US" sz="1400" dirty="0">
              <a:effectLst/>
              <a:latin typeface="Arial" charset="0"/>
            </a:endParaRPr>
          </a:p>
        </p:txBody>
      </p:sp>
      <p:sp>
        <p:nvSpPr>
          <p:cNvPr id="185" name="Rectangle 75"/>
          <p:cNvSpPr>
            <a:spLocks noChangeArrowheads="1"/>
          </p:cNvSpPr>
          <p:nvPr/>
        </p:nvSpPr>
        <p:spPr bwMode="auto">
          <a:xfrm>
            <a:off x="152400" y="383222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INT7</a:t>
            </a:r>
          </a:p>
        </p:txBody>
      </p:sp>
      <p:sp>
        <p:nvSpPr>
          <p:cNvPr id="186" name="Rectangle 76"/>
          <p:cNvSpPr>
            <a:spLocks noChangeArrowheads="1"/>
          </p:cNvSpPr>
          <p:nvPr/>
        </p:nvSpPr>
        <p:spPr bwMode="auto">
          <a:xfrm>
            <a:off x="1128713" y="3832225"/>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87" name="Rectangle 77"/>
          <p:cNvSpPr>
            <a:spLocks noChangeArrowheads="1"/>
          </p:cNvSpPr>
          <p:nvPr/>
        </p:nvSpPr>
        <p:spPr bwMode="auto">
          <a:xfrm>
            <a:off x="2117725"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88" name="Rectangle 78"/>
          <p:cNvSpPr>
            <a:spLocks noChangeArrowheads="1"/>
          </p:cNvSpPr>
          <p:nvPr/>
        </p:nvSpPr>
        <p:spPr bwMode="auto">
          <a:xfrm>
            <a:off x="3108325"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89" name="Rectangle 79"/>
          <p:cNvSpPr>
            <a:spLocks noChangeArrowheads="1"/>
          </p:cNvSpPr>
          <p:nvPr/>
        </p:nvSpPr>
        <p:spPr bwMode="auto">
          <a:xfrm>
            <a:off x="4070350" y="3832225"/>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90" name="Rectangle 80"/>
          <p:cNvSpPr>
            <a:spLocks noChangeArrowheads="1"/>
          </p:cNvSpPr>
          <p:nvPr/>
        </p:nvSpPr>
        <p:spPr bwMode="auto">
          <a:xfrm>
            <a:off x="5045075"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91" name="Rectangle 81"/>
          <p:cNvSpPr>
            <a:spLocks noChangeArrowheads="1"/>
          </p:cNvSpPr>
          <p:nvPr/>
        </p:nvSpPr>
        <p:spPr bwMode="auto">
          <a:xfrm>
            <a:off x="6035675"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92" name="Rectangle 82"/>
          <p:cNvSpPr>
            <a:spLocks noChangeArrowheads="1"/>
          </p:cNvSpPr>
          <p:nvPr/>
        </p:nvSpPr>
        <p:spPr bwMode="auto">
          <a:xfrm>
            <a:off x="7026275" y="3832225"/>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93" name="Rectangle 83"/>
          <p:cNvSpPr>
            <a:spLocks noChangeArrowheads="1"/>
          </p:cNvSpPr>
          <p:nvPr/>
        </p:nvSpPr>
        <p:spPr bwMode="auto">
          <a:xfrm>
            <a:off x="8001000" y="383222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dirty="0">
              <a:effectLst/>
              <a:latin typeface="Arial" charset="0"/>
            </a:endParaRPr>
          </a:p>
        </p:txBody>
      </p:sp>
      <p:sp>
        <p:nvSpPr>
          <p:cNvPr id="194" name="Rectangle 84"/>
          <p:cNvSpPr>
            <a:spLocks noChangeArrowheads="1"/>
          </p:cNvSpPr>
          <p:nvPr/>
        </p:nvSpPr>
        <p:spPr bwMode="auto">
          <a:xfrm>
            <a:off x="152400" y="426878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INT8</a:t>
            </a:r>
          </a:p>
        </p:txBody>
      </p:sp>
      <p:sp>
        <p:nvSpPr>
          <p:cNvPr id="195" name="Rectangle 85"/>
          <p:cNvSpPr>
            <a:spLocks noChangeArrowheads="1"/>
          </p:cNvSpPr>
          <p:nvPr/>
        </p:nvSpPr>
        <p:spPr bwMode="auto">
          <a:xfrm>
            <a:off x="1128713" y="4268788"/>
            <a:ext cx="989012"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96" name="Rectangle 86"/>
          <p:cNvSpPr>
            <a:spLocks noChangeArrowheads="1"/>
          </p:cNvSpPr>
          <p:nvPr/>
        </p:nvSpPr>
        <p:spPr bwMode="auto">
          <a:xfrm>
            <a:off x="2117725" y="426878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UPPA</a:t>
            </a:r>
            <a:endParaRPr lang="en-US" sz="1400" dirty="0">
              <a:effectLst/>
              <a:latin typeface="Arial" charset="0"/>
            </a:endParaRPr>
          </a:p>
        </p:txBody>
      </p:sp>
      <p:sp>
        <p:nvSpPr>
          <p:cNvPr id="197" name="Rectangle 87"/>
          <p:cNvSpPr>
            <a:spLocks noChangeArrowheads="1"/>
          </p:cNvSpPr>
          <p:nvPr/>
        </p:nvSpPr>
        <p:spPr bwMode="auto">
          <a:xfrm>
            <a:off x="3108325" y="42687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98" name="Rectangle 88"/>
          <p:cNvSpPr>
            <a:spLocks noChangeArrowheads="1"/>
          </p:cNvSpPr>
          <p:nvPr/>
        </p:nvSpPr>
        <p:spPr bwMode="auto">
          <a:xfrm>
            <a:off x="4070350" y="4268788"/>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199" name="Rectangle 89"/>
          <p:cNvSpPr>
            <a:spLocks noChangeArrowheads="1"/>
          </p:cNvSpPr>
          <p:nvPr/>
        </p:nvSpPr>
        <p:spPr bwMode="auto">
          <a:xfrm>
            <a:off x="5045075" y="42687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200" name="Rectangle 90"/>
          <p:cNvSpPr>
            <a:spLocks noChangeArrowheads="1"/>
          </p:cNvSpPr>
          <p:nvPr/>
        </p:nvSpPr>
        <p:spPr bwMode="auto">
          <a:xfrm>
            <a:off x="6035675" y="42687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201" name="Rectangle 91"/>
          <p:cNvSpPr>
            <a:spLocks noChangeArrowheads="1"/>
          </p:cNvSpPr>
          <p:nvPr/>
        </p:nvSpPr>
        <p:spPr bwMode="auto">
          <a:xfrm>
            <a:off x="7026275" y="4268788"/>
            <a:ext cx="989013"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200" dirty="0">
              <a:effectLst/>
              <a:latin typeface="Arial" charset="0"/>
            </a:endParaRPr>
          </a:p>
        </p:txBody>
      </p:sp>
      <p:sp>
        <p:nvSpPr>
          <p:cNvPr id="202" name="Rectangle 92"/>
          <p:cNvSpPr>
            <a:spLocks noChangeArrowheads="1"/>
          </p:cNvSpPr>
          <p:nvPr/>
        </p:nvSpPr>
        <p:spPr bwMode="auto">
          <a:xfrm>
            <a:off x="8001000" y="4268788"/>
            <a:ext cx="990600" cy="4365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200" dirty="0">
              <a:effectLst/>
              <a:latin typeface="Arial" charset="0"/>
            </a:endParaRPr>
          </a:p>
        </p:txBody>
      </p:sp>
      <p:sp>
        <p:nvSpPr>
          <p:cNvPr id="203" name="Rectangle 93"/>
          <p:cNvSpPr>
            <a:spLocks noChangeArrowheads="1"/>
          </p:cNvSpPr>
          <p:nvPr/>
        </p:nvSpPr>
        <p:spPr bwMode="auto">
          <a:xfrm>
            <a:off x="152400" y="4705350"/>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INT9</a:t>
            </a:r>
          </a:p>
        </p:txBody>
      </p:sp>
      <p:sp>
        <p:nvSpPr>
          <p:cNvPr id="204" name="Rectangle 94"/>
          <p:cNvSpPr>
            <a:spLocks noChangeArrowheads="1"/>
          </p:cNvSpPr>
          <p:nvPr/>
        </p:nvSpPr>
        <p:spPr bwMode="auto">
          <a:xfrm>
            <a:off x="1128713" y="4705350"/>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a:effectLst/>
              <a:latin typeface="Arial" charset="0"/>
            </a:endParaRPr>
          </a:p>
        </p:txBody>
      </p:sp>
      <p:sp>
        <p:nvSpPr>
          <p:cNvPr id="205" name="Rectangle 95"/>
          <p:cNvSpPr>
            <a:spLocks noChangeArrowheads="1"/>
          </p:cNvSpPr>
          <p:nvPr/>
        </p:nvSpPr>
        <p:spPr bwMode="auto">
          <a:xfrm>
            <a:off x="2117725" y="4705350"/>
            <a:ext cx="990600" cy="436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USBA</a:t>
            </a:r>
            <a:endParaRPr lang="en-US" sz="1400" dirty="0">
              <a:effectLst/>
              <a:latin typeface="Arial" charset="0"/>
            </a:endParaRPr>
          </a:p>
        </p:txBody>
      </p:sp>
      <p:sp>
        <p:nvSpPr>
          <p:cNvPr id="206" name="Rectangle 96"/>
          <p:cNvSpPr>
            <a:spLocks noChangeArrowheads="1"/>
          </p:cNvSpPr>
          <p:nvPr/>
        </p:nvSpPr>
        <p:spPr bwMode="auto">
          <a:xfrm>
            <a:off x="3108325" y="47053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207" name="Rectangle 97"/>
          <p:cNvSpPr>
            <a:spLocks noChangeArrowheads="1"/>
          </p:cNvSpPr>
          <p:nvPr/>
        </p:nvSpPr>
        <p:spPr bwMode="auto">
          <a:xfrm>
            <a:off x="4070350" y="4705350"/>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endParaRPr lang="en-US" sz="1400">
              <a:effectLst/>
              <a:latin typeface="Arial" charset="0"/>
            </a:endParaRPr>
          </a:p>
        </p:txBody>
      </p:sp>
      <p:sp>
        <p:nvSpPr>
          <p:cNvPr id="208" name="Rectangle 98"/>
          <p:cNvSpPr>
            <a:spLocks noChangeArrowheads="1"/>
          </p:cNvSpPr>
          <p:nvPr/>
        </p:nvSpPr>
        <p:spPr bwMode="auto">
          <a:xfrm>
            <a:off x="5045075" y="47053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09" name="Rectangle 99"/>
          <p:cNvSpPr>
            <a:spLocks noChangeArrowheads="1"/>
          </p:cNvSpPr>
          <p:nvPr/>
        </p:nvSpPr>
        <p:spPr bwMode="auto">
          <a:xfrm>
            <a:off x="6035675" y="47053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10" name="Rectangle 100"/>
          <p:cNvSpPr>
            <a:spLocks noChangeArrowheads="1"/>
          </p:cNvSpPr>
          <p:nvPr/>
        </p:nvSpPr>
        <p:spPr bwMode="auto">
          <a:xfrm>
            <a:off x="7026275" y="4705350"/>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11" name="Rectangle 101"/>
          <p:cNvSpPr>
            <a:spLocks noChangeArrowheads="1"/>
          </p:cNvSpPr>
          <p:nvPr/>
        </p:nvSpPr>
        <p:spPr bwMode="auto">
          <a:xfrm>
            <a:off x="8001000" y="4705350"/>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12" name="Rectangle 102"/>
          <p:cNvSpPr>
            <a:spLocks noChangeArrowheads="1"/>
          </p:cNvSpPr>
          <p:nvPr/>
        </p:nvSpPr>
        <p:spPr bwMode="auto">
          <a:xfrm>
            <a:off x="152400" y="5141913"/>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INT10</a:t>
            </a:r>
          </a:p>
        </p:txBody>
      </p:sp>
      <p:sp>
        <p:nvSpPr>
          <p:cNvPr id="213" name="Rectangle 103"/>
          <p:cNvSpPr>
            <a:spLocks noChangeArrowheads="1"/>
          </p:cNvSpPr>
          <p:nvPr/>
        </p:nvSpPr>
        <p:spPr bwMode="auto">
          <a:xfrm>
            <a:off x="1128713" y="5141913"/>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ADCD4</a:t>
            </a:r>
            <a:endParaRPr lang="en-US" sz="1400" dirty="0">
              <a:effectLst/>
              <a:latin typeface="Arial" charset="0"/>
            </a:endParaRPr>
          </a:p>
        </p:txBody>
      </p:sp>
      <p:sp>
        <p:nvSpPr>
          <p:cNvPr id="214" name="Rectangle 104"/>
          <p:cNvSpPr>
            <a:spLocks noChangeArrowheads="1"/>
          </p:cNvSpPr>
          <p:nvPr/>
        </p:nvSpPr>
        <p:spPr bwMode="auto">
          <a:xfrm>
            <a:off x="211772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ADCD3</a:t>
            </a:r>
            <a:endParaRPr lang="en-US" sz="1400" dirty="0">
              <a:effectLst/>
              <a:latin typeface="Arial" charset="0"/>
            </a:endParaRPr>
          </a:p>
        </p:txBody>
      </p:sp>
      <p:sp>
        <p:nvSpPr>
          <p:cNvPr id="215" name="Rectangle 105"/>
          <p:cNvSpPr>
            <a:spLocks noChangeArrowheads="1"/>
          </p:cNvSpPr>
          <p:nvPr/>
        </p:nvSpPr>
        <p:spPr bwMode="auto">
          <a:xfrm>
            <a:off x="310832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ADCD2</a:t>
            </a:r>
            <a:endParaRPr lang="en-US" sz="1400" dirty="0">
              <a:effectLst/>
              <a:latin typeface="Arial" charset="0"/>
            </a:endParaRPr>
          </a:p>
        </p:txBody>
      </p:sp>
      <p:sp>
        <p:nvSpPr>
          <p:cNvPr id="216" name="Rectangle 106"/>
          <p:cNvSpPr>
            <a:spLocks noChangeArrowheads="1"/>
          </p:cNvSpPr>
          <p:nvPr/>
        </p:nvSpPr>
        <p:spPr bwMode="auto">
          <a:xfrm>
            <a:off x="4070350" y="51419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ADCD_</a:t>
            </a:r>
            <a:endParaRPr lang="en-US" sz="1400" dirty="0">
              <a:effectLst/>
              <a:latin typeface="Arial" charset="0"/>
            </a:endParaRPr>
          </a:p>
          <a:p>
            <a:pPr algn="ctr">
              <a:spcBef>
                <a:spcPct val="0"/>
              </a:spcBef>
            </a:pPr>
            <a:r>
              <a:rPr lang="en-US" sz="1400" dirty="0" smtClean="0">
                <a:effectLst/>
                <a:latin typeface="Arial" charset="0"/>
              </a:rPr>
              <a:t>EVT</a:t>
            </a:r>
            <a:endParaRPr lang="en-US" sz="1400" dirty="0">
              <a:effectLst/>
              <a:latin typeface="Arial" charset="0"/>
            </a:endParaRPr>
          </a:p>
        </p:txBody>
      </p:sp>
      <p:sp>
        <p:nvSpPr>
          <p:cNvPr id="217" name="Rectangle 107"/>
          <p:cNvSpPr>
            <a:spLocks noChangeArrowheads="1"/>
          </p:cNvSpPr>
          <p:nvPr/>
        </p:nvSpPr>
        <p:spPr bwMode="auto">
          <a:xfrm>
            <a:off x="504507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ADCC4</a:t>
            </a:r>
            <a:endParaRPr lang="en-US" sz="1400" dirty="0">
              <a:effectLst/>
              <a:latin typeface="Arial" charset="0"/>
            </a:endParaRPr>
          </a:p>
        </p:txBody>
      </p:sp>
      <p:sp>
        <p:nvSpPr>
          <p:cNvPr id="218" name="Rectangle 108"/>
          <p:cNvSpPr>
            <a:spLocks noChangeArrowheads="1"/>
          </p:cNvSpPr>
          <p:nvPr/>
        </p:nvSpPr>
        <p:spPr bwMode="auto">
          <a:xfrm>
            <a:off x="6035675"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ADCC3</a:t>
            </a:r>
            <a:endParaRPr lang="en-US" sz="1400" dirty="0">
              <a:effectLst/>
              <a:latin typeface="Arial" charset="0"/>
            </a:endParaRPr>
          </a:p>
        </p:txBody>
      </p:sp>
      <p:sp>
        <p:nvSpPr>
          <p:cNvPr id="219" name="Rectangle 109"/>
          <p:cNvSpPr>
            <a:spLocks noChangeArrowheads="1"/>
          </p:cNvSpPr>
          <p:nvPr/>
        </p:nvSpPr>
        <p:spPr bwMode="auto">
          <a:xfrm>
            <a:off x="7026275" y="5141913"/>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400" dirty="0" smtClean="0">
                <a:effectLst/>
                <a:latin typeface="Arial" charset="0"/>
              </a:rPr>
              <a:t>ADCC2</a:t>
            </a:r>
            <a:endParaRPr lang="en-US" sz="1400" dirty="0">
              <a:effectLst/>
              <a:latin typeface="Arial" charset="0"/>
            </a:endParaRPr>
          </a:p>
        </p:txBody>
      </p:sp>
      <p:sp>
        <p:nvSpPr>
          <p:cNvPr id="220" name="Rectangle 110"/>
          <p:cNvSpPr>
            <a:spLocks noChangeArrowheads="1"/>
          </p:cNvSpPr>
          <p:nvPr/>
        </p:nvSpPr>
        <p:spPr bwMode="auto">
          <a:xfrm>
            <a:off x="8001000" y="5141913"/>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ADCC_</a:t>
            </a:r>
            <a:endParaRPr lang="en-US" sz="1400" dirty="0">
              <a:effectLst/>
              <a:latin typeface="Arial" charset="0"/>
            </a:endParaRPr>
          </a:p>
          <a:p>
            <a:pPr algn="ctr">
              <a:spcBef>
                <a:spcPct val="0"/>
              </a:spcBef>
            </a:pPr>
            <a:r>
              <a:rPr lang="en-US" sz="1400" dirty="0" smtClean="0">
                <a:effectLst/>
                <a:latin typeface="Arial" charset="0"/>
              </a:rPr>
              <a:t>EVT</a:t>
            </a:r>
            <a:endParaRPr lang="en-US" sz="1400" dirty="0">
              <a:effectLst/>
              <a:latin typeface="Arial" charset="0"/>
            </a:endParaRPr>
          </a:p>
        </p:txBody>
      </p:sp>
      <p:sp>
        <p:nvSpPr>
          <p:cNvPr id="221" name="Rectangle 111"/>
          <p:cNvSpPr>
            <a:spLocks noChangeArrowheads="1"/>
          </p:cNvSpPr>
          <p:nvPr/>
        </p:nvSpPr>
        <p:spPr bwMode="auto">
          <a:xfrm>
            <a:off x="152400" y="5578475"/>
            <a:ext cx="990600" cy="436563"/>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INT11</a:t>
            </a:r>
          </a:p>
        </p:txBody>
      </p:sp>
      <p:sp>
        <p:nvSpPr>
          <p:cNvPr id="222" name="Rectangle 112"/>
          <p:cNvSpPr>
            <a:spLocks noChangeArrowheads="1"/>
          </p:cNvSpPr>
          <p:nvPr/>
        </p:nvSpPr>
        <p:spPr bwMode="auto">
          <a:xfrm>
            <a:off x="1128713" y="5578475"/>
            <a:ext cx="989012"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3" name="Rectangle 113"/>
          <p:cNvSpPr>
            <a:spLocks noChangeArrowheads="1"/>
          </p:cNvSpPr>
          <p:nvPr/>
        </p:nvSpPr>
        <p:spPr bwMode="auto">
          <a:xfrm>
            <a:off x="2117725" y="557847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4" name="Rectangle 114"/>
          <p:cNvSpPr>
            <a:spLocks noChangeArrowheads="1"/>
          </p:cNvSpPr>
          <p:nvPr/>
        </p:nvSpPr>
        <p:spPr bwMode="auto">
          <a:xfrm>
            <a:off x="3108325" y="557847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5" name="Rectangle 115"/>
          <p:cNvSpPr>
            <a:spLocks noChangeArrowheads="1"/>
          </p:cNvSpPr>
          <p:nvPr/>
        </p:nvSpPr>
        <p:spPr bwMode="auto">
          <a:xfrm>
            <a:off x="4070350" y="5578475"/>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6" name="Rectangle 116"/>
          <p:cNvSpPr>
            <a:spLocks noChangeArrowheads="1"/>
          </p:cNvSpPr>
          <p:nvPr/>
        </p:nvSpPr>
        <p:spPr bwMode="auto">
          <a:xfrm>
            <a:off x="5045075" y="557847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7" name="Rectangle 117"/>
          <p:cNvSpPr>
            <a:spLocks noChangeArrowheads="1"/>
          </p:cNvSpPr>
          <p:nvPr/>
        </p:nvSpPr>
        <p:spPr bwMode="auto">
          <a:xfrm>
            <a:off x="6035675" y="557847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8" name="Rectangle 118"/>
          <p:cNvSpPr>
            <a:spLocks noChangeArrowheads="1"/>
          </p:cNvSpPr>
          <p:nvPr/>
        </p:nvSpPr>
        <p:spPr bwMode="auto">
          <a:xfrm>
            <a:off x="7026275" y="5578475"/>
            <a:ext cx="989013"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29" name="Rectangle 119"/>
          <p:cNvSpPr>
            <a:spLocks noChangeArrowheads="1"/>
          </p:cNvSpPr>
          <p:nvPr/>
        </p:nvSpPr>
        <p:spPr bwMode="auto">
          <a:xfrm>
            <a:off x="8001000" y="5578475"/>
            <a:ext cx="990600" cy="4365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spcBef>
                <a:spcPct val="0"/>
              </a:spcBef>
            </a:pPr>
            <a:endParaRPr lang="en-US" sz="1400" dirty="0">
              <a:effectLst/>
              <a:latin typeface="Arial" charset="0"/>
            </a:endParaRPr>
          </a:p>
        </p:txBody>
      </p:sp>
      <p:sp>
        <p:nvSpPr>
          <p:cNvPr id="230" name="Rectangle 120"/>
          <p:cNvSpPr>
            <a:spLocks noChangeArrowheads="1"/>
          </p:cNvSpPr>
          <p:nvPr/>
        </p:nvSpPr>
        <p:spPr bwMode="auto">
          <a:xfrm>
            <a:off x="152400" y="6015038"/>
            <a:ext cx="990600" cy="4365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r>
              <a:rPr lang="en-US" sz="1600">
                <a:effectLst/>
                <a:latin typeface="Arial" charset="0"/>
              </a:rPr>
              <a:t>INT12</a:t>
            </a:r>
          </a:p>
        </p:txBody>
      </p:sp>
      <p:sp>
        <p:nvSpPr>
          <p:cNvPr id="231" name="Rectangle 121"/>
          <p:cNvSpPr>
            <a:spLocks noChangeArrowheads="1"/>
          </p:cNvSpPr>
          <p:nvPr/>
        </p:nvSpPr>
        <p:spPr bwMode="auto">
          <a:xfrm>
            <a:off x="1128713" y="6015038"/>
            <a:ext cx="989012"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CLA_UF</a:t>
            </a:r>
            <a:endParaRPr lang="en-US" sz="1400" dirty="0">
              <a:effectLst/>
              <a:latin typeface="Arial" charset="0"/>
            </a:endParaRPr>
          </a:p>
        </p:txBody>
      </p:sp>
      <p:sp>
        <p:nvSpPr>
          <p:cNvPr id="232" name="Rectangle 122"/>
          <p:cNvSpPr>
            <a:spLocks noChangeArrowheads="1"/>
          </p:cNvSpPr>
          <p:nvPr/>
        </p:nvSpPr>
        <p:spPr bwMode="auto">
          <a:xfrm>
            <a:off x="211772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CLA_OF</a:t>
            </a:r>
            <a:endParaRPr lang="en-US" sz="1400" dirty="0">
              <a:effectLst/>
              <a:latin typeface="Arial" charset="0"/>
            </a:endParaRPr>
          </a:p>
        </p:txBody>
      </p:sp>
      <p:sp>
        <p:nvSpPr>
          <p:cNvPr id="233" name="Rectangle 123"/>
          <p:cNvSpPr>
            <a:spLocks noChangeArrowheads="1"/>
          </p:cNvSpPr>
          <p:nvPr/>
        </p:nvSpPr>
        <p:spPr bwMode="auto">
          <a:xfrm>
            <a:off x="310832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AUX_PLL</a:t>
            </a:r>
            <a:endParaRPr lang="en-US" sz="1400" dirty="0">
              <a:effectLst/>
              <a:latin typeface="Arial" charset="0"/>
            </a:endParaRPr>
          </a:p>
          <a:p>
            <a:pPr algn="ctr">
              <a:spcBef>
                <a:spcPct val="0"/>
              </a:spcBef>
            </a:pPr>
            <a:r>
              <a:rPr lang="en-US" sz="1400" dirty="0" smtClean="0">
                <a:effectLst/>
                <a:latin typeface="Arial" charset="0"/>
              </a:rPr>
              <a:t>_SLIP</a:t>
            </a:r>
            <a:endParaRPr lang="en-US" sz="1400" dirty="0">
              <a:effectLst/>
              <a:latin typeface="Arial" charset="0"/>
            </a:endParaRPr>
          </a:p>
        </p:txBody>
      </p:sp>
      <p:sp>
        <p:nvSpPr>
          <p:cNvPr id="234" name="Rectangle 124"/>
          <p:cNvSpPr>
            <a:spLocks noChangeArrowheads="1"/>
          </p:cNvSpPr>
          <p:nvPr/>
        </p:nvSpPr>
        <p:spPr bwMode="auto">
          <a:xfrm>
            <a:off x="4070350" y="601503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SYS_PLL</a:t>
            </a:r>
            <a:endParaRPr lang="en-US" sz="1400" dirty="0">
              <a:effectLst/>
              <a:latin typeface="Arial" charset="0"/>
            </a:endParaRPr>
          </a:p>
          <a:p>
            <a:pPr algn="ctr">
              <a:spcBef>
                <a:spcPct val="0"/>
              </a:spcBef>
            </a:pPr>
            <a:r>
              <a:rPr lang="en-US" sz="1400" dirty="0" smtClean="0">
                <a:effectLst/>
                <a:latin typeface="Arial" charset="0"/>
              </a:rPr>
              <a:t>_SLIP</a:t>
            </a:r>
            <a:endParaRPr lang="en-US" sz="1400" dirty="0">
              <a:effectLst/>
              <a:latin typeface="Arial" charset="0"/>
            </a:endParaRPr>
          </a:p>
        </p:txBody>
      </p:sp>
      <p:sp>
        <p:nvSpPr>
          <p:cNvPr id="235" name="Rectangle 125"/>
          <p:cNvSpPr>
            <a:spLocks noChangeArrowheads="1"/>
          </p:cNvSpPr>
          <p:nvPr/>
        </p:nvSpPr>
        <p:spPr bwMode="auto">
          <a:xfrm>
            <a:off x="504507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RAM_ACC</a:t>
            </a:r>
            <a:endParaRPr lang="en-US" sz="1400" dirty="0">
              <a:effectLst/>
              <a:latin typeface="Arial" charset="0"/>
            </a:endParaRPr>
          </a:p>
          <a:p>
            <a:pPr algn="ctr">
              <a:spcBef>
                <a:spcPct val="0"/>
              </a:spcBef>
            </a:pPr>
            <a:r>
              <a:rPr lang="en-US" sz="1400" dirty="0" smtClean="0">
                <a:effectLst/>
                <a:latin typeface="Arial" charset="0"/>
              </a:rPr>
              <a:t>_VIOLAT</a:t>
            </a:r>
            <a:endParaRPr lang="en-US" sz="1400" dirty="0">
              <a:effectLst/>
              <a:latin typeface="Arial" charset="0"/>
            </a:endParaRPr>
          </a:p>
        </p:txBody>
      </p:sp>
      <p:sp>
        <p:nvSpPr>
          <p:cNvPr id="236" name="Rectangle 126"/>
          <p:cNvSpPr>
            <a:spLocks noChangeArrowheads="1"/>
          </p:cNvSpPr>
          <p:nvPr/>
        </p:nvSpPr>
        <p:spPr bwMode="auto">
          <a:xfrm>
            <a:off x="6035675"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FLASH_C</a:t>
            </a:r>
            <a:endParaRPr lang="en-US" sz="1400" dirty="0">
              <a:effectLst/>
              <a:latin typeface="Arial" charset="0"/>
            </a:endParaRPr>
          </a:p>
          <a:p>
            <a:pPr algn="ctr">
              <a:spcBef>
                <a:spcPct val="0"/>
              </a:spcBef>
            </a:pPr>
            <a:r>
              <a:rPr lang="en-US" sz="1400" dirty="0" smtClean="0">
                <a:effectLst/>
                <a:latin typeface="Arial" charset="0"/>
              </a:rPr>
              <a:t>_ERROR</a:t>
            </a:r>
            <a:endParaRPr lang="en-US" sz="1400" dirty="0">
              <a:effectLst/>
              <a:latin typeface="Arial" charset="0"/>
            </a:endParaRPr>
          </a:p>
        </p:txBody>
      </p:sp>
      <p:sp>
        <p:nvSpPr>
          <p:cNvPr id="237" name="Rectangle 127"/>
          <p:cNvSpPr>
            <a:spLocks noChangeArrowheads="1"/>
          </p:cNvSpPr>
          <p:nvPr/>
        </p:nvSpPr>
        <p:spPr bwMode="auto">
          <a:xfrm>
            <a:off x="7026275" y="6015038"/>
            <a:ext cx="989013"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RAM_C_</a:t>
            </a:r>
            <a:endParaRPr lang="en-US" sz="1400" dirty="0">
              <a:effectLst/>
              <a:latin typeface="Arial" charset="0"/>
            </a:endParaRPr>
          </a:p>
          <a:p>
            <a:pPr algn="ctr">
              <a:spcBef>
                <a:spcPct val="0"/>
              </a:spcBef>
            </a:pPr>
            <a:r>
              <a:rPr lang="en-US" sz="1400" dirty="0" smtClean="0">
                <a:effectLst/>
                <a:latin typeface="Arial" charset="0"/>
              </a:rPr>
              <a:t>ERROR</a:t>
            </a:r>
            <a:endParaRPr lang="en-US" sz="1400" dirty="0">
              <a:effectLst/>
              <a:latin typeface="Arial" charset="0"/>
            </a:endParaRPr>
          </a:p>
        </p:txBody>
      </p:sp>
      <p:sp>
        <p:nvSpPr>
          <p:cNvPr id="238" name="Rectangle 128"/>
          <p:cNvSpPr>
            <a:spLocks noChangeArrowheads="1"/>
          </p:cNvSpPr>
          <p:nvPr/>
        </p:nvSpPr>
        <p:spPr bwMode="auto">
          <a:xfrm>
            <a:off x="8001000" y="6015038"/>
            <a:ext cx="990600" cy="43656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400" dirty="0" smtClean="0">
                <a:effectLst/>
                <a:latin typeface="Arial" charset="0"/>
              </a:rPr>
              <a:t>EMIF_</a:t>
            </a:r>
            <a:endParaRPr lang="en-US" sz="1400" dirty="0">
              <a:effectLst/>
              <a:latin typeface="Arial" charset="0"/>
            </a:endParaRPr>
          </a:p>
          <a:p>
            <a:pPr algn="ctr">
              <a:spcBef>
                <a:spcPct val="0"/>
              </a:spcBef>
            </a:pPr>
            <a:r>
              <a:rPr lang="en-US" sz="1400" dirty="0" smtClean="0">
                <a:effectLst/>
                <a:latin typeface="Arial" charset="0"/>
              </a:rPr>
              <a:t>ERROR</a:t>
            </a:r>
            <a:endParaRPr lang="en-US" sz="1400" dirty="0">
              <a:effectLst/>
              <a:latin typeface="Arial" charset="0"/>
            </a:endParaRPr>
          </a:p>
        </p:txBody>
      </p:sp>
      <p:sp>
        <p:nvSpPr>
          <p:cNvPr id="239" name="Rectangle 129"/>
          <p:cNvSpPr>
            <a:spLocks noChangeArrowheads="1"/>
          </p:cNvSpPr>
          <p:nvPr/>
        </p:nvSpPr>
        <p:spPr bwMode="auto">
          <a:xfrm>
            <a:off x="153988" y="774700"/>
            <a:ext cx="973137" cy="4365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endParaRPr lang="en-US" sz="1600">
              <a:effectLst/>
              <a:latin typeface="Arial" charset="0"/>
            </a:endParaRPr>
          </a:p>
        </p:txBody>
      </p:sp>
      <p:sp>
        <p:nvSpPr>
          <p:cNvPr id="240" name="AutoShape 130"/>
          <p:cNvSpPr>
            <a:spLocks noChangeArrowheads="1"/>
          </p:cNvSpPr>
          <p:nvPr/>
        </p:nvSpPr>
        <p:spPr bwMode="auto">
          <a:xfrm>
            <a:off x="153988" y="776288"/>
            <a:ext cx="989012" cy="433387"/>
          </a:xfrm>
          <a:prstGeom prst="rtTriangle">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Tree>
    <p:custDataLst>
      <p:tags r:id="rId1"/>
    </p:custDataLst>
    <p:extLst>
      <p:ext uri="{BB962C8B-B14F-4D97-AF65-F5344CB8AC3E}">
        <p14:creationId xmlns:p14="http://schemas.microsoft.com/office/powerpoint/2010/main" val="150189200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3856" y="1963928"/>
            <a:ext cx="6876288" cy="3438144"/>
          </a:xfrm>
          <a:prstGeom prst="rect">
            <a:avLst/>
          </a:prstGeom>
        </p:spPr>
      </p:pic>
      <p:sp>
        <p:nvSpPr>
          <p:cNvPr id="2" name="Title 1"/>
          <p:cNvSpPr>
            <a:spLocks noGrp="1"/>
          </p:cNvSpPr>
          <p:nvPr>
            <p:ph type="title"/>
          </p:nvPr>
        </p:nvSpPr>
        <p:spPr/>
        <p:txBody>
          <a:bodyPr/>
          <a:lstStyle/>
          <a:p>
            <a:r>
              <a:rPr lang="en-US" dirty="0"/>
              <a:t>F28377D </a:t>
            </a:r>
            <a:r>
              <a:rPr lang="en-US" dirty="0" err="1"/>
              <a:t>controlCARD</a:t>
            </a:r>
            <a:endParaRPr lang="en-US" dirty="0"/>
          </a:p>
        </p:txBody>
      </p:sp>
      <p:cxnSp>
        <p:nvCxnSpPr>
          <p:cNvPr id="4" name="Straight Arrow Connector 3"/>
          <p:cNvCxnSpPr>
            <a:stCxn id="25" idx="0"/>
          </p:cNvCxnSpPr>
          <p:nvPr/>
        </p:nvCxnSpPr>
        <p:spPr bwMode="auto">
          <a:xfrm flipH="1" flipV="1">
            <a:off x="5678053" y="4263243"/>
            <a:ext cx="694765" cy="1684307"/>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5" name="Straight Arrow Connector 4"/>
          <p:cNvCxnSpPr>
            <a:stCxn id="6" idx="0"/>
          </p:cNvCxnSpPr>
          <p:nvPr/>
        </p:nvCxnSpPr>
        <p:spPr bwMode="auto">
          <a:xfrm flipH="1" flipV="1">
            <a:off x="6487788" y="4149504"/>
            <a:ext cx="1555296" cy="1798046"/>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
        <p:nvSpPr>
          <p:cNvPr id="6" name="TextBox 5"/>
          <p:cNvSpPr txBox="1"/>
          <p:nvPr/>
        </p:nvSpPr>
        <p:spPr>
          <a:xfrm>
            <a:off x="7386320" y="5947550"/>
            <a:ext cx="1313528" cy="486287"/>
          </a:xfrm>
          <a:prstGeom prst="rect">
            <a:avLst/>
          </a:prstGeom>
          <a:noFill/>
        </p:spPr>
        <p:txBody>
          <a:bodyPr wrap="square" rtlCol="0" anchor="ctr" anchorCtr="0">
            <a:spAutoFit/>
          </a:bodyPr>
          <a:lstStyle/>
          <a:p>
            <a:pPr algn="ctr"/>
            <a:r>
              <a:rPr lang="en-US" sz="1600" dirty="0" smtClean="0">
                <a:effectLst/>
                <a:latin typeface="+mn-lt"/>
              </a:rPr>
              <a:t>SW1: Boot Modes</a:t>
            </a:r>
          </a:p>
        </p:txBody>
      </p:sp>
      <p:sp>
        <p:nvSpPr>
          <p:cNvPr id="7" name="TextBox 6"/>
          <p:cNvSpPr txBox="1"/>
          <p:nvPr/>
        </p:nvSpPr>
        <p:spPr>
          <a:xfrm>
            <a:off x="3832857" y="5940502"/>
            <a:ext cx="1647990" cy="683264"/>
          </a:xfrm>
          <a:prstGeom prst="rect">
            <a:avLst/>
          </a:prstGeom>
          <a:noFill/>
        </p:spPr>
        <p:txBody>
          <a:bodyPr wrap="square" rtlCol="0" anchor="ctr" anchorCtr="0">
            <a:spAutoFit/>
          </a:bodyPr>
          <a:lstStyle/>
          <a:p>
            <a:pPr algn="ctr"/>
            <a:r>
              <a:rPr lang="en-US" sz="1600" dirty="0" smtClean="0">
                <a:effectLst/>
                <a:latin typeface="+mn-lt"/>
              </a:rPr>
              <a:t>SW2: External VREFHI disable</a:t>
            </a:r>
          </a:p>
        </p:txBody>
      </p:sp>
      <p:sp>
        <p:nvSpPr>
          <p:cNvPr id="8" name="TextBox 7"/>
          <p:cNvSpPr txBox="1"/>
          <p:nvPr/>
        </p:nvSpPr>
        <p:spPr>
          <a:xfrm>
            <a:off x="2011329" y="5947550"/>
            <a:ext cx="1821528" cy="289310"/>
          </a:xfrm>
          <a:prstGeom prst="rect">
            <a:avLst/>
          </a:prstGeom>
          <a:noFill/>
        </p:spPr>
        <p:txBody>
          <a:bodyPr wrap="square" rtlCol="0" anchor="ctr" anchorCtr="0">
            <a:spAutoFit/>
          </a:bodyPr>
          <a:lstStyle/>
          <a:p>
            <a:pPr algn="ctr"/>
            <a:r>
              <a:rPr lang="en-US" sz="1600" dirty="0" smtClean="0">
                <a:effectLst/>
                <a:latin typeface="+mn-lt"/>
              </a:rPr>
              <a:t>TMS320F28377D</a:t>
            </a:r>
          </a:p>
        </p:txBody>
      </p:sp>
      <p:sp>
        <p:nvSpPr>
          <p:cNvPr id="9" name="TextBox 8"/>
          <p:cNvSpPr txBox="1"/>
          <p:nvPr/>
        </p:nvSpPr>
        <p:spPr>
          <a:xfrm>
            <a:off x="280435" y="976199"/>
            <a:ext cx="1313528" cy="683264"/>
          </a:xfrm>
          <a:prstGeom prst="rect">
            <a:avLst/>
          </a:prstGeom>
          <a:noFill/>
        </p:spPr>
        <p:txBody>
          <a:bodyPr wrap="square" rtlCol="0" anchor="ctr" anchorCtr="0">
            <a:spAutoFit/>
          </a:bodyPr>
          <a:lstStyle/>
          <a:p>
            <a:pPr algn="ctr"/>
            <a:r>
              <a:rPr lang="en-US" sz="1600" dirty="0" smtClean="0">
                <a:solidFill>
                  <a:schemeClr val="tx2"/>
                </a:solidFill>
                <a:effectLst/>
              </a:rPr>
              <a:t>A:J1 - USB emulation/ UART</a:t>
            </a:r>
          </a:p>
        </p:txBody>
      </p:sp>
      <p:sp>
        <p:nvSpPr>
          <p:cNvPr id="10" name="TextBox 9"/>
          <p:cNvSpPr txBox="1"/>
          <p:nvPr/>
        </p:nvSpPr>
        <p:spPr>
          <a:xfrm>
            <a:off x="3895086" y="976199"/>
            <a:ext cx="1313528" cy="486287"/>
          </a:xfrm>
          <a:prstGeom prst="rect">
            <a:avLst/>
          </a:prstGeom>
          <a:noFill/>
        </p:spPr>
        <p:txBody>
          <a:bodyPr wrap="square" rtlCol="0" anchor="ctr" anchorCtr="0">
            <a:spAutoFit/>
          </a:bodyPr>
          <a:lstStyle/>
          <a:p>
            <a:pPr algn="ctr"/>
            <a:r>
              <a:rPr lang="en-US" sz="1600" dirty="0" smtClean="0">
                <a:effectLst/>
                <a:latin typeface="+mn-lt"/>
              </a:rPr>
              <a:t>J8: Host/ Device</a:t>
            </a:r>
          </a:p>
        </p:txBody>
      </p:sp>
      <p:sp>
        <p:nvSpPr>
          <p:cNvPr id="11" name="Rectangle 10"/>
          <p:cNvSpPr/>
          <p:nvPr/>
        </p:nvSpPr>
        <p:spPr bwMode="auto">
          <a:xfrm>
            <a:off x="1104728" y="2057400"/>
            <a:ext cx="2028086" cy="1855433"/>
          </a:xfrm>
          <a:prstGeom prst="rect">
            <a:avLst/>
          </a:prstGeom>
          <a:noFill/>
          <a:ln w="28575" cap="flat" cmpd="sng" algn="ctr">
            <a:solidFill>
              <a:schemeClr val="tx2"/>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rot="16200000">
            <a:off x="-91861" y="2766422"/>
            <a:ext cx="1896423" cy="437043"/>
          </a:xfrm>
          <a:prstGeom prst="rect">
            <a:avLst/>
          </a:prstGeom>
          <a:noFill/>
        </p:spPr>
        <p:txBody>
          <a:bodyPr wrap="square" rtlCol="0" anchor="ctr" anchorCtr="0">
            <a:spAutoFit/>
          </a:bodyPr>
          <a:lstStyle/>
          <a:p>
            <a:pPr algn="ctr"/>
            <a:r>
              <a:rPr lang="en-US" sz="1400" b="0" dirty="0" smtClean="0">
                <a:solidFill>
                  <a:schemeClr val="tx2"/>
                </a:solidFill>
                <a:effectLst/>
                <a:latin typeface="Arial" pitchFamily="34" charset="0"/>
                <a:cs typeface="Arial" pitchFamily="34" charset="0"/>
              </a:rPr>
              <a:t>XDS100v2 emulation and </a:t>
            </a:r>
            <a:r>
              <a:rPr lang="en-US" sz="1400" b="0" dirty="0">
                <a:solidFill>
                  <a:schemeClr val="tx2"/>
                </a:solidFill>
                <a:effectLst/>
                <a:latin typeface="Arial" pitchFamily="34" charset="0"/>
                <a:cs typeface="Arial" pitchFamily="34" charset="0"/>
              </a:rPr>
              <a:t>isolation circuitry </a:t>
            </a:r>
            <a:endParaRPr lang="en-US" sz="1400" b="0" dirty="0" smtClean="0">
              <a:solidFill>
                <a:schemeClr val="tx2"/>
              </a:solidFill>
              <a:effectLst/>
              <a:latin typeface="Arial" pitchFamily="34" charset="0"/>
              <a:cs typeface="Arial" pitchFamily="34" charset="0"/>
            </a:endParaRPr>
          </a:p>
        </p:txBody>
      </p:sp>
      <p:sp>
        <p:nvSpPr>
          <p:cNvPr id="13" name="TextBox 12"/>
          <p:cNvSpPr txBox="1"/>
          <p:nvPr/>
        </p:nvSpPr>
        <p:spPr>
          <a:xfrm>
            <a:off x="1512683" y="976199"/>
            <a:ext cx="2550160" cy="683264"/>
          </a:xfrm>
          <a:prstGeom prst="rect">
            <a:avLst/>
          </a:prstGeom>
          <a:noFill/>
        </p:spPr>
        <p:txBody>
          <a:bodyPr wrap="square" rtlCol="0" anchor="ctr" anchorCtr="0">
            <a:spAutoFit/>
          </a:bodyPr>
          <a:lstStyle/>
          <a:p>
            <a:pPr algn="ctr"/>
            <a:r>
              <a:rPr lang="en-US" sz="1600" dirty="0">
                <a:solidFill>
                  <a:schemeClr val="tx2"/>
                </a:solidFill>
                <a:effectLst/>
                <a:cs typeface="Arial" pitchFamily="34" charset="0"/>
              </a:rPr>
              <a:t>A:SW1 </a:t>
            </a:r>
            <a:r>
              <a:rPr lang="en-US" sz="1600" dirty="0" smtClean="0">
                <a:solidFill>
                  <a:schemeClr val="tx2"/>
                </a:solidFill>
                <a:effectLst/>
                <a:cs typeface="Arial" pitchFamily="34" charset="0"/>
              </a:rPr>
              <a:t>- isolated emulation </a:t>
            </a:r>
            <a:r>
              <a:rPr lang="en-US" sz="1600" dirty="0">
                <a:solidFill>
                  <a:schemeClr val="tx2"/>
                </a:solidFill>
                <a:effectLst/>
                <a:cs typeface="Arial" pitchFamily="34" charset="0"/>
              </a:rPr>
              <a:t>and UART communication </a:t>
            </a:r>
            <a:r>
              <a:rPr lang="en-US" sz="1600" dirty="0" smtClean="0">
                <a:solidFill>
                  <a:schemeClr val="tx2"/>
                </a:solidFill>
                <a:effectLst/>
                <a:cs typeface="Arial" pitchFamily="34" charset="0"/>
              </a:rPr>
              <a:t>enable switch</a:t>
            </a:r>
            <a:endParaRPr lang="en-US" sz="1600" dirty="0">
              <a:solidFill>
                <a:schemeClr val="tx2"/>
              </a:solidFill>
              <a:effectLst/>
              <a:cs typeface="Arial" pitchFamily="34" charset="0"/>
            </a:endParaRPr>
          </a:p>
        </p:txBody>
      </p:sp>
      <p:cxnSp>
        <p:nvCxnSpPr>
          <p:cNvPr id="14" name="Straight Arrow Connector 13"/>
          <p:cNvCxnSpPr>
            <a:stCxn id="9" idx="2"/>
          </p:cNvCxnSpPr>
          <p:nvPr/>
        </p:nvCxnSpPr>
        <p:spPr bwMode="auto">
          <a:xfrm>
            <a:off x="937199" y="1659463"/>
            <a:ext cx="452689" cy="761868"/>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15" name="Straight Arrow Connector 14"/>
          <p:cNvCxnSpPr>
            <a:stCxn id="13" idx="2"/>
          </p:cNvCxnSpPr>
          <p:nvPr/>
        </p:nvCxnSpPr>
        <p:spPr bwMode="auto">
          <a:xfrm>
            <a:off x="2787763" y="1659463"/>
            <a:ext cx="1107323" cy="566203"/>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
        <p:nvSpPr>
          <p:cNvPr id="16" name="TextBox 15"/>
          <p:cNvSpPr txBox="1"/>
          <p:nvPr/>
        </p:nvSpPr>
        <p:spPr>
          <a:xfrm>
            <a:off x="7974443" y="1290905"/>
            <a:ext cx="1017157" cy="486287"/>
          </a:xfrm>
          <a:prstGeom prst="rect">
            <a:avLst/>
          </a:prstGeom>
          <a:noFill/>
        </p:spPr>
        <p:txBody>
          <a:bodyPr wrap="square" rtlCol="0" anchor="ctr" anchorCtr="0">
            <a:spAutoFit/>
          </a:bodyPr>
          <a:lstStyle/>
          <a:p>
            <a:pPr algn="ctr"/>
            <a:r>
              <a:rPr lang="en-US" sz="1600" dirty="0" smtClean="0">
                <a:effectLst/>
                <a:latin typeface="+mn-lt"/>
              </a:rPr>
              <a:t>U5: µSD card</a:t>
            </a:r>
          </a:p>
        </p:txBody>
      </p:sp>
      <p:sp>
        <p:nvSpPr>
          <p:cNvPr id="17" name="TextBox 16"/>
          <p:cNvSpPr txBox="1"/>
          <p:nvPr/>
        </p:nvSpPr>
        <p:spPr>
          <a:xfrm>
            <a:off x="5082940" y="919049"/>
            <a:ext cx="1459230" cy="584775"/>
          </a:xfrm>
          <a:prstGeom prst="rect">
            <a:avLst/>
          </a:prstGeom>
          <a:noFill/>
        </p:spPr>
        <p:txBody>
          <a:bodyPr wrap="square" rtlCol="0" anchor="ctr" anchorCtr="0">
            <a:spAutoFit/>
          </a:bodyPr>
          <a:lstStyle/>
          <a:p>
            <a:pPr algn="ctr">
              <a:lnSpc>
                <a:spcPct val="100000"/>
              </a:lnSpc>
              <a:spcBef>
                <a:spcPts val="0"/>
              </a:spcBef>
            </a:pPr>
            <a:r>
              <a:rPr lang="en-US" sz="1600" dirty="0" smtClean="0">
                <a:effectLst/>
                <a:latin typeface="+mn-lt"/>
              </a:rPr>
              <a:t>LED LD2: GPIO31 (red)</a:t>
            </a:r>
          </a:p>
        </p:txBody>
      </p:sp>
      <p:sp>
        <p:nvSpPr>
          <p:cNvPr id="18" name="TextBox 17"/>
          <p:cNvSpPr txBox="1"/>
          <p:nvPr/>
        </p:nvSpPr>
        <p:spPr>
          <a:xfrm>
            <a:off x="6487788" y="919049"/>
            <a:ext cx="1459230" cy="584775"/>
          </a:xfrm>
          <a:prstGeom prst="rect">
            <a:avLst/>
          </a:prstGeom>
          <a:noFill/>
        </p:spPr>
        <p:txBody>
          <a:bodyPr wrap="square" rtlCol="0" anchor="ctr" anchorCtr="0">
            <a:spAutoFit/>
          </a:bodyPr>
          <a:lstStyle/>
          <a:p>
            <a:pPr algn="ctr">
              <a:lnSpc>
                <a:spcPct val="100000"/>
              </a:lnSpc>
              <a:spcBef>
                <a:spcPts val="0"/>
              </a:spcBef>
            </a:pPr>
            <a:r>
              <a:rPr lang="en-US" sz="1600" dirty="0" smtClean="0">
                <a:effectLst/>
                <a:latin typeface="+mn-lt"/>
              </a:rPr>
              <a:t>LED LD3: GPIO34 (red)</a:t>
            </a:r>
          </a:p>
        </p:txBody>
      </p:sp>
      <p:sp>
        <p:nvSpPr>
          <p:cNvPr id="19" name="TextBox 18"/>
          <p:cNvSpPr txBox="1"/>
          <p:nvPr/>
        </p:nvSpPr>
        <p:spPr>
          <a:xfrm>
            <a:off x="7987736" y="2364304"/>
            <a:ext cx="1082040" cy="1077218"/>
          </a:xfrm>
          <a:prstGeom prst="rect">
            <a:avLst/>
          </a:prstGeom>
          <a:noFill/>
        </p:spPr>
        <p:txBody>
          <a:bodyPr wrap="square" rtlCol="0" anchor="ctr" anchorCtr="0">
            <a:spAutoFit/>
          </a:bodyPr>
          <a:lstStyle/>
          <a:p>
            <a:pPr algn="ctr">
              <a:lnSpc>
                <a:spcPct val="100000"/>
              </a:lnSpc>
              <a:spcBef>
                <a:spcPts val="0"/>
              </a:spcBef>
            </a:pPr>
            <a:r>
              <a:rPr lang="en-US" sz="1600" dirty="0" smtClean="0">
                <a:effectLst/>
                <a:latin typeface="+mn-lt"/>
              </a:rPr>
              <a:t>LED LD1: Power (green)</a:t>
            </a:r>
          </a:p>
        </p:txBody>
      </p:sp>
      <p:cxnSp>
        <p:nvCxnSpPr>
          <p:cNvPr id="20" name="Straight Arrow Connector 19"/>
          <p:cNvCxnSpPr>
            <a:stCxn id="18" idx="2"/>
          </p:cNvCxnSpPr>
          <p:nvPr/>
        </p:nvCxnSpPr>
        <p:spPr bwMode="auto">
          <a:xfrm flipH="1">
            <a:off x="5711191" y="1503824"/>
            <a:ext cx="1506212" cy="642014"/>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1" name="Straight Arrow Connector 20"/>
          <p:cNvCxnSpPr>
            <a:stCxn id="17" idx="2"/>
          </p:cNvCxnSpPr>
          <p:nvPr/>
        </p:nvCxnSpPr>
        <p:spPr bwMode="auto">
          <a:xfrm flipH="1">
            <a:off x="5543551" y="1503824"/>
            <a:ext cx="269004" cy="642014"/>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2" name="Straight Arrow Connector 21"/>
          <p:cNvCxnSpPr>
            <a:stCxn id="10" idx="2"/>
          </p:cNvCxnSpPr>
          <p:nvPr/>
        </p:nvCxnSpPr>
        <p:spPr bwMode="auto">
          <a:xfrm>
            <a:off x="4551850" y="1462486"/>
            <a:ext cx="5904" cy="683352"/>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3" name="Straight Arrow Connector 22"/>
          <p:cNvCxnSpPr/>
          <p:nvPr/>
        </p:nvCxnSpPr>
        <p:spPr bwMode="auto">
          <a:xfrm flipH="1">
            <a:off x="7012880" y="2692400"/>
            <a:ext cx="1216720" cy="960120"/>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4" name="Straight Arrow Connector 23"/>
          <p:cNvCxnSpPr/>
          <p:nvPr/>
        </p:nvCxnSpPr>
        <p:spPr bwMode="auto">
          <a:xfrm flipH="1">
            <a:off x="6830704" y="1706880"/>
            <a:ext cx="1266816" cy="1043144"/>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
        <p:nvSpPr>
          <p:cNvPr id="25" name="TextBox 24"/>
          <p:cNvSpPr txBox="1"/>
          <p:nvPr/>
        </p:nvSpPr>
        <p:spPr>
          <a:xfrm>
            <a:off x="5480847" y="5947550"/>
            <a:ext cx="1783942" cy="683264"/>
          </a:xfrm>
          <a:prstGeom prst="rect">
            <a:avLst/>
          </a:prstGeom>
          <a:noFill/>
        </p:spPr>
        <p:txBody>
          <a:bodyPr wrap="square" rtlCol="0" anchor="ctr" anchorCtr="0">
            <a:spAutoFit/>
          </a:bodyPr>
          <a:lstStyle/>
          <a:p>
            <a:pPr algn="ctr"/>
            <a:r>
              <a:rPr lang="en-US" sz="1600" dirty="0" smtClean="0">
                <a:effectLst/>
                <a:latin typeface="Arial" pitchFamily="34" charset="0"/>
                <a:cs typeface="Arial" pitchFamily="34" charset="0"/>
              </a:rPr>
              <a:t>J2 - J7: USB </a:t>
            </a:r>
            <a:r>
              <a:rPr lang="en-US" sz="1600" dirty="0">
                <a:effectLst/>
                <a:latin typeface="Arial" pitchFamily="34" charset="0"/>
                <a:cs typeface="Arial" pitchFamily="34" charset="0"/>
              </a:rPr>
              <a:t>PHY </a:t>
            </a:r>
            <a:r>
              <a:rPr lang="en-US" sz="1600" dirty="0" smtClean="0">
                <a:effectLst/>
                <a:latin typeface="Arial" pitchFamily="34" charset="0"/>
                <a:cs typeface="Arial" pitchFamily="34" charset="0"/>
              </a:rPr>
              <a:t>connection </a:t>
            </a:r>
            <a:r>
              <a:rPr lang="en-US" sz="1600" dirty="0">
                <a:effectLst/>
                <a:latin typeface="Arial" pitchFamily="34" charset="0"/>
                <a:cs typeface="Arial" pitchFamily="34" charset="0"/>
              </a:rPr>
              <a:t>e</a:t>
            </a:r>
            <a:r>
              <a:rPr lang="en-US" sz="1600" dirty="0" smtClean="0">
                <a:effectLst/>
                <a:latin typeface="Arial" pitchFamily="34" charset="0"/>
                <a:cs typeface="Arial" pitchFamily="34" charset="0"/>
              </a:rPr>
              <a:t>nable jumpers</a:t>
            </a:r>
            <a:endParaRPr lang="en-US" sz="1600" dirty="0">
              <a:effectLst/>
              <a:latin typeface="Arial" pitchFamily="34" charset="0"/>
              <a:cs typeface="Arial" pitchFamily="34" charset="0"/>
            </a:endParaRPr>
          </a:p>
        </p:txBody>
      </p:sp>
      <p:sp>
        <p:nvSpPr>
          <p:cNvPr id="26" name="TextBox 25"/>
          <p:cNvSpPr txBox="1"/>
          <p:nvPr/>
        </p:nvSpPr>
        <p:spPr>
          <a:xfrm>
            <a:off x="576270" y="5947550"/>
            <a:ext cx="1313528" cy="683264"/>
          </a:xfrm>
          <a:prstGeom prst="rect">
            <a:avLst/>
          </a:prstGeom>
          <a:noFill/>
        </p:spPr>
        <p:txBody>
          <a:bodyPr wrap="square" rtlCol="0" anchor="ctr" anchorCtr="0">
            <a:spAutoFit/>
          </a:bodyPr>
          <a:lstStyle/>
          <a:p>
            <a:pPr algn="ctr"/>
            <a:r>
              <a:rPr lang="en-US" sz="1600" dirty="0" smtClean="0">
                <a:effectLst/>
                <a:latin typeface="+mn-lt"/>
              </a:rPr>
              <a:t>SW3: ADC VREFHI ADC A &amp; B</a:t>
            </a:r>
          </a:p>
        </p:txBody>
      </p:sp>
      <p:cxnSp>
        <p:nvCxnSpPr>
          <p:cNvPr id="27" name="Straight Arrow Connector 26"/>
          <p:cNvCxnSpPr>
            <a:stCxn id="26" idx="0"/>
          </p:cNvCxnSpPr>
          <p:nvPr/>
        </p:nvCxnSpPr>
        <p:spPr bwMode="auto">
          <a:xfrm flipV="1">
            <a:off x="1233034" y="4514074"/>
            <a:ext cx="1930025" cy="1433476"/>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8" name="Straight Arrow Connector 27"/>
          <p:cNvCxnSpPr>
            <a:stCxn id="8" idx="0"/>
          </p:cNvCxnSpPr>
          <p:nvPr/>
        </p:nvCxnSpPr>
        <p:spPr bwMode="auto">
          <a:xfrm flipV="1">
            <a:off x="2922093" y="3652521"/>
            <a:ext cx="1140750" cy="2295029"/>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cxnSp>
        <p:nvCxnSpPr>
          <p:cNvPr id="29" name="Straight Arrow Connector 28"/>
          <p:cNvCxnSpPr>
            <a:stCxn id="7" idx="0"/>
          </p:cNvCxnSpPr>
          <p:nvPr/>
        </p:nvCxnSpPr>
        <p:spPr bwMode="auto">
          <a:xfrm flipV="1">
            <a:off x="4656852" y="4661218"/>
            <a:ext cx="140779" cy="1279284"/>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
        <p:nvSpPr>
          <p:cNvPr id="39" name="TextBox 38"/>
          <p:cNvSpPr txBox="1"/>
          <p:nvPr/>
        </p:nvSpPr>
        <p:spPr>
          <a:xfrm>
            <a:off x="88590" y="5083950"/>
            <a:ext cx="1313528" cy="683264"/>
          </a:xfrm>
          <a:prstGeom prst="rect">
            <a:avLst/>
          </a:prstGeom>
          <a:noFill/>
        </p:spPr>
        <p:txBody>
          <a:bodyPr wrap="square" rtlCol="0" anchor="ctr" anchorCtr="0">
            <a:spAutoFit/>
          </a:bodyPr>
          <a:lstStyle/>
          <a:p>
            <a:pPr algn="ctr"/>
            <a:r>
              <a:rPr lang="en-US" sz="1600" dirty="0" smtClean="0">
                <a:effectLst/>
                <a:latin typeface="+mn-lt"/>
              </a:rPr>
              <a:t>SW4: ADC VREFHI ADC C &amp; D</a:t>
            </a:r>
          </a:p>
        </p:txBody>
      </p:sp>
      <p:cxnSp>
        <p:nvCxnSpPr>
          <p:cNvPr id="40" name="Straight Arrow Connector 39"/>
          <p:cNvCxnSpPr>
            <a:stCxn id="39" idx="0"/>
          </p:cNvCxnSpPr>
          <p:nvPr/>
        </p:nvCxnSpPr>
        <p:spPr bwMode="auto">
          <a:xfrm flipV="1">
            <a:off x="745354" y="4112731"/>
            <a:ext cx="2417705" cy="971219"/>
          </a:xfrm>
          <a:prstGeom prst="straightConnector1">
            <a:avLst/>
          </a:prstGeom>
          <a:solidFill>
            <a:schemeClr val="accent1"/>
          </a:solidFill>
          <a:ln w="38100" cap="flat" cmpd="sng" algn="ctr">
            <a:solidFill>
              <a:schemeClr val="tx2"/>
            </a:solidFill>
            <a:prstDash val="solid"/>
            <a:round/>
            <a:headEnd type="none" w="sm" len="sm"/>
            <a:tailEnd type="triangle"/>
          </a:ln>
          <a:effectLst/>
        </p:spPr>
      </p:cxnSp>
    </p:spTree>
    <p:extLst>
      <p:ext uri="{BB962C8B-B14F-4D97-AF65-F5344CB8AC3E}">
        <p14:creationId xmlns:p14="http://schemas.microsoft.com/office/powerpoint/2010/main" val="33082493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PIE Registers</a:t>
            </a:r>
          </a:p>
        </p:txBody>
      </p:sp>
      <p:grpSp>
        <p:nvGrpSpPr>
          <p:cNvPr id="5" name="Group 4"/>
          <p:cNvGrpSpPr/>
          <p:nvPr/>
        </p:nvGrpSpPr>
        <p:grpSpPr>
          <a:xfrm>
            <a:off x="52070" y="3929063"/>
            <a:ext cx="8959850" cy="754062"/>
            <a:chOff x="52070" y="3929063"/>
            <a:chExt cx="8959850" cy="754062"/>
          </a:xfrm>
        </p:grpSpPr>
        <p:sp>
          <p:nvSpPr>
            <p:cNvPr id="161875" name="Rectangle 83"/>
            <p:cNvSpPr>
              <a:spLocks noChangeArrowheads="1"/>
            </p:cNvSpPr>
            <p:nvPr/>
          </p:nvSpPr>
          <p:spPr bwMode="auto">
            <a:xfrm>
              <a:off x="121921" y="4244975"/>
              <a:ext cx="8187338"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PIEVECT</a:t>
              </a:r>
              <a:endParaRPr lang="en-US" dirty="0">
                <a:effectLst/>
                <a:latin typeface="Arial" pitchFamily="34" charset="0"/>
                <a:cs typeface="Arial" pitchFamily="34" charset="0"/>
              </a:endParaRPr>
            </a:p>
          </p:txBody>
        </p:sp>
        <p:sp>
          <p:nvSpPr>
            <p:cNvPr id="161884" name="Rectangle 92"/>
            <p:cNvSpPr>
              <a:spLocks noChangeArrowheads="1"/>
            </p:cNvSpPr>
            <p:nvPr/>
          </p:nvSpPr>
          <p:spPr bwMode="auto">
            <a:xfrm>
              <a:off x="8309260" y="4244975"/>
              <a:ext cx="70266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ENPIE</a:t>
              </a:r>
              <a:endParaRPr lang="en-US" sz="1600" dirty="0">
                <a:effectLst/>
                <a:latin typeface="Arial" pitchFamily="34" charset="0"/>
                <a:cs typeface="Arial" pitchFamily="34" charset="0"/>
              </a:endParaRPr>
            </a:p>
          </p:txBody>
        </p:sp>
        <p:sp>
          <p:nvSpPr>
            <p:cNvPr id="161892" name="Text Box 100"/>
            <p:cNvSpPr txBox="1">
              <a:spLocks noChangeArrowheads="1"/>
            </p:cNvSpPr>
            <p:nvPr/>
          </p:nvSpPr>
          <p:spPr bwMode="auto">
            <a:xfrm>
              <a:off x="52070" y="3929063"/>
              <a:ext cx="2063750"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rPr>
                <a:t>PIECTRL register</a:t>
              </a:r>
            </a:p>
          </p:txBody>
        </p:sp>
        <p:sp>
          <p:nvSpPr>
            <p:cNvPr id="161908" name="Text Box 116"/>
            <p:cNvSpPr txBox="1">
              <a:spLocks noChangeArrowheads="1"/>
            </p:cNvSpPr>
            <p:nvPr/>
          </p:nvSpPr>
          <p:spPr bwMode="auto">
            <a:xfrm>
              <a:off x="8536147" y="4025583"/>
              <a:ext cx="284052" cy="264688"/>
            </a:xfrm>
            <a:prstGeom prst="rect">
              <a:avLst/>
            </a:prstGeom>
            <a:noFill/>
            <a:ln w="12700">
              <a:noFill/>
              <a:miter lim="800000"/>
              <a:headEnd type="none" w="sm" len="sm"/>
              <a:tailEnd type="none" w="sm" len="sm"/>
            </a:ln>
            <a:effectLst/>
          </p:spPr>
          <p:txBody>
            <a:bodyPr wrap="none">
              <a:spAutoFit/>
            </a:bodyPr>
            <a:lstStyle/>
            <a:p>
              <a:r>
                <a:rPr lang="en-US" sz="1400" dirty="0">
                  <a:effectLst/>
                  <a:latin typeface="Arial" charset="0"/>
                </a:rPr>
                <a:t>0</a:t>
              </a:r>
            </a:p>
          </p:txBody>
        </p:sp>
        <p:sp>
          <p:nvSpPr>
            <p:cNvPr id="161910" name="Text Box 118"/>
            <p:cNvSpPr txBox="1">
              <a:spLocks noChangeArrowheads="1"/>
            </p:cNvSpPr>
            <p:nvPr/>
          </p:nvSpPr>
          <p:spPr bwMode="auto">
            <a:xfrm>
              <a:off x="3893190" y="4010025"/>
              <a:ext cx="641522" cy="264688"/>
            </a:xfrm>
            <a:prstGeom prst="rect">
              <a:avLst/>
            </a:prstGeom>
            <a:noFill/>
            <a:ln w="12700">
              <a:noFill/>
              <a:miter lim="800000"/>
              <a:headEnd type="none" w="sm" len="sm"/>
              <a:tailEnd type="none" w="sm" len="sm"/>
            </a:ln>
            <a:effectLst/>
          </p:spPr>
          <p:txBody>
            <a:bodyPr wrap="none">
              <a:spAutoFit/>
            </a:bodyPr>
            <a:lstStyle/>
            <a:p>
              <a:r>
                <a:rPr lang="en-US" sz="1400" dirty="0">
                  <a:effectLst/>
                  <a:latin typeface="Arial" charset="0"/>
                </a:rPr>
                <a:t>15 - 1</a:t>
              </a:r>
            </a:p>
          </p:txBody>
        </p:sp>
      </p:grpSp>
      <p:grpSp>
        <p:nvGrpSpPr>
          <p:cNvPr id="6" name="Group 5"/>
          <p:cNvGrpSpPr/>
          <p:nvPr/>
        </p:nvGrpSpPr>
        <p:grpSpPr>
          <a:xfrm>
            <a:off x="121921" y="4846638"/>
            <a:ext cx="8889999" cy="1828800"/>
            <a:chOff x="121921" y="4846638"/>
            <a:chExt cx="8889999" cy="1828800"/>
          </a:xfrm>
        </p:grpSpPr>
        <p:sp>
          <p:nvSpPr>
            <p:cNvPr id="161931" name="Rectangle 139"/>
            <p:cNvSpPr>
              <a:spLocks noChangeArrowheads="1"/>
            </p:cNvSpPr>
            <p:nvPr/>
          </p:nvSpPr>
          <p:spPr bwMode="auto">
            <a:xfrm>
              <a:off x="121921" y="4846638"/>
              <a:ext cx="8889999" cy="182880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1918" name="Text Box 126"/>
            <p:cNvSpPr txBox="1">
              <a:spLocks noChangeArrowheads="1"/>
            </p:cNvSpPr>
            <p:nvPr/>
          </p:nvSpPr>
          <p:spPr bwMode="auto">
            <a:xfrm>
              <a:off x="243840" y="4909503"/>
              <a:ext cx="8661400" cy="1739900"/>
            </a:xfrm>
            <a:prstGeom prst="rect">
              <a:avLst/>
            </a:prstGeom>
            <a:noFill/>
            <a:ln w="12700">
              <a:noFill/>
              <a:miter lim="800000"/>
              <a:headEnd type="none" w="sm" len="sm"/>
              <a:tailEnd type="none" w="sm" len="sm"/>
            </a:ln>
            <a:effectLst/>
          </p:spPr>
          <p:txBody>
            <a:bodyPr wrap="none">
              <a:spAutoFit/>
            </a:bodyPr>
            <a:lstStyle/>
            <a:p>
              <a:r>
                <a:rPr lang="en-US" sz="1800" b="0" dirty="0">
                  <a:effectLst/>
                  <a:latin typeface="Arial" charset="0"/>
                </a:rPr>
                <a:t>#include “</a:t>
              </a:r>
              <a:r>
                <a:rPr lang="en-US" sz="1800" b="0" dirty="0" smtClean="0">
                  <a:effectLst/>
                  <a:latin typeface="Arial" charset="0"/>
                </a:rPr>
                <a:t>F2837x_Device.h</a:t>
              </a:r>
              <a:r>
                <a:rPr lang="en-US" sz="1800" b="0" dirty="0">
                  <a:effectLst/>
                  <a:latin typeface="Arial" charset="0"/>
                </a:rPr>
                <a:t>”</a:t>
              </a:r>
            </a:p>
            <a:p>
              <a:r>
                <a:rPr lang="en-US" sz="1800" b="0" dirty="0">
                  <a:effectLst/>
                  <a:latin typeface="Arial" charset="0"/>
                </a:rPr>
                <a:t>    PieCtrlRegs.PIEIFR1.bit.INTx4 = 1;    //manually set IFR for XINT1 in PIE group 1</a:t>
              </a:r>
            </a:p>
            <a:p>
              <a:r>
                <a:rPr lang="en-US" sz="1800" b="0" dirty="0">
                  <a:effectLst/>
                  <a:latin typeface="Arial" charset="0"/>
                </a:rPr>
                <a:t>    PieCtrlRegs.PIEIER3.bit.INTx2 = 1;    //enable </a:t>
              </a:r>
              <a:r>
                <a:rPr lang="en-US" sz="1800" b="0" dirty="0" smtClean="0">
                  <a:effectLst/>
                  <a:latin typeface="Arial" charset="0"/>
                </a:rPr>
                <a:t>PWM2INT </a:t>
              </a:r>
              <a:r>
                <a:rPr lang="en-US" sz="1800" b="0" dirty="0">
                  <a:effectLst/>
                  <a:latin typeface="Arial" charset="0"/>
                </a:rPr>
                <a:t>in PIE group 3</a:t>
              </a:r>
            </a:p>
            <a:p>
              <a:r>
                <a:rPr lang="en-US" sz="1800" b="0" dirty="0">
                  <a:effectLst/>
                  <a:latin typeface="Arial" charset="0"/>
                </a:rPr>
                <a:t>    </a:t>
              </a:r>
              <a:r>
                <a:rPr lang="en-US" sz="1800" b="0" dirty="0" err="1">
                  <a:effectLst/>
                  <a:latin typeface="Arial" charset="0"/>
                </a:rPr>
                <a:t>PieCtrlRegs.PIEACK.all</a:t>
              </a:r>
              <a:r>
                <a:rPr lang="en-US" sz="1800" b="0" dirty="0">
                  <a:effectLst/>
                  <a:latin typeface="Arial" charset="0"/>
                </a:rPr>
                <a:t> = 0x0004;      //acknowledge the PIE group 3</a:t>
              </a:r>
            </a:p>
            <a:p>
              <a:r>
                <a:rPr lang="en-US" sz="1800" b="0" dirty="0">
                  <a:effectLst/>
                  <a:latin typeface="Arial" charset="0"/>
                </a:rPr>
                <a:t>    </a:t>
              </a:r>
              <a:r>
                <a:rPr lang="en-US" sz="1800" b="0" dirty="0" err="1">
                  <a:effectLst/>
                  <a:latin typeface="Arial" charset="0"/>
                </a:rPr>
                <a:t>PieCtrlRegs.PIECTRL.bit.ENPIE</a:t>
              </a:r>
              <a:r>
                <a:rPr lang="en-US" sz="1800" b="0" dirty="0">
                  <a:effectLst/>
                  <a:latin typeface="Arial" charset="0"/>
                </a:rPr>
                <a:t> = 1;  //enable the PIE</a:t>
              </a:r>
              <a:endParaRPr lang="en-US" sz="1800" dirty="0">
                <a:effectLst/>
                <a:latin typeface="Arial" charset="0"/>
              </a:endParaRPr>
            </a:p>
          </p:txBody>
        </p:sp>
      </p:grpSp>
      <p:grpSp>
        <p:nvGrpSpPr>
          <p:cNvPr id="2" name="Group 1"/>
          <p:cNvGrpSpPr/>
          <p:nvPr/>
        </p:nvGrpSpPr>
        <p:grpSpPr>
          <a:xfrm>
            <a:off x="52070" y="590550"/>
            <a:ext cx="8959850" cy="958850"/>
            <a:chOff x="52070" y="590550"/>
            <a:chExt cx="8959850" cy="958850"/>
          </a:xfrm>
        </p:grpSpPr>
        <p:sp>
          <p:nvSpPr>
            <p:cNvPr id="161840" name="Text Box 48"/>
            <p:cNvSpPr txBox="1">
              <a:spLocks noChangeArrowheads="1"/>
            </p:cNvSpPr>
            <p:nvPr/>
          </p:nvSpPr>
          <p:spPr bwMode="auto">
            <a:xfrm>
              <a:off x="52070" y="590550"/>
              <a:ext cx="3594100" cy="311150"/>
            </a:xfrm>
            <a:prstGeom prst="rect">
              <a:avLst/>
            </a:prstGeom>
            <a:noFill/>
            <a:ln w="12700">
              <a:noFill/>
              <a:miter lim="800000"/>
              <a:headEnd type="none" w="sm" len="sm"/>
              <a:tailEnd type="none" w="sm" len="sm"/>
            </a:ln>
            <a:effectLst/>
          </p:spPr>
          <p:txBody>
            <a:bodyPr wrap="none">
              <a:spAutoFit/>
            </a:bodyPr>
            <a:lstStyle/>
            <a:p>
              <a:r>
                <a:rPr lang="en-US" sz="1800" dirty="0" err="1">
                  <a:effectLst/>
                  <a:latin typeface="Arial" charset="0"/>
                </a:rPr>
                <a:t>PIEIFRx</a:t>
              </a:r>
              <a:r>
                <a:rPr lang="en-US" sz="1800" dirty="0">
                  <a:effectLst/>
                  <a:latin typeface="Arial" charset="0"/>
                </a:rPr>
                <a:t> register      (x = 1 to </a:t>
              </a:r>
              <a:r>
                <a:rPr lang="en-US" sz="1800" dirty="0" smtClean="0">
                  <a:effectLst/>
                  <a:latin typeface="Arial" charset="0"/>
                </a:rPr>
                <a:t>12)</a:t>
              </a:r>
              <a:endParaRPr lang="en-US" sz="1800" dirty="0">
                <a:effectLst/>
                <a:latin typeface="Arial" charset="0"/>
              </a:endParaRPr>
            </a:p>
          </p:txBody>
        </p:sp>
        <p:grpSp>
          <p:nvGrpSpPr>
            <p:cNvPr id="100" name="Group 99"/>
            <p:cNvGrpSpPr/>
            <p:nvPr/>
          </p:nvGrpSpPr>
          <p:grpSpPr>
            <a:xfrm>
              <a:off x="121920" y="888817"/>
              <a:ext cx="8890000" cy="660583"/>
              <a:chOff x="152400" y="959937"/>
              <a:chExt cx="8890000" cy="660583"/>
            </a:xfrm>
          </p:grpSpPr>
          <p:grpSp>
            <p:nvGrpSpPr>
              <p:cNvPr id="101" name="Group 100"/>
              <p:cNvGrpSpPr/>
              <p:nvPr/>
            </p:nvGrpSpPr>
            <p:grpSpPr>
              <a:xfrm>
                <a:off x="152400" y="1188720"/>
                <a:ext cx="8890000" cy="431800"/>
                <a:chOff x="152400" y="1188720"/>
                <a:chExt cx="8890000" cy="431800"/>
              </a:xfrm>
            </p:grpSpPr>
            <p:sp>
              <p:nvSpPr>
                <p:cNvPr id="118" name="Rectangle 117"/>
                <p:cNvSpPr/>
                <p:nvPr/>
              </p:nvSpPr>
              <p:spPr bwMode="auto">
                <a:xfrm>
                  <a:off x="1524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INTx.16</a:t>
                  </a:r>
                </a:p>
              </p:txBody>
            </p:sp>
            <p:sp>
              <p:nvSpPr>
                <p:cNvPr id="119" name="Rectangle 118"/>
                <p:cNvSpPr/>
                <p:nvPr/>
              </p:nvSpPr>
              <p:spPr bwMode="auto">
                <a:xfrm>
                  <a:off x="7080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INTx.15</a:t>
                  </a:r>
                </a:p>
              </p:txBody>
            </p:sp>
            <p:sp>
              <p:nvSpPr>
                <p:cNvPr id="120" name="Rectangle 119"/>
                <p:cNvSpPr/>
                <p:nvPr/>
              </p:nvSpPr>
              <p:spPr bwMode="auto">
                <a:xfrm>
                  <a:off x="12636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INTx.14</a:t>
                  </a:r>
                </a:p>
              </p:txBody>
            </p:sp>
            <p:sp>
              <p:nvSpPr>
                <p:cNvPr id="121" name="Rectangle 120"/>
                <p:cNvSpPr/>
                <p:nvPr/>
              </p:nvSpPr>
              <p:spPr bwMode="auto">
                <a:xfrm>
                  <a:off x="18192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lang="en-US" sz="1400" dirty="0" smtClean="0">
                      <a:effectLst/>
                    </a:rPr>
                    <a:t>INTx.13</a:t>
                  </a:r>
                  <a:endParaRPr kumimoji="0" lang="en-US" sz="1400" b="1" i="0" u="none" strike="noStrike" cap="none" normalizeH="0" baseline="0" dirty="0" smtClean="0">
                    <a:ln>
                      <a:noFill/>
                    </a:ln>
                    <a:effectLst/>
                  </a:endParaRPr>
                </a:p>
              </p:txBody>
            </p:sp>
            <p:sp>
              <p:nvSpPr>
                <p:cNvPr id="122" name="Rectangle 121"/>
                <p:cNvSpPr/>
                <p:nvPr/>
              </p:nvSpPr>
              <p:spPr bwMode="auto">
                <a:xfrm>
                  <a:off x="23749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INTx.12</a:t>
                  </a:r>
                </a:p>
              </p:txBody>
            </p:sp>
            <p:sp>
              <p:nvSpPr>
                <p:cNvPr id="123" name="Rectangle 122"/>
                <p:cNvSpPr/>
                <p:nvPr/>
              </p:nvSpPr>
              <p:spPr bwMode="auto">
                <a:xfrm>
                  <a:off x="29305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INTx.11</a:t>
                  </a:r>
                </a:p>
              </p:txBody>
            </p:sp>
            <p:sp>
              <p:nvSpPr>
                <p:cNvPr id="124" name="Rectangle 123"/>
                <p:cNvSpPr/>
                <p:nvPr/>
              </p:nvSpPr>
              <p:spPr bwMode="auto">
                <a:xfrm>
                  <a:off x="34861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INTx.10</a:t>
                  </a:r>
                </a:p>
              </p:txBody>
            </p:sp>
            <p:sp>
              <p:nvSpPr>
                <p:cNvPr id="125" name="Rectangle 124"/>
                <p:cNvSpPr/>
                <p:nvPr/>
              </p:nvSpPr>
              <p:spPr bwMode="auto">
                <a:xfrm>
                  <a:off x="40417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INTx.9</a:t>
                  </a:r>
                </a:p>
              </p:txBody>
            </p:sp>
            <p:sp>
              <p:nvSpPr>
                <p:cNvPr id="126" name="Rectangle 125"/>
                <p:cNvSpPr/>
                <p:nvPr/>
              </p:nvSpPr>
              <p:spPr bwMode="auto">
                <a:xfrm>
                  <a:off x="45974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INTx.8</a:t>
                  </a:r>
                </a:p>
              </p:txBody>
            </p:sp>
            <p:sp>
              <p:nvSpPr>
                <p:cNvPr id="127" name="Rectangle 126"/>
                <p:cNvSpPr/>
                <p:nvPr/>
              </p:nvSpPr>
              <p:spPr bwMode="auto">
                <a:xfrm>
                  <a:off x="51530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INTx.7</a:t>
                  </a:r>
                </a:p>
              </p:txBody>
            </p:sp>
            <p:sp>
              <p:nvSpPr>
                <p:cNvPr id="128" name="Rectangle 127"/>
                <p:cNvSpPr/>
                <p:nvPr/>
              </p:nvSpPr>
              <p:spPr bwMode="auto">
                <a:xfrm>
                  <a:off x="57086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INTx.6</a:t>
                  </a:r>
                </a:p>
              </p:txBody>
            </p:sp>
            <p:sp>
              <p:nvSpPr>
                <p:cNvPr id="129" name="Rectangle 128"/>
                <p:cNvSpPr/>
                <p:nvPr/>
              </p:nvSpPr>
              <p:spPr bwMode="auto">
                <a:xfrm>
                  <a:off x="62642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INTx.5</a:t>
                  </a:r>
                </a:p>
              </p:txBody>
            </p:sp>
            <p:sp>
              <p:nvSpPr>
                <p:cNvPr id="130" name="Rectangle 129"/>
                <p:cNvSpPr/>
                <p:nvPr/>
              </p:nvSpPr>
              <p:spPr bwMode="auto">
                <a:xfrm>
                  <a:off x="68199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INTx.4</a:t>
                  </a:r>
                </a:p>
              </p:txBody>
            </p:sp>
            <p:sp>
              <p:nvSpPr>
                <p:cNvPr id="131" name="Rectangle 130"/>
                <p:cNvSpPr/>
                <p:nvPr/>
              </p:nvSpPr>
              <p:spPr bwMode="auto">
                <a:xfrm>
                  <a:off x="73755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INTx.3</a:t>
                  </a:r>
                </a:p>
              </p:txBody>
            </p:sp>
            <p:sp>
              <p:nvSpPr>
                <p:cNvPr id="132" name="Rectangle 131"/>
                <p:cNvSpPr/>
                <p:nvPr/>
              </p:nvSpPr>
              <p:spPr bwMode="auto">
                <a:xfrm>
                  <a:off x="79311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INTx.2</a:t>
                  </a:r>
                </a:p>
              </p:txBody>
            </p:sp>
            <p:sp>
              <p:nvSpPr>
                <p:cNvPr id="133" name="Rectangle 132"/>
                <p:cNvSpPr/>
                <p:nvPr/>
              </p:nvSpPr>
              <p:spPr bwMode="auto">
                <a:xfrm>
                  <a:off x="84867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a:t>
                  </a:r>
                </a:p>
              </p:txBody>
            </p:sp>
          </p:grpSp>
          <p:sp>
            <p:nvSpPr>
              <p:cNvPr id="102" name="TextBox 101"/>
              <p:cNvSpPr txBox="1"/>
              <p:nvPr/>
            </p:nvSpPr>
            <p:spPr>
              <a:xfrm>
                <a:off x="237598"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15</a:t>
                </a:r>
              </a:p>
            </p:txBody>
          </p:sp>
          <p:sp>
            <p:nvSpPr>
              <p:cNvPr id="103" name="TextBox 102"/>
              <p:cNvSpPr txBox="1"/>
              <p:nvPr/>
            </p:nvSpPr>
            <p:spPr>
              <a:xfrm>
                <a:off x="791744"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14</a:t>
                </a:r>
              </a:p>
            </p:txBody>
          </p:sp>
          <p:sp>
            <p:nvSpPr>
              <p:cNvPr id="104" name="TextBox 103"/>
              <p:cNvSpPr txBox="1"/>
              <p:nvPr/>
            </p:nvSpPr>
            <p:spPr>
              <a:xfrm>
                <a:off x="1352468"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13</a:t>
                </a:r>
              </a:p>
            </p:txBody>
          </p:sp>
          <p:sp>
            <p:nvSpPr>
              <p:cNvPr id="105" name="TextBox 104"/>
              <p:cNvSpPr txBox="1"/>
              <p:nvPr/>
            </p:nvSpPr>
            <p:spPr>
              <a:xfrm>
                <a:off x="1906614"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12</a:t>
                </a:r>
              </a:p>
            </p:txBody>
          </p:sp>
          <p:sp>
            <p:nvSpPr>
              <p:cNvPr id="106" name="TextBox 105"/>
              <p:cNvSpPr txBox="1"/>
              <p:nvPr/>
            </p:nvSpPr>
            <p:spPr>
              <a:xfrm>
                <a:off x="2464049" y="959937"/>
                <a:ext cx="373564"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11</a:t>
                </a:r>
              </a:p>
            </p:txBody>
          </p:sp>
          <p:sp>
            <p:nvSpPr>
              <p:cNvPr id="107" name="TextBox 106"/>
              <p:cNvSpPr txBox="1"/>
              <p:nvPr/>
            </p:nvSpPr>
            <p:spPr>
              <a:xfrm>
                <a:off x="3014899"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10</a:t>
                </a:r>
              </a:p>
            </p:txBody>
          </p:sp>
          <p:sp>
            <p:nvSpPr>
              <p:cNvPr id="108" name="TextBox 107"/>
              <p:cNvSpPr txBox="1"/>
              <p:nvPr/>
            </p:nvSpPr>
            <p:spPr>
              <a:xfrm>
                <a:off x="362166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9</a:t>
                </a:r>
              </a:p>
            </p:txBody>
          </p:sp>
          <p:sp>
            <p:nvSpPr>
              <p:cNvPr id="109" name="TextBox 108"/>
              <p:cNvSpPr txBox="1"/>
              <p:nvPr/>
            </p:nvSpPr>
            <p:spPr>
              <a:xfrm>
                <a:off x="4168521"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8</a:t>
                </a:r>
              </a:p>
            </p:txBody>
          </p:sp>
          <p:sp>
            <p:nvSpPr>
              <p:cNvPr id="110" name="TextBox 109"/>
              <p:cNvSpPr txBox="1"/>
              <p:nvPr/>
            </p:nvSpPr>
            <p:spPr>
              <a:xfrm>
                <a:off x="472852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7</a:t>
                </a:r>
              </a:p>
            </p:txBody>
          </p:sp>
          <p:sp>
            <p:nvSpPr>
              <p:cNvPr id="111" name="TextBox 110"/>
              <p:cNvSpPr txBox="1"/>
              <p:nvPr/>
            </p:nvSpPr>
            <p:spPr>
              <a:xfrm>
                <a:off x="5285248"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6</a:t>
                </a:r>
              </a:p>
            </p:txBody>
          </p:sp>
          <p:sp>
            <p:nvSpPr>
              <p:cNvPr id="112" name="TextBox 111"/>
              <p:cNvSpPr txBox="1"/>
              <p:nvPr/>
            </p:nvSpPr>
            <p:spPr>
              <a:xfrm>
                <a:off x="583538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5</a:t>
                </a:r>
              </a:p>
            </p:txBody>
          </p:sp>
          <p:sp>
            <p:nvSpPr>
              <p:cNvPr id="113" name="TextBox 112"/>
              <p:cNvSpPr txBox="1"/>
              <p:nvPr/>
            </p:nvSpPr>
            <p:spPr>
              <a:xfrm>
                <a:off x="6385530"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4</a:t>
                </a:r>
              </a:p>
            </p:txBody>
          </p:sp>
          <p:sp>
            <p:nvSpPr>
              <p:cNvPr id="114" name="TextBox 113"/>
              <p:cNvSpPr txBox="1"/>
              <p:nvPr/>
            </p:nvSpPr>
            <p:spPr>
              <a:xfrm>
                <a:off x="6958694"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3</a:t>
                </a:r>
              </a:p>
            </p:txBody>
          </p:sp>
          <p:sp>
            <p:nvSpPr>
              <p:cNvPr id="115" name="TextBox 114"/>
              <p:cNvSpPr txBox="1"/>
              <p:nvPr/>
            </p:nvSpPr>
            <p:spPr>
              <a:xfrm>
                <a:off x="7508835"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2</a:t>
                </a:r>
              </a:p>
            </p:txBody>
          </p:sp>
          <p:sp>
            <p:nvSpPr>
              <p:cNvPr id="116" name="TextBox 115"/>
              <p:cNvSpPr txBox="1"/>
              <p:nvPr/>
            </p:nvSpPr>
            <p:spPr>
              <a:xfrm>
                <a:off x="8055687"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a:t>
                </a:r>
              </a:p>
            </p:txBody>
          </p:sp>
          <p:sp>
            <p:nvSpPr>
              <p:cNvPr id="117" name="TextBox 116"/>
              <p:cNvSpPr txBox="1"/>
              <p:nvPr/>
            </p:nvSpPr>
            <p:spPr>
              <a:xfrm>
                <a:off x="863213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0</a:t>
                </a:r>
              </a:p>
            </p:txBody>
          </p:sp>
        </p:grpSp>
      </p:grpSp>
      <p:grpSp>
        <p:nvGrpSpPr>
          <p:cNvPr id="3" name="Group 2"/>
          <p:cNvGrpSpPr/>
          <p:nvPr/>
        </p:nvGrpSpPr>
        <p:grpSpPr>
          <a:xfrm>
            <a:off x="52070" y="1695450"/>
            <a:ext cx="8959850" cy="961390"/>
            <a:chOff x="52070" y="1695450"/>
            <a:chExt cx="8959850" cy="961390"/>
          </a:xfrm>
        </p:grpSpPr>
        <p:sp>
          <p:nvSpPr>
            <p:cNvPr id="161873" name="Text Box 81"/>
            <p:cNvSpPr txBox="1">
              <a:spLocks noChangeArrowheads="1"/>
            </p:cNvSpPr>
            <p:nvPr/>
          </p:nvSpPr>
          <p:spPr bwMode="auto">
            <a:xfrm>
              <a:off x="52070" y="1695450"/>
              <a:ext cx="3606800" cy="311150"/>
            </a:xfrm>
            <a:prstGeom prst="rect">
              <a:avLst/>
            </a:prstGeom>
            <a:noFill/>
            <a:ln w="12700">
              <a:noFill/>
              <a:miter lim="800000"/>
              <a:headEnd type="none" w="sm" len="sm"/>
              <a:tailEnd type="none" w="sm" len="sm"/>
            </a:ln>
            <a:effectLst/>
          </p:spPr>
          <p:txBody>
            <a:bodyPr wrap="none">
              <a:spAutoFit/>
            </a:bodyPr>
            <a:lstStyle/>
            <a:p>
              <a:r>
                <a:rPr lang="en-US" sz="1800" dirty="0" err="1">
                  <a:effectLst/>
                  <a:latin typeface="Arial" charset="0"/>
                </a:rPr>
                <a:t>PIEIERx</a:t>
              </a:r>
              <a:r>
                <a:rPr lang="en-US" sz="1800" dirty="0">
                  <a:effectLst/>
                  <a:latin typeface="Arial" charset="0"/>
                </a:rPr>
                <a:t> register      (x = 1 to </a:t>
              </a:r>
              <a:r>
                <a:rPr lang="en-US" sz="1800" dirty="0" smtClean="0">
                  <a:effectLst/>
                  <a:latin typeface="Arial" charset="0"/>
                </a:rPr>
                <a:t>12)</a:t>
              </a:r>
              <a:endParaRPr lang="en-US" sz="1800" dirty="0">
                <a:effectLst/>
                <a:latin typeface="Arial" charset="0"/>
              </a:endParaRPr>
            </a:p>
          </p:txBody>
        </p:sp>
        <p:grpSp>
          <p:nvGrpSpPr>
            <p:cNvPr id="134" name="Group 133"/>
            <p:cNvGrpSpPr/>
            <p:nvPr/>
          </p:nvGrpSpPr>
          <p:grpSpPr>
            <a:xfrm>
              <a:off x="121920" y="1996257"/>
              <a:ext cx="8890000" cy="660583"/>
              <a:chOff x="152400" y="959937"/>
              <a:chExt cx="8890000" cy="660583"/>
            </a:xfrm>
          </p:grpSpPr>
          <p:grpSp>
            <p:nvGrpSpPr>
              <p:cNvPr id="135" name="Group 134"/>
              <p:cNvGrpSpPr/>
              <p:nvPr/>
            </p:nvGrpSpPr>
            <p:grpSpPr>
              <a:xfrm>
                <a:off x="152400" y="1188720"/>
                <a:ext cx="8890000" cy="431800"/>
                <a:chOff x="152400" y="1188720"/>
                <a:chExt cx="8890000" cy="431800"/>
              </a:xfrm>
            </p:grpSpPr>
            <p:sp>
              <p:nvSpPr>
                <p:cNvPr id="152" name="Rectangle 151"/>
                <p:cNvSpPr/>
                <p:nvPr/>
              </p:nvSpPr>
              <p:spPr bwMode="auto">
                <a:xfrm>
                  <a:off x="1524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INTx.16</a:t>
                  </a:r>
                </a:p>
              </p:txBody>
            </p:sp>
            <p:sp>
              <p:nvSpPr>
                <p:cNvPr id="153" name="Rectangle 152"/>
                <p:cNvSpPr/>
                <p:nvPr/>
              </p:nvSpPr>
              <p:spPr bwMode="auto">
                <a:xfrm>
                  <a:off x="7080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INTx.15</a:t>
                  </a:r>
                </a:p>
              </p:txBody>
            </p:sp>
            <p:sp>
              <p:nvSpPr>
                <p:cNvPr id="154" name="Rectangle 153"/>
                <p:cNvSpPr/>
                <p:nvPr/>
              </p:nvSpPr>
              <p:spPr bwMode="auto">
                <a:xfrm>
                  <a:off x="12636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INTx.14</a:t>
                  </a:r>
                </a:p>
              </p:txBody>
            </p:sp>
            <p:sp>
              <p:nvSpPr>
                <p:cNvPr id="155" name="Rectangle 154"/>
                <p:cNvSpPr/>
                <p:nvPr/>
              </p:nvSpPr>
              <p:spPr bwMode="auto">
                <a:xfrm>
                  <a:off x="18192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lang="en-US" sz="1400" dirty="0" smtClean="0">
                      <a:effectLst/>
                    </a:rPr>
                    <a:t>INTx.13</a:t>
                  </a:r>
                  <a:endParaRPr kumimoji="0" lang="en-US" sz="1400" b="1" i="0" u="none" strike="noStrike" cap="none" normalizeH="0" baseline="0" dirty="0" smtClean="0">
                    <a:ln>
                      <a:noFill/>
                    </a:ln>
                    <a:effectLst/>
                  </a:endParaRPr>
                </a:p>
              </p:txBody>
            </p:sp>
            <p:sp>
              <p:nvSpPr>
                <p:cNvPr id="156" name="Rectangle 155"/>
                <p:cNvSpPr/>
                <p:nvPr/>
              </p:nvSpPr>
              <p:spPr bwMode="auto">
                <a:xfrm>
                  <a:off x="23749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INTx.12</a:t>
                  </a:r>
                </a:p>
              </p:txBody>
            </p:sp>
            <p:sp>
              <p:nvSpPr>
                <p:cNvPr id="157" name="Rectangle 156"/>
                <p:cNvSpPr/>
                <p:nvPr/>
              </p:nvSpPr>
              <p:spPr bwMode="auto">
                <a:xfrm>
                  <a:off x="29305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INTx.11</a:t>
                  </a:r>
                </a:p>
              </p:txBody>
            </p:sp>
            <p:sp>
              <p:nvSpPr>
                <p:cNvPr id="158" name="Rectangle 157"/>
                <p:cNvSpPr/>
                <p:nvPr/>
              </p:nvSpPr>
              <p:spPr bwMode="auto">
                <a:xfrm>
                  <a:off x="34861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INTx.10</a:t>
                  </a:r>
                </a:p>
              </p:txBody>
            </p:sp>
            <p:sp>
              <p:nvSpPr>
                <p:cNvPr id="159" name="Rectangle 158"/>
                <p:cNvSpPr/>
                <p:nvPr/>
              </p:nvSpPr>
              <p:spPr bwMode="auto">
                <a:xfrm>
                  <a:off x="40417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INTx.9</a:t>
                  </a:r>
                </a:p>
              </p:txBody>
            </p:sp>
            <p:sp>
              <p:nvSpPr>
                <p:cNvPr id="160" name="Rectangle 159"/>
                <p:cNvSpPr/>
                <p:nvPr/>
              </p:nvSpPr>
              <p:spPr bwMode="auto">
                <a:xfrm>
                  <a:off x="45974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INTx.8</a:t>
                  </a:r>
                </a:p>
              </p:txBody>
            </p:sp>
            <p:sp>
              <p:nvSpPr>
                <p:cNvPr id="161" name="Rectangle 160"/>
                <p:cNvSpPr/>
                <p:nvPr/>
              </p:nvSpPr>
              <p:spPr bwMode="auto">
                <a:xfrm>
                  <a:off x="51530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INTx.7</a:t>
                  </a:r>
                </a:p>
              </p:txBody>
            </p:sp>
            <p:sp>
              <p:nvSpPr>
                <p:cNvPr id="162" name="Rectangle 161"/>
                <p:cNvSpPr/>
                <p:nvPr/>
              </p:nvSpPr>
              <p:spPr bwMode="auto">
                <a:xfrm>
                  <a:off x="57086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INTx.6</a:t>
                  </a:r>
                </a:p>
              </p:txBody>
            </p:sp>
            <p:sp>
              <p:nvSpPr>
                <p:cNvPr id="163" name="Rectangle 162"/>
                <p:cNvSpPr/>
                <p:nvPr/>
              </p:nvSpPr>
              <p:spPr bwMode="auto">
                <a:xfrm>
                  <a:off x="62642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INTx.5</a:t>
                  </a:r>
                </a:p>
              </p:txBody>
            </p:sp>
            <p:sp>
              <p:nvSpPr>
                <p:cNvPr id="164" name="Rectangle 163"/>
                <p:cNvSpPr/>
                <p:nvPr/>
              </p:nvSpPr>
              <p:spPr bwMode="auto">
                <a:xfrm>
                  <a:off x="681990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INTx.4</a:t>
                  </a:r>
                </a:p>
              </p:txBody>
            </p:sp>
            <p:sp>
              <p:nvSpPr>
                <p:cNvPr id="165" name="Rectangle 164"/>
                <p:cNvSpPr/>
                <p:nvPr/>
              </p:nvSpPr>
              <p:spPr bwMode="auto">
                <a:xfrm>
                  <a:off x="737552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INTx.3</a:t>
                  </a:r>
                </a:p>
              </p:txBody>
            </p:sp>
            <p:sp>
              <p:nvSpPr>
                <p:cNvPr id="166" name="Rectangle 165"/>
                <p:cNvSpPr/>
                <p:nvPr/>
              </p:nvSpPr>
              <p:spPr bwMode="auto">
                <a:xfrm>
                  <a:off x="7931150"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INTx.2</a:t>
                  </a:r>
                </a:p>
              </p:txBody>
            </p:sp>
            <p:sp>
              <p:nvSpPr>
                <p:cNvPr id="167" name="Rectangle 166"/>
                <p:cNvSpPr/>
                <p:nvPr/>
              </p:nvSpPr>
              <p:spPr bwMode="auto">
                <a:xfrm>
                  <a:off x="8486775" y="1188720"/>
                  <a:ext cx="555625" cy="43180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ts val="0"/>
                    </a:spcAft>
                    <a:buClrTx/>
                    <a:buSzTx/>
                    <a:buFontTx/>
                    <a:buNone/>
                    <a:tabLst/>
                  </a:pPr>
                  <a:r>
                    <a:rPr kumimoji="0" lang="en-US" sz="1400" b="1" i="0" u="none" strike="noStrike" cap="none" normalizeH="0" baseline="0" dirty="0" smtClean="0">
                      <a:ln>
                        <a:noFill/>
                      </a:ln>
                      <a:effectLst/>
                      <a:latin typeface="Arial Narrow" pitchFamily="34" charset="0"/>
                    </a:rPr>
                    <a:t>INTx.1</a:t>
                  </a:r>
                </a:p>
              </p:txBody>
            </p:sp>
          </p:grpSp>
          <p:sp>
            <p:nvSpPr>
              <p:cNvPr id="136" name="TextBox 135"/>
              <p:cNvSpPr txBox="1"/>
              <p:nvPr/>
            </p:nvSpPr>
            <p:spPr>
              <a:xfrm>
                <a:off x="237598"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15</a:t>
                </a:r>
              </a:p>
            </p:txBody>
          </p:sp>
          <p:sp>
            <p:nvSpPr>
              <p:cNvPr id="137" name="TextBox 136"/>
              <p:cNvSpPr txBox="1"/>
              <p:nvPr/>
            </p:nvSpPr>
            <p:spPr>
              <a:xfrm>
                <a:off x="791744"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14</a:t>
                </a:r>
              </a:p>
            </p:txBody>
          </p:sp>
          <p:sp>
            <p:nvSpPr>
              <p:cNvPr id="138" name="TextBox 137"/>
              <p:cNvSpPr txBox="1"/>
              <p:nvPr/>
            </p:nvSpPr>
            <p:spPr>
              <a:xfrm>
                <a:off x="1352468"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13</a:t>
                </a:r>
              </a:p>
            </p:txBody>
          </p:sp>
          <p:sp>
            <p:nvSpPr>
              <p:cNvPr id="139" name="TextBox 138"/>
              <p:cNvSpPr txBox="1"/>
              <p:nvPr/>
            </p:nvSpPr>
            <p:spPr>
              <a:xfrm>
                <a:off x="1906614"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12</a:t>
                </a:r>
              </a:p>
            </p:txBody>
          </p:sp>
          <p:sp>
            <p:nvSpPr>
              <p:cNvPr id="140" name="TextBox 139"/>
              <p:cNvSpPr txBox="1"/>
              <p:nvPr/>
            </p:nvSpPr>
            <p:spPr>
              <a:xfrm>
                <a:off x="2464049" y="959937"/>
                <a:ext cx="373564"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11</a:t>
                </a:r>
              </a:p>
            </p:txBody>
          </p:sp>
          <p:sp>
            <p:nvSpPr>
              <p:cNvPr id="141" name="TextBox 140"/>
              <p:cNvSpPr txBox="1"/>
              <p:nvPr/>
            </p:nvSpPr>
            <p:spPr>
              <a:xfrm>
                <a:off x="3014899" y="9599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10</a:t>
                </a:r>
              </a:p>
            </p:txBody>
          </p:sp>
          <p:sp>
            <p:nvSpPr>
              <p:cNvPr id="142" name="TextBox 141"/>
              <p:cNvSpPr txBox="1"/>
              <p:nvPr/>
            </p:nvSpPr>
            <p:spPr>
              <a:xfrm>
                <a:off x="362166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9</a:t>
                </a:r>
              </a:p>
            </p:txBody>
          </p:sp>
          <p:sp>
            <p:nvSpPr>
              <p:cNvPr id="143" name="TextBox 142"/>
              <p:cNvSpPr txBox="1"/>
              <p:nvPr/>
            </p:nvSpPr>
            <p:spPr>
              <a:xfrm>
                <a:off x="4168521"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8</a:t>
                </a:r>
              </a:p>
            </p:txBody>
          </p:sp>
          <p:sp>
            <p:nvSpPr>
              <p:cNvPr id="144" name="TextBox 143"/>
              <p:cNvSpPr txBox="1"/>
              <p:nvPr/>
            </p:nvSpPr>
            <p:spPr>
              <a:xfrm>
                <a:off x="472852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7</a:t>
                </a:r>
              </a:p>
            </p:txBody>
          </p:sp>
          <p:sp>
            <p:nvSpPr>
              <p:cNvPr id="145" name="TextBox 144"/>
              <p:cNvSpPr txBox="1"/>
              <p:nvPr/>
            </p:nvSpPr>
            <p:spPr>
              <a:xfrm>
                <a:off x="5285248"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6</a:t>
                </a:r>
              </a:p>
            </p:txBody>
          </p:sp>
          <p:sp>
            <p:nvSpPr>
              <p:cNvPr id="146" name="TextBox 145"/>
              <p:cNvSpPr txBox="1"/>
              <p:nvPr/>
            </p:nvSpPr>
            <p:spPr>
              <a:xfrm>
                <a:off x="583538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5</a:t>
                </a:r>
              </a:p>
            </p:txBody>
          </p:sp>
          <p:sp>
            <p:nvSpPr>
              <p:cNvPr id="147" name="TextBox 146"/>
              <p:cNvSpPr txBox="1"/>
              <p:nvPr/>
            </p:nvSpPr>
            <p:spPr>
              <a:xfrm>
                <a:off x="6385530"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4</a:t>
                </a:r>
              </a:p>
            </p:txBody>
          </p:sp>
          <p:sp>
            <p:nvSpPr>
              <p:cNvPr id="148" name="TextBox 147"/>
              <p:cNvSpPr txBox="1"/>
              <p:nvPr/>
            </p:nvSpPr>
            <p:spPr>
              <a:xfrm>
                <a:off x="6958694"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3</a:t>
                </a:r>
              </a:p>
            </p:txBody>
          </p:sp>
          <p:sp>
            <p:nvSpPr>
              <p:cNvPr id="149" name="TextBox 148"/>
              <p:cNvSpPr txBox="1"/>
              <p:nvPr/>
            </p:nvSpPr>
            <p:spPr>
              <a:xfrm>
                <a:off x="7508835"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2</a:t>
                </a:r>
              </a:p>
            </p:txBody>
          </p:sp>
          <p:sp>
            <p:nvSpPr>
              <p:cNvPr id="150" name="TextBox 149"/>
              <p:cNvSpPr txBox="1"/>
              <p:nvPr/>
            </p:nvSpPr>
            <p:spPr>
              <a:xfrm>
                <a:off x="8055687"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a:t>
                </a:r>
              </a:p>
            </p:txBody>
          </p:sp>
          <p:sp>
            <p:nvSpPr>
              <p:cNvPr id="151" name="TextBox 150"/>
              <p:cNvSpPr txBox="1"/>
              <p:nvPr/>
            </p:nvSpPr>
            <p:spPr>
              <a:xfrm>
                <a:off x="8632139" y="9599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0</a:t>
                </a:r>
              </a:p>
            </p:txBody>
          </p:sp>
        </p:grpSp>
      </p:grpSp>
      <p:grpSp>
        <p:nvGrpSpPr>
          <p:cNvPr id="4" name="Group 3"/>
          <p:cNvGrpSpPr/>
          <p:nvPr/>
        </p:nvGrpSpPr>
        <p:grpSpPr>
          <a:xfrm>
            <a:off x="52070" y="2825750"/>
            <a:ext cx="8959850" cy="930275"/>
            <a:chOff x="52070" y="2825750"/>
            <a:chExt cx="8959850" cy="930275"/>
          </a:xfrm>
        </p:grpSpPr>
        <p:sp>
          <p:nvSpPr>
            <p:cNvPr id="161795" name="Rectangle 3"/>
            <p:cNvSpPr>
              <a:spLocks noChangeArrowheads="1"/>
            </p:cNvSpPr>
            <p:nvPr/>
          </p:nvSpPr>
          <p:spPr bwMode="auto">
            <a:xfrm>
              <a:off x="121920" y="3317875"/>
              <a:ext cx="2222499" cy="43815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r>
                <a:rPr lang="en-US" sz="1600" dirty="0">
                  <a:effectLst/>
                  <a:latin typeface="Arial" charset="0"/>
                </a:rPr>
                <a:t>reserved</a:t>
              </a:r>
              <a:endParaRPr lang="en-US" sz="1600" dirty="0">
                <a:effectLst/>
                <a:latin typeface="Arial" pitchFamily="34" charset="0"/>
                <a:cs typeface="Arial" pitchFamily="34" charset="0"/>
              </a:endParaRPr>
            </a:p>
          </p:txBody>
        </p:sp>
        <p:sp>
          <p:nvSpPr>
            <p:cNvPr id="161804" name="Rectangle 12"/>
            <p:cNvSpPr>
              <a:spLocks noChangeArrowheads="1"/>
            </p:cNvSpPr>
            <p:nvPr/>
          </p:nvSpPr>
          <p:spPr bwMode="auto">
            <a:xfrm>
              <a:off x="2344420" y="3317875"/>
              <a:ext cx="6667500" cy="43815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err="1">
                  <a:effectLst/>
                  <a:latin typeface="Arial" charset="0"/>
                </a:rPr>
                <a:t>PIEACKx</a:t>
              </a:r>
              <a:endParaRPr lang="en-US" sz="1600" dirty="0">
                <a:effectLst/>
                <a:latin typeface="Arial" pitchFamily="34" charset="0"/>
                <a:cs typeface="Arial" pitchFamily="34" charset="0"/>
              </a:endParaRPr>
            </a:p>
          </p:txBody>
        </p:sp>
        <p:sp>
          <p:nvSpPr>
            <p:cNvPr id="161893" name="Text Box 101"/>
            <p:cNvSpPr txBox="1">
              <a:spLocks noChangeArrowheads="1"/>
            </p:cNvSpPr>
            <p:nvPr/>
          </p:nvSpPr>
          <p:spPr bwMode="auto">
            <a:xfrm>
              <a:off x="52070" y="2825750"/>
              <a:ext cx="5149850"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rPr>
                <a:t>PIE Interrupt Acknowledge Register (PIEACK)</a:t>
              </a:r>
            </a:p>
          </p:txBody>
        </p:sp>
        <p:sp>
          <p:nvSpPr>
            <p:cNvPr id="168" name="TextBox 167"/>
            <p:cNvSpPr txBox="1"/>
            <p:nvPr/>
          </p:nvSpPr>
          <p:spPr>
            <a:xfrm>
              <a:off x="867665" y="3093537"/>
              <a:ext cx="74090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15 - 12</a:t>
              </a:r>
            </a:p>
          </p:txBody>
        </p:sp>
        <p:sp>
          <p:nvSpPr>
            <p:cNvPr id="172" name="TextBox 171"/>
            <p:cNvSpPr txBox="1"/>
            <p:nvPr/>
          </p:nvSpPr>
          <p:spPr>
            <a:xfrm>
              <a:off x="2433569" y="3093537"/>
              <a:ext cx="373564"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11</a:t>
              </a:r>
            </a:p>
          </p:txBody>
        </p:sp>
        <p:sp>
          <p:nvSpPr>
            <p:cNvPr id="173" name="TextBox 172"/>
            <p:cNvSpPr txBox="1"/>
            <p:nvPr/>
          </p:nvSpPr>
          <p:spPr>
            <a:xfrm>
              <a:off x="2984419" y="3093537"/>
              <a:ext cx="383438"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10</a:t>
              </a:r>
            </a:p>
          </p:txBody>
        </p:sp>
        <p:sp>
          <p:nvSpPr>
            <p:cNvPr id="174" name="TextBox 173"/>
            <p:cNvSpPr txBox="1"/>
            <p:nvPr/>
          </p:nvSpPr>
          <p:spPr>
            <a:xfrm>
              <a:off x="3591189"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9</a:t>
              </a:r>
            </a:p>
          </p:txBody>
        </p:sp>
        <p:sp>
          <p:nvSpPr>
            <p:cNvPr id="175" name="TextBox 174"/>
            <p:cNvSpPr txBox="1"/>
            <p:nvPr/>
          </p:nvSpPr>
          <p:spPr>
            <a:xfrm>
              <a:off x="4138041"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8</a:t>
              </a:r>
            </a:p>
          </p:txBody>
        </p:sp>
        <p:sp>
          <p:nvSpPr>
            <p:cNvPr id="176" name="TextBox 175"/>
            <p:cNvSpPr txBox="1"/>
            <p:nvPr/>
          </p:nvSpPr>
          <p:spPr>
            <a:xfrm>
              <a:off x="4698049"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7</a:t>
              </a:r>
            </a:p>
          </p:txBody>
        </p:sp>
        <p:sp>
          <p:nvSpPr>
            <p:cNvPr id="177" name="TextBox 176"/>
            <p:cNvSpPr txBox="1"/>
            <p:nvPr/>
          </p:nvSpPr>
          <p:spPr>
            <a:xfrm>
              <a:off x="5254768"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6</a:t>
              </a:r>
            </a:p>
          </p:txBody>
        </p:sp>
        <p:sp>
          <p:nvSpPr>
            <p:cNvPr id="178" name="TextBox 177"/>
            <p:cNvSpPr txBox="1"/>
            <p:nvPr/>
          </p:nvSpPr>
          <p:spPr>
            <a:xfrm>
              <a:off x="5804909"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5</a:t>
              </a:r>
            </a:p>
          </p:txBody>
        </p:sp>
        <p:sp>
          <p:nvSpPr>
            <p:cNvPr id="179" name="TextBox 178"/>
            <p:cNvSpPr txBox="1"/>
            <p:nvPr/>
          </p:nvSpPr>
          <p:spPr>
            <a:xfrm>
              <a:off x="6355050"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4</a:t>
              </a:r>
            </a:p>
          </p:txBody>
        </p:sp>
        <p:sp>
          <p:nvSpPr>
            <p:cNvPr id="180" name="TextBox 179"/>
            <p:cNvSpPr txBox="1"/>
            <p:nvPr/>
          </p:nvSpPr>
          <p:spPr>
            <a:xfrm>
              <a:off x="6928214"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3</a:t>
              </a:r>
            </a:p>
          </p:txBody>
        </p:sp>
        <p:sp>
          <p:nvSpPr>
            <p:cNvPr id="181" name="TextBox 180"/>
            <p:cNvSpPr txBox="1"/>
            <p:nvPr/>
          </p:nvSpPr>
          <p:spPr>
            <a:xfrm>
              <a:off x="7478355"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2</a:t>
              </a:r>
            </a:p>
          </p:txBody>
        </p:sp>
        <p:sp>
          <p:nvSpPr>
            <p:cNvPr id="182" name="TextBox 181"/>
            <p:cNvSpPr txBox="1"/>
            <p:nvPr/>
          </p:nvSpPr>
          <p:spPr>
            <a:xfrm>
              <a:off x="8025207"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1</a:t>
              </a:r>
            </a:p>
          </p:txBody>
        </p:sp>
        <p:sp>
          <p:nvSpPr>
            <p:cNvPr id="183" name="TextBox 182"/>
            <p:cNvSpPr txBox="1"/>
            <p:nvPr/>
          </p:nvSpPr>
          <p:spPr>
            <a:xfrm>
              <a:off x="8601659" y="3093537"/>
              <a:ext cx="284052" cy="264688"/>
            </a:xfrm>
            <a:prstGeom prst="rect">
              <a:avLst/>
            </a:prstGeom>
            <a:noFill/>
          </p:spPr>
          <p:txBody>
            <a:bodyPr wrap="none" rtlCol="0" anchor="ctr" anchorCtr="0">
              <a:spAutoFit/>
            </a:bodyPr>
            <a:lstStyle/>
            <a:p>
              <a:r>
                <a:rPr lang="en-US" sz="1400" dirty="0" smtClean="0">
                  <a:effectLst/>
                  <a:latin typeface="Arial" pitchFamily="34" charset="0"/>
                  <a:cs typeface="Arial" pitchFamily="34" charset="0"/>
                </a:rPr>
                <a:t>0</a:t>
              </a:r>
            </a:p>
          </p:txBody>
        </p:sp>
      </p:grpSp>
      <p:sp>
        <p:nvSpPr>
          <p:cNvPr id="7" name="文字方塊 6"/>
          <p:cNvSpPr txBox="1"/>
          <p:nvPr/>
        </p:nvSpPr>
        <p:spPr>
          <a:xfrm>
            <a:off x="3262876" y="4883468"/>
            <a:ext cx="2133918" cy="289310"/>
          </a:xfrm>
          <a:prstGeom prst="rect">
            <a:avLst/>
          </a:prstGeom>
          <a:noFill/>
        </p:spPr>
        <p:txBody>
          <a:bodyPr wrap="none" rtlCol="0" anchor="ctr" anchorCtr="0">
            <a:spAutoFit/>
          </a:bodyPr>
          <a:lstStyle/>
          <a:p>
            <a:r>
              <a:rPr lang="zh-TW" altLang="en-US" sz="1600" dirty="0" smtClean="0">
                <a:solidFill>
                  <a:srgbClr val="FF0000"/>
                </a:solidFill>
                <a:effectLst/>
                <a:latin typeface="Tahoma" panose="020B0604030504040204" pitchFamily="34" charset="0"/>
                <a:ea typeface="標楷體" panose="03000509000000000000" pitchFamily="65" charset="-120"/>
                <a:cs typeface="Tahoma" panose="020B0604030504040204" pitchFamily="34" charset="0"/>
              </a:rPr>
              <a:t>由指令產生</a:t>
            </a:r>
            <a:r>
              <a:rPr lang="en-US" altLang="zh-TW" sz="1600" dirty="0" smtClean="0">
                <a:solidFill>
                  <a:srgbClr val="FF0000"/>
                </a:solidFill>
                <a:effectLst/>
                <a:latin typeface="Tahoma" panose="020B0604030504040204" pitchFamily="34" charset="0"/>
                <a:ea typeface="Tahoma" panose="020B0604030504040204" pitchFamily="34" charset="0"/>
                <a:cs typeface="Tahoma" panose="020B0604030504040204" pitchFamily="34" charset="0"/>
              </a:rPr>
              <a:t>interrupt</a:t>
            </a:r>
            <a:endParaRPr lang="zh-TW" altLang="en-US" sz="1600" dirty="0" smtClean="0">
              <a:solidFill>
                <a:srgbClr val="FF0000"/>
              </a:solidFill>
              <a:effectLst/>
              <a:latin typeface="Tahoma" panose="020B0604030504040204" pitchFamily="34" charset="0"/>
              <a:ea typeface="標楷體" panose="03000509000000000000" pitchFamily="65" charset="-120"/>
              <a:cs typeface="Tahoma" panose="020B0604030504040204" pitchFamily="34" charset="0"/>
            </a:endParaRPr>
          </a:p>
        </p:txBody>
      </p:sp>
      <p:cxnSp>
        <p:nvCxnSpPr>
          <p:cNvPr id="9" name="直線單箭頭接點 8"/>
          <p:cNvCxnSpPr/>
          <p:nvPr/>
        </p:nvCxnSpPr>
        <p:spPr bwMode="auto">
          <a:xfrm flipH="1">
            <a:off x="3733215" y="5172778"/>
            <a:ext cx="227206" cy="159243"/>
          </a:xfrm>
          <a:prstGeom prst="straightConnector1">
            <a:avLst/>
          </a:prstGeom>
          <a:solidFill>
            <a:schemeClr val="accent1"/>
          </a:solidFill>
          <a:ln w="12700" cap="flat" cmpd="sng" algn="ctr">
            <a:solidFill>
              <a:schemeClr val="tx2"/>
            </a:solidFill>
            <a:prstDash val="solid"/>
            <a:round/>
            <a:headEnd type="none" w="sm" len="sm"/>
            <a:tailEnd type="triangle"/>
          </a:ln>
          <a:effectLst/>
        </p:spPr>
      </p:cxnSp>
    </p:spTree>
    <p:custDataLst>
      <p:tags r:id="rId1"/>
    </p:custDataLst>
    <p:extLst>
      <p:ext uri="{BB962C8B-B14F-4D97-AF65-F5344CB8AC3E}">
        <p14:creationId xmlns:p14="http://schemas.microsoft.com/office/powerpoint/2010/main" val="23488295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4" name="Rectangle 4"/>
          <p:cNvSpPr>
            <a:spLocks noGrp="1" noChangeArrowheads="1"/>
          </p:cNvSpPr>
          <p:nvPr>
            <p:ph type="title"/>
          </p:nvPr>
        </p:nvSpPr>
        <p:spPr/>
        <p:txBody>
          <a:bodyPr/>
          <a:lstStyle/>
          <a:p>
            <a:r>
              <a:rPr lang="en-US" dirty="0"/>
              <a:t>PIE Block Initialization</a:t>
            </a:r>
          </a:p>
        </p:txBody>
      </p:sp>
      <p:sp>
        <p:nvSpPr>
          <p:cNvPr id="215060" name="AutoShape 20"/>
          <p:cNvSpPr>
            <a:spLocks noChangeArrowheads="1"/>
          </p:cNvSpPr>
          <p:nvPr/>
        </p:nvSpPr>
        <p:spPr bwMode="auto">
          <a:xfrm>
            <a:off x="420688" y="1630363"/>
            <a:ext cx="2390775" cy="1295400"/>
          </a:xfrm>
          <a:prstGeom prst="flowChartDocumen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grpSp>
        <p:nvGrpSpPr>
          <p:cNvPr id="215055" name="Group 15"/>
          <p:cNvGrpSpPr>
            <a:grpSpLocks/>
          </p:cNvGrpSpPr>
          <p:nvPr/>
        </p:nvGrpSpPr>
        <p:grpSpPr bwMode="auto">
          <a:xfrm>
            <a:off x="1595434" y="1839909"/>
            <a:ext cx="292099" cy="501649"/>
            <a:chOff x="1586" y="2640"/>
            <a:chExt cx="184" cy="316"/>
          </a:xfrm>
        </p:grpSpPr>
        <p:sp>
          <p:nvSpPr>
            <p:cNvPr id="215048" name="Text Box 8"/>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49" name="Text Box 9"/>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50" name="Text Box 10"/>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052" name="Text Box 12"/>
          <p:cNvSpPr txBox="1">
            <a:spLocks noChangeArrowheads="1"/>
          </p:cNvSpPr>
          <p:nvPr/>
        </p:nvSpPr>
        <p:spPr bwMode="auto">
          <a:xfrm>
            <a:off x="414338" y="1689100"/>
            <a:ext cx="2440092"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CPU Initialization</a:t>
            </a:r>
          </a:p>
        </p:txBody>
      </p:sp>
      <p:sp>
        <p:nvSpPr>
          <p:cNvPr id="215054" name="Text Box 14"/>
          <p:cNvSpPr txBox="1">
            <a:spLocks noChangeArrowheads="1"/>
          </p:cNvSpPr>
          <p:nvPr/>
        </p:nvSpPr>
        <p:spPr bwMode="auto">
          <a:xfrm>
            <a:off x="942975" y="2184400"/>
            <a:ext cx="1688283"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InitPieCtrl();</a:t>
            </a:r>
          </a:p>
        </p:txBody>
      </p:sp>
      <p:grpSp>
        <p:nvGrpSpPr>
          <p:cNvPr id="215056" name="Group 16"/>
          <p:cNvGrpSpPr>
            <a:grpSpLocks/>
          </p:cNvGrpSpPr>
          <p:nvPr/>
        </p:nvGrpSpPr>
        <p:grpSpPr bwMode="auto">
          <a:xfrm>
            <a:off x="1595434" y="2339979"/>
            <a:ext cx="292099" cy="501651"/>
            <a:chOff x="1586" y="2640"/>
            <a:chExt cx="184" cy="316"/>
          </a:xfrm>
        </p:grpSpPr>
        <p:sp>
          <p:nvSpPr>
            <p:cNvPr id="215057" name="Text Box 17"/>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58" name="Text Box 18"/>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59" name="Text Box 19"/>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061" name="Text Box 21"/>
          <p:cNvSpPr txBox="1">
            <a:spLocks noChangeArrowheads="1"/>
          </p:cNvSpPr>
          <p:nvPr/>
        </p:nvSpPr>
        <p:spPr bwMode="auto">
          <a:xfrm>
            <a:off x="433388" y="1301750"/>
            <a:ext cx="817562" cy="287338"/>
          </a:xfrm>
          <a:prstGeom prst="rect">
            <a:avLst/>
          </a:prstGeom>
          <a:noFill/>
          <a:ln w="12700">
            <a:noFill/>
            <a:miter lim="800000"/>
            <a:headEnd type="none" w="sm" len="sm"/>
            <a:tailEnd type="none" w="sm" len="sm"/>
          </a:ln>
          <a:effectLst/>
        </p:spPr>
        <p:txBody>
          <a:bodyPr wrap="none">
            <a:spAutoFit/>
          </a:bodyPr>
          <a:lstStyle/>
          <a:p>
            <a:r>
              <a:rPr lang="en-US" sz="1600" b="0" i="1" dirty="0" err="1">
                <a:effectLst/>
                <a:latin typeface="Arial" charset="0"/>
              </a:rPr>
              <a:t>Main.c</a:t>
            </a:r>
            <a:endParaRPr lang="en-US" sz="1600" b="0" i="1" dirty="0">
              <a:effectLst/>
              <a:latin typeface="Arial" charset="0"/>
            </a:endParaRPr>
          </a:p>
        </p:txBody>
      </p:sp>
      <p:sp>
        <p:nvSpPr>
          <p:cNvPr id="215064" name="AutoShape 24"/>
          <p:cNvSpPr>
            <a:spLocks noChangeArrowheads="1"/>
          </p:cNvSpPr>
          <p:nvPr/>
        </p:nvSpPr>
        <p:spPr bwMode="auto">
          <a:xfrm>
            <a:off x="3373438" y="3671888"/>
            <a:ext cx="2390775" cy="2211387"/>
          </a:xfrm>
          <a:prstGeom prst="flowChartDocumen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grpSp>
        <p:nvGrpSpPr>
          <p:cNvPr id="215065" name="Group 25"/>
          <p:cNvGrpSpPr>
            <a:grpSpLocks/>
          </p:cNvGrpSpPr>
          <p:nvPr/>
        </p:nvGrpSpPr>
        <p:grpSpPr bwMode="auto">
          <a:xfrm>
            <a:off x="4548184" y="3881434"/>
            <a:ext cx="292099" cy="501649"/>
            <a:chOff x="1586" y="2640"/>
            <a:chExt cx="184" cy="316"/>
          </a:xfrm>
        </p:grpSpPr>
        <p:sp>
          <p:nvSpPr>
            <p:cNvPr id="215066" name="Text Box 26"/>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67" name="Text Box 27"/>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68" name="Text Box 28"/>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069" name="Text Box 29"/>
          <p:cNvSpPr txBox="1">
            <a:spLocks noChangeArrowheads="1"/>
          </p:cNvSpPr>
          <p:nvPr/>
        </p:nvSpPr>
        <p:spPr bwMode="auto">
          <a:xfrm>
            <a:off x="3367088" y="3730625"/>
            <a:ext cx="2440092"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Initialize PIE_RAM</a:t>
            </a:r>
          </a:p>
        </p:txBody>
      </p:sp>
      <p:sp>
        <p:nvSpPr>
          <p:cNvPr id="215070" name="Text Box 30"/>
          <p:cNvSpPr txBox="1">
            <a:spLocks noChangeArrowheads="1"/>
          </p:cNvSpPr>
          <p:nvPr/>
        </p:nvSpPr>
        <p:spPr bwMode="auto">
          <a:xfrm>
            <a:off x="3929063" y="4244975"/>
            <a:ext cx="1473480" cy="264688"/>
          </a:xfrm>
          <a:prstGeom prst="rect">
            <a:avLst/>
          </a:prstGeom>
          <a:noFill/>
          <a:ln w="12700">
            <a:noFill/>
            <a:miter lim="800000"/>
            <a:headEnd type="none" w="sm" len="sm"/>
            <a:tailEnd type="none" w="sm" len="sm"/>
          </a:ln>
          <a:effectLst/>
        </p:spPr>
        <p:txBody>
          <a:bodyPr wrap="none">
            <a:spAutoFit/>
          </a:bodyPr>
          <a:lstStyle/>
          <a:p>
            <a:r>
              <a:rPr lang="en-US" sz="1400">
                <a:solidFill>
                  <a:schemeClr val="tx2"/>
                </a:solidFill>
                <a:effectLst/>
                <a:latin typeface="Courier New" pitchFamily="49" charset="0"/>
              </a:rPr>
              <a:t>memcpy(   );</a:t>
            </a:r>
          </a:p>
        </p:txBody>
      </p:sp>
      <p:grpSp>
        <p:nvGrpSpPr>
          <p:cNvPr id="215071" name="Group 31"/>
          <p:cNvGrpSpPr>
            <a:grpSpLocks/>
          </p:cNvGrpSpPr>
          <p:nvPr/>
        </p:nvGrpSpPr>
        <p:grpSpPr bwMode="auto">
          <a:xfrm>
            <a:off x="4548184" y="4400554"/>
            <a:ext cx="292099" cy="501651"/>
            <a:chOff x="1586" y="2640"/>
            <a:chExt cx="184" cy="316"/>
          </a:xfrm>
        </p:grpSpPr>
        <p:sp>
          <p:nvSpPr>
            <p:cNvPr id="215072" name="Text Box 32"/>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73" name="Text Box 33"/>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74" name="Text Box 34"/>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075" name="Text Box 35"/>
          <p:cNvSpPr txBox="1">
            <a:spLocks noChangeArrowheads="1"/>
          </p:cNvSpPr>
          <p:nvPr/>
        </p:nvSpPr>
        <p:spPr bwMode="auto">
          <a:xfrm>
            <a:off x="3386138" y="3343275"/>
            <a:ext cx="958917" cy="289310"/>
          </a:xfrm>
          <a:prstGeom prst="rect">
            <a:avLst/>
          </a:prstGeom>
          <a:noFill/>
          <a:ln w="12700">
            <a:noFill/>
            <a:miter lim="800000"/>
            <a:headEnd type="none" w="sm" len="sm"/>
            <a:tailEnd type="none" w="sm" len="sm"/>
          </a:ln>
          <a:effectLst/>
        </p:spPr>
        <p:txBody>
          <a:bodyPr wrap="none">
            <a:spAutoFit/>
          </a:bodyPr>
          <a:lstStyle/>
          <a:p>
            <a:r>
              <a:rPr lang="en-US" sz="1600" b="0" i="1" dirty="0" err="1">
                <a:effectLst/>
                <a:latin typeface="Arial" charset="0"/>
              </a:rPr>
              <a:t>PieCtrl.c</a:t>
            </a:r>
            <a:endParaRPr lang="en-US" sz="1600" b="0" i="1" dirty="0">
              <a:effectLst/>
              <a:latin typeface="Arial" charset="0"/>
            </a:endParaRPr>
          </a:p>
        </p:txBody>
      </p:sp>
      <p:sp>
        <p:nvSpPr>
          <p:cNvPr id="215076" name="Text Box 36"/>
          <p:cNvSpPr txBox="1">
            <a:spLocks noChangeArrowheads="1"/>
          </p:cNvSpPr>
          <p:nvPr/>
        </p:nvSpPr>
        <p:spPr bwMode="auto">
          <a:xfrm>
            <a:off x="3367088" y="4794250"/>
            <a:ext cx="222528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Enable PIE Block</a:t>
            </a:r>
          </a:p>
        </p:txBody>
      </p:sp>
      <p:sp>
        <p:nvSpPr>
          <p:cNvPr id="215078" name="Text Box 38"/>
          <p:cNvSpPr txBox="1">
            <a:spLocks noChangeArrowheads="1"/>
          </p:cNvSpPr>
          <p:nvPr/>
        </p:nvSpPr>
        <p:spPr bwMode="auto">
          <a:xfrm>
            <a:off x="3900488" y="4976813"/>
            <a:ext cx="1520825" cy="609398"/>
          </a:xfrm>
          <a:prstGeom prst="rect">
            <a:avLst/>
          </a:prstGeom>
          <a:noFill/>
          <a:ln w="12700">
            <a:noFill/>
            <a:miter lim="800000"/>
            <a:headEnd type="none" w="sm" len="sm"/>
            <a:tailEnd type="none" w="sm" len="sm"/>
          </a:ln>
          <a:effectLst/>
        </p:spPr>
        <p:txBody>
          <a:bodyPr>
            <a:spAutoFit/>
          </a:bodyPr>
          <a:lstStyle/>
          <a:p>
            <a:pPr>
              <a:spcBef>
                <a:spcPct val="0"/>
              </a:spcBef>
            </a:pPr>
            <a:r>
              <a:rPr lang="en-US" sz="1400" b="0">
                <a:effectLst/>
                <a:latin typeface="Courier New" pitchFamily="49" charset="0"/>
              </a:rPr>
              <a:t>PieCtrlRegs.</a:t>
            </a:r>
          </a:p>
          <a:p>
            <a:pPr>
              <a:spcBef>
                <a:spcPct val="0"/>
              </a:spcBef>
            </a:pPr>
            <a:r>
              <a:rPr lang="en-US" sz="1400" b="0">
                <a:effectLst/>
                <a:latin typeface="Courier New" pitchFamily="49" charset="0"/>
              </a:rPr>
              <a:t>PIECTRL.bit.</a:t>
            </a:r>
          </a:p>
          <a:p>
            <a:pPr>
              <a:spcBef>
                <a:spcPct val="0"/>
              </a:spcBef>
            </a:pPr>
            <a:r>
              <a:rPr lang="en-US" sz="1400" b="0">
                <a:effectLst/>
                <a:latin typeface="Courier New" pitchFamily="49" charset="0"/>
              </a:rPr>
              <a:t>ENPIE=1;</a:t>
            </a:r>
          </a:p>
        </p:txBody>
      </p:sp>
      <p:grpSp>
        <p:nvGrpSpPr>
          <p:cNvPr id="215079" name="Group 39"/>
          <p:cNvGrpSpPr>
            <a:grpSpLocks/>
          </p:cNvGrpSpPr>
          <p:nvPr/>
        </p:nvGrpSpPr>
        <p:grpSpPr bwMode="auto">
          <a:xfrm rot="-5400000">
            <a:off x="4789473" y="4130681"/>
            <a:ext cx="292099" cy="501648"/>
            <a:chOff x="1586" y="2638"/>
            <a:chExt cx="184" cy="316"/>
          </a:xfrm>
        </p:grpSpPr>
        <p:sp>
          <p:nvSpPr>
            <p:cNvPr id="215080" name="Text Box 40"/>
            <p:cNvSpPr txBox="1">
              <a:spLocks noChangeArrowheads="1"/>
            </p:cNvSpPr>
            <p:nvPr/>
          </p:nvSpPr>
          <p:spPr bwMode="auto">
            <a:xfrm>
              <a:off x="1586" y="2638"/>
              <a:ext cx="184" cy="174"/>
            </a:xfrm>
            <a:prstGeom prst="rect">
              <a:avLst/>
            </a:prstGeom>
            <a:noFill/>
            <a:ln w="12700">
              <a:noFill/>
              <a:miter lim="800000"/>
              <a:headEnd type="none" w="sm" len="sm"/>
              <a:tailEnd type="none" w="sm" len="sm"/>
            </a:ln>
            <a:effectLst/>
          </p:spPr>
          <p:txBody>
            <a:bodyPr wrap="none">
              <a:spAutoFit/>
            </a:bodyPr>
            <a:lstStyle/>
            <a:p>
              <a:r>
                <a:rPr lang="en-US" sz="1400" b="0">
                  <a:solidFill>
                    <a:schemeClr val="tx2"/>
                  </a:solidFill>
                  <a:effectLst/>
                  <a:latin typeface="Courier New" pitchFamily="49" charset="0"/>
                  <a:cs typeface="Arial" charset="0"/>
                </a:rPr>
                <a:t>•</a:t>
              </a:r>
              <a:endParaRPr lang="en-US" sz="1400" b="0">
                <a:solidFill>
                  <a:schemeClr val="tx2"/>
                </a:solidFill>
                <a:effectLst/>
                <a:latin typeface="Courier New" pitchFamily="49" charset="0"/>
              </a:endParaRPr>
            </a:p>
          </p:txBody>
        </p:sp>
        <p:sp>
          <p:nvSpPr>
            <p:cNvPr id="215081" name="Text Box 41"/>
            <p:cNvSpPr txBox="1">
              <a:spLocks noChangeArrowheads="1"/>
            </p:cNvSpPr>
            <p:nvPr/>
          </p:nvSpPr>
          <p:spPr bwMode="auto">
            <a:xfrm>
              <a:off x="1586" y="2709"/>
              <a:ext cx="184" cy="174"/>
            </a:xfrm>
            <a:prstGeom prst="rect">
              <a:avLst/>
            </a:prstGeom>
            <a:noFill/>
            <a:ln w="12700">
              <a:noFill/>
              <a:miter lim="800000"/>
              <a:headEnd type="none" w="sm" len="sm"/>
              <a:tailEnd type="none" w="sm" len="sm"/>
            </a:ln>
            <a:effectLst/>
          </p:spPr>
          <p:txBody>
            <a:bodyPr wrap="none">
              <a:spAutoFit/>
            </a:bodyPr>
            <a:lstStyle/>
            <a:p>
              <a:r>
                <a:rPr lang="en-US" sz="1400" b="0">
                  <a:solidFill>
                    <a:schemeClr val="tx2"/>
                  </a:solidFill>
                  <a:effectLst/>
                  <a:latin typeface="Courier New" pitchFamily="49" charset="0"/>
                  <a:cs typeface="Arial" charset="0"/>
                </a:rPr>
                <a:t>•</a:t>
              </a:r>
              <a:endParaRPr lang="en-US" sz="1400" b="0">
                <a:solidFill>
                  <a:schemeClr val="tx2"/>
                </a:solidFill>
                <a:effectLst/>
                <a:latin typeface="Courier New" pitchFamily="49" charset="0"/>
              </a:endParaRPr>
            </a:p>
          </p:txBody>
        </p:sp>
        <p:sp>
          <p:nvSpPr>
            <p:cNvPr id="215082" name="Text Box 42"/>
            <p:cNvSpPr txBox="1">
              <a:spLocks noChangeArrowheads="1"/>
            </p:cNvSpPr>
            <p:nvPr/>
          </p:nvSpPr>
          <p:spPr bwMode="auto">
            <a:xfrm>
              <a:off x="1586" y="2780"/>
              <a:ext cx="184" cy="174"/>
            </a:xfrm>
            <a:prstGeom prst="rect">
              <a:avLst/>
            </a:prstGeom>
            <a:noFill/>
            <a:ln w="12700">
              <a:noFill/>
              <a:miter lim="800000"/>
              <a:headEnd type="none" w="sm" len="sm"/>
              <a:tailEnd type="none" w="sm" len="sm"/>
            </a:ln>
            <a:effectLst/>
          </p:spPr>
          <p:txBody>
            <a:bodyPr wrap="none">
              <a:spAutoFit/>
            </a:bodyPr>
            <a:lstStyle/>
            <a:p>
              <a:r>
                <a:rPr lang="en-US" sz="1400" b="0">
                  <a:solidFill>
                    <a:schemeClr val="tx2"/>
                  </a:solidFill>
                  <a:effectLst/>
                  <a:latin typeface="Courier New" pitchFamily="49" charset="0"/>
                  <a:cs typeface="Arial" charset="0"/>
                </a:rPr>
                <a:t>•</a:t>
              </a:r>
              <a:endParaRPr lang="en-US" sz="1400" b="0">
                <a:solidFill>
                  <a:schemeClr val="tx2"/>
                </a:solidFill>
                <a:effectLst/>
                <a:latin typeface="Courier New" pitchFamily="49" charset="0"/>
              </a:endParaRPr>
            </a:p>
          </p:txBody>
        </p:sp>
      </p:grpSp>
      <p:sp>
        <p:nvSpPr>
          <p:cNvPr id="215086" name="AutoShape 46"/>
          <p:cNvSpPr>
            <a:spLocks noChangeArrowheads="1"/>
          </p:cNvSpPr>
          <p:nvPr/>
        </p:nvSpPr>
        <p:spPr bwMode="auto">
          <a:xfrm>
            <a:off x="358775" y="3660775"/>
            <a:ext cx="2390775" cy="2211388"/>
          </a:xfrm>
          <a:prstGeom prst="flowChartDocumen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grpSp>
        <p:nvGrpSpPr>
          <p:cNvPr id="215087" name="Group 47"/>
          <p:cNvGrpSpPr>
            <a:grpSpLocks/>
          </p:cNvGrpSpPr>
          <p:nvPr/>
        </p:nvGrpSpPr>
        <p:grpSpPr bwMode="auto">
          <a:xfrm>
            <a:off x="1481134" y="4237034"/>
            <a:ext cx="292099" cy="501649"/>
            <a:chOff x="1586" y="2640"/>
            <a:chExt cx="184" cy="316"/>
          </a:xfrm>
        </p:grpSpPr>
        <p:sp>
          <p:nvSpPr>
            <p:cNvPr id="215088" name="Text Box 48"/>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89" name="Text Box 49"/>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090" name="Text Box 50"/>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091" name="Text Box 51"/>
          <p:cNvSpPr txBox="1">
            <a:spLocks noChangeArrowheads="1"/>
          </p:cNvSpPr>
          <p:nvPr/>
        </p:nvSpPr>
        <p:spPr bwMode="auto">
          <a:xfrm>
            <a:off x="300038" y="4086225"/>
            <a:ext cx="1795684"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Base Vectors</a:t>
            </a:r>
          </a:p>
        </p:txBody>
      </p:sp>
      <p:sp>
        <p:nvSpPr>
          <p:cNvPr id="215097" name="Text Box 57"/>
          <p:cNvSpPr txBox="1">
            <a:spLocks noChangeArrowheads="1"/>
          </p:cNvSpPr>
          <p:nvPr/>
        </p:nvSpPr>
        <p:spPr bwMode="auto">
          <a:xfrm>
            <a:off x="371475" y="3343275"/>
            <a:ext cx="1038939" cy="289310"/>
          </a:xfrm>
          <a:prstGeom prst="rect">
            <a:avLst/>
          </a:prstGeom>
          <a:noFill/>
          <a:ln w="12700">
            <a:noFill/>
            <a:miter lim="800000"/>
            <a:headEnd type="none" w="sm" len="sm"/>
            <a:tailEnd type="none" w="sm" len="sm"/>
          </a:ln>
          <a:effectLst/>
        </p:spPr>
        <p:txBody>
          <a:bodyPr wrap="none">
            <a:spAutoFit/>
          </a:bodyPr>
          <a:lstStyle/>
          <a:p>
            <a:r>
              <a:rPr lang="en-US" sz="1600" b="0" i="1" dirty="0" err="1">
                <a:effectLst/>
                <a:latin typeface="Arial" charset="0"/>
              </a:rPr>
              <a:t>PieVect.c</a:t>
            </a:r>
            <a:endParaRPr lang="en-US" sz="1600" b="0" i="1" dirty="0">
              <a:effectLst/>
              <a:latin typeface="Arial" charset="0"/>
            </a:endParaRPr>
          </a:p>
        </p:txBody>
      </p:sp>
      <p:sp>
        <p:nvSpPr>
          <p:cNvPr id="215104" name="Text Box 64"/>
          <p:cNvSpPr txBox="1">
            <a:spLocks noChangeArrowheads="1"/>
          </p:cNvSpPr>
          <p:nvPr/>
        </p:nvSpPr>
        <p:spPr bwMode="auto">
          <a:xfrm>
            <a:off x="298450" y="3732213"/>
            <a:ext cx="1688283"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PIE_VECT_TABLE</a:t>
            </a:r>
          </a:p>
        </p:txBody>
      </p:sp>
      <p:grpSp>
        <p:nvGrpSpPr>
          <p:cNvPr id="215105" name="Group 65"/>
          <p:cNvGrpSpPr>
            <a:grpSpLocks/>
          </p:cNvGrpSpPr>
          <p:nvPr/>
        </p:nvGrpSpPr>
        <p:grpSpPr bwMode="auto">
          <a:xfrm>
            <a:off x="1481134" y="4789484"/>
            <a:ext cx="292099" cy="501649"/>
            <a:chOff x="1586" y="2640"/>
            <a:chExt cx="184" cy="316"/>
          </a:xfrm>
        </p:grpSpPr>
        <p:sp>
          <p:nvSpPr>
            <p:cNvPr id="215106" name="Text Box 66"/>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107" name="Text Box 67"/>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215108" name="Text Box 68"/>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215109" name="Text Box 69"/>
          <p:cNvSpPr txBox="1">
            <a:spLocks noChangeArrowheads="1"/>
          </p:cNvSpPr>
          <p:nvPr/>
        </p:nvSpPr>
        <p:spPr bwMode="auto">
          <a:xfrm>
            <a:off x="300038" y="4638675"/>
            <a:ext cx="2225289"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Core INT1 re-map</a:t>
            </a:r>
          </a:p>
        </p:txBody>
      </p:sp>
      <p:sp>
        <p:nvSpPr>
          <p:cNvPr id="215114" name="Text Box 74"/>
          <p:cNvSpPr txBox="1">
            <a:spLocks noChangeArrowheads="1"/>
          </p:cNvSpPr>
          <p:nvPr/>
        </p:nvSpPr>
        <p:spPr bwMode="auto">
          <a:xfrm>
            <a:off x="300038" y="5176838"/>
            <a:ext cx="2332690" cy="264688"/>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rPr>
              <a:t>// Core INT12 re-map</a:t>
            </a:r>
          </a:p>
        </p:txBody>
      </p:sp>
      <p:sp>
        <p:nvSpPr>
          <p:cNvPr id="215115" name="Rectangle 75"/>
          <p:cNvSpPr>
            <a:spLocks noChangeArrowheads="1"/>
          </p:cNvSpPr>
          <p:nvPr/>
        </p:nvSpPr>
        <p:spPr bwMode="auto">
          <a:xfrm>
            <a:off x="6699250" y="1611313"/>
            <a:ext cx="1692275" cy="34417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5117" name="Rectangle 77"/>
          <p:cNvSpPr>
            <a:spLocks noChangeArrowheads="1"/>
          </p:cNvSpPr>
          <p:nvPr/>
        </p:nvSpPr>
        <p:spPr bwMode="auto">
          <a:xfrm>
            <a:off x="6699250" y="2454275"/>
            <a:ext cx="1690688" cy="1414463"/>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spcBef>
                <a:spcPct val="25000"/>
              </a:spcBef>
            </a:pPr>
            <a:r>
              <a:rPr lang="en-US" sz="1600" dirty="0">
                <a:effectLst/>
                <a:latin typeface="Arial" charset="0"/>
              </a:rPr>
              <a:t>PIE RAM</a:t>
            </a:r>
          </a:p>
          <a:p>
            <a:pPr algn="ctr">
              <a:spcBef>
                <a:spcPct val="25000"/>
              </a:spcBef>
            </a:pPr>
            <a:r>
              <a:rPr lang="en-US" sz="1600" dirty="0">
                <a:effectLst/>
                <a:latin typeface="Arial" charset="0"/>
              </a:rPr>
              <a:t>Vectors</a:t>
            </a:r>
          </a:p>
          <a:p>
            <a:pPr algn="ctr">
              <a:spcBef>
                <a:spcPct val="25000"/>
              </a:spcBef>
            </a:pPr>
            <a:r>
              <a:rPr lang="en-US" sz="1600" dirty="0" smtClean="0">
                <a:effectLst/>
                <a:latin typeface="Arial" charset="0"/>
              </a:rPr>
              <a:t>512w</a:t>
            </a:r>
            <a:endParaRPr lang="en-US" sz="1600" dirty="0">
              <a:effectLst/>
              <a:latin typeface="Arial" charset="0"/>
            </a:endParaRPr>
          </a:p>
          <a:p>
            <a:pPr algn="ctr">
              <a:spcBef>
                <a:spcPct val="25000"/>
              </a:spcBef>
            </a:pPr>
            <a:r>
              <a:rPr lang="en-US" sz="1600" dirty="0">
                <a:effectLst/>
                <a:latin typeface="Arial" charset="0"/>
              </a:rPr>
              <a:t>(ENPIE = 1)</a:t>
            </a:r>
          </a:p>
        </p:txBody>
      </p:sp>
      <p:sp>
        <p:nvSpPr>
          <p:cNvPr id="215119" name="Rectangle 79"/>
          <p:cNvSpPr>
            <a:spLocks noChangeArrowheads="1"/>
          </p:cNvSpPr>
          <p:nvPr/>
        </p:nvSpPr>
        <p:spPr bwMode="auto">
          <a:xfrm>
            <a:off x="6702425" y="4478338"/>
            <a:ext cx="1690688" cy="5730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spcBef>
                <a:spcPct val="0"/>
              </a:spcBef>
            </a:pPr>
            <a:r>
              <a:rPr lang="en-US" sz="1600">
                <a:effectLst/>
                <a:latin typeface="Arial" charset="0"/>
              </a:rPr>
              <a:t>Boot ROM</a:t>
            </a:r>
          </a:p>
          <a:p>
            <a:pPr algn="ctr">
              <a:spcBef>
                <a:spcPct val="0"/>
              </a:spcBef>
            </a:pPr>
            <a:r>
              <a:rPr lang="en-US" sz="1600">
                <a:effectLst/>
                <a:latin typeface="Arial" charset="0"/>
              </a:rPr>
              <a:t>Reset Vector</a:t>
            </a:r>
          </a:p>
        </p:txBody>
      </p:sp>
      <p:cxnSp>
        <p:nvCxnSpPr>
          <p:cNvPr id="215123" name="AutoShape 83"/>
          <p:cNvCxnSpPr>
            <a:cxnSpLocks noChangeShapeType="1"/>
            <a:stCxn id="215070" idx="3"/>
            <a:endCxn id="215117" idx="1"/>
          </p:cNvCxnSpPr>
          <p:nvPr/>
        </p:nvCxnSpPr>
        <p:spPr bwMode="auto">
          <a:xfrm flipV="1">
            <a:off x="5402543" y="3161507"/>
            <a:ext cx="1296707" cy="1215812"/>
          </a:xfrm>
          <a:prstGeom prst="bentConnector3">
            <a:avLst>
              <a:gd name="adj1" fmla="val 50000"/>
            </a:avLst>
          </a:prstGeom>
          <a:noFill/>
          <a:ln w="38100">
            <a:solidFill>
              <a:schemeClr val="tx2"/>
            </a:solidFill>
            <a:miter lim="800000"/>
            <a:headEnd type="none" w="sm" len="sm"/>
            <a:tailEnd type="triangle" w="med" len="med"/>
          </a:ln>
          <a:effectLst/>
        </p:spPr>
      </p:cxnSp>
      <p:cxnSp>
        <p:nvCxnSpPr>
          <p:cNvPr id="215124" name="AutoShape 84"/>
          <p:cNvCxnSpPr>
            <a:cxnSpLocks noChangeShapeType="1"/>
            <a:stCxn id="215060" idx="3"/>
            <a:endCxn id="215064" idx="0"/>
          </p:cNvCxnSpPr>
          <p:nvPr/>
        </p:nvCxnSpPr>
        <p:spPr bwMode="auto">
          <a:xfrm>
            <a:off x="2811463" y="2278063"/>
            <a:ext cx="1757362" cy="1393825"/>
          </a:xfrm>
          <a:prstGeom prst="bentConnector2">
            <a:avLst/>
          </a:prstGeom>
          <a:noFill/>
          <a:ln w="38100">
            <a:solidFill>
              <a:schemeClr val="tx1"/>
            </a:solidFill>
            <a:miter lim="800000"/>
            <a:headEnd type="none" w="sm" len="sm"/>
            <a:tailEnd type="triangle" w="med" len="med"/>
          </a:ln>
          <a:effectLst/>
        </p:spPr>
      </p:cxnSp>
      <p:sp>
        <p:nvSpPr>
          <p:cNvPr id="215127" name="Line 87"/>
          <p:cNvSpPr>
            <a:spLocks noChangeShapeType="1"/>
          </p:cNvSpPr>
          <p:nvPr/>
        </p:nvSpPr>
        <p:spPr bwMode="auto">
          <a:xfrm>
            <a:off x="2747963" y="4376738"/>
            <a:ext cx="1141412" cy="0"/>
          </a:xfrm>
          <a:prstGeom prst="line">
            <a:avLst/>
          </a:prstGeom>
          <a:noFill/>
          <a:ln w="38100">
            <a:solidFill>
              <a:schemeClr val="tx2"/>
            </a:solidFill>
            <a:round/>
            <a:headEnd type="none" w="sm" len="sm"/>
            <a:tailEnd type="triangle" w="med" len="med"/>
          </a:ln>
          <a:effectLst/>
        </p:spPr>
        <p:txBody>
          <a:bodyPr/>
          <a:lstStyle/>
          <a:p>
            <a:endParaRPr lang="en-US">
              <a:effectLst/>
            </a:endParaRPr>
          </a:p>
        </p:txBody>
      </p:sp>
      <p:sp>
        <p:nvSpPr>
          <p:cNvPr id="215129" name="Oval 89"/>
          <p:cNvSpPr>
            <a:spLocks noChangeArrowheads="1"/>
          </p:cNvSpPr>
          <p:nvPr/>
        </p:nvSpPr>
        <p:spPr bwMode="auto">
          <a:xfrm>
            <a:off x="3540125" y="1831975"/>
            <a:ext cx="350838" cy="35083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1600">
                <a:effectLst/>
                <a:latin typeface="Arial" charset="0"/>
              </a:rPr>
              <a:t>1</a:t>
            </a:r>
          </a:p>
        </p:txBody>
      </p:sp>
      <p:sp>
        <p:nvSpPr>
          <p:cNvPr id="215131" name="Oval 91"/>
          <p:cNvSpPr>
            <a:spLocks noChangeArrowheads="1"/>
          </p:cNvSpPr>
          <p:nvPr/>
        </p:nvSpPr>
        <p:spPr bwMode="auto">
          <a:xfrm>
            <a:off x="2886075" y="3930650"/>
            <a:ext cx="350838" cy="35083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1600">
                <a:effectLst/>
                <a:latin typeface="Arial" charset="0"/>
              </a:rPr>
              <a:t>2</a:t>
            </a:r>
          </a:p>
        </p:txBody>
      </p:sp>
      <p:sp>
        <p:nvSpPr>
          <p:cNvPr id="215132" name="Oval 92"/>
          <p:cNvSpPr>
            <a:spLocks noChangeArrowheads="1"/>
          </p:cNvSpPr>
          <p:nvPr/>
        </p:nvSpPr>
        <p:spPr bwMode="auto">
          <a:xfrm>
            <a:off x="6140450" y="3598863"/>
            <a:ext cx="350838" cy="35083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1600">
                <a:effectLst/>
                <a:latin typeface="Arial" charset="0"/>
              </a:rPr>
              <a:t>2</a:t>
            </a:r>
          </a:p>
        </p:txBody>
      </p:sp>
      <p:sp>
        <p:nvSpPr>
          <p:cNvPr id="215133" name="Oval 93"/>
          <p:cNvSpPr>
            <a:spLocks noChangeArrowheads="1"/>
          </p:cNvSpPr>
          <p:nvPr/>
        </p:nvSpPr>
        <p:spPr bwMode="auto">
          <a:xfrm>
            <a:off x="7399338" y="5357813"/>
            <a:ext cx="350837" cy="35083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1600">
                <a:effectLst/>
                <a:latin typeface="Arial" charset="0"/>
              </a:rPr>
              <a:t>3</a:t>
            </a:r>
          </a:p>
        </p:txBody>
      </p:sp>
      <p:sp>
        <p:nvSpPr>
          <p:cNvPr id="215134" name="Text Box 94"/>
          <p:cNvSpPr txBox="1">
            <a:spLocks noChangeArrowheads="1"/>
          </p:cNvSpPr>
          <p:nvPr/>
        </p:nvSpPr>
        <p:spPr bwMode="auto">
          <a:xfrm>
            <a:off x="6827838" y="1284288"/>
            <a:ext cx="1427162"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Memory Map</a:t>
            </a:r>
          </a:p>
        </p:txBody>
      </p:sp>
      <p:cxnSp>
        <p:nvCxnSpPr>
          <p:cNvPr id="215138" name="AutoShape 98"/>
          <p:cNvCxnSpPr>
            <a:cxnSpLocks noChangeShapeType="1"/>
            <a:stCxn id="215078" idx="3"/>
            <a:endCxn id="215117" idx="3"/>
          </p:cNvCxnSpPr>
          <p:nvPr/>
        </p:nvCxnSpPr>
        <p:spPr bwMode="auto">
          <a:xfrm flipV="1">
            <a:off x="5421313" y="3161507"/>
            <a:ext cx="2968625" cy="2120005"/>
          </a:xfrm>
          <a:prstGeom prst="bentConnector3">
            <a:avLst>
              <a:gd name="adj1" fmla="val 107701"/>
            </a:avLst>
          </a:prstGeom>
          <a:noFill/>
          <a:ln w="38100">
            <a:solidFill>
              <a:schemeClr val="tx1"/>
            </a:solidFill>
            <a:prstDash val="sysDot"/>
            <a:miter lim="800000"/>
            <a:headEnd type="none" w="sm" len="sm"/>
            <a:tailEnd type="triangle" w="med" len="med"/>
          </a:ln>
          <a:effectLst/>
        </p:spPr>
      </p:cxnSp>
    </p:spTree>
    <p:extLst>
      <p:ext uri="{BB962C8B-B14F-4D97-AF65-F5344CB8AC3E}">
        <p14:creationId xmlns:p14="http://schemas.microsoft.com/office/powerpoint/2010/main" val="3478204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a:off x="1329243" y="2060620"/>
            <a:ext cx="6452315" cy="1094704"/>
          </a:xfrm>
          <a:prstGeom prst="rect">
            <a:avLst/>
          </a:prstGeom>
          <a:solidFill>
            <a:schemeClr val="accent2"/>
          </a:solidFill>
          <a:ln w="12700" cap="flat" cmpd="sng" algn="ctr">
            <a:no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85346" name="Rectangle 2"/>
          <p:cNvSpPr>
            <a:spLocks noGrp="1" noChangeArrowheads="1"/>
          </p:cNvSpPr>
          <p:nvPr>
            <p:ph type="title"/>
          </p:nvPr>
        </p:nvSpPr>
        <p:spPr/>
        <p:txBody>
          <a:bodyPr/>
          <a:lstStyle/>
          <a:p>
            <a:r>
              <a:rPr lang="en-US" dirty="0"/>
              <a:t>PIE Initialization Code Flow - Summary</a:t>
            </a:r>
          </a:p>
        </p:txBody>
      </p:sp>
      <p:sp>
        <p:nvSpPr>
          <p:cNvPr id="26" name="Oval 19"/>
          <p:cNvSpPr>
            <a:spLocks noChangeArrowheads="1"/>
          </p:cNvSpPr>
          <p:nvPr/>
        </p:nvSpPr>
        <p:spPr bwMode="auto">
          <a:xfrm>
            <a:off x="1023911" y="777315"/>
            <a:ext cx="1630362" cy="708025"/>
          </a:xfrm>
          <a:prstGeom prst="ellipse">
            <a:avLst/>
          </a:prstGeom>
          <a:solidFill>
            <a:schemeClr val="accent3"/>
          </a:solidFill>
          <a:ln w="12700">
            <a:solidFill>
              <a:schemeClr val="tx1"/>
            </a:solidFill>
            <a:round/>
            <a:headEnd type="none" w="sm" len="sm"/>
            <a:tailEnd type="none" w="sm" len="sm"/>
          </a:ln>
          <a:effectLst/>
        </p:spPr>
        <p:txBody>
          <a:bodyPr wrap="none" anchor="ctr"/>
          <a:lstStyle/>
          <a:p>
            <a:pPr algn="ctr">
              <a:lnSpc>
                <a:spcPct val="60000"/>
              </a:lnSpc>
            </a:pPr>
            <a:r>
              <a:rPr lang="en-US" sz="1600" b="0" dirty="0">
                <a:effectLst/>
                <a:latin typeface="Arial" charset="0"/>
              </a:rPr>
              <a:t>RESET</a:t>
            </a:r>
          </a:p>
          <a:p>
            <a:pPr algn="ctr">
              <a:lnSpc>
                <a:spcPct val="60000"/>
              </a:lnSpc>
            </a:pPr>
            <a:r>
              <a:rPr lang="en-US" sz="1600" b="0" dirty="0">
                <a:effectLst/>
                <a:latin typeface="Arial" charset="0"/>
              </a:rPr>
              <a:t>&lt;0x3F </a:t>
            </a:r>
            <a:r>
              <a:rPr lang="en-US" sz="1600" b="0" dirty="0" smtClean="0">
                <a:effectLst/>
                <a:latin typeface="Arial" charset="0"/>
              </a:rPr>
              <a:t>FFC0&gt;</a:t>
            </a:r>
            <a:endParaRPr lang="en-US" sz="1600" b="0" dirty="0">
              <a:effectLst/>
              <a:latin typeface="Arial" charset="0"/>
            </a:endParaRPr>
          </a:p>
        </p:txBody>
      </p:sp>
      <p:sp>
        <p:nvSpPr>
          <p:cNvPr id="27" name="TextBox 26"/>
          <p:cNvSpPr txBox="1"/>
          <p:nvPr/>
        </p:nvSpPr>
        <p:spPr>
          <a:xfrm>
            <a:off x="3215314" y="792657"/>
            <a:ext cx="2743191" cy="701731"/>
          </a:xfrm>
          <a:prstGeom prst="rect">
            <a:avLst/>
          </a:prstGeom>
          <a:solidFill>
            <a:schemeClr val="accent2"/>
          </a:solidFill>
          <a:ln>
            <a:solidFill>
              <a:schemeClr val="tx1"/>
            </a:solidFill>
          </a:ln>
        </p:spPr>
        <p:txBody>
          <a:bodyPr wrap="square" lIns="91440" tIns="91440" rIns="91440" bIns="91440" rtlCol="0" anchor="ctr" anchorCtr="0">
            <a:spAutoFit/>
          </a:bodyPr>
          <a:lstStyle/>
          <a:p>
            <a:pPr algn="ctr"/>
            <a:r>
              <a:rPr lang="en-US" sz="1600" b="0" dirty="0" smtClean="0">
                <a:effectLst/>
                <a:latin typeface="Arial" pitchFamily="34" charset="0"/>
                <a:cs typeface="Arial" pitchFamily="34" charset="0"/>
              </a:rPr>
              <a:t>Reset Vector </a:t>
            </a:r>
          </a:p>
          <a:p>
            <a:pPr algn="ctr"/>
            <a:r>
              <a:rPr lang="en-US" sz="1600" b="0" dirty="0" smtClean="0">
                <a:effectLst/>
                <a:latin typeface="Arial" pitchFamily="34" charset="0"/>
                <a:cs typeface="Arial" pitchFamily="34" charset="0"/>
              </a:rPr>
              <a:t>&lt;reset vector&gt; = Boot Code</a:t>
            </a:r>
          </a:p>
        </p:txBody>
      </p:sp>
      <p:sp>
        <p:nvSpPr>
          <p:cNvPr id="28" name="TextBox 27"/>
          <p:cNvSpPr txBox="1"/>
          <p:nvPr/>
        </p:nvSpPr>
        <p:spPr>
          <a:xfrm>
            <a:off x="4866051" y="2255027"/>
            <a:ext cx="2732459" cy="701731"/>
          </a:xfrm>
          <a:prstGeom prst="rect">
            <a:avLst/>
          </a:prstGeom>
          <a:solidFill>
            <a:schemeClr val="bg2"/>
          </a:solidFill>
          <a:ln>
            <a:solidFill>
              <a:schemeClr val="tx1"/>
            </a:solidFill>
          </a:ln>
        </p:spPr>
        <p:txBody>
          <a:bodyPr wrap="square" lIns="91440" tIns="91440" rIns="91440" bIns="91440" rtlCol="0" anchor="ctr" anchorCtr="0">
            <a:spAutoFit/>
          </a:bodyPr>
          <a:lstStyle/>
          <a:p>
            <a:pPr algn="ctr"/>
            <a:r>
              <a:rPr lang="en-US" sz="1600" b="0" dirty="0" smtClean="0">
                <a:effectLst/>
                <a:latin typeface="Arial" pitchFamily="34" charset="0"/>
                <a:cs typeface="Arial" pitchFamily="34" charset="0"/>
              </a:rPr>
              <a:t>Flash Entry Point</a:t>
            </a:r>
          </a:p>
          <a:p>
            <a:pPr algn="ctr"/>
            <a:r>
              <a:rPr lang="en-US" sz="1600" b="0" dirty="0" smtClean="0">
                <a:effectLst/>
                <a:latin typeface="Arial" pitchFamily="34" charset="0"/>
                <a:cs typeface="Arial" pitchFamily="34" charset="0"/>
              </a:rPr>
              <a:t>&lt;0x08 0000&gt; = LB _c_int00</a:t>
            </a:r>
          </a:p>
        </p:txBody>
      </p:sp>
      <p:sp>
        <p:nvSpPr>
          <p:cNvPr id="29" name="TextBox 28"/>
          <p:cNvSpPr txBox="1"/>
          <p:nvPr/>
        </p:nvSpPr>
        <p:spPr>
          <a:xfrm>
            <a:off x="1502484" y="2255027"/>
            <a:ext cx="2732459" cy="701731"/>
          </a:xfrm>
          <a:prstGeom prst="rect">
            <a:avLst/>
          </a:prstGeom>
          <a:solidFill>
            <a:schemeClr val="bg2"/>
          </a:solidFill>
          <a:ln>
            <a:solidFill>
              <a:schemeClr val="tx1"/>
            </a:solidFill>
          </a:ln>
        </p:spPr>
        <p:txBody>
          <a:bodyPr wrap="square" lIns="91440" tIns="91440" rIns="91440" bIns="91440" rtlCol="0" anchor="ctr" anchorCtr="0">
            <a:spAutoFit/>
          </a:bodyPr>
          <a:lstStyle/>
          <a:p>
            <a:pPr algn="ctr"/>
            <a:r>
              <a:rPr lang="en-US" sz="1600" b="0" dirty="0" smtClean="0">
                <a:effectLst/>
                <a:latin typeface="Arial" pitchFamily="34" charset="0"/>
                <a:cs typeface="Arial" pitchFamily="34" charset="0"/>
              </a:rPr>
              <a:t>M0SARAM Entry Point</a:t>
            </a:r>
          </a:p>
          <a:p>
            <a:pPr algn="ctr"/>
            <a:r>
              <a:rPr lang="en-US" sz="1600" b="0" dirty="0" smtClean="0">
                <a:effectLst/>
                <a:latin typeface="Arial" pitchFamily="34" charset="0"/>
                <a:cs typeface="Arial" pitchFamily="34" charset="0"/>
              </a:rPr>
              <a:t>&lt;0x00 0000&gt; = LB _c_int00</a:t>
            </a:r>
          </a:p>
        </p:txBody>
      </p:sp>
      <p:cxnSp>
        <p:nvCxnSpPr>
          <p:cNvPr id="30" name="Elbow Connector 29"/>
          <p:cNvCxnSpPr>
            <a:stCxn id="27" idx="2"/>
            <a:endCxn id="29" idx="0"/>
          </p:cNvCxnSpPr>
          <p:nvPr/>
        </p:nvCxnSpPr>
        <p:spPr bwMode="auto">
          <a:xfrm rot="5400000">
            <a:off x="3347493" y="1015609"/>
            <a:ext cx="760639" cy="1718196"/>
          </a:xfrm>
          <a:prstGeom prst="bentConnector3">
            <a:avLst>
              <a:gd name="adj1" fmla="val 50000"/>
            </a:avLst>
          </a:prstGeom>
          <a:solidFill>
            <a:schemeClr val="accent1"/>
          </a:solidFill>
          <a:ln w="38100" cap="flat" cmpd="sng" algn="ctr">
            <a:solidFill>
              <a:schemeClr val="tx1"/>
            </a:solidFill>
            <a:prstDash val="solid"/>
            <a:round/>
            <a:headEnd type="none" w="sm" len="sm"/>
            <a:tailEnd type="triangle"/>
          </a:ln>
          <a:effectLst/>
        </p:spPr>
      </p:cxnSp>
      <p:cxnSp>
        <p:nvCxnSpPr>
          <p:cNvPr id="31" name="Elbow Connector 30"/>
          <p:cNvCxnSpPr>
            <a:stCxn id="27" idx="2"/>
            <a:endCxn id="28" idx="0"/>
          </p:cNvCxnSpPr>
          <p:nvPr/>
        </p:nvCxnSpPr>
        <p:spPr bwMode="auto">
          <a:xfrm rot="16200000" flipH="1">
            <a:off x="5029276" y="1052021"/>
            <a:ext cx="760639" cy="1645371"/>
          </a:xfrm>
          <a:prstGeom prst="bentConnector3">
            <a:avLst>
              <a:gd name="adj1" fmla="val 50000"/>
            </a:avLst>
          </a:prstGeom>
          <a:solidFill>
            <a:schemeClr val="accent1"/>
          </a:solidFill>
          <a:ln w="38100" cap="flat" cmpd="sng" algn="ctr">
            <a:solidFill>
              <a:schemeClr val="tx1"/>
            </a:solidFill>
            <a:prstDash val="solid"/>
            <a:round/>
            <a:headEnd type="none" w="sm" len="sm"/>
            <a:tailEnd type="triangle"/>
          </a:ln>
          <a:effectLst/>
        </p:spPr>
      </p:cxnSp>
      <p:sp>
        <p:nvSpPr>
          <p:cNvPr id="32" name="Rectangle 4"/>
          <p:cNvSpPr>
            <a:spLocks noChangeArrowheads="1"/>
          </p:cNvSpPr>
          <p:nvPr/>
        </p:nvSpPr>
        <p:spPr bwMode="auto">
          <a:xfrm>
            <a:off x="3684412" y="3571183"/>
            <a:ext cx="1751013" cy="850900"/>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33" name="Text Box 5"/>
          <p:cNvSpPr txBox="1">
            <a:spLocks noChangeArrowheads="1"/>
          </p:cNvSpPr>
          <p:nvPr/>
        </p:nvSpPr>
        <p:spPr bwMode="auto">
          <a:xfrm>
            <a:off x="3797125" y="3618808"/>
            <a:ext cx="1528762" cy="774700"/>
          </a:xfrm>
          <a:prstGeom prst="rect">
            <a:avLst/>
          </a:prstGeom>
          <a:noFill/>
          <a:ln w="12700">
            <a:noFill/>
            <a:miter lim="800000"/>
            <a:headEnd/>
            <a:tailEnd/>
          </a:ln>
          <a:effectLst/>
        </p:spPr>
        <p:txBody>
          <a:bodyPr wrap="none">
            <a:spAutoFit/>
          </a:bodyPr>
          <a:lstStyle/>
          <a:p>
            <a:pPr>
              <a:lnSpc>
                <a:spcPct val="60000"/>
              </a:lnSpc>
            </a:pPr>
            <a:r>
              <a:rPr lang="en-US" sz="1600" b="0" dirty="0">
                <a:effectLst/>
                <a:latin typeface="Courier New" pitchFamily="49" charset="0"/>
              </a:rPr>
              <a:t>_c_int00:</a:t>
            </a:r>
          </a:p>
          <a:p>
            <a:pPr>
              <a:lnSpc>
                <a:spcPct val="60000"/>
              </a:lnSpc>
            </a:pPr>
            <a:r>
              <a:rPr lang="en-US" sz="1600" b="0" dirty="0">
                <a:effectLst/>
                <a:latin typeface="Courier New" pitchFamily="49" charset="0"/>
              </a:rPr>
              <a:t>   </a:t>
            </a:r>
          </a:p>
          <a:p>
            <a:pPr>
              <a:lnSpc>
                <a:spcPct val="60000"/>
              </a:lnSpc>
            </a:pPr>
            <a:r>
              <a:rPr lang="en-US" sz="1600" b="0" dirty="0">
                <a:effectLst/>
                <a:latin typeface="Courier New" pitchFamily="49" charset="0"/>
              </a:rPr>
              <a:t>CALL main()</a:t>
            </a:r>
          </a:p>
        </p:txBody>
      </p:sp>
      <p:grpSp>
        <p:nvGrpSpPr>
          <p:cNvPr id="34" name="Group 44"/>
          <p:cNvGrpSpPr>
            <a:grpSpLocks/>
          </p:cNvGrpSpPr>
          <p:nvPr/>
        </p:nvGrpSpPr>
        <p:grpSpPr bwMode="auto">
          <a:xfrm>
            <a:off x="4418314" y="3769624"/>
            <a:ext cx="292099" cy="501651"/>
            <a:chOff x="1586" y="2640"/>
            <a:chExt cx="184" cy="316"/>
          </a:xfrm>
        </p:grpSpPr>
        <p:sp>
          <p:nvSpPr>
            <p:cNvPr id="35" name="Text Box 45"/>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36" name="Text Box 46"/>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37" name="Text Box 47"/>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cxnSp>
        <p:nvCxnSpPr>
          <p:cNvPr id="38" name="Elbow Connector 37"/>
          <p:cNvCxnSpPr>
            <a:stCxn id="29" idx="2"/>
            <a:endCxn id="32" idx="0"/>
          </p:cNvCxnSpPr>
          <p:nvPr/>
        </p:nvCxnSpPr>
        <p:spPr bwMode="auto">
          <a:xfrm rot="16200000" flipH="1">
            <a:off x="3407104" y="2418367"/>
            <a:ext cx="614425" cy="1691205"/>
          </a:xfrm>
          <a:prstGeom prst="bentConnector3">
            <a:avLst>
              <a:gd name="adj1" fmla="val 50000"/>
            </a:avLst>
          </a:prstGeom>
          <a:solidFill>
            <a:schemeClr val="accent1"/>
          </a:solidFill>
          <a:ln w="38100" cap="flat" cmpd="sng" algn="ctr">
            <a:solidFill>
              <a:schemeClr val="tx1"/>
            </a:solidFill>
            <a:prstDash val="solid"/>
            <a:round/>
            <a:headEnd type="none" w="sm" len="sm"/>
            <a:tailEnd type="triangle"/>
          </a:ln>
          <a:effectLst/>
        </p:spPr>
      </p:cxnSp>
      <p:cxnSp>
        <p:nvCxnSpPr>
          <p:cNvPr id="39" name="Elbow Connector 38"/>
          <p:cNvCxnSpPr>
            <a:stCxn id="28" idx="2"/>
            <a:endCxn id="32" idx="0"/>
          </p:cNvCxnSpPr>
          <p:nvPr/>
        </p:nvCxnSpPr>
        <p:spPr bwMode="auto">
          <a:xfrm rot="5400000">
            <a:off x="5088888" y="2427789"/>
            <a:ext cx="614425" cy="1672362"/>
          </a:xfrm>
          <a:prstGeom prst="bentConnector3">
            <a:avLst>
              <a:gd name="adj1" fmla="val 50000"/>
            </a:avLst>
          </a:prstGeom>
          <a:solidFill>
            <a:schemeClr val="accent1"/>
          </a:solidFill>
          <a:ln w="38100" cap="flat" cmpd="sng" algn="ctr">
            <a:solidFill>
              <a:schemeClr val="tx1"/>
            </a:solidFill>
            <a:prstDash val="solid"/>
            <a:round/>
            <a:headEnd type="none" w="sm" len="sm"/>
            <a:tailEnd type="triangle"/>
          </a:ln>
          <a:effectLst/>
        </p:spPr>
      </p:cxnSp>
      <p:sp>
        <p:nvSpPr>
          <p:cNvPr id="40" name="TextBox 39"/>
          <p:cNvSpPr txBox="1"/>
          <p:nvPr/>
        </p:nvSpPr>
        <p:spPr>
          <a:xfrm>
            <a:off x="4275757" y="2457572"/>
            <a:ext cx="569387" cy="338554"/>
          </a:xfrm>
          <a:prstGeom prst="rect">
            <a:avLst/>
          </a:prstGeom>
          <a:noFill/>
        </p:spPr>
        <p:txBody>
          <a:bodyPr wrap="none" rtlCol="0" anchor="ctr" anchorCtr="0">
            <a:spAutoFit/>
          </a:bodyPr>
          <a:lstStyle/>
          <a:p>
            <a:r>
              <a:rPr lang="en-US" sz="2000" b="0" dirty="0" smtClean="0">
                <a:effectLst/>
                <a:latin typeface="Arial" pitchFamily="34" charset="0"/>
                <a:cs typeface="Arial" pitchFamily="34" charset="0"/>
              </a:rPr>
              <a:t>OR</a:t>
            </a:r>
          </a:p>
        </p:txBody>
      </p:sp>
      <p:sp>
        <p:nvSpPr>
          <p:cNvPr id="41" name="Rectangle 6"/>
          <p:cNvSpPr>
            <a:spLocks noChangeArrowheads="1"/>
          </p:cNvSpPr>
          <p:nvPr/>
        </p:nvSpPr>
        <p:spPr bwMode="auto">
          <a:xfrm>
            <a:off x="136209" y="5041768"/>
            <a:ext cx="2495131" cy="1223963"/>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42" name="Text Box 7"/>
          <p:cNvSpPr txBox="1">
            <a:spLocks noChangeArrowheads="1"/>
          </p:cNvSpPr>
          <p:nvPr/>
        </p:nvSpPr>
        <p:spPr bwMode="auto">
          <a:xfrm>
            <a:off x="152084" y="5167181"/>
            <a:ext cx="2506663" cy="1042987"/>
          </a:xfrm>
          <a:prstGeom prst="rect">
            <a:avLst/>
          </a:prstGeom>
          <a:noFill/>
          <a:ln w="12700">
            <a:noFill/>
            <a:miter lim="800000"/>
            <a:headEnd/>
            <a:tailEnd/>
          </a:ln>
          <a:effectLst/>
        </p:spPr>
        <p:txBody>
          <a:bodyPr wrap="none">
            <a:spAutoFit/>
          </a:bodyPr>
          <a:lstStyle/>
          <a:p>
            <a:pPr>
              <a:lnSpc>
                <a:spcPct val="60000"/>
              </a:lnSpc>
            </a:pPr>
            <a:r>
              <a:rPr lang="en-US" sz="1600" b="0" dirty="0">
                <a:effectLst/>
                <a:latin typeface="Courier New" pitchFamily="49" charset="0"/>
              </a:rPr>
              <a:t>main()</a:t>
            </a:r>
          </a:p>
          <a:p>
            <a:pPr>
              <a:lnSpc>
                <a:spcPct val="60000"/>
              </a:lnSpc>
            </a:pPr>
            <a:r>
              <a:rPr lang="en-US" sz="1600" b="0" dirty="0">
                <a:effectLst/>
                <a:latin typeface="Courier New" pitchFamily="49" charset="0"/>
              </a:rPr>
              <a:t>{ initialization();</a:t>
            </a:r>
          </a:p>
          <a:p>
            <a:pPr>
              <a:lnSpc>
                <a:spcPct val="60000"/>
              </a:lnSpc>
            </a:pPr>
            <a:r>
              <a:rPr lang="en-US" sz="1600" b="0" dirty="0">
                <a:effectLst/>
                <a:latin typeface="Courier New" pitchFamily="49" charset="0"/>
              </a:rPr>
              <a:t>    </a:t>
            </a:r>
          </a:p>
          <a:p>
            <a:pPr>
              <a:lnSpc>
                <a:spcPct val="60000"/>
              </a:lnSpc>
            </a:pPr>
            <a:r>
              <a:rPr lang="en-US" sz="1600" b="0" dirty="0">
                <a:effectLst/>
                <a:latin typeface="Courier New" pitchFamily="49" charset="0"/>
              </a:rPr>
              <a:t>}</a:t>
            </a:r>
          </a:p>
        </p:txBody>
      </p:sp>
      <p:sp>
        <p:nvSpPr>
          <p:cNvPr id="43" name="Rectangle 8"/>
          <p:cNvSpPr>
            <a:spLocks noChangeArrowheads="1"/>
          </p:cNvSpPr>
          <p:nvPr/>
        </p:nvSpPr>
        <p:spPr bwMode="auto">
          <a:xfrm>
            <a:off x="3086876" y="4638543"/>
            <a:ext cx="2413000" cy="1973263"/>
          </a:xfrm>
          <a:prstGeom prst="rect">
            <a:avLst/>
          </a:prstGeom>
          <a:solidFill>
            <a:schemeClr val="accent1"/>
          </a:solidFill>
          <a:ln w="28575">
            <a:solidFill>
              <a:schemeClr val="tx2"/>
            </a:solidFill>
            <a:miter lim="800000"/>
            <a:headEnd/>
            <a:tailEnd/>
          </a:ln>
          <a:effectLst/>
        </p:spPr>
        <p:txBody>
          <a:bodyPr wrap="none" anchor="ctr"/>
          <a:lstStyle/>
          <a:p>
            <a:endParaRPr lang="en-US">
              <a:effectLst/>
            </a:endParaRPr>
          </a:p>
        </p:txBody>
      </p:sp>
      <p:sp>
        <p:nvSpPr>
          <p:cNvPr id="44" name="Text Box 9"/>
          <p:cNvSpPr txBox="1">
            <a:spLocks noChangeArrowheads="1"/>
          </p:cNvSpPr>
          <p:nvPr/>
        </p:nvSpPr>
        <p:spPr bwMode="auto">
          <a:xfrm>
            <a:off x="3094814" y="4787768"/>
            <a:ext cx="2384425" cy="1735138"/>
          </a:xfrm>
          <a:prstGeom prst="rect">
            <a:avLst/>
          </a:prstGeom>
          <a:noFill/>
          <a:ln w="12700">
            <a:noFill/>
            <a:miter lim="800000"/>
            <a:headEnd/>
            <a:tailEnd/>
          </a:ln>
          <a:effectLst/>
        </p:spPr>
        <p:txBody>
          <a:bodyPr wrap="none">
            <a:spAutoFit/>
          </a:bodyPr>
          <a:lstStyle/>
          <a:p>
            <a:pPr>
              <a:lnSpc>
                <a:spcPct val="40000"/>
              </a:lnSpc>
            </a:pPr>
            <a:r>
              <a:rPr lang="en-US" sz="1600" b="0">
                <a:effectLst/>
                <a:latin typeface="Courier New" pitchFamily="49" charset="0"/>
              </a:rPr>
              <a:t>Initialization()</a:t>
            </a:r>
          </a:p>
          <a:p>
            <a:pPr>
              <a:lnSpc>
                <a:spcPct val="40000"/>
              </a:lnSpc>
            </a:pPr>
            <a:r>
              <a:rPr lang="en-US" sz="1600" b="0">
                <a:effectLst/>
                <a:latin typeface="Courier New" pitchFamily="49" charset="0"/>
              </a:rPr>
              <a:t>{</a:t>
            </a:r>
          </a:p>
          <a:p>
            <a:pPr>
              <a:lnSpc>
                <a:spcPct val="40000"/>
              </a:lnSpc>
            </a:pPr>
            <a:r>
              <a:rPr lang="en-US" sz="1600" b="0">
                <a:effectLst/>
                <a:latin typeface="Courier New" pitchFamily="49" charset="0"/>
              </a:rPr>
              <a:t>  Load PIE Vectors</a:t>
            </a:r>
          </a:p>
          <a:p>
            <a:pPr>
              <a:lnSpc>
                <a:spcPct val="40000"/>
              </a:lnSpc>
            </a:pPr>
            <a:r>
              <a:rPr lang="en-US" sz="1600" b="0">
                <a:effectLst/>
                <a:latin typeface="Courier New" pitchFamily="49" charset="0"/>
              </a:rPr>
              <a:t>  Enable the PIE</a:t>
            </a:r>
          </a:p>
          <a:p>
            <a:pPr>
              <a:lnSpc>
                <a:spcPct val="40000"/>
              </a:lnSpc>
            </a:pPr>
            <a:r>
              <a:rPr lang="en-US" sz="1600" b="0">
                <a:effectLst/>
                <a:latin typeface="Courier New" pitchFamily="49" charset="0"/>
              </a:rPr>
              <a:t>  Enable PIEIER</a:t>
            </a:r>
          </a:p>
          <a:p>
            <a:pPr>
              <a:lnSpc>
                <a:spcPct val="40000"/>
              </a:lnSpc>
            </a:pPr>
            <a:r>
              <a:rPr lang="en-US" sz="1600" b="0">
                <a:effectLst/>
                <a:latin typeface="Courier New" pitchFamily="49" charset="0"/>
              </a:rPr>
              <a:t>  Enable Core IER</a:t>
            </a:r>
          </a:p>
          <a:p>
            <a:pPr>
              <a:lnSpc>
                <a:spcPct val="40000"/>
              </a:lnSpc>
            </a:pPr>
            <a:r>
              <a:rPr lang="en-US" sz="1600" b="0">
                <a:effectLst/>
                <a:latin typeface="Courier New" pitchFamily="49" charset="0"/>
              </a:rPr>
              <a:t>  Enable INTM</a:t>
            </a:r>
          </a:p>
          <a:p>
            <a:pPr>
              <a:lnSpc>
                <a:spcPct val="40000"/>
              </a:lnSpc>
            </a:pPr>
            <a:r>
              <a:rPr lang="en-US" sz="1600" b="0">
                <a:effectLst/>
                <a:latin typeface="Courier New" pitchFamily="49" charset="0"/>
              </a:rPr>
              <a:t>}</a:t>
            </a:r>
          </a:p>
        </p:txBody>
      </p:sp>
      <p:sp>
        <p:nvSpPr>
          <p:cNvPr id="45" name="Rectangle 16" descr="Outlined diamond"/>
          <p:cNvSpPr>
            <a:spLocks noChangeArrowheads="1"/>
          </p:cNvSpPr>
          <p:nvPr/>
        </p:nvSpPr>
        <p:spPr bwMode="auto">
          <a:xfrm>
            <a:off x="6487450" y="4333423"/>
            <a:ext cx="1803400" cy="914400"/>
          </a:xfrm>
          <a:prstGeom prst="rect">
            <a:avLst/>
          </a:prstGeom>
          <a:solidFill>
            <a:schemeClr val="accent3"/>
          </a:solidFill>
          <a:ln w="28575">
            <a:solidFill>
              <a:schemeClr val="tx2"/>
            </a:solidFill>
            <a:miter lim="800000"/>
            <a:headEnd type="none" w="sm" len="sm"/>
            <a:tailEnd type="none" w="sm" len="sm"/>
          </a:ln>
          <a:effectLst/>
        </p:spPr>
        <p:txBody>
          <a:bodyPr wrap="none" tIns="91440" anchor="ctr"/>
          <a:lstStyle/>
          <a:p>
            <a:pPr algn="ctr"/>
            <a:r>
              <a:rPr lang="en-US" sz="1600" dirty="0">
                <a:effectLst/>
                <a:latin typeface="Arial" charset="0"/>
              </a:rPr>
              <a:t>PIE Vector Table</a:t>
            </a:r>
          </a:p>
          <a:p>
            <a:pPr algn="ctr"/>
            <a:r>
              <a:rPr lang="en-US" sz="1600" dirty="0" smtClean="0">
                <a:effectLst/>
                <a:latin typeface="Arial" charset="0"/>
              </a:rPr>
              <a:t>512 </a:t>
            </a:r>
            <a:r>
              <a:rPr lang="en-US" sz="1600" dirty="0">
                <a:effectLst/>
                <a:latin typeface="Arial" charset="0"/>
              </a:rPr>
              <a:t>Word RAM</a:t>
            </a:r>
          </a:p>
          <a:p>
            <a:pPr algn="ctr"/>
            <a:r>
              <a:rPr lang="en-US" sz="1600" dirty="0">
                <a:effectLst/>
                <a:latin typeface="Arial" charset="0"/>
              </a:rPr>
              <a:t>0x00 0D00 – </a:t>
            </a:r>
            <a:r>
              <a:rPr lang="en-US" sz="1600" dirty="0" smtClean="0">
                <a:effectLst/>
                <a:latin typeface="Arial" charset="0"/>
              </a:rPr>
              <a:t>0EFF</a:t>
            </a:r>
            <a:endParaRPr lang="en-US" sz="1600" dirty="0">
              <a:effectLst/>
              <a:latin typeface="Arial" charset="0"/>
            </a:endParaRPr>
          </a:p>
        </p:txBody>
      </p:sp>
      <p:sp>
        <p:nvSpPr>
          <p:cNvPr id="46" name="Line 42"/>
          <p:cNvSpPr>
            <a:spLocks noChangeShapeType="1"/>
          </p:cNvSpPr>
          <p:nvPr/>
        </p:nvSpPr>
        <p:spPr bwMode="auto">
          <a:xfrm>
            <a:off x="2638149" y="5660893"/>
            <a:ext cx="433915" cy="0"/>
          </a:xfrm>
          <a:prstGeom prst="line">
            <a:avLst/>
          </a:prstGeom>
          <a:noFill/>
          <a:ln w="38100">
            <a:solidFill>
              <a:schemeClr val="tx1"/>
            </a:solidFill>
            <a:round/>
            <a:headEnd type="none" w="sm" len="sm"/>
            <a:tailEnd type="triangle" w="med" len="med"/>
          </a:ln>
          <a:effectLst/>
        </p:spPr>
        <p:txBody>
          <a:bodyPr/>
          <a:lstStyle/>
          <a:p>
            <a:endParaRPr lang="en-US">
              <a:effectLst/>
            </a:endParaRPr>
          </a:p>
        </p:txBody>
      </p:sp>
      <p:grpSp>
        <p:nvGrpSpPr>
          <p:cNvPr id="48" name="Group 48"/>
          <p:cNvGrpSpPr>
            <a:grpSpLocks/>
          </p:cNvGrpSpPr>
          <p:nvPr/>
        </p:nvGrpSpPr>
        <p:grpSpPr bwMode="auto">
          <a:xfrm>
            <a:off x="1247691" y="5591047"/>
            <a:ext cx="292099" cy="501651"/>
            <a:chOff x="1586" y="2640"/>
            <a:chExt cx="184" cy="316"/>
          </a:xfrm>
        </p:grpSpPr>
        <p:sp>
          <p:nvSpPr>
            <p:cNvPr id="49" name="Text Box 49"/>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50" name="Text Box 50"/>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51" name="Text Box 51"/>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cxnSp>
        <p:nvCxnSpPr>
          <p:cNvPr id="52" name="Straight Arrow Connector 51"/>
          <p:cNvCxnSpPr>
            <a:stCxn id="26" idx="6"/>
            <a:endCxn id="27" idx="1"/>
          </p:cNvCxnSpPr>
          <p:nvPr/>
        </p:nvCxnSpPr>
        <p:spPr bwMode="auto">
          <a:xfrm>
            <a:off x="2654273" y="1131328"/>
            <a:ext cx="561041" cy="12195"/>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p:cxnSp>
        <p:nvCxnSpPr>
          <p:cNvPr id="53" name="Elbow Connector 46"/>
          <p:cNvCxnSpPr/>
          <p:nvPr/>
        </p:nvCxnSpPr>
        <p:spPr bwMode="auto">
          <a:xfrm rot="10800000" flipV="1">
            <a:off x="1405721" y="4019504"/>
            <a:ext cx="2273825" cy="1022263"/>
          </a:xfrm>
          <a:prstGeom prst="bentConnector2">
            <a:avLst/>
          </a:prstGeom>
          <a:solidFill>
            <a:schemeClr val="accent1"/>
          </a:solidFill>
          <a:ln w="38100" cap="flat" cmpd="sng" algn="ctr">
            <a:solidFill>
              <a:schemeClr val="tx1"/>
            </a:solidFill>
            <a:prstDash val="solid"/>
            <a:round/>
            <a:headEnd type="none" w="sm" len="sm"/>
            <a:tailEnd type="triangle"/>
          </a:ln>
          <a:effectLst/>
        </p:spPr>
      </p:cxnSp>
      <p:sp>
        <p:nvSpPr>
          <p:cNvPr id="54" name="Text Box 21"/>
          <p:cNvSpPr txBox="1">
            <a:spLocks noChangeArrowheads="1"/>
          </p:cNvSpPr>
          <p:nvPr/>
        </p:nvSpPr>
        <p:spPr bwMode="auto">
          <a:xfrm>
            <a:off x="117720" y="4764507"/>
            <a:ext cx="817562" cy="287338"/>
          </a:xfrm>
          <a:prstGeom prst="rect">
            <a:avLst/>
          </a:prstGeom>
          <a:noFill/>
          <a:ln w="12700">
            <a:noFill/>
            <a:miter lim="800000"/>
            <a:headEnd type="none" w="sm" len="sm"/>
            <a:tailEnd type="none" w="sm" len="sm"/>
          </a:ln>
          <a:effectLst/>
        </p:spPr>
        <p:txBody>
          <a:bodyPr wrap="none">
            <a:spAutoFit/>
          </a:bodyPr>
          <a:lstStyle/>
          <a:p>
            <a:r>
              <a:rPr lang="en-US" sz="1600" b="0" i="1" dirty="0" err="1">
                <a:effectLst/>
                <a:latin typeface="Arial" charset="0"/>
              </a:rPr>
              <a:t>Main.c</a:t>
            </a:r>
            <a:endParaRPr lang="en-US" sz="1600" b="0" i="1" dirty="0">
              <a:effectLst/>
              <a:latin typeface="Arial" charset="0"/>
            </a:endParaRPr>
          </a:p>
        </p:txBody>
      </p:sp>
      <p:sp>
        <p:nvSpPr>
          <p:cNvPr id="55" name="Text Box 21"/>
          <p:cNvSpPr txBox="1">
            <a:spLocks noChangeArrowheads="1"/>
          </p:cNvSpPr>
          <p:nvPr/>
        </p:nvSpPr>
        <p:spPr bwMode="auto">
          <a:xfrm>
            <a:off x="6329763" y="1601054"/>
            <a:ext cx="2202847" cy="289310"/>
          </a:xfrm>
          <a:prstGeom prst="rect">
            <a:avLst/>
          </a:prstGeom>
          <a:noFill/>
          <a:ln w="12700">
            <a:noFill/>
            <a:miter lim="800000"/>
            <a:headEnd type="none" w="sm" len="sm"/>
            <a:tailEnd type="none" w="sm" len="sm"/>
          </a:ln>
          <a:effectLst/>
        </p:spPr>
        <p:txBody>
          <a:bodyPr wrap="none">
            <a:spAutoFit/>
          </a:bodyPr>
          <a:lstStyle/>
          <a:p>
            <a:r>
              <a:rPr lang="en-US" sz="1600" b="0" i="1" dirty="0" smtClean="0">
                <a:effectLst/>
                <a:latin typeface="Arial" charset="0"/>
              </a:rPr>
              <a:t>CodeStartBranch.asm</a:t>
            </a:r>
            <a:endParaRPr lang="en-US" sz="1600" b="0" i="1" dirty="0">
              <a:effectLst/>
              <a:latin typeface="Arial" charset="0"/>
            </a:endParaRPr>
          </a:p>
        </p:txBody>
      </p:sp>
      <p:sp>
        <p:nvSpPr>
          <p:cNvPr id="56" name="Text Box 21"/>
          <p:cNvSpPr txBox="1">
            <a:spLocks noChangeArrowheads="1"/>
          </p:cNvSpPr>
          <p:nvPr/>
        </p:nvSpPr>
        <p:spPr bwMode="auto">
          <a:xfrm>
            <a:off x="5417060" y="3549702"/>
            <a:ext cx="1757212" cy="289310"/>
          </a:xfrm>
          <a:prstGeom prst="rect">
            <a:avLst/>
          </a:prstGeom>
          <a:noFill/>
          <a:ln w="12700">
            <a:noFill/>
            <a:miter lim="800000"/>
            <a:headEnd type="none" w="sm" len="sm"/>
            <a:tailEnd type="none" w="sm" len="sm"/>
          </a:ln>
          <a:effectLst/>
        </p:spPr>
        <p:txBody>
          <a:bodyPr wrap="none">
            <a:spAutoFit/>
          </a:bodyPr>
          <a:lstStyle/>
          <a:p>
            <a:r>
              <a:rPr lang="en-US" sz="1600" b="0" i="1" dirty="0" smtClean="0">
                <a:effectLst/>
                <a:latin typeface="Arial" charset="0"/>
              </a:rPr>
              <a:t>rts2800_fpu32.lib</a:t>
            </a:r>
            <a:endParaRPr lang="en-US" sz="1600" b="0" i="1" dirty="0">
              <a:effectLst/>
              <a:latin typeface="Arial" charset="0"/>
            </a:endParaRPr>
          </a:p>
        </p:txBody>
      </p:sp>
      <p:sp>
        <p:nvSpPr>
          <p:cNvPr id="57" name="TextBox 56"/>
          <p:cNvSpPr txBox="1"/>
          <p:nvPr/>
        </p:nvSpPr>
        <p:spPr>
          <a:xfrm>
            <a:off x="5979539" y="895257"/>
            <a:ext cx="2634374" cy="486287"/>
          </a:xfrm>
          <a:prstGeom prst="rect">
            <a:avLst/>
          </a:prstGeom>
          <a:noFill/>
        </p:spPr>
        <p:txBody>
          <a:bodyPr wrap="square" rtlCol="0" anchor="ctr" anchorCtr="0">
            <a:spAutoFit/>
          </a:bodyPr>
          <a:lstStyle/>
          <a:p>
            <a:r>
              <a:rPr lang="en-US" sz="1600" b="0" i="1" dirty="0" smtClean="0">
                <a:effectLst/>
                <a:latin typeface="Arial" pitchFamily="34" charset="0"/>
                <a:cs typeface="Arial" pitchFamily="34" charset="0"/>
              </a:rPr>
              <a:t>Boot option determines code execution entry point</a:t>
            </a:r>
          </a:p>
        </p:txBody>
      </p:sp>
      <p:sp>
        <p:nvSpPr>
          <p:cNvPr id="58" name="Rectangle 6"/>
          <p:cNvSpPr>
            <a:spLocks noChangeArrowheads="1"/>
          </p:cNvSpPr>
          <p:nvPr/>
        </p:nvSpPr>
        <p:spPr bwMode="auto">
          <a:xfrm>
            <a:off x="5803843" y="5649644"/>
            <a:ext cx="3171709" cy="1112099"/>
          </a:xfrm>
          <a:prstGeom prst="rect">
            <a:avLst/>
          </a:prstGeom>
          <a:solidFill>
            <a:schemeClr val="accent4">
              <a:lumMod val="40000"/>
              <a:lumOff val="60000"/>
            </a:schemeClr>
          </a:solidFill>
          <a:ln w="12700">
            <a:solidFill>
              <a:schemeClr val="tx1"/>
            </a:solidFill>
            <a:miter lim="800000"/>
            <a:headEnd/>
            <a:tailEnd/>
          </a:ln>
          <a:effectLst/>
        </p:spPr>
        <p:txBody>
          <a:bodyPr wrap="none" anchor="ctr"/>
          <a:lstStyle/>
          <a:p>
            <a:endParaRPr lang="en-US">
              <a:effectLst/>
            </a:endParaRPr>
          </a:p>
        </p:txBody>
      </p:sp>
      <p:sp>
        <p:nvSpPr>
          <p:cNvPr id="59" name="Text Box 7"/>
          <p:cNvSpPr txBox="1">
            <a:spLocks noChangeArrowheads="1"/>
          </p:cNvSpPr>
          <p:nvPr/>
        </p:nvSpPr>
        <p:spPr bwMode="auto">
          <a:xfrm>
            <a:off x="5819719" y="5705248"/>
            <a:ext cx="3259350" cy="1052596"/>
          </a:xfrm>
          <a:prstGeom prst="rect">
            <a:avLst/>
          </a:prstGeom>
          <a:noFill/>
          <a:ln w="12700">
            <a:noFill/>
            <a:miter lim="800000"/>
            <a:headEnd/>
            <a:tailEnd/>
          </a:ln>
          <a:effectLst/>
        </p:spPr>
        <p:txBody>
          <a:bodyPr wrap="square">
            <a:spAutoFit/>
          </a:bodyPr>
          <a:lstStyle/>
          <a:p>
            <a:pPr>
              <a:lnSpc>
                <a:spcPct val="60000"/>
              </a:lnSpc>
            </a:pPr>
            <a:r>
              <a:rPr lang="en-US" sz="1600" b="0" dirty="0" smtClean="0">
                <a:effectLst/>
                <a:latin typeface="Courier New" pitchFamily="49" charset="0"/>
              </a:rPr>
              <a:t>interrupt void </a:t>
            </a:r>
            <a:r>
              <a:rPr lang="en-US" sz="1600" b="0" i="1" dirty="0" smtClean="0">
                <a:effectLst/>
                <a:latin typeface="Courier New" pitchFamily="49" charset="0"/>
              </a:rPr>
              <a:t>name</a:t>
            </a:r>
            <a:r>
              <a:rPr lang="en-US" sz="1600" b="0" dirty="0" smtClean="0">
                <a:effectLst/>
                <a:latin typeface="Courier New" pitchFamily="49" charset="0"/>
              </a:rPr>
              <a:t>(void)</a:t>
            </a:r>
            <a:endParaRPr lang="en-US" sz="1600" b="0" dirty="0">
              <a:effectLst/>
              <a:latin typeface="Courier New" pitchFamily="49" charset="0"/>
            </a:endParaRPr>
          </a:p>
          <a:p>
            <a:pPr>
              <a:lnSpc>
                <a:spcPct val="60000"/>
              </a:lnSpc>
            </a:pPr>
            <a:r>
              <a:rPr lang="en-US" sz="1600" b="0" dirty="0" smtClean="0">
                <a:effectLst/>
                <a:latin typeface="Courier New" pitchFamily="49" charset="0"/>
              </a:rPr>
              <a:t>{</a:t>
            </a:r>
            <a:endParaRPr lang="en-US" sz="1600" b="0" dirty="0">
              <a:effectLst/>
              <a:latin typeface="Courier New" pitchFamily="49" charset="0"/>
            </a:endParaRPr>
          </a:p>
          <a:p>
            <a:pPr>
              <a:lnSpc>
                <a:spcPct val="60000"/>
              </a:lnSpc>
            </a:pPr>
            <a:r>
              <a:rPr lang="en-US" sz="1600" b="0" dirty="0">
                <a:effectLst/>
                <a:latin typeface="Courier New" pitchFamily="49" charset="0"/>
              </a:rPr>
              <a:t>    </a:t>
            </a:r>
          </a:p>
          <a:p>
            <a:pPr>
              <a:lnSpc>
                <a:spcPct val="60000"/>
              </a:lnSpc>
            </a:pPr>
            <a:r>
              <a:rPr lang="en-US" sz="1600" b="0" dirty="0" smtClean="0">
                <a:effectLst/>
                <a:latin typeface="Courier New" pitchFamily="49" charset="0"/>
              </a:rPr>
              <a:t>}</a:t>
            </a:r>
            <a:endParaRPr lang="en-US" sz="1600" b="0" dirty="0">
              <a:effectLst/>
              <a:latin typeface="Courier New" pitchFamily="49" charset="0"/>
            </a:endParaRPr>
          </a:p>
        </p:txBody>
      </p:sp>
      <p:grpSp>
        <p:nvGrpSpPr>
          <p:cNvPr id="60" name="Group 48"/>
          <p:cNvGrpSpPr>
            <a:grpSpLocks/>
          </p:cNvGrpSpPr>
          <p:nvPr/>
        </p:nvGrpSpPr>
        <p:grpSpPr bwMode="auto">
          <a:xfrm>
            <a:off x="7233819" y="6129114"/>
            <a:ext cx="292099" cy="501651"/>
            <a:chOff x="1586" y="2640"/>
            <a:chExt cx="184" cy="316"/>
          </a:xfrm>
        </p:grpSpPr>
        <p:sp>
          <p:nvSpPr>
            <p:cNvPr id="61" name="Text Box 49"/>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62" name="Text Box 50"/>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dirty="0">
                  <a:effectLst/>
                  <a:latin typeface="Courier New" pitchFamily="49" charset="0"/>
                  <a:cs typeface="Arial" charset="0"/>
                </a:rPr>
                <a:t>•</a:t>
              </a:r>
              <a:endParaRPr lang="en-US" sz="1400" b="0" dirty="0">
                <a:effectLst/>
                <a:latin typeface="Courier New" pitchFamily="49" charset="0"/>
              </a:endParaRPr>
            </a:p>
          </p:txBody>
        </p:sp>
        <p:sp>
          <p:nvSpPr>
            <p:cNvPr id="63" name="Text Box 51"/>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dirty="0">
                  <a:effectLst/>
                  <a:latin typeface="Courier New" pitchFamily="49" charset="0"/>
                  <a:cs typeface="Arial" charset="0"/>
                </a:rPr>
                <a:t>•</a:t>
              </a:r>
              <a:endParaRPr lang="en-US" sz="1400" b="0" dirty="0">
                <a:effectLst/>
                <a:latin typeface="Courier New" pitchFamily="49" charset="0"/>
              </a:endParaRPr>
            </a:p>
          </p:txBody>
        </p:sp>
      </p:grpSp>
      <p:sp>
        <p:nvSpPr>
          <p:cNvPr id="70" name="Text Box 21"/>
          <p:cNvSpPr txBox="1">
            <a:spLocks noChangeArrowheads="1"/>
          </p:cNvSpPr>
          <p:nvPr/>
        </p:nvSpPr>
        <p:spPr bwMode="auto">
          <a:xfrm>
            <a:off x="7802152" y="5386155"/>
            <a:ext cx="1215782" cy="289310"/>
          </a:xfrm>
          <a:prstGeom prst="rect">
            <a:avLst/>
          </a:prstGeom>
          <a:noFill/>
          <a:ln w="12700">
            <a:noFill/>
            <a:miter lim="800000"/>
            <a:headEnd type="none" w="sm" len="sm"/>
            <a:tailEnd type="none" w="sm" len="sm"/>
          </a:ln>
          <a:effectLst/>
        </p:spPr>
        <p:txBody>
          <a:bodyPr wrap="none">
            <a:spAutoFit/>
          </a:bodyPr>
          <a:lstStyle/>
          <a:p>
            <a:r>
              <a:rPr lang="en-US" sz="1600" b="0" i="1" dirty="0" err="1" smtClean="0">
                <a:effectLst/>
                <a:latin typeface="Arial" charset="0"/>
              </a:rPr>
              <a:t>DefaultIsr.c</a:t>
            </a:r>
            <a:endParaRPr lang="en-US" sz="1600" b="0" i="1" dirty="0">
              <a:effectLst/>
              <a:latin typeface="Arial" charset="0"/>
            </a:endParaRPr>
          </a:p>
        </p:txBody>
      </p:sp>
      <p:cxnSp>
        <p:nvCxnSpPr>
          <p:cNvPr id="73" name="Straight Arrow Connector 72"/>
          <p:cNvCxnSpPr>
            <a:endCxn id="58" idx="0"/>
          </p:cNvCxnSpPr>
          <p:nvPr/>
        </p:nvCxnSpPr>
        <p:spPr bwMode="auto">
          <a:xfrm rot="5400000">
            <a:off x="7193778" y="5453723"/>
            <a:ext cx="391842" cy="1"/>
          </a:xfrm>
          <a:prstGeom prst="straightConnector1">
            <a:avLst/>
          </a:prstGeom>
          <a:solidFill>
            <a:schemeClr val="accent1"/>
          </a:solidFill>
          <a:ln w="38100" cap="flat" cmpd="sng" algn="ctr">
            <a:solidFill>
              <a:schemeClr val="tx1"/>
            </a:solidFill>
            <a:prstDash val="sysDot"/>
            <a:round/>
            <a:headEnd type="none" w="sm" len="sm"/>
            <a:tailEnd type="triangle"/>
          </a:ln>
          <a:effectLst/>
        </p:spPr>
      </p:cxnSp>
      <p:cxnSp>
        <p:nvCxnSpPr>
          <p:cNvPr id="80" name="Elbow Connector 79"/>
          <p:cNvCxnSpPr>
            <a:endCxn id="45" idx="1"/>
          </p:cNvCxnSpPr>
          <p:nvPr/>
        </p:nvCxnSpPr>
        <p:spPr bwMode="auto">
          <a:xfrm flipV="1">
            <a:off x="5498432" y="4790623"/>
            <a:ext cx="989018" cy="550061"/>
          </a:xfrm>
          <a:prstGeom prst="bentConnector3">
            <a:avLst>
              <a:gd name="adj1" fmla="val 50000"/>
            </a:avLst>
          </a:prstGeom>
          <a:solidFill>
            <a:schemeClr val="accent1"/>
          </a:solidFill>
          <a:ln w="38100" cap="flat" cmpd="sng" algn="ctr">
            <a:solidFill>
              <a:schemeClr val="tx2"/>
            </a:solidFill>
            <a:prstDash val="solid"/>
            <a:round/>
            <a:headEnd type="none" w="sm" len="sm"/>
            <a:tailEnd type="triangle"/>
          </a:ln>
          <a:effectLst/>
        </p:spPr>
      </p:cxnSp>
      <p:sp>
        <p:nvSpPr>
          <p:cNvPr id="89" name="Oval 88"/>
          <p:cNvSpPr/>
          <p:nvPr/>
        </p:nvSpPr>
        <p:spPr bwMode="auto">
          <a:xfrm>
            <a:off x="7824997" y="3691758"/>
            <a:ext cx="1085892" cy="337385"/>
          </a:xfrm>
          <a:prstGeom prst="ellipse">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0" tIns="45720" rIns="0" bIns="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r>
              <a:rPr lang="en-US" sz="1600" b="0" dirty="0" smtClean="0">
                <a:effectLst/>
                <a:latin typeface="Arial" pitchFamily="34" charset="0"/>
                <a:cs typeface="Arial" pitchFamily="34" charset="0"/>
              </a:rPr>
              <a:t>Interrupt</a:t>
            </a:r>
            <a:endParaRPr kumimoji="0" lang="en-US" sz="1600" b="0" i="0" u="none" strike="noStrike" cap="none" normalizeH="0" baseline="0" dirty="0" smtClean="0">
              <a:ln>
                <a:noFill/>
              </a:ln>
              <a:effectLst/>
              <a:latin typeface="Arial" pitchFamily="34" charset="0"/>
              <a:cs typeface="Arial" pitchFamily="34" charset="0"/>
            </a:endParaRPr>
          </a:p>
        </p:txBody>
      </p:sp>
      <p:cxnSp>
        <p:nvCxnSpPr>
          <p:cNvPr id="93" name="Elbow Connector 92"/>
          <p:cNvCxnSpPr>
            <a:stCxn id="89" idx="2"/>
            <a:endCxn id="45" idx="0"/>
          </p:cNvCxnSpPr>
          <p:nvPr/>
        </p:nvCxnSpPr>
        <p:spPr bwMode="auto">
          <a:xfrm rot="10800000" flipV="1">
            <a:off x="7389151" y="3860451"/>
            <a:ext cx="435847" cy="472972"/>
          </a:xfrm>
          <a:prstGeom prst="bentConnector2">
            <a:avLst/>
          </a:prstGeom>
          <a:solidFill>
            <a:schemeClr val="accent1"/>
          </a:solidFill>
          <a:ln w="38100" cap="flat" cmpd="sng" algn="ctr">
            <a:solidFill>
              <a:schemeClr val="tx1"/>
            </a:solidFill>
            <a:prstDash val="sysDot"/>
            <a:round/>
            <a:headEnd type="none" w="sm" len="sm"/>
            <a:tailEnd type="triangle"/>
          </a:ln>
          <a:effectLst/>
        </p:spPr>
      </p:cxnSp>
      <p:sp>
        <p:nvSpPr>
          <p:cNvPr id="47" name="Text Box 7"/>
          <p:cNvSpPr txBox="1">
            <a:spLocks noChangeArrowheads="1"/>
          </p:cNvSpPr>
          <p:nvPr/>
        </p:nvSpPr>
        <p:spPr bwMode="auto">
          <a:xfrm>
            <a:off x="6238284" y="1839911"/>
            <a:ext cx="2406428" cy="264688"/>
          </a:xfrm>
          <a:prstGeom prst="rect">
            <a:avLst/>
          </a:prstGeom>
          <a:noFill/>
          <a:ln w="12700">
            <a:noFill/>
            <a:miter lim="800000"/>
            <a:headEnd/>
            <a:tailEnd/>
          </a:ln>
          <a:effectLst/>
        </p:spPr>
        <p:txBody>
          <a:bodyPr wrap="none">
            <a:spAutoFit/>
          </a:bodyPr>
          <a:lstStyle/>
          <a:p>
            <a:pPr>
              <a:lnSpc>
                <a:spcPct val="60000"/>
              </a:lnSpc>
            </a:pPr>
            <a:r>
              <a:rPr lang="en-US" sz="1600" b="0" dirty="0" smtClean="0">
                <a:effectLst/>
                <a:latin typeface="Courier New" pitchFamily="49" charset="0"/>
              </a:rPr>
              <a:t>.sect  “</a:t>
            </a:r>
            <a:r>
              <a:rPr lang="en-US" sz="1600" b="0" dirty="0" err="1" smtClean="0">
                <a:effectLst/>
                <a:latin typeface="Courier New" pitchFamily="49" charset="0"/>
              </a:rPr>
              <a:t>codestart</a:t>
            </a:r>
            <a:r>
              <a:rPr lang="en-US" sz="1600" b="0" dirty="0" smtClean="0">
                <a:effectLst/>
                <a:latin typeface="Courier New" pitchFamily="49" charset="0"/>
              </a:rPr>
              <a:t>”</a:t>
            </a:r>
            <a:endParaRPr lang="en-US" sz="1600" b="0" dirty="0">
              <a:effectLst/>
              <a:latin typeface="Courier New" pitchFamily="49" charset="0"/>
            </a:endParaRPr>
          </a:p>
        </p:txBody>
      </p:sp>
    </p:spTree>
    <p:custDataLst>
      <p:tags r:id="rId1"/>
    </p:custDataLst>
    <p:extLst>
      <p:ext uri="{BB962C8B-B14F-4D97-AF65-F5344CB8AC3E}">
        <p14:creationId xmlns:p14="http://schemas.microsoft.com/office/powerpoint/2010/main" val="31959200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bwMode="auto">
          <a:xfrm>
            <a:off x="2085654" y="3049762"/>
            <a:ext cx="5022363" cy="1255108"/>
          </a:xfrm>
          <a:prstGeom prst="rect">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67" name="Rectangle 166"/>
          <p:cNvSpPr/>
          <p:nvPr/>
        </p:nvSpPr>
        <p:spPr bwMode="auto">
          <a:xfrm>
            <a:off x="2414428" y="1150707"/>
            <a:ext cx="5332287" cy="1037690"/>
          </a:xfrm>
          <a:prstGeom prst="rect">
            <a:avLst/>
          </a:prstGeom>
          <a:solidFill>
            <a:schemeClr val="accent2"/>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2" name="Title 1"/>
          <p:cNvSpPr>
            <a:spLocks noGrp="1"/>
          </p:cNvSpPr>
          <p:nvPr>
            <p:ph type="title"/>
          </p:nvPr>
        </p:nvSpPr>
        <p:spPr/>
        <p:txBody>
          <a:bodyPr>
            <a:normAutofit fontScale="90000"/>
          </a:bodyPr>
          <a:lstStyle/>
          <a:p>
            <a:r>
              <a:rPr lang="en-US" sz="4000" dirty="0" smtClean="0"/>
              <a:t>Interrupt Signal Flow – Summary</a:t>
            </a:r>
            <a:r>
              <a:rPr lang="en-US" dirty="0" smtClean="0"/>
              <a:t/>
            </a:r>
            <a:br>
              <a:rPr lang="en-US" dirty="0" smtClean="0"/>
            </a:br>
            <a:endParaRPr lang="en-US" dirty="0"/>
          </a:p>
        </p:txBody>
      </p:sp>
      <p:sp>
        <p:nvSpPr>
          <p:cNvPr id="12" name="Oval 11"/>
          <p:cNvSpPr/>
          <p:nvPr/>
        </p:nvSpPr>
        <p:spPr bwMode="auto">
          <a:xfrm>
            <a:off x="678093" y="1438384"/>
            <a:ext cx="1181523" cy="575353"/>
          </a:xfrm>
          <a:prstGeom prst="ellipse">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0" tIns="4572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1400" b="0" dirty="0" smtClean="0">
                <a:effectLst/>
                <a:latin typeface="Arial" pitchFamily="34" charset="0"/>
                <a:cs typeface="Arial" pitchFamily="34" charset="0"/>
              </a:rPr>
              <a:t>Peripheral</a:t>
            </a:r>
          </a:p>
          <a:p>
            <a:pPr marL="0" marR="0" indent="0" algn="ctr" defTabSz="914400" rtl="0" eaLnBrk="0" fontAlgn="base" latinLnBrk="0" hangingPunct="0">
              <a:lnSpc>
                <a:spcPct val="100000"/>
              </a:lnSpc>
              <a:spcBef>
                <a:spcPts val="0"/>
              </a:spcBef>
              <a:spcAft>
                <a:spcPct val="0"/>
              </a:spcAft>
              <a:buClrTx/>
              <a:buSzTx/>
              <a:buFontTx/>
              <a:buNone/>
              <a:tabLst/>
            </a:pPr>
            <a:r>
              <a:rPr lang="en-US" sz="1400" b="0" dirty="0" smtClean="0">
                <a:effectLst/>
                <a:latin typeface="Arial" pitchFamily="34" charset="0"/>
                <a:cs typeface="Arial" pitchFamily="34" charset="0"/>
              </a:rPr>
              <a:t>Interrupt</a:t>
            </a:r>
            <a:endParaRPr kumimoji="0" lang="en-US" sz="1400" b="0" i="0" u="none" strike="noStrike" cap="none" normalizeH="0" baseline="0" dirty="0" smtClean="0">
              <a:ln>
                <a:noFill/>
              </a:ln>
              <a:effectLst/>
              <a:latin typeface="Arial" pitchFamily="34" charset="0"/>
              <a:cs typeface="Arial" pitchFamily="34" charset="0"/>
            </a:endParaRPr>
          </a:p>
        </p:txBody>
      </p:sp>
      <p:grpSp>
        <p:nvGrpSpPr>
          <p:cNvPr id="16" name="Group 15"/>
          <p:cNvGrpSpPr/>
          <p:nvPr/>
        </p:nvGrpSpPr>
        <p:grpSpPr>
          <a:xfrm>
            <a:off x="2602474" y="3353157"/>
            <a:ext cx="5827535" cy="398463"/>
            <a:chOff x="2602474" y="3353157"/>
            <a:chExt cx="5827535" cy="398463"/>
          </a:xfrm>
        </p:grpSpPr>
        <p:sp>
          <p:nvSpPr>
            <p:cNvPr id="17" name="Arc 52"/>
            <p:cNvSpPr>
              <a:spLocks/>
            </p:cNvSpPr>
            <p:nvPr/>
          </p:nvSpPr>
          <p:spPr bwMode="auto">
            <a:xfrm>
              <a:off x="3927791" y="3353157"/>
              <a:ext cx="317500" cy="398463"/>
            </a:xfrm>
            <a:custGeom>
              <a:avLst/>
              <a:gdLst>
                <a:gd name="G0" fmla="+- 0 0 0"/>
                <a:gd name="G1" fmla="+- 19593 0 0"/>
                <a:gd name="G2" fmla="+- 21600 0 0"/>
                <a:gd name="T0" fmla="*/ 9092 w 21600"/>
                <a:gd name="T1" fmla="*/ 0 h 22423"/>
                <a:gd name="T2" fmla="*/ 21414 w 21600"/>
                <a:gd name="T3" fmla="*/ 22423 h 22423"/>
                <a:gd name="T4" fmla="*/ 0 w 21600"/>
                <a:gd name="T5" fmla="*/ 19593 h 22423"/>
              </a:gdLst>
              <a:ahLst/>
              <a:cxnLst>
                <a:cxn ang="0">
                  <a:pos x="T0" y="T1"/>
                </a:cxn>
                <a:cxn ang="0">
                  <a:pos x="T2" y="T3"/>
                </a:cxn>
                <a:cxn ang="0">
                  <a:pos x="T4" y="T5"/>
                </a:cxn>
              </a:cxnLst>
              <a:rect l="0" t="0" r="r" b="b"/>
              <a:pathLst>
                <a:path w="21600" h="22423" fill="none" extrusionOk="0">
                  <a:moveTo>
                    <a:pt x="9092" y="-1"/>
                  </a:moveTo>
                  <a:cubicBezTo>
                    <a:pt x="16719" y="3539"/>
                    <a:pt x="21600" y="11184"/>
                    <a:pt x="21600" y="19593"/>
                  </a:cubicBezTo>
                  <a:cubicBezTo>
                    <a:pt x="21600" y="20539"/>
                    <a:pt x="21537" y="21484"/>
                    <a:pt x="21413" y="22422"/>
                  </a:cubicBezTo>
                </a:path>
                <a:path w="21600" h="22423" stroke="0" extrusionOk="0">
                  <a:moveTo>
                    <a:pt x="9092" y="-1"/>
                  </a:moveTo>
                  <a:cubicBezTo>
                    <a:pt x="16719" y="3539"/>
                    <a:pt x="21600" y="11184"/>
                    <a:pt x="21600" y="19593"/>
                  </a:cubicBezTo>
                  <a:cubicBezTo>
                    <a:pt x="21600" y="20539"/>
                    <a:pt x="21537" y="21484"/>
                    <a:pt x="21413" y="22422"/>
                  </a:cubicBezTo>
                  <a:lnTo>
                    <a:pt x="0" y="19593"/>
                  </a:lnTo>
                  <a:close/>
                </a:path>
              </a:pathLst>
            </a:custGeom>
            <a:noFill/>
            <a:ln w="19050">
              <a:solidFill>
                <a:schemeClr val="tx1"/>
              </a:solidFill>
              <a:round/>
              <a:headEnd type="none" w="sm" len="sm"/>
              <a:tailEnd type="arrow" w="sm" len="sm"/>
            </a:ln>
            <a:effectLst/>
          </p:spPr>
          <p:txBody>
            <a:bodyPr wrap="none" anchor="ctr"/>
            <a:lstStyle/>
            <a:p>
              <a:endParaRPr lang="en-US">
                <a:effectLst/>
              </a:endParaRPr>
            </a:p>
          </p:txBody>
        </p:sp>
        <p:cxnSp>
          <p:nvCxnSpPr>
            <p:cNvPr id="28" name="Straight Connector 27"/>
            <p:cNvCxnSpPr/>
            <p:nvPr/>
          </p:nvCxnSpPr>
          <p:spPr bwMode="auto">
            <a:xfrm flipH="1">
              <a:off x="3962615" y="3382965"/>
              <a:ext cx="235658" cy="237663"/>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30" name="Straight Connector 29"/>
            <p:cNvCxnSpPr/>
            <p:nvPr/>
          </p:nvCxnSpPr>
          <p:spPr bwMode="auto">
            <a:xfrm flipH="1" flipV="1">
              <a:off x="2602474" y="3611128"/>
              <a:ext cx="1367423" cy="3184"/>
            </a:xfrm>
            <a:prstGeom prst="line">
              <a:avLst/>
            </a:prstGeom>
            <a:solidFill>
              <a:schemeClr val="accent1"/>
            </a:solidFill>
            <a:ln w="19050" cap="flat" cmpd="sng" algn="ctr">
              <a:solidFill>
                <a:schemeClr val="tx1"/>
              </a:solidFill>
              <a:prstDash val="solid"/>
              <a:round/>
              <a:headEnd type="none" w="sm" len="sm"/>
              <a:tailEnd type="none" w="sm" len="sm"/>
            </a:ln>
            <a:effectLst/>
          </p:spPr>
        </p:cxnSp>
        <p:sp>
          <p:nvSpPr>
            <p:cNvPr id="36" name="Arc 52"/>
            <p:cNvSpPr>
              <a:spLocks/>
            </p:cNvSpPr>
            <p:nvPr/>
          </p:nvSpPr>
          <p:spPr bwMode="auto">
            <a:xfrm>
              <a:off x="5929511" y="3353157"/>
              <a:ext cx="317500" cy="398463"/>
            </a:xfrm>
            <a:custGeom>
              <a:avLst/>
              <a:gdLst>
                <a:gd name="G0" fmla="+- 0 0 0"/>
                <a:gd name="G1" fmla="+- 19593 0 0"/>
                <a:gd name="G2" fmla="+- 21600 0 0"/>
                <a:gd name="T0" fmla="*/ 9092 w 21600"/>
                <a:gd name="T1" fmla="*/ 0 h 22423"/>
                <a:gd name="T2" fmla="*/ 21414 w 21600"/>
                <a:gd name="T3" fmla="*/ 22423 h 22423"/>
                <a:gd name="T4" fmla="*/ 0 w 21600"/>
                <a:gd name="T5" fmla="*/ 19593 h 22423"/>
              </a:gdLst>
              <a:ahLst/>
              <a:cxnLst>
                <a:cxn ang="0">
                  <a:pos x="T0" y="T1"/>
                </a:cxn>
                <a:cxn ang="0">
                  <a:pos x="T2" y="T3"/>
                </a:cxn>
                <a:cxn ang="0">
                  <a:pos x="T4" y="T5"/>
                </a:cxn>
              </a:cxnLst>
              <a:rect l="0" t="0" r="r" b="b"/>
              <a:pathLst>
                <a:path w="21600" h="22423" fill="none" extrusionOk="0">
                  <a:moveTo>
                    <a:pt x="9092" y="-1"/>
                  </a:moveTo>
                  <a:cubicBezTo>
                    <a:pt x="16719" y="3539"/>
                    <a:pt x="21600" y="11184"/>
                    <a:pt x="21600" y="19593"/>
                  </a:cubicBezTo>
                  <a:cubicBezTo>
                    <a:pt x="21600" y="20539"/>
                    <a:pt x="21537" y="21484"/>
                    <a:pt x="21413" y="22422"/>
                  </a:cubicBezTo>
                </a:path>
                <a:path w="21600" h="22423" stroke="0" extrusionOk="0">
                  <a:moveTo>
                    <a:pt x="9092" y="-1"/>
                  </a:moveTo>
                  <a:cubicBezTo>
                    <a:pt x="16719" y="3539"/>
                    <a:pt x="21600" y="11184"/>
                    <a:pt x="21600" y="19593"/>
                  </a:cubicBezTo>
                  <a:cubicBezTo>
                    <a:pt x="21600" y="20539"/>
                    <a:pt x="21537" y="21484"/>
                    <a:pt x="21413" y="22422"/>
                  </a:cubicBezTo>
                  <a:lnTo>
                    <a:pt x="0" y="19593"/>
                  </a:lnTo>
                  <a:close/>
                </a:path>
              </a:pathLst>
            </a:custGeom>
            <a:noFill/>
            <a:ln w="19050">
              <a:solidFill>
                <a:schemeClr val="tx1"/>
              </a:solidFill>
              <a:round/>
              <a:headEnd type="none" w="sm" len="sm"/>
              <a:tailEnd type="arrow" w="sm" len="sm"/>
            </a:ln>
            <a:effectLst/>
          </p:spPr>
          <p:txBody>
            <a:bodyPr wrap="none" anchor="ctr"/>
            <a:lstStyle/>
            <a:p>
              <a:endParaRPr lang="en-US">
                <a:effectLst/>
              </a:endParaRPr>
            </a:p>
          </p:txBody>
        </p:sp>
        <p:cxnSp>
          <p:nvCxnSpPr>
            <p:cNvPr id="37" name="Straight Connector 36"/>
            <p:cNvCxnSpPr/>
            <p:nvPr/>
          </p:nvCxnSpPr>
          <p:spPr bwMode="auto">
            <a:xfrm>
              <a:off x="6167396" y="3620629"/>
              <a:ext cx="2262613" cy="0"/>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38" name="Straight Connector 37"/>
            <p:cNvCxnSpPr/>
            <p:nvPr/>
          </p:nvCxnSpPr>
          <p:spPr bwMode="auto">
            <a:xfrm flipH="1">
              <a:off x="5964335" y="3382965"/>
              <a:ext cx="235658" cy="237663"/>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39" name="Straight Connector 38"/>
            <p:cNvCxnSpPr/>
            <p:nvPr/>
          </p:nvCxnSpPr>
          <p:spPr bwMode="auto">
            <a:xfrm flipH="1">
              <a:off x="4174425" y="3617216"/>
              <a:ext cx="1797192" cy="0"/>
            </a:xfrm>
            <a:prstGeom prst="line">
              <a:avLst/>
            </a:prstGeom>
            <a:solidFill>
              <a:schemeClr val="accent1"/>
            </a:solidFill>
            <a:ln w="19050" cap="flat" cmpd="sng" algn="ctr">
              <a:solidFill>
                <a:schemeClr val="tx1"/>
              </a:solidFill>
              <a:prstDash val="solid"/>
              <a:round/>
              <a:headEnd type="none" w="sm" len="sm"/>
              <a:tailEnd type="none" w="sm" len="sm"/>
            </a:ln>
            <a:effectLst/>
          </p:spPr>
        </p:cxnSp>
      </p:grpSp>
      <p:cxnSp>
        <p:nvCxnSpPr>
          <p:cNvPr id="67" name="Straight Connector 66"/>
          <p:cNvCxnSpPr>
            <a:stCxn id="12" idx="6"/>
            <a:endCxn id="19" idx="1"/>
          </p:cNvCxnSpPr>
          <p:nvPr/>
        </p:nvCxnSpPr>
        <p:spPr bwMode="auto">
          <a:xfrm flipV="1">
            <a:off x="1859616" y="1726060"/>
            <a:ext cx="1732436" cy="1"/>
          </a:xfrm>
          <a:prstGeom prst="line">
            <a:avLst/>
          </a:prstGeom>
          <a:solidFill>
            <a:schemeClr val="accent1"/>
          </a:solidFill>
          <a:ln w="19050" cap="flat" cmpd="sng" algn="ctr">
            <a:solidFill>
              <a:schemeClr val="tx1"/>
            </a:solidFill>
            <a:prstDash val="solid"/>
            <a:round/>
            <a:headEnd type="none" w="sm" len="sm"/>
            <a:tailEnd type="none" w="sm" len="sm"/>
          </a:ln>
          <a:effectLst/>
        </p:spPr>
      </p:cxnSp>
      <p:sp>
        <p:nvSpPr>
          <p:cNvPr id="136" name="TextBox 135"/>
          <p:cNvSpPr txBox="1"/>
          <p:nvPr/>
        </p:nvSpPr>
        <p:spPr>
          <a:xfrm>
            <a:off x="3328821" y="1202313"/>
            <a:ext cx="958917" cy="289310"/>
          </a:xfrm>
          <a:prstGeom prst="rect">
            <a:avLst/>
          </a:prstGeom>
          <a:noFill/>
        </p:spPr>
        <p:txBody>
          <a:bodyPr wrap="none" rtlCol="0" anchor="ctr" anchorCtr="0">
            <a:spAutoFit/>
          </a:bodyPr>
          <a:lstStyle/>
          <a:p>
            <a:r>
              <a:rPr lang="en-US" sz="1600" dirty="0" err="1" smtClean="0">
                <a:effectLst/>
                <a:latin typeface="Arial" pitchFamily="34" charset="0"/>
                <a:cs typeface="Arial" pitchFamily="34" charset="0"/>
              </a:rPr>
              <a:t>PIEIFR</a:t>
            </a:r>
            <a:r>
              <a:rPr lang="en-US" sz="1600" dirty="0" err="1" smtClean="0">
                <a:solidFill>
                  <a:schemeClr val="tx2"/>
                </a:solidFill>
                <a:effectLst/>
                <a:latin typeface="Arial" pitchFamily="34" charset="0"/>
                <a:cs typeface="Arial" pitchFamily="34" charset="0"/>
              </a:rPr>
              <a:t>x</a:t>
            </a:r>
            <a:endParaRPr lang="en-US" sz="1600" dirty="0" smtClean="0">
              <a:solidFill>
                <a:schemeClr val="tx2"/>
              </a:solidFill>
              <a:effectLst/>
              <a:latin typeface="Arial" pitchFamily="34" charset="0"/>
              <a:cs typeface="Arial" pitchFamily="34" charset="0"/>
            </a:endParaRPr>
          </a:p>
        </p:txBody>
      </p:sp>
      <p:sp>
        <p:nvSpPr>
          <p:cNvPr id="137" name="TextBox 136"/>
          <p:cNvSpPr txBox="1"/>
          <p:nvPr/>
        </p:nvSpPr>
        <p:spPr>
          <a:xfrm>
            <a:off x="5618213" y="1212587"/>
            <a:ext cx="970137" cy="289310"/>
          </a:xfrm>
          <a:prstGeom prst="rect">
            <a:avLst/>
          </a:prstGeom>
          <a:noFill/>
        </p:spPr>
        <p:txBody>
          <a:bodyPr wrap="none" rtlCol="0" anchor="ctr" anchorCtr="0">
            <a:spAutoFit/>
          </a:bodyPr>
          <a:lstStyle/>
          <a:p>
            <a:r>
              <a:rPr lang="en-US" sz="1600" dirty="0" err="1" smtClean="0">
                <a:effectLst/>
                <a:latin typeface="Arial" pitchFamily="34" charset="0"/>
                <a:cs typeface="Arial" pitchFamily="34" charset="0"/>
              </a:rPr>
              <a:t>PIEIER</a:t>
            </a:r>
            <a:r>
              <a:rPr lang="en-US" sz="1600" dirty="0" err="1" smtClean="0">
                <a:solidFill>
                  <a:schemeClr val="tx2"/>
                </a:solidFill>
                <a:effectLst/>
                <a:latin typeface="Arial" pitchFamily="34" charset="0"/>
                <a:cs typeface="Arial" pitchFamily="34" charset="0"/>
              </a:rPr>
              <a:t>x</a:t>
            </a:r>
            <a:endParaRPr lang="en-US" sz="1600" dirty="0" smtClean="0">
              <a:solidFill>
                <a:schemeClr val="tx2"/>
              </a:solidFill>
              <a:effectLst/>
              <a:latin typeface="Arial" pitchFamily="34" charset="0"/>
              <a:cs typeface="Arial" pitchFamily="34" charset="0"/>
            </a:endParaRPr>
          </a:p>
        </p:txBody>
      </p:sp>
      <p:sp>
        <p:nvSpPr>
          <p:cNvPr id="138" name="TextBox 137"/>
          <p:cNvSpPr txBox="1"/>
          <p:nvPr/>
        </p:nvSpPr>
        <p:spPr>
          <a:xfrm>
            <a:off x="2433273" y="1426631"/>
            <a:ext cx="800219" cy="289310"/>
          </a:xfrm>
          <a:prstGeom prst="rect">
            <a:avLst/>
          </a:prstGeom>
          <a:noFill/>
        </p:spPr>
        <p:txBody>
          <a:bodyPr wrap="none" rtlCol="0" anchor="ctr" anchorCtr="0">
            <a:spAutoFit/>
          </a:bodyPr>
          <a:lstStyle/>
          <a:p>
            <a:r>
              <a:rPr lang="en-US" sz="1600" b="0" dirty="0" err="1" smtClean="0">
                <a:effectLst/>
                <a:latin typeface="Arial" pitchFamily="34" charset="0"/>
                <a:cs typeface="Arial" pitchFamily="34" charset="0"/>
              </a:rPr>
              <a:t>INT</a:t>
            </a:r>
            <a:r>
              <a:rPr lang="en-US" sz="1600" dirty="0" err="1" smtClean="0">
                <a:solidFill>
                  <a:schemeClr val="tx2"/>
                </a:solidFill>
                <a:effectLst/>
                <a:latin typeface="Arial" pitchFamily="34" charset="0"/>
                <a:cs typeface="Arial" pitchFamily="34" charset="0"/>
              </a:rPr>
              <a:t>x</a:t>
            </a:r>
            <a:r>
              <a:rPr lang="en-US" sz="1600" b="0" dirty="0" err="1" smtClean="0">
                <a:effectLst/>
                <a:latin typeface="Arial" pitchFamily="34" charset="0"/>
                <a:cs typeface="Arial" pitchFamily="34" charset="0"/>
              </a:rPr>
              <a:t>.</a:t>
            </a:r>
            <a:r>
              <a:rPr lang="en-US" sz="1600" dirty="0" err="1" smtClean="0">
                <a:solidFill>
                  <a:schemeClr val="tx2"/>
                </a:solidFill>
                <a:effectLst/>
                <a:latin typeface="Arial" pitchFamily="34" charset="0"/>
                <a:cs typeface="Arial" pitchFamily="34" charset="0"/>
              </a:rPr>
              <a:t>y</a:t>
            </a:r>
            <a:endParaRPr lang="en-US" sz="1600" dirty="0" smtClean="0">
              <a:solidFill>
                <a:schemeClr val="tx2"/>
              </a:solidFill>
              <a:effectLst/>
              <a:latin typeface="Arial" pitchFamily="34" charset="0"/>
              <a:cs typeface="Arial" pitchFamily="34" charset="0"/>
            </a:endParaRPr>
          </a:p>
        </p:txBody>
      </p:sp>
      <p:sp>
        <p:nvSpPr>
          <p:cNvPr id="141" name="TextBox 140"/>
          <p:cNvSpPr txBox="1"/>
          <p:nvPr/>
        </p:nvSpPr>
        <p:spPr>
          <a:xfrm>
            <a:off x="4373349" y="1907799"/>
            <a:ext cx="3382657" cy="289310"/>
          </a:xfrm>
          <a:prstGeom prst="rect">
            <a:avLst/>
          </a:prstGeom>
          <a:noFill/>
        </p:spPr>
        <p:txBody>
          <a:bodyPr wrap="none" rtlCol="0" anchor="ctr" anchorCtr="0">
            <a:spAutoFit/>
          </a:bodyPr>
          <a:lstStyle/>
          <a:p>
            <a:r>
              <a:rPr lang="en-US" sz="1600" b="0" dirty="0" err="1" smtClean="0">
                <a:effectLst/>
                <a:latin typeface="Helvetica" pitchFamily="34" charset="0"/>
                <a:cs typeface="Helvetica" pitchFamily="34" charset="0"/>
              </a:rPr>
              <a:t>PieCtrlRegs.PIEIER</a:t>
            </a:r>
            <a:r>
              <a:rPr lang="en-US" sz="1600" dirty="0" err="1" smtClean="0">
                <a:solidFill>
                  <a:schemeClr val="tx2"/>
                </a:solidFill>
                <a:effectLst/>
                <a:latin typeface="Helvetica" pitchFamily="34" charset="0"/>
                <a:cs typeface="Helvetica" pitchFamily="34" charset="0"/>
              </a:rPr>
              <a:t>x</a:t>
            </a:r>
            <a:r>
              <a:rPr lang="en-US" sz="1600" b="0" dirty="0" err="1" smtClean="0">
                <a:effectLst/>
                <a:latin typeface="Helvetica" pitchFamily="34" charset="0"/>
                <a:cs typeface="Helvetica" pitchFamily="34" charset="0"/>
              </a:rPr>
              <a:t>.bit.INTx</a:t>
            </a:r>
            <a:r>
              <a:rPr lang="en-US" sz="1600" dirty="0" err="1" smtClean="0">
                <a:solidFill>
                  <a:schemeClr val="tx2"/>
                </a:solidFill>
                <a:effectLst/>
                <a:latin typeface="Helvetica" pitchFamily="34" charset="0"/>
                <a:cs typeface="Helvetica" pitchFamily="34" charset="0"/>
              </a:rPr>
              <a:t>y</a:t>
            </a:r>
            <a:r>
              <a:rPr lang="en-US" sz="1600" b="0" dirty="0" smtClean="0">
                <a:effectLst/>
                <a:latin typeface="Helvetica" pitchFamily="34" charset="0"/>
                <a:cs typeface="Helvetica" pitchFamily="34" charset="0"/>
              </a:rPr>
              <a:t> = 1;</a:t>
            </a:r>
          </a:p>
        </p:txBody>
      </p:sp>
      <p:sp>
        <p:nvSpPr>
          <p:cNvPr id="142" name="TextBox 141"/>
          <p:cNvSpPr txBox="1"/>
          <p:nvPr/>
        </p:nvSpPr>
        <p:spPr>
          <a:xfrm>
            <a:off x="3881907" y="3101293"/>
            <a:ext cx="526106" cy="289310"/>
          </a:xfrm>
          <a:prstGeom prst="rect">
            <a:avLst/>
          </a:prstGeom>
          <a:noFill/>
        </p:spPr>
        <p:txBody>
          <a:bodyPr wrap="none" rtlCol="0" anchor="ctr" anchorCtr="0">
            <a:spAutoFit/>
          </a:bodyPr>
          <a:lstStyle/>
          <a:p>
            <a:r>
              <a:rPr lang="en-US" sz="1600" dirty="0" smtClean="0">
                <a:effectLst/>
                <a:latin typeface="Arial" pitchFamily="34" charset="0"/>
                <a:cs typeface="Arial" pitchFamily="34" charset="0"/>
              </a:rPr>
              <a:t>IER</a:t>
            </a:r>
          </a:p>
        </p:txBody>
      </p:sp>
      <p:sp>
        <p:nvSpPr>
          <p:cNvPr id="143" name="TextBox 142"/>
          <p:cNvSpPr txBox="1"/>
          <p:nvPr/>
        </p:nvSpPr>
        <p:spPr>
          <a:xfrm>
            <a:off x="5811709" y="3099583"/>
            <a:ext cx="686406" cy="289310"/>
          </a:xfrm>
          <a:prstGeom prst="rect">
            <a:avLst/>
          </a:prstGeom>
          <a:noFill/>
        </p:spPr>
        <p:txBody>
          <a:bodyPr wrap="none" rtlCol="0" anchor="ctr" anchorCtr="0">
            <a:spAutoFit/>
          </a:bodyPr>
          <a:lstStyle/>
          <a:p>
            <a:r>
              <a:rPr lang="en-US" sz="1600" dirty="0" smtClean="0">
                <a:effectLst/>
                <a:latin typeface="Arial" pitchFamily="34" charset="0"/>
                <a:cs typeface="Arial" pitchFamily="34" charset="0"/>
              </a:rPr>
              <a:t>INTM</a:t>
            </a:r>
          </a:p>
        </p:txBody>
      </p:sp>
      <p:sp>
        <p:nvSpPr>
          <p:cNvPr id="144" name="TextBox 143"/>
          <p:cNvSpPr txBox="1"/>
          <p:nvPr/>
        </p:nvSpPr>
        <p:spPr>
          <a:xfrm>
            <a:off x="2161411" y="3100599"/>
            <a:ext cx="526106" cy="289310"/>
          </a:xfrm>
          <a:prstGeom prst="rect">
            <a:avLst/>
          </a:prstGeom>
          <a:noFill/>
        </p:spPr>
        <p:txBody>
          <a:bodyPr wrap="none" rtlCol="0" anchor="ctr" anchorCtr="0">
            <a:spAutoFit/>
          </a:bodyPr>
          <a:lstStyle/>
          <a:p>
            <a:r>
              <a:rPr lang="en-US" sz="1600" dirty="0" smtClean="0">
                <a:effectLst/>
                <a:latin typeface="Arial" pitchFamily="34" charset="0"/>
                <a:cs typeface="Arial" pitchFamily="34" charset="0"/>
              </a:rPr>
              <a:t>IFR</a:t>
            </a:r>
          </a:p>
        </p:txBody>
      </p:sp>
      <p:sp>
        <p:nvSpPr>
          <p:cNvPr id="145" name="TextBox 144"/>
          <p:cNvSpPr txBox="1"/>
          <p:nvPr/>
        </p:nvSpPr>
        <p:spPr>
          <a:xfrm>
            <a:off x="5090819" y="3786231"/>
            <a:ext cx="2082621" cy="289310"/>
          </a:xfrm>
          <a:prstGeom prst="rect">
            <a:avLst/>
          </a:prstGeom>
          <a:noFill/>
        </p:spPr>
        <p:txBody>
          <a:bodyPr wrap="none" rtlCol="0" anchor="ctr" anchorCtr="0">
            <a:spAutoFit/>
          </a:bodyPr>
          <a:lstStyle/>
          <a:p>
            <a:r>
              <a:rPr lang="en-US" sz="1600" b="0" dirty="0" err="1" smtClean="0">
                <a:effectLst/>
                <a:latin typeface="Helvetica" pitchFamily="34" charset="0"/>
                <a:cs typeface="Helvetica" pitchFamily="34" charset="0"/>
              </a:rPr>
              <a:t>asm</a:t>
            </a:r>
            <a:r>
              <a:rPr lang="en-US" sz="1600" b="0" dirty="0" smtClean="0">
                <a:effectLst/>
                <a:latin typeface="Helvetica" pitchFamily="34" charset="0"/>
                <a:cs typeface="Helvetica" pitchFamily="34" charset="0"/>
              </a:rPr>
              <a:t>(“ CLRC INTM”);</a:t>
            </a:r>
          </a:p>
        </p:txBody>
      </p:sp>
      <p:sp>
        <p:nvSpPr>
          <p:cNvPr id="146" name="TextBox 145"/>
          <p:cNvSpPr txBox="1"/>
          <p:nvPr/>
        </p:nvSpPr>
        <p:spPr>
          <a:xfrm>
            <a:off x="3367191" y="3749802"/>
            <a:ext cx="1552028" cy="584775"/>
          </a:xfrm>
          <a:prstGeom prst="rect">
            <a:avLst/>
          </a:prstGeom>
          <a:noFill/>
        </p:spPr>
        <p:txBody>
          <a:bodyPr wrap="none" rtlCol="0" anchor="ctr" anchorCtr="0">
            <a:spAutoFit/>
          </a:bodyPr>
          <a:lstStyle/>
          <a:p>
            <a:pPr>
              <a:lnSpc>
                <a:spcPct val="100000"/>
              </a:lnSpc>
              <a:spcBef>
                <a:spcPts val="0"/>
              </a:spcBef>
            </a:pPr>
            <a:r>
              <a:rPr lang="en-US" sz="1600" b="0" dirty="0" smtClean="0">
                <a:effectLst/>
                <a:latin typeface="Helvetica" pitchFamily="34" charset="0"/>
                <a:cs typeface="Helvetica" pitchFamily="34" charset="0"/>
              </a:rPr>
              <a:t>IER |= 0x0001;</a:t>
            </a:r>
          </a:p>
          <a:p>
            <a:pPr>
              <a:lnSpc>
                <a:spcPct val="100000"/>
              </a:lnSpc>
              <a:spcBef>
                <a:spcPts val="0"/>
              </a:spcBef>
            </a:pPr>
            <a:r>
              <a:rPr lang="en-US" sz="1600" b="0" dirty="0" smtClean="0">
                <a:effectLst/>
                <a:latin typeface="Helvetica" pitchFamily="34" charset="0"/>
                <a:cs typeface="Helvetica" pitchFamily="34" charset="0"/>
              </a:rPr>
              <a:t>      </a:t>
            </a:r>
            <a:r>
              <a:rPr lang="en-US" sz="1600" b="0" dirty="0" smtClean="0">
                <a:effectLst/>
                <a:latin typeface="Helvetica" pitchFamily="34" charset="0"/>
                <a:cs typeface="Helvetica" pitchFamily="34" charset="0"/>
                <a:sym typeface="Wingdings" pitchFamily="2" charset="2"/>
              </a:rPr>
              <a:t> 0x0FFF;</a:t>
            </a:r>
            <a:endParaRPr lang="en-US" sz="1600" b="0" dirty="0" smtClean="0">
              <a:effectLst/>
              <a:latin typeface="Helvetica" pitchFamily="34" charset="0"/>
              <a:cs typeface="Helvetica" pitchFamily="34" charset="0"/>
            </a:endParaRPr>
          </a:p>
        </p:txBody>
      </p:sp>
      <p:cxnSp>
        <p:nvCxnSpPr>
          <p:cNvPr id="161" name="Straight Connector 160"/>
          <p:cNvCxnSpPr>
            <a:stCxn id="21" idx="1"/>
          </p:cNvCxnSpPr>
          <p:nvPr/>
        </p:nvCxnSpPr>
        <p:spPr bwMode="auto">
          <a:xfrm flipH="1">
            <a:off x="782575" y="3614032"/>
            <a:ext cx="1451599" cy="0"/>
          </a:xfrm>
          <a:prstGeom prst="line">
            <a:avLst/>
          </a:prstGeom>
          <a:solidFill>
            <a:schemeClr val="accent1"/>
          </a:solidFill>
          <a:ln w="19050" cap="flat" cmpd="sng" algn="ctr">
            <a:solidFill>
              <a:schemeClr val="tx1"/>
            </a:solidFill>
            <a:prstDash val="solid"/>
            <a:round/>
            <a:headEnd type="none" w="sm" len="sm"/>
            <a:tailEnd type="none" w="sm" len="sm"/>
          </a:ln>
          <a:effectLst/>
        </p:spPr>
      </p:cxnSp>
      <p:sp>
        <p:nvSpPr>
          <p:cNvPr id="19" name="Rectangle 10"/>
          <p:cNvSpPr>
            <a:spLocks noChangeArrowheads="1"/>
          </p:cNvSpPr>
          <p:nvPr/>
        </p:nvSpPr>
        <p:spPr bwMode="auto">
          <a:xfrm>
            <a:off x="3592052" y="1580010"/>
            <a:ext cx="368300" cy="292100"/>
          </a:xfrm>
          <a:prstGeom prst="rect">
            <a:avLst/>
          </a:prstGeom>
          <a:solidFill>
            <a:schemeClr val="accent4">
              <a:lumMod val="40000"/>
              <a:lumOff val="60000"/>
            </a:schemeClr>
          </a:solidFill>
          <a:ln w="12700">
            <a:solidFill>
              <a:schemeClr val="tx1"/>
            </a:solidFill>
            <a:miter lim="800000"/>
            <a:headEnd/>
            <a:tailEnd/>
          </a:ln>
          <a:effectLst/>
        </p:spPr>
        <p:txBody>
          <a:bodyPr wrap="none" tIns="91440" anchor="ctr"/>
          <a:lstStyle/>
          <a:p>
            <a:pPr algn="ctr"/>
            <a:r>
              <a:rPr lang="en-US" sz="2000" dirty="0" smtClean="0">
                <a:effectLst/>
                <a:latin typeface="Arial" pitchFamily="34" charset="0"/>
                <a:cs typeface="Arial" pitchFamily="34" charset="0"/>
              </a:rPr>
              <a:t>1</a:t>
            </a:r>
            <a:endParaRPr lang="en-US" sz="2000" dirty="0">
              <a:effectLst/>
              <a:latin typeface="Arial" pitchFamily="34" charset="0"/>
              <a:cs typeface="Arial" pitchFamily="34" charset="0"/>
            </a:endParaRPr>
          </a:p>
        </p:txBody>
      </p:sp>
      <p:sp>
        <p:nvSpPr>
          <p:cNvPr id="21" name="Rectangle 10"/>
          <p:cNvSpPr>
            <a:spLocks noChangeArrowheads="1"/>
          </p:cNvSpPr>
          <p:nvPr/>
        </p:nvSpPr>
        <p:spPr bwMode="auto">
          <a:xfrm>
            <a:off x="2234174" y="3467982"/>
            <a:ext cx="368300" cy="292100"/>
          </a:xfrm>
          <a:prstGeom prst="rect">
            <a:avLst/>
          </a:prstGeom>
          <a:solidFill>
            <a:schemeClr val="accent4">
              <a:lumMod val="40000"/>
              <a:lumOff val="60000"/>
            </a:schemeClr>
          </a:solidFill>
          <a:ln w="12700">
            <a:solidFill>
              <a:schemeClr val="tx1"/>
            </a:solidFill>
            <a:miter lim="800000"/>
            <a:headEnd/>
            <a:tailEnd/>
          </a:ln>
          <a:effectLst/>
        </p:spPr>
        <p:txBody>
          <a:bodyPr wrap="none" tIns="91440" anchor="ctr"/>
          <a:lstStyle/>
          <a:p>
            <a:pPr algn="ctr"/>
            <a:r>
              <a:rPr lang="en-US" sz="2000" dirty="0" smtClean="0">
                <a:effectLst/>
                <a:latin typeface="Arial" pitchFamily="34" charset="0"/>
                <a:cs typeface="Arial" pitchFamily="34" charset="0"/>
              </a:rPr>
              <a:t>1</a:t>
            </a:r>
            <a:endParaRPr lang="en-US" sz="2000" dirty="0">
              <a:effectLst/>
              <a:latin typeface="Arial" pitchFamily="34" charset="0"/>
              <a:cs typeface="Arial" pitchFamily="34" charset="0"/>
            </a:endParaRPr>
          </a:p>
        </p:txBody>
      </p:sp>
      <p:grpSp>
        <p:nvGrpSpPr>
          <p:cNvPr id="14" name="Group 13"/>
          <p:cNvGrpSpPr/>
          <p:nvPr/>
        </p:nvGrpSpPr>
        <p:grpSpPr>
          <a:xfrm>
            <a:off x="3962400" y="1464879"/>
            <a:ext cx="4467609" cy="398463"/>
            <a:chOff x="3962400" y="1464879"/>
            <a:chExt cx="4467609" cy="398463"/>
          </a:xfrm>
        </p:grpSpPr>
        <p:sp>
          <p:nvSpPr>
            <p:cNvPr id="41" name="Arc 52"/>
            <p:cNvSpPr>
              <a:spLocks/>
            </p:cNvSpPr>
            <p:nvPr/>
          </p:nvSpPr>
          <p:spPr bwMode="auto">
            <a:xfrm>
              <a:off x="5859679" y="1464879"/>
              <a:ext cx="317500" cy="398463"/>
            </a:xfrm>
            <a:custGeom>
              <a:avLst/>
              <a:gdLst>
                <a:gd name="G0" fmla="+- 0 0 0"/>
                <a:gd name="G1" fmla="+- 19593 0 0"/>
                <a:gd name="G2" fmla="+- 21600 0 0"/>
                <a:gd name="T0" fmla="*/ 9092 w 21600"/>
                <a:gd name="T1" fmla="*/ 0 h 22423"/>
                <a:gd name="T2" fmla="*/ 21414 w 21600"/>
                <a:gd name="T3" fmla="*/ 22423 h 22423"/>
                <a:gd name="T4" fmla="*/ 0 w 21600"/>
                <a:gd name="T5" fmla="*/ 19593 h 22423"/>
              </a:gdLst>
              <a:ahLst/>
              <a:cxnLst>
                <a:cxn ang="0">
                  <a:pos x="T0" y="T1"/>
                </a:cxn>
                <a:cxn ang="0">
                  <a:pos x="T2" y="T3"/>
                </a:cxn>
                <a:cxn ang="0">
                  <a:pos x="T4" y="T5"/>
                </a:cxn>
              </a:cxnLst>
              <a:rect l="0" t="0" r="r" b="b"/>
              <a:pathLst>
                <a:path w="21600" h="22423" fill="none" extrusionOk="0">
                  <a:moveTo>
                    <a:pt x="9092" y="-1"/>
                  </a:moveTo>
                  <a:cubicBezTo>
                    <a:pt x="16719" y="3539"/>
                    <a:pt x="21600" y="11184"/>
                    <a:pt x="21600" y="19593"/>
                  </a:cubicBezTo>
                  <a:cubicBezTo>
                    <a:pt x="21600" y="20539"/>
                    <a:pt x="21537" y="21484"/>
                    <a:pt x="21413" y="22422"/>
                  </a:cubicBezTo>
                </a:path>
                <a:path w="21600" h="22423" stroke="0" extrusionOk="0">
                  <a:moveTo>
                    <a:pt x="9092" y="-1"/>
                  </a:moveTo>
                  <a:cubicBezTo>
                    <a:pt x="16719" y="3539"/>
                    <a:pt x="21600" y="11184"/>
                    <a:pt x="21600" y="19593"/>
                  </a:cubicBezTo>
                  <a:cubicBezTo>
                    <a:pt x="21600" y="20539"/>
                    <a:pt x="21537" y="21484"/>
                    <a:pt x="21413" y="22422"/>
                  </a:cubicBezTo>
                  <a:lnTo>
                    <a:pt x="0" y="19593"/>
                  </a:lnTo>
                  <a:close/>
                </a:path>
              </a:pathLst>
            </a:custGeom>
            <a:noFill/>
            <a:ln w="19050">
              <a:solidFill>
                <a:schemeClr val="tx1"/>
              </a:solidFill>
              <a:round/>
              <a:headEnd type="none" w="sm" len="sm"/>
              <a:tailEnd type="arrow" w="sm" len="sm"/>
            </a:ln>
            <a:effectLst/>
          </p:spPr>
          <p:txBody>
            <a:bodyPr wrap="none" anchor="ctr"/>
            <a:lstStyle/>
            <a:p>
              <a:endParaRPr lang="en-US">
                <a:effectLst/>
              </a:endParaRPr>
            </a:p>
          </p:txBody>
        </p:sp>
        <p:cxnSp>
          <p:nvCxnSpPr>
            <p:cNvPr id="42" name="Straight Connector 41"/>
            <p:cNvCxnSpPr/>
            <p:nvPr/>
          </p:nvCxnSpPr>
          <p:spPr bwMode="auto">
            <a:xfrm>
              <a:off x="6097564" y="1732351"/>
              <a:ext cx="2332445" cy="0"/>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43" name="Straight Connector 42"/>
            <p:cNvCxnSpPr/>
            <p:nvPr/>
          </p:nvCxnSpPr>
          <p:spPr bwMode="auto">
            <a:xfrm flipH="1">
              <a:off x="5894503" y="1494687"/>
              <a:ext cx="235658" cy="237663"/>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164" name="Straight Connector 163"/>
            <p:cNvCxnSpPr/>
            <p:nvPr/>
          </p:nvCxnSpPr>
          <p:spPr bwMode="auto">
            <a:xfrm flipH="1">
              <a:off x="3962400" y="1732455"/>
              <a:ext cx="1935956" cy="0"/>
            </a:xfrm>
            <a:prstGeom prst="line">
              <a:avLst/>
            </a:prstGeom>
            <a:solidFill>
              <a:schemeClr val="accent1"/>
            </a:solidFill>
            <a:ln w="19050" cap="flat" cmpd="sng" algn="ctr">
              <a:solidFill>
                <a:schemeClr val="tx1"/>
              </a:solidFill>
              <a:prstDash val="solid"/>
              <a:round/>
              <a:headEnd type="none" w="sm" len="sm"/>
              <a:tailEnd type="none" w="sm" len="sm"/>
            </a:ln>
            <a:effectLst/>
          </p:spPr>
        </p:cxnSp>
      </p:grpSp>
      <p:sp>
        <p:nvSpPr>
          <p:cNvPr id="169" name="TextBox 168"/>
          <p:cNvSpPr txBox="1"/>
          <p:nvPr/>
        </p:nvSpPr>
        <p:spPr>
          <a:xfrm>
            <a:off x="2434944" y="906076"/>
            <a:ext cx="5264583" cy="289310"/>
          </a:xfrm>
          <a:prstGeom prst="rect">
            <a:avLst/>
          </a:prstGeom>
          <a:noFill/>
        </p:spPr>
        <p:txBody>
          <a:bodyPr wrap="none" rtlCol="0" anchor="ctr" anchorCtr="0">
            <a:spAutoFit/>
          </a:bodyPr>
          <a:lstStyle/>
          <a:p>
            <a:r>
              <a:rPr lang="en-US" sz="1600" b="0" i="1" dirty="0" smtClean="0">
                <a:effectLst/>
                <a:latin typeface="Arial" pitchFamily="34" charset="0"/>
                <a:cs typeface="Arial" pitchFamily="34" charset="0"/>
              </a:rPr>
              <a:t>Peripheral Interrupt Expansion (PIE) – Interrupt Group </a:t>
            </a:r>
            <a:r>
              <a:rPr lang="en-US" sz="1600" dirty="0" smtClean="0">
                <a:solidFill>
                  <a:schemeClr val="tx2"/>
                </a:solidFill>
                <a:effectLst/>
                <a:latin typeface="Arial" pitchFamily="34" charset="0"/>
                <a:cs typeface="Arial" pitchFamily="34" charset="0"/>
              </a:rPr>
              <a:t>x</a:t>
            </a:r>
          </a:p>
        </p:txBody>
      </p:sp>
      <p:sp>
        <p:nvSpPr>
          <p:cNvPr id="170" name="TextBox 169"/>
          <p:cNvSpPr txBox="1"/>
          <p:nvPr/>
        </p:nvSpPr>
        <p:spPr>
          <a:xfrm>
            <a:off x="3553100" y="2794186"/>
            <a:ext cx="1999265" cy="289310"/>
          </a:xfrm>
          <a:prstGeom prst="rect">
            <a:avLst/>
          </a:prstGeom>
          <a:noFill/>
        </p:spPr>
        <p:txBody>
          <a:bodyPr wrap="none" rtlCol="0" anchor="ctr" anchorCtr="0">
            <a:spAutoFit/>
          </a:bodyPr>
          <a:lstStyle/>
          <a:p>
            <a:r>
              <a:rPr lang="en-US" sz="1600" b="0" i="1" dirty="0" smtClean="0">
                <a:effectLst/>
                <a:latin typeface="Arial" pitchFamily="34" charset="0"/>
                <a:cs typeface="Arial" pitchFamily="34" charset="0"/>
              </a:rPr>
              <a:t>Core Interrupt Logic</a:t>
            </a:r>
            <a:endParaRPr lang="en-US" sz="1600" dirty="0" smtClean="0">
              <a:solidFill>
                <a:schemeClr val="tx2"/>
              </a:solidFill>
              <a:effectLst/>
              <a:latin typeface="Arial" pitchFamily="34" charset="0"/>
              <a:cs typeface="Arial" pitchFamily="34" charset="0"/>
            </a:endParaRPr>
          </a:p>
        </p:txBody>
      </p:sp>
      <p:sp>
        <p:nvSpPr>
          <p:cNvPr id="172" name="TextBox 171"/>
          <p:cNvSpPr txBox="1"/>
          <p:nvPr/>
        </p:nvSpPr>
        <p:spPr>
          <a:xfrm>
            <a:off x="2246684" y="4941680"/>
            <a:ext cx="1708288" cy="289310"/>
          </a:xfrm>
          <a:prstGeom prst="rect">
            <a:avLst/>
          </a:prstGeom>
          <a:noFill/>
        </p:spPr>
        <p:txBody>
          <a:bodyPr wrap="none" rtlCol="0" anchor="ctr" anchorCtr="0">
            <a:spAutoFit/>
          </a:bodyPr>
          <a:lstStyle/>
          <a:p>
            <a:r>
              <a:rPr lang="en-US" sz="1600" b="0" i="1" dirty="0" smtClean="0">
                <a:effectLst/>
                <a:latin typeface="Arial" pitchFamily="34" charset="0"/>
                <a:cs typeface="Arial" pitchFamily="34" charset="0"/>
              </a:rPr>
              <a:t>PIE Vector Table</a:t>
            </a:r>
            <a:endParaRPr lang="en-US" sz="1600" dirty="0" smtClean="0">
              <a:solidFill>
                <a:schemeClr val="tx2"/>
              </a:solidFill>
              <a:effectLst/>
              <a:latin typeface="Arial" pitchFamily="34" charset="0"/>
              <a:cs typeface="Arial" pitchFamily="34" charset="0"/>
            </a:endParaRPr>
          </a:p>
        </p:txBody>
      </p:sp>
      <p:sp>
        <p:nvSpPr>
          <p:cNvPr id="173" name="TextBox 172"/>
          <p:cNvSpPr txBox="1"/>
          <p:nvPr/>
        </p:nvSpPr>
        <p:spPr>
          <a:xfrm>
            <a:off x="2284151" y="6365998"/>
            <a:ext cx="1628972" cy="289310"/>
          </a:xfrm>
          <a:prstGeom prst="rect">
            <a:avLst/>
          </a:prstGeom>
          <a:noFill/>
        </p:spPr>
        <p:txBody>
          <a:bodyPr wrap="none" rtlCol="0" anchor="ctr" anchorCtr="0">
            <a:spAutoFit/>
          </a:bodyPr>
          <a:lstStyle/>
          <a:p>
            <a:r>
              <a:rPr lang="en-US" sz="1600" b="0" dirty="0" err="1" smtClean="0">
                <a:effectLst/>
                <a:latin typeface="Arial" pitchFamily="34" charset="0"/>
                <a:cs typeface="Arial" pitchFamily="34" charset="0"/>
              </a:rPr>
              <a:t>INT</a:t>
            </a:r>
            <a:r>
              <a:rPr lang="en-US" sz="1600" dirty="0" err="1" smtClean="0">
                <a:solidFill>
                  <a:schemeClr val="tx2"/>
                </a:solidFill>
                <a:effectLst/>
                <a:latin typeface="Arial" pitchFamily="34" charset="0"/>
                <a:cs typeface="Arial" pitchFamily="34" charset="0"/>
              </a:rPr>
              <a:t>x</a:t>
            </a:r>
            <a:r>
              <a:rPr lang="en-US" sz="1600" b="0" dirty="0" err="1" smtClean="0">
                <a:effectLst/>
                <a:latin typeface="Arial" pitchFamily="34" charset="0"/>
                <a:cs typeface="Arial" pitchFamily="34" charset="0"/>
              </a:rPr>
              <a:t>.</a:t>
            </a:r>
            <a:r>
              <a:rPr lang="en-US" sz="1600" dirty="0" err="1" smtClean="0">
                <a:solidFill>
                  <a:schemeClr val="tx2"/>
                </a:solidFill>
                <a:effectLst/>
                <a:latin typeface="Arial" pitchFamily="34" charset="0"/>
                <a:cs typeface="Arial" pitchFamily="34" charset="0"/>
              </a:rPr>
              <a:t>y</a:t>
            </a:r>
            <a:r>
              <a:rPr lang="en-US" sz="1600" b="0" dirty="0" smtClean="0">
                <a:effectLst/>
                <a:latin typeface="Arial" pitchFamily="34" charset="0"/>
                <a:cs typeface="Arial" pitchFamily="34" charset="0"/>
              </a:rPr>
              <a:t> </a:t>
            </a:r>
            <a:r>
              <a:rPr lang="en-US" sz="1600" b="0" dirty="0" smtClean="0">
                <a:effectLst/>
                <a:latin typeface="Arial" pitchFamily="34" charset="0"/>
                <a:cs typeface="Arial" pitchFamily="34" charset="0"/>
                <a:sym typeface="Wingdings" pitchFamily="2" charset="2"/>
              </a:rPr>
              <a:t> </a:t>
            </a:r>
            <a:r>
              <a:rPr lang="en-US" sz="1600" b="0" i="1" dirty="0" smtClean="0">
                <a:effectLst/>
                <a:latin typeface="Arial" pitchFamily="34" charset="0"/>
                <a:cs typeface="Arial" pitchFamily="34" charset="0"/>
                <a:sym typeface="Wingdings" pitchFamily="2" charset="2"/>
              </a:rPr>
              <a:t>name</a:t>
            </a:r>
            <a:endParaRPr lang="en-US" sz="1600" i="1" dirty="0" smtClean="0">
              <a:solidFill>
                <a:schemeClr val="tx2"/>
              </a:solidFill>
              <a:effectLst/>
              <a:latin typeface="Arial" pitchFamily="34" charset="0"/>
              <a:cs typeface="Arial" pitchFamily="34" charset="0"/>
            </a:endParaRPr>
          </a:p>
        </p:txBody>
      </p:sp>
      <p:sp>
        <p:nvSpPr>
          <p:cNvPr id="176" name="Text Box 7"/>
          <p:cNvSpPr txBox="1">
            <a:spLocks noChangeArrowheads="1"/>
          </p:cNvSpPr>
          <p:nvPr/>
        </p:nvSpPr>
        <p:spPr bwMode="auto">
          <a:xfrm>
            <a:off x="5239131" y="5234343"/>
            <a:ext cx="3259350" cy="1151084"/>
          </a:xfrm>
          <a:prstGeom prst="rect">
            <a:avLst/>
          </a:prstGeom>
          <a:solidFill>
            <a:schemeClr val="accent4">
              <a:lumMod val="40000"/>
              <a:lumOff val="60000"/>
            </a:schemeClr>
          </a:solidFill>
          <a:ln w="12700">
            <a:solidFill>
              <a:schemeClr val="tx1"/>
            </a:solidFill>
            <a:miter lim="800000"/>
            <a:headEnd/>
            <a:tailEnd/>
          </a:ln>
          <a:effectLst/>
        </p:spPr>
        <p:txBody>
          <a:bodyPr wrap="square">
            <a:spAutoFit/>
          </a:bodyPr>
          <a:lstStyle/>
          <a:p>
            <a:pPr>
              <a:lnSpc>
                <a:spcPct val="100000"/>
              </a:lnSpc>
              <a:spcBef>
                <a:spcPts val="600"/>
              </a:spcBef>
            </a:pPr>
            <a:r>
              <a:rPr lang="en-US" sz="1600" b="0" dirty="0" smtClean="0">
                <a:effectLst/>
                <a:latin typeface="Courier New" pitchFamily="49" charset="0"/>
              </a:rPr>
              <a:t>interrupt void </a:t>
            </a:r>
            <a:r>
              <a:rPr lang="en-US" sz="1600" b="0" i="1" dirty="0" smtClean="0">
                <a:effectLst/>
                <a:latin typeface="Courier New" pitchFamily="49" charset="0"/>
              </a:rPr>
              <a:t>name</a:t>
            </a:r>
            <a:r>
              <a:rPr lang="en-US" sz="1600" b="0" dirty="0" smtClean="0">
                <a:effectLst/>
                <a:latin typeface="Courier New" pitchFamily="49" charset="0"/>
              </a:rPr>
              <a:t>(void)</a:t>
            </a:r>
            <a:endParaRPr lang="en-US" sz="1600" b="0" dirty="0">
              <a:effectLst/>
              <a:latin typeface="Courier New" pitchFamily="49" charset="0"/>
            </a:endParaRPr>
          </a:p>
          <a:p>
            <a:pPr>
              <a:lnSpc>
                <a:spcPct val="60000"/>
              </a:lnSpc>
            </a:pPr>
            <a:r>
              <a:rPr lang="en-US" sz="1600" b="0" dirty="0" smtClean="0">
                <a:effectLst/>
                <a:latin typeface="Courier New" pitchFamily="49" charset="0"/>
              </a:rPr>
              <a:t>{</a:t>
            </a:r>
            <a:endParaRPr lang="en-US" sz="1600" b="0" dirty="0">
              <a:effectLst/>
              <a:latin typeface="Courier New" pitchFamily="49" charset="0"/>
            </a:endParaRPr>
          </a:p>
          <a:p>
            <a:pPr>
              <a:lnSpc>
                <a:spcPct val="60000"/>
              </a:lnSpc>
            </a:pPr>
            <a:r>
              <a:rPr lang="en-US" sz="1600" b="0" dirty="0">
                <a:effectLst/>
                <a:latin typeface="Courier New" pitchFamily="49" charset="0"/>
              </a:rPr>
              <a:t>    </a:t>
            </a:r>
          </a:p>
          <a:p>
            <a:pPr>
              <a:lnSpc>
                <a:spcPct val="60000"/>
              </a:lnSpc>
            </a:pPr>
            <a:r>
              <a:rPr lang="en-US" sz="1600" b="0" dirty="0" smtClean="0">
                <a:effectLst/>
                <a:latin typeface="Courier New" pitchFamily="49" charset="0"/>
              </a:rPr>
              <a:t>}</a:t>
            </a:r>
            <a:endParaRPr lang="en-US" sz="1600" b="0" dirty="0">
              <a:effectLst/>
              <a:latin typeface="Courier New" pitchFamily="49" charset="0"/>
            </a:endParaRPr>
          </a:p>
        </p:txBody>
      </p:sp>
      <p:grpSp>
        <p:nvGrpSpPr>
          <p:cNvPr id="5" name="Group 48"/>
          <p:cNvGrpSpPr>
            <a:grpSpLocks/>
          </p:cNvGrpSpPr>
          <p:nvPr/>
        </p:nvGrpSpPr>
        <p:grpSpPr bwMode="auto">
          <a:xfrm>
            <a:off x="6530399" y="5709510"/>
            <a:ext cx="292099" cy="501651"/>
            <a:chOff x="1586" y="2640"/>
            <a:chExt cx="184" cy="316"/>
          </a:xfrm>
        </p:grpSpPr>
        <p:sp>
          <p:nvSpPr>
            <p:cNvPr id="178" name="Text Box 49"/>
            <p:cNvSpPr txBox="1">
              <a:spLocks noChangeArrowheads="1"/>
            </p:cNvSpPr>
            <p:nvPr/>
          </p:nvSpPr>
          <p:spPr bwMode="auto">
            <a:xfrm>
              <a:off x="1586" y="2640"/>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sp>
          <p:nvSpPr>
            <p:cNvPr id="179" name="Text Box 50"/>
            <p:cNvSpPr txBox="1">
              <a:spLocks noChangeArrowheads="1"/>
            </p:cNvSpPr>
            <p:nvPr/>
          </p:nvSpPr>
          <p:spPr bwMode="auto">
            <a:xfrm>
              <a:off x="1586" y="2711"/>
              <a:ext cx="184" cy="174"/>
            </a:xfrm>
            <a:prstGeom prst="rect">
              <a:avLst/>
            </a:prstGeom>
            <a:noFill/>
            <a:ln w="12700">
              <a:noFill/>
              <a:miter lim="800000"/>
              <a:headEnd type="none" w="sm" len="sm"/>
              <a:tailEnd type="none" w="sm" len="sm"/>
            </a:ln>
            <a:effectLst/>
          </p:spPr>
          <p:txBody>
            <a:bodyPr wrap="none">
              <a:spAutoFit/>
            </a:bodyPr>
            <a:lstStyle/>
            <a:p>
              <a:r>
                <a:rPr lang="en-US" sz="1400" b="0" dirty="0">
                  <a:effectLst/>
                  <a:latin typeface="Courier New" pitchFamily="49" charset="0"/>
                  <a:cs typeface="Arial" charset="0"/>
                </a:rPr>
                <a:t>•</a:t>
              </a:r>
              <a:endParaRPr lang="en-US" sz="1400" b="0" dirty="0">
                <a:effectLst/>
                <a:latin typeface="Courier New" pitchFamily="49" charset="0"/>
              </a:endParaRPr>
            </a:p>
          </p:txBody>
        </p:sp>
        <p:sp>
          <p:nvSpPr>
            <p:cNvPr id="180" name="Text Box 51"/>
            <p:cNvSpPr txBox="1">
              <a:spLocks noChangeArrowheads="1"/>
            </p:cNvSpPr>
            <p:nvPr/>
          </p:nvSpPr>
          <p:spPr bwMode="auto">
            <a:xfrm>
              <a:off x="1586" y="2782"/>
              <a:ext cx="184" cy="174"/>
            </a:xfrm>
            <a:prstGeom prst="rect">
              <a:avLst/>
            </a:prstGeom>
            <a:noFill/>
            <a:ln w="12700">
              <a:noFill/>
              <a:miter lim="800000"/>
              <a:headEnd type="none" w="sm" len="sm"/>
              <a:tailEnd type="none" w="sm" len="sm"/>
            </a:ln>
            <a:effectLst/>
          </p:spPr>
          <p:txBody>
            <a:bodyPr wrap="none">
              <a:spAutoFit/>
            </a:bodyPr>
            <a:lstStyle/>
            <a:p>
              <a:r>
                <a:rPr lang="en-US" sz="1400" b="0">
                  <a:effectLst/>
                  <a:latin typeface="Courier New" pitchFamily="49" charset="0"/>
                  <a:cs typeface="Arial" charset="0"/>
                </a:rPr>
                <a:t>•</a:t>
              </a:r>
              <a:endParaRPr lang="en-US" sz="1400" b="0">
                <a:effectLst/>
                <a:latin typeface="Courier New" pitchFamily="49" charset="0"/>
              </a:endParaRPr>
            </a:p>
          </p:txBody>
        </p:sp>
      </p:grpSp>
      <p:sp>
        <p:nvSpPr>
          <p:cNvPr id="181" name="Text Box 21"/>
          <p:cNvSpPr txBox="1">
            <a:spLocks noChangeArrowheads="1"/>
          </p:cNvSpPr>
          <p:nvPr/>
        </p:nvSpPr>
        <p:spPr bwMode="auto">
          <a:xfrm>
            <a:off x="7222020" y="4966551"/>
            <a:ext cx="1215782" cy="289310"/>
          </a:xfrm>
          <a:prstGeom prst="rect">
            <a:avLst/>
          </a:prstGeom>
          <a:noFill/>
          <a:ln w="12700">
            <a:noFill/>
            <a:miter lim="800000"/>
            <a:headEnd type="none" w="sm" len="sm"/>
            <a:tailEnd type="none" w="sm" len="sm"/>
          </a:ln>
          <a:effectLst/>
        </p:spPr>
        <p:txBody>
          <a:bodyPr wrap="none">
            <a:spAutoFit/>
          </a:bodyPr>
          <a:lstStyle/>
          <a:p>
            <a:r>
              <a:rPr lang="en-US" sz="1600" b="0" i="1" dirty="0" err="1" smtClean="0">
                <a:effectLst/>
                <a:latin typeface="Arial" charset="0"/>
              </a:rPr>
              <a:t>DefaultIsr.c</a:t>
            </a:r>
            <a:endParaRPr lang="en-US" sz="1600" b="0" i="1" dirty="0">
              <a:effectLst/>
              <a:latin typeface="Arial" charset="0"/>
            </a:endParaRPr>
          </a:p>
        </p:txBody>
      </p:sp>
      <p:cxnSp>
        <p:nvCxnSpPr>
          <p:cNvPr id="186" name="Straight Arrow Connector 185"/>
          <p:cNvCxnSpPr>
            <a:endCxn id="176" idx="1"/>
          </p:cNvCxnSpPr>
          <p:nvPr/>
        </p:nvCxnSpPr>
        <p:spPr bwMode="auto">
          <a:xfrm>
            <a:off x="3835110" y="5809885"/>
            <a:ext cx="1404021" cy="0"/>
          </a:xfrm>
          <a:prstGeom prst="straightConnector1">
            <a:avLst/>
          </a:prstGeom>
          <a:solidFill>
            <a:schemeClr val="accent1"/>
          </a:solidFill>
          <a:ln w="38100" cap="flat" cmpd="sng" algn="ctr">
            <a:solidFill>
              <a:schemeClr val="tx1"/>
            </a:solidFill>
            <a:prstDash val="sysDash"/>
            <a:round/>
            <a:headEnd type="none" w="sm" len="sm"/>
            <a:tailEnd type="triangle"/>
          </a:ln>
          <a:effectLst/>
        </p:spPr>
      </p:cxnSp>
      <p:cxnSp>
        <p:nvCxnSpPr>
          <p:cNvPr id="210" name="Straight Connector 209"/>
          <p:cNvCxnSpPr/>
          <p:nvPr/>
        </p:nvCxnSpPr>
        <p:spPr bwMode="auto">
          <a:xfrm>
            <a:off x="782575" y="2589102"/>
            <a:ext cx="7647434" cy="0"/>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211" name="Straight Connector 210"/>
          <p:cNvCxnSpPr/>
          <p:nvPr/>
        </p:nvCxnSpPr>
        <p:spPr bwMode="auto">
          <a:xfrm>
            <a:off x="755650" y="4646116"/>
            <a:ext cx="7674359" cy="0"/>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213" name="Straight Connector 212"/>
          <p:cNvCxnSpPr/>
          <p:nvPr/>
        </p:nvCxnSpPr>
        <p:spPr bwMode="auto">
          <a:xfrm>
            <a:off x="8426941" y="1728316"/>
            <a:ext cx="0" cy="864159"/>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215" name="Straight Connector 214"/>
          <p:cNvCxnSpPr/>
          <p:nvPr/>
        </p:nvCxnSpPr>
        <p:spPr bwMode="auto">
          <a:xfrm>
            <a:off x="786713" y="2585070"/>
            <a:ext cx="0" cy="1034430"/>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217" name="Straight Connector 216"/>
          <p:cNvCxnSpPr/>
          <p:nvPr/>
        </p:nvCxnSpPr>
        <p:spPr bwMode="auto">
          <a:xfrm>
            <a:off x="8425401" y="3622431"/>
            <a:ext cx="0" cy="1029956"/>
          </a:xfrm>
          <a:prstGeom prst="line">
            <a:avLst/>
          </a:prstGeom>
          <a:solidFill>
            <a:schemeClr val="accent1"/>
          </a:solidFill>
          <a:ln w="19050" cap="flat" cmpd="sng" algn="ctr">
            <a:solidFill>
              <a:schemeClr val="tx1"/>
            </a:solidFill>
            <a:prstDash val="solid"/>
            <a:round/>
            <a:headEnd type="none" w="sm" len="sm"/>
            <a:tailEnd type="none" w="sm" len="sm"/>
          </a:ln>
          <a:effectLst/>
        </p:spPr>
      </p:cxnSp>
      <p:cxnSp>
        <p:nvCxnSpPr>
          <p:cNvPr id="221" name="Shape 220"/>
          <p:cNvCxnSpPr>
            <a:endCxn id="8" idx="1"/>
          </p:cNvCxnSpPr>
          <p:nvPr/>
        </p:nvCxnSpPr>
        <p:spPr bwMode="auto">
          <a:xfrm rot="16200000" flipH="1">
            <a:off x="469031" y="4936575"/>
            <a:ext cx="1155711" cy="566257"/>
          </a:xfrm>
          <a:prstGeom prst="bentConnector2">
            <a:avLst/>
          </a:prstGeom>
          <a:solidFill>
            <a:schemeClr val="accent1"/>
          </a:solidFill>
          <a:ln w="19050" cap="flat" cmpd="sng" algn="ctr">
            <a:solidFill>
              <a:schemeClr val="tx1"/>
            </a:solidFill>
            <a:prstDash val="solid"/>
            <a:round/>
            <a:headEnd type="none" w="sm" len="sm"/>
            <a:tailEnd type="triangle"/>
          </a:ln>
          <a:effectLst/>
        </p:spPr>
      </p:cxnSp>
      <p:sp>
        <p:nvSpPr>
          <p:cNvPr id="50" name="TextBox 49"/>
          <p:cNvSpPr txBox="1"/>
          <p:nvPr/>
        </p:nvSpPr>
        <p:spPr>
          <a:xfrm>
            <a:off x="1280875" y="3023768"/>
            <a:ext cx="628698" cy="584775"/>
          </a:xfrm>
          <a:prstGeom prst="rect">
            <a:avLst/>
          </a:prstGeom>
          <a:noFill/>
        </p:spPr>
        <p:txBody>
          <a:bodyPr wrap="none" rtlCol="0" anchor="ctr" anchorCtr="0">
            <a:spAutoFit/>
          </a:bodyPr>
          <a:lstStyle/>
          <a:p>
            <a:pPr algn="ctr">
              <a:lnSpc>
                <a:spcPct val="100000"/>
              </a:lnSpc>
              <a:spcBef>
                <a:spcPts val="0"/>
              </a:spcBef>
            </a:pPr>
            <a:r>
              <a:rPr lang="en-US" sz="1600" b="0" dirty="0" smtClean="0">
                <a:effectLst/>
                <a:latin typeface="Arial" pitchFamily="34" charset="0"/>
                <a:cs typeface="Arial" pitchFamily="34" charset="0"/>
              </a:rPr>
              <a:t>Core</a:t>
            </a:r>
          </a:p>
          <a:p>
            <a:pPr algn="ctr">
              <a:lnSpc>
                <a:spcPct val="100000"/>
              </a:lnSpc>
              <a:spcBef>
                <a:spcPts val="0"/>
              </a:spcBef>
            </a:pPr>
            <a:r>
              <a:rPr lang="en-US" sz="1600" b="0" dirty="0" err="1" smtClean="0">
                <a:effectLst/>
                <a:latin typeface="Arial" pitchFamily="34" charset="0"/>
                <a:cs typeface="Arial" pitchFamily="34" charset="0"/>
              </a:rPr>
              <a:t>INT</a:t>
            </a:r>
            <a:r>
              <a:rPr lang="en-US" sz="1600" dirty="0" err="1" smtClean="0">
                <a:solidFill>
                  <a:schemeClr val="tx2"/>
                </a:solidFill>
                <a:effectLst/>
                <a:latin typeface="Arial" pitchFamily="34" charset="0"/>
                <a:cs typeface="Arial" pitchFamily="34" charset="0"/>
              </a:rPr>
              <a:t>x</a:t>
            </a:r>
            <a:endParaRPr lang="en-US" sz="1600" dirty="0" smtClean="0">
              <a:solidFill>
                <a:schemeClr val="tx2"/>
              </a:solidFill>
              <a:effectLst/>
              <a:latin typeface="Arial" pitchFamily="34" charset="0"/>
              <a:cs typeface="Arial" pitchFamily="34" charset="0"/>
            </a:endParaRPr>
          </a:p>
        </p:txBody>
      </p:sp>
      <p:sp>
        <p:nvSpPr>
          <p:cNvPr id="51" name="TextBox 50"/>
          <p:cNvSpPr txBox="1"/>
          <p:nvPr/>
        </p:nvSpPr>
        <p:spPr>
          <a:xfrm>
            <a:off x="4250478" y="6575345"/>
            <a:ext cx="4943982" cy="264688"/>
          </a:xfrm>
          <a:prstGeom prst="rect">
            <a:avLst/>
          </a:prstGeom>
          <a:noFill/>
        </p:spPr>
        <p:txBody>
          <a:bodyPr wrap="none" rtlCol="0" anchor="ctr" anchorCtr="0">
            <a:spAutoFit/>
          </a:bodyPr>
          <a:lstStyle/>
          <a:p>
            <a:r>
              <a:rPr lang="en-US" sz="1400" b="0" i="1" dirty="0" smtClean="0">
                <a:effectLst/>
                <a:latin typeface="Arial" pitchFamily="34" charset="0"/>
                <a:cs typeface="Arial" pitchFamily="34" charset="0"/>
              </a:rPr>
              <a:t>(For peripheral interrupts where </a:t>
            </a:r>
            <a:r>
              <a:rPr lang="en-US" sz="1400" i="1" dirty="0" smtClean="0">
                <a:solidFill>
                  <a:srgbClr val="FF0000"/>
                </a:solidFill>
                <a:effectLst/>
                <a:latin typeface="Arial" pitchFamily="34" charset="0"/>
                <a:cs typeface="Arial" pitchFamily="34" charset="0"/>
              </a:rPr>
              <a:t>x</a:t>
            </a:r>
            <a:r>
              <a:rPr lang="en-US" sz="1400" b="0" i="1" dirty="0" smtClean="0">
                <a:effectLst/>
                <a:latin typeface="Arial" pitchFamily="34" charset="0"/>
                <a:cs typeface="Arial" pitchFamily="34" charset="0"/>
              </a:rPr>
              <a:t> = 1 to 12, and </a:t>
            </a:r>
            <a:r>
              <a:rPr lang="en-US" sz="1400" i="1" dirty="0" smtClean="0">
                <a:solidFill>
                  <a:srgbClr val="FF0000"/>
                </a:solidFill>
                <a:effectLst/>
                <a:latin typeface="Arial" pitchFamily="34" charset="0"/>
                <a:cs typeface="Arial" pitchFamily="34" charset="0"/>
              </a:rPr>
              <a:t>y</a:t>
            </a:r>
            <a:r>
              <a:rPr lang="en-US" sz="1400" b="0" i="1" dirty="0" smtClean="0">
                <a:effectLst/>
                <a:latin typeface="Arial" pitchFamily="34" charset="0"/>
                <a:cs typeface="Arial" pitchFamily="34" charset="0"/>
              </a:rPr>
              <a:t> = 1 to 16)</a:t>
            </a:r>
            <a:endParaRPr lang="en-US" sz="1400" i="1" dirty="0" smtClean="0">
              <a:solidFill>
                <a:schemeClr val="tx2"/>
              </a:solidFill>
              <a:effectLst/>
              <a:latin typeface="Arial" pitchFamily="34" charset="0"/>
              <a:cs typeface="Arial" pitchFamily="34" charset="0"/>
            </a:endParaRPr>
          </a:p>
        </p:txBody>
      </p:sp>
      <p:grpSp>
        <p:nvGrpSpPr>
          <p:cNvPr id="54" name="Group 53"/>
          <p:cNvGrpSpPr/>
          <p:nvPr/>
        </p:nvGrpSpPr>
        <p:grpSpPr>
          <a:xfrm>
            <a:off x="1326655" y="5221035"/>
            <a:ext cx="3346643" cy="1144905"/>
            <a:chOff x="983913" y="566767"/>
            <a:chExt cx="3346643" cy="1144905"/>
          </a:xfrm>
        </p:grpSpPr>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913" y="566767"/>
              <a:ext cx="1775460" cy="1144905"/>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5121" y="570101"/>
              <a:ext cx="1575435" cy="1141095"/>
            </a:xfrm>
            <a:prstGeom prst="rect">
              <a:avLst/>
            </a:prstGeom>
          </p:spPr>
        </p:pic>
      </p:grpSp>
    </p:spTree>
    <p:extLst>
      <p:ext uri="{BB962C8B-B14F-4D97-AF65-F5344CB8AC3E}">
        <p14:creationId xmlns:p14="http://schemas.microsoft.com/office/powerpoint/2010/main" val="13654894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F2837xD Dual-Core Interrupt Structure</a:t>
            </a:r>
            <a:endParaRPr lang="en-US" dirty="0"/>
          </a:p>
        </p:txBody>
      </p:sp>
      <p:grpSp>
        <p:nvGrpSpPr>
          <p:cNvPr id="84" name="Group 83"/>
          <p:cNvGrpSpPr/>
          <p:nvPr/>
        </p:nvGrpSpPr>
        <p:grpSpPr>
          <a:xfrm>
            <a:off x="619443" y="819123"/>
            <a:ext cx="7855402" cy="3104933"/>
            <a:chOff x="619443" y="819123"/>
            <a:chExt cx="7855402" cy="3104933"/>
          </a:xfrm>
        </p:grpSpPr>
        <p:sp>
          <p:nvSpPr>
            <p:cNvPr id="5" name="Line 59"/>
            <p:cNvSpPr>
              <a:spLocks noChangeShapeType="1"/>
            </p:cNvSpPr>
            <p:nvPr/>
          </p:nvSpPr>
          <p:spPr bwMode="auto">
            <a:xfrm flipH="1">
              <a:off x="2697163" y="2289175"/>
              <a:ext cx="2119630" cy="0"/>
            </a:xfrm>
            <a:prstGeom prst="line">
              <a:avLst/>
            </a:prstGeom>
            <a:noFill/>
            <a:ln w="38100">
              <a:solidFill>
                <a:schemeClr val="tx1"/>
              </a:solidFill>
              <a:round/>
              <a:headEnd/>
              <a:tailEnd/>
            </a:ln>
            <a:effectLst/>
          </p:spPr>
          <p:txBody>
            <a:bodyPr wrap="none" anchor="ctr"/>
            <a:lstStyle/>
            <a:p>
              <a:endParaRPr lang="en-US">
                <a:effectLst/>
              </a:endParaRPr>
            </a:p>
          </p:txBody>
        </p:sp>
        <p:sp>
          <p:nvSpPr>
            <p:cNvPr id="6" name="Rectangle 3"/>
            <p:cNvSpPr>
              <a:spLocks noChangeArrowheads="1"/>
            </p:cNvSpPr>
            <p:nvPr/>
          </p:nvSpPr>
          <p:spPr bwMode="auto">
            <a:xfrm>
              <a:off x="721360" y="1861054"/>
              <a:ext cx="1974215" cy="836876"/>
            </a:xfrm>
            <a:prstGeom prst="rect">
              <a:avLst/>
            </a:prstGeom>
            <a:solidFill>
              <a:schemeClr val="accent2"/>
            </a:solidFill>
            <a:ln w="12700">
              <a:solidFill>
                <a:schemeClr val="tx1"/>
              </a:solidFill>
              <a:miter lim="800000"/>
              <a:headEnd/>
              <a:tailEnd/>
            </a:ln>
            <a:effectLst/>
          </p:spPr>
          <p:txBody>
            <a:bodyPr wrap="none" anchor="ctr"/>
            <a:lstStyle/>
            <a:p>
              <a:pPr algn="ctr">
                <a:lnSpc>
                  <a:spcPct val="100000"/>
                </a:lnSpc>
                <a:spcBef>
                  <a:spcPct val="0"/>
                </a:spcBef>
              </a:pPr>
              <a:r>
                <a:rPr lang="en-US" sz="1600" dirty="0" err="1">
                  <a:effectLst/>
                  <a:latin typeface="Arial" charset="0"/>
                </a:rPr>
                <a:t>ePWM</a:t>
              </a:r>
              <a:r>
                <a:rPr lang="en-US" sz="1600" dirty="0">
                  <a:effectLst/>
                  <a:latin typeface="Arial" charset="0"/>
                </a:rPr>
                <a:t>, </a:t>
              </a:r>
              <a:r>
                <a:rPr lang="en-US" sz="1600" dirty="0" err="1">
                  <a:effectLst/>
                  <a:latin typeface="Arial" charset="0"/>
                </a:rPr>
                <a:t>eCAP</a:t>
              </a:r>
              <a:r>
                <a:rPr lang="en-US" sz="1600" dirty="0">
                  <a:effectLst/>
                  <a:latin typeface="Arial" charset="0"/>
                </a:rPr>
                <a:t>, </a:t>
              </a:r>
              <a:r>
                <a:rPr lang="en-US" sz="1600" dirty="0" err="1" smtClean="0">
                  <a:effectLst/>
                  <a:latin typeface="Arial" charset="0"/>
                </a:rPr>
                <a:t>eQEP</a:t>
              </a:r>
              <a:r>
                <a:rPr lang="en-US" sz="1600" dirty="0" smtClean="0">
                  <a:effectLst/>
                  <a:latin typeface="Arial" charset="0"/>
                </a:rPr>
                <a:t>,</a:t>
              </a:r>
            </a:p>
            <a:p>
              <a:pPr algn="ctr">
                <a:lnSpc>
                  <a:spcPct val="100000"/>
                </a:lnSpc>
                <a:spcBef>
                  <a:spcPct val="0"/>
                </a:spcBef>
              </a:pPr>
              <a:r>
                <a:rPr lang="en-US" sz="1600" dirty="0" smtClean="0">
                  <a:effectLst/>
                  <a:latin typeface="Arial" charset="0"/>
                </a:rPr>
                <a:t>ADC</a:t>
              </a:r>
              <a:r>
                <a:rPr lang="en-US" sz="1600" dirty="0">
                  <a:effectLst/>
                  <a:latin typeface="Arial" charset="0"/>
                </a:rPr>
                <a:t>, SCI, SPI, </a:t>
              </a:r>
              <a:r>
                <a:rPr lang="en-US" sz="1600" dirty="0" smtClean="0">
                  <a:effectLst/>
                  <a:latin typeface="Arial" charset="0"/>
                </a:rPr>
                <a:t>I2C,</a:t>
              </a:r>
            </a:p>
            <a:p>
              <a:pPr algn="ctr">
                <a:lnSpc>
                  <a:spcPct val="100000"/>
                </a:lnSpc>
                <a:spcBef>
                  <a:spcPct val="0"/>
                </a:spcBef>
              </a:pPr>
              <a:r>
                <a:rPr lang="en-US" sz="1600" dirty="0" err="1" smtClean="0">
                  <a:effectLst/>
                  <a:latin typeface="Arial" charset="0"/>
                </a:rPr>
                <a:t>eCAN</a:t>
              </a:r>
              <a:r>
                <a:rPr lang="en-US" sz="1600" dirty="0">
                  <a:effectLst/>
                  <a:latin typeface="Arial" charset="0"/>
                </a:rPr>
                <a:t>, </a:t>
              </a:r>
              <a:r>
                <a:rPr lang="en-US" sz="1600" dirty="0" err="1">
                  <a:effectLst/>
                  <a:latin typeface="Arial" charset="0"/>
                </a:rPr>
                <a:t>McBSP</a:t>
              </a:r>
              <a:r>
                <a:rPr lang="en-US" sz="1600" dirty="0" smtClean="0">
                  <a:effectLst/>
                  <a:latin typeface="Arial" charset="0"/>
                </a:rPr>
                <a:t>, WD</a:t>
              </a:r>
              <a:endParaRPr lang="en-US" sz="1600" dirty="0">
                <a:effectLst/>
                <a:latin typeface="Arial" pitchFamily="34" charset="0"/>
                <a:cs typeface="Arial" pitchFamily="34" charset="0"/>
              </a:endParaRPr>
            </a:p>
          </p:txBody>
        </p:sp>
        <p:sp>
          <p:nvSpPr>
            <p:cNvPr id="8" name="AutoShape 5"/>
            <p:cNvSpPr>
              <a:spLocks noChangeArrowheads="1"/>
            </p:cNvSpPr>
            <p:nvPr/>
          </p:nvSpPr>
          <p:spPr bwMode="auto">
            <a:xfrm>
              <a:off x="6419850" y="2346959"/>
              <a:ext cx="661670" cy="501961"/>
            </a:xfrm>
            <a:prstGeom prst="rightArrow">
              <a:avLst>
                <a:gd name="adj1" fmla="val 61946"/>
                <a:gd name="adj2" fmla="val 57556"/>
              </a:avLst>
            </a:prstGeom>
            <a:solidFill>
              <a:schemeClr val="tx1"/>
            </a:solidFill>
            <a:ln w="12700">
              <a:solidFill>
                <a:schemeClr val="tx1"/>
              </a:solidFill>
              <a:miter lim="800000"/>
              <a:headEnd/>
              <a:tailEnd/>
            </a:ln>
            <a:effectLst/>
          </p:spPr>
          <p:txBody>
            <a:bodyPr wrap="none" anchor="ctr"/>
            <a:lstStyle/>
            <a:p>
              <a:endParaRPr lang="en-US">
                <a:effectLst/>
              </a:endParaRPr>
            </a:p>
          </p:txBody>
        </p:sp>
        <p:sp>
          <p:nvSpPr>
            <p:cNvPr id="9" name="Rectangle 31"/>
            <p:cNvSpPr>
              <a:spLocks noChangeArrowheads="1"/>
            </p:cNvSpPr>
            <p:nvPr/>
          </p:nvSpPr>
          <p:spPr bwMode="auto">
            <a:xfrm>
              <a:off x="619443" y="819123"/>
              <a:ext cx="1790556" cy="33598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i="1" dirty="0">
                  <a:solidFill>
                    <a:schemeClr val="tx2"/>
                  </a:solidFill>
                  <a:effectLst/>
                  <a:latin typeface="Arial" charset="0"/>
                </a:rPr>
                <a:t>Internal Sources</a:t>
              </a:r>
            </a:p>
          </p:txBody>
        </p:sp>
        <p:sp>
          <p:nvSpPr>
            <p:cNvPr id="10" name="Rectangle 32"/>
            <p:cNvSpPr>
              <a:spLocks noChangeArrowheads="1"/>
            </p:cNvSpPr>
            <p:nvPr/>
          </p:nvSpPr>
          <p:spPr bwMode="auto">
            <a:xfrm>
              <a:off x="619443" y="2785745"/>
              <a:ext cx="1857882" cy="33598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i="1" dirty="0">
                  <a:solidFill>
                    <a:schemeClr val="tx2"/>
                  </a:solidFill>
                  <a:effectLst/>
                  <a:latin typeface="Arial" charset="0"/>
                </a:rPr>
                <a:t>External Sources</a:t>
              </a:r>
            </a:p>
          </p:txBody>
        </p:sp>
        <p:sp>
          <p:nvSpPr>
            <p:cNvPr id="11" name="Freeform 34"/>
            <p:cNvSpPr>
              <a:spLocks/>
            </p:cNvSpPr>
            <p:nvPr/>
          </p:nvSpPr>
          <p:spPr bwMode="auto">
            <a:xfrm>
              <a:off x="721360" y="3086736"/>
              <a:ext cx="2653282" cy="728662"/>
            </a:xfrm>
            <a:custGeom>
              <a:avLst/>
              <a:gdLst/>
              <a:ahLst/>
              <a:cxnLst>
                <a:cxn ang="0">
                  <a:pos x="0" y="0"/>
                </a:cxn>
                <a:cxn ang="0">
                  <a:pos x="912" y="0"/>
                </a:cxn>
                <a:cxn ang="0">
                  <a:pos x="912" y="2016"/>
                </a:cxn>
                <a:cxn ang="0">
                  <a:pos x="1536" y="2016"/>
                </a:cxn>
              </a:cxnLst>
              <a:rect l="0" t="0" r="r" b="b"/>
              <a:pathLst>
                <a:path w="1537" h="2017">
                  <a:moveTo>
                    <a:pt x="0" y="0"/>
                  </a:moveTo>
                  <a:lnTo>
                    <a:pt x="912" y="0"/>
                  </a:lnTo>
                  <a:lnTo>
                    <a:pt x="912" y="2016"/>
                  </a:lnTo>
                  <a:lnTo>
                    <a:pt x="1536" y="2016"/>
                  </a:lnTo>
                </a:path>
              </a:pathLst>
            </a:custGeom>
            <a:noFill/>
            <a:ln w="12700" cap="rnd" cmpd="sng">
              <a:solidFill>
                <a:schemeClr val="tx2"/>
              </a:solidFill>
              <a:prstDash val="lgDash"/>
              <a:round/>
              <a:headEnd type="none" w="med" len="med"/>
              <a:tailEnd type="none" w="med" len="med"/>
            </a:ln>
            <a:effectLst/>
          </p:spPr>
          <p:txBody>
            <a:bodyPr/>
            <a:lstStyle/>
            <a:p>
              <a:endParaRPr lang="en-US">
                <a:effectLst/>
              </a:endParaRPr>
            </a:p>
          </p:txBody>
        </p:sp>
        <p:grpSp>
          <p:nvGrpSpPr>
            <p:cNvPr id="56" name="Group 55"/>
            <p:cNvGrpSpPr/>
            <p:nvPr/>
          </p:nvGrpSpPr>
          <p:grpSpPr>
            <a:xfrm>
              <a:off x="1784673" y="3543250"/>
              <a:ext cx="546626" cy="335989"/>
              <a:chOff x="1410128" y="4315410"/>
              <a:chExt cx="546626" cy="335989"/>
            </a:xfrm>
          </p:grpSpPr>
          <p:sp>
            <p:nvSpPr>
              <p:cNvPr id="18" name="Rectangle 13"/>
              <p:cNvSpPr>
                <a:spLocks noChangeArrowheads="1"/>
              </p:cNvSpPr>
              <p:nvPr/>
            </p:nvSpPr>
            <p:spPr bwMode="auto">
              <a:xfrm>
                <a:off x="1410128" y="4315410"/>
                <a:ext cx="546626" cy="33598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dirty="0" err="1">
                    <a:effectLst/>
                    <a:latin typeface="Arial" charset="0"/>
                  </a:rPr>
                  <a:t>TZx</a:t>
                </a:r>
                <a:endParaRPr lang="en-US" sz="1800" dirty="0">
                  <a:effectLst/>
                  <a:latin typeface="Arial" charset="0"/>
                </a:endParaRPr>
              </a:p>
            </p:txBody>
          </p:sp>
          <p:sp>
            <p:nvSpPr>
              <p:cNvPr id="19" name="Line 14"/>
              <p:cNvSpPr>
                <a:spLocks noChangeShapeType="1"/>
              </p:cNvSpPr>
              <p:nvPr/>
            </p:nvSpPr>
            <p:spPr bwMode="auto">
              <a:xfrm>
                <a:off x="1497807" y="4361448"/>
                <a:ext cx="348456"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16" name="Group 15"/>
            <p:cNvGrpSpPr/>
            <p:nvPr/>
          </p:nvGrpSpPr>
          <p:grpSpPr>
            <a:xfrm>
              <a:off x="6292850" y="3588067"/>
              <a:ext cx="602730" cy="335989"/>
              <a:chOff x="7075170" y="1419225"/>
              <a:chExt cx="602730" cy="335989"/>
            </a:xfrm>
          </p:grpSpPr>
          <p:sp>
            <p:nvSpPr>
              <p:cNvPr id="37" name="Rectangle 45"/>
              <p:cNvSpPr>
                <a:spLocks noChangeArrowheads="1"/>
              </p:cNvSpPr>
              <p:nvPr/>
            </p:nvSpPr>
            <p:spPr bwMode="auto">
              <a:xfrm>
                <a:off x="7075170" y="1419225"/>
                <a:ext cx="602730" cy="33598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dirty="0">
                    <a:effectLst/>
                    <a:latin typeface="Arial" charset="0"/>
                  </a:rPr>
                  <a:t>XRS</a:t>
                </a:r>
              </a:p>
            </p:txBody>
          </p:sp>
          <p:sp>
            <p:nvSpPr>
              <p:cNvPr id="38" name="Line 46"/>
              <p:cNvSpPr>
                <a:spLocks noChangeShapeType="1"/>
              </p:cNvSpPr>
              <p:nvPr/>
            </p:nvSpPr>
            <p:spPr bwMode="auto">
              <a:xfrm>
                <a:off x="7160654" y="1453515"/>
                <a:ext cx="394094" cy="0"/>
              </a:xfrm>
              <a:prstGeom prst="line">
                <a:avLst/>
              </a:prstGeom>
              <a:noFill/>
              <a:ln w="25400">
                <a:solidFill>
                  <a:schemeClr val="tx1"/>
                </a:solidFill>
                <a:round/>
                <a:headEnd/>
                <a:tailEnd/>
              </a:ln>
              <a:effectLst/>
            </p:spPr>
            <p:txBody>
              <a:bodyPr wrap="none" anchor="ctr"/>
              <a:lstStyle/>
              <a:p>
                <a:endParaRPr lang="en-US">
                  <a:effectLst/>
                </a:endParaRPr>
              </a:p>
            </p:txBody>
          </p:sp>
        </p:grpSp>
        <p:grpSp>
          <p:nvGrpSpPr>
            <p:cNvPr id="41" name="Group 40"/>
            <p:cNvGrpSpPr/>
            <p:nvPr/>
          </p:nvGrpSpPr>
          <p:grpSpPr>
            <a:xfrm>
              <a:off x="7091665" y="1209993"/>
              <a:ext cx="1383180" cy="2275551"/>
              <a:chOff x="6939265" y="1857692"/>
              <a:chExt cx="1383180" cy="2275551"/>
            </a:xfrm>
          </p:grpSpPr>
          <p:sp>
            <p:nvSpPr>
              <p:cNvPr id="23" name="Rectangle 35"/>
              <p:cNvSpPr>
                <a:spLocks noChangeArrowheads="1"/>
              </p:cNvSpPr>
              <p:nvPr/>
            </p:nvSpPr>
            <p:spPr bwMode="auto">
              <a:xfrm>
                <a:off x="6939265" y="1857692"/>
                <a:ext cx="1383180" cy="2231505"/>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24" name="Rectangle 36"/>
              <p:cNvSpPr>
                <a:spLocks noChangeArrowheads="1"/>
              </p:cNvSpPr>
              <p:nvPr/>
            </p:nvSpPr>
            <p:spPr bwMode="auto">
              <a:xfrm>
                <a:off x="6956402" y="2201990"/>
                <a:ext cx="559450" cy="286745"/>
              </a:xfrm>
              <a:prstGeom prst="rect">
                <a:avLst/>
              </a:prstGeom>
              <a:noFill/>
              <a:ln w="12700">
                <a:noFill/>
                <a:miter lim="800000"/>
                <a:headEnd/>
                <a:tailEnd/>
              </a:ln>
              <a:effectLst/>
            </p:spPr>
            <p:txBody>
              <a:bodyPr wrap="none" lIns="90488" tIns="44450" rIns="90488" bIns="44450">
                <a:spAutoFit/>
              </a:bodyPr>
              <a:lstStyle/>
              <a:p>
                <a:pPr algn="ctr"/>
                <a:r>
                  <a:rPr lang="en-US" sz="1600" dirty="0">
                    <a:effectLst/>
                    <a:latin typeface="Arial" charset="0"/>
                  </a:rPr>
                  <a:t>NMI</a:t>
                </a:r>
                <a:endParaRPr lang="en-US" sz="1800" dirty="0">
                  <a:effectLst/>
                  <a:latin typeface="Arial" charset="0"/>
                </a:endParaRPr>
              </a:p>
            </p:txBody>
          </p:sp>
          <p:sp>
            <p:nvSpPr>
              <p:cNvPr id="25" name="Rectangle 37"/>
              <p:cNvSpPr>
                <a:spLocks noChangeArrowheads="1"/>
              </p:cNvSpPr>
              <p:nvPr/>
            </p:nvSpPr>
            <p:spPr bwMode="auto">
              <a:xfrm>
                <a:off x="6945464" y="1857692"/>
                <a:ext cx="1376981" cy="335989"/>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600" dirty="0" smtClean="0">
                    <a:effectLst/>
                    <a:latin typeface="Arial" charset="0"/>
                  </a:rPr>
                  <a:t>CPU1 </a:t>
                </a:r>
                <a:r>
                  <a:rPr lang="en-US" sz="1600" dirty="0">
                    <a:effectLst/>
                    <a:latin typeface="Arial" charset="0"/>
                  </a:rPr>
                  <a:t>CORE</a:t>
                </a:r>
              </a:p>
            </p:txBody>
          </p:sp>
          <p:sp>
            <p:nvSpPr>
              <p:cNvPr id="26" name="Rectangle 38"/>
              <p:cNvSpPr>
                <a:spLocks noChangeArrowheads="1"/>
              </p:cNvSpPr>
              <p:nvPr/>
            </p:nvSpPr>
            <p:spPr bwMode="auto">
              <a:xfrm>
                <a:off x="6956402" y="2416542"/>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a:t>
                </a:r>
                <a:endParaRPr lang="en-US" sz="1800" dirty="0">
                  <a:effectLst/>
                  <a:latin typeface="Arial" charset="0"/>
                </a:endParaRPr>
              </a:p>
            </p:txBody>
          </p:sp>
          <p:sp>
            <p:nvSpPr>
              <p:cNvPr id="27" name="Rectangle 39"/>
              <p:cNvSpPr>
                <a:spLocks noChangeArrowheads="1"/>
              </p:cNvSpPr>
              <p:nvPr/>
            </p:nvSpPr>
            <p:spPr bwMode="auto">
              <a:xfrm>
                <a:off x="6956402" y="3631949"/>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INT13</a:t>
                </a:r>
                <a:endParaRPr lang="en-US" sz="1800" dirty="0">
                  <a:effectLst/>
                  <a:latin typeface="Arial" charset="0"/>
                </a:endParaRPr>
              </a:p>
            </p:txBody>
          </p:sp>
          <p:sp>
            <p:nvSpPr>
              <p:cNvPr id="28" name="Rectangle 40"/>
              <p:cNvSpPr>
                <a:spLocks noChangeArrowheads="1"/>
              </p:cNvSpPr>
              <p:nvPr/>
            </p:nvSpPr>
            <p:spPr bwMode="auto">
              <a:xfrm>
                <a:off x="6956402" y="2631094"/>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INT2</a:t>
                </a:r>
                <a:endParaRPr lang="en-US" sz="1800" dirty="0">
                  <a:effectLst/>
                  <a:latin typeface="Arial" charset="0"/>
                </a:endParaRPr>
              </a:p>
            </p:txBody>
          </p:sp>
          <p:sp>
            <p:nvSpPr>
              <p:cNvPr id="29" name="Rectangle 41"/>
              <p:cNvSpPr>
                <a:spLocks noChangeArrowheads="1"/>
              </p:cNvSpPr>
              <p:nvPr/>
            </p:nvSpPr>
            <p:spPr bwMode="auto">
              <a:xfrm>
                <a:off x="6956402" y="2845646"/>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INT3</a:t>
                </a:r>
                <a:endParaRPr lang="en-US" sz="1800" dirty="0">
                  <a:effectLst/>
                  <a:latin typeface="Arial" charset="0"/>
                </a:endParaRPr>
              </a:p>
            </p:txBody>
          </p:sp>
          <p:sp>
            <p:nvSpPr>
              <p:cNvPr id="30" name="Rectangle 42"/>
              <p:cNvSpPr>
                <a:spLocks noChangeArrowheads="1"/>
              </p:cNvSpPr>
              <p:nvPr/>
            </p:nvSpPr>
            <p:spPr bwMode="auto">
              <a:xfrm>
                <a:off x="6956402" y="3417397"/>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INT12</a:t>
                </a:r>
                <a:endParaRPr lang="en-US" sz="1800" dirty="0">
                  <a:effectLst/>
                  <a:latin typeface="Arial" charset="0"/>
                </a:endParaRPr>
              </a:p>
            </p:txBody>
          </p:sp>
          <p:sp>
            <p:nvSpPr>
              <p:cNvPr id="31" name="Rectangle 43"/>
              <p:cNvSpPr>
                <a:spLocks noChangeArrowheads="1"/>
              </p:cNvSpPr>
              <p:nvPr/>
            </p:nvSpPr>
            <p:spPr bwMode="auto">
              <a:xfrm>
                <a:off x="6956402" y="3846498"/>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INT14</a:t>
                </a:r>
                <a:endParaRPr lang="en-US" sz="1800" dirty="0">
                  <a:effectLst/>
                  <a:latin typeface="Arial" charset="0"/>
                </a:endParaRPr>
              </a:p>
            </p:txBody>
          </p:sp>
          <p:grpSp>
            <p:nvGrpSpPr>
              <p:cNvPr id="40" name="Group 39"/>
              <p:cNvGrpSpPr/>
              <p:nvPr/>
            </p:nvGrpSpPr>
            <p:grpSpPr>
              <a:xfrm>
                <a:off x="7151990" y="2994354"/>
                <a:ext cx="263525" cy="561080"/>
                <a:chOff x="7151990" y="2994354"/>
                <a:chExt cx="263525" cy="561080"/>
              </a:xfrm>
            </p:grpSpPr>
            <p:sp>
              <p:nvSpPr>
                <p:cNvPr id="34" name="Text Box 49"/>
                <p:cNvSpPr txBox="1">
                  <a:spLocks noChangeArrowheads="1"/>
                </p:cNvSpPr>
                <p:nvPr/>
              </p:nvSpPr>
              <p:spPr bwMode="auto">
                <a:xfrm>
                  <a:off x="7151990" y="2994354"/>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sp>
              <p:nvSpPr>
                <p:cNvPr id="35" name="Text Box 50"/>
                <p:cNvSpPr txBox="1">
                  <a:spLocks noChangeArrowheads="1"/>
                </p:cNvSpPr>
                <p:nvPr/>
              </p:nvSpPr>
              <p:spPr bwMode="auto">
                <a:xfrm>
                  <a:off x="7151990" y="3119319"/>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sp>
              <p:nvSpPr>
                <p:cNvPr id="36" name="Text Box 51"/>
                <p:cNvSpPr txBox="1">
                  <a:spLocks noChangeArrowheads="1"/>
                </p:cNvSpPr>
                <p:nvPr/>
              </p:nvSpPr>
              <p:spPr bwMode="auto">
                <a:xfrm>
                  <a:off x="7151990" y="3244284"/>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grpSp>
        </p:grpSp>
        <p:sp>
          <p:nvSpPr>
            <p:cNvPr id="39" name="Rectangle 52"/>
            <p:cNvSpPr>
              <a:spLocks noChangeArrowheads="1"/>
            </p:cNvSpPr>
            <p:nvPr/>
          </p:nvSpPr>
          <p:spPr bwMode="auto">
            <a:xfrm>
              <a:off x="4816793" y="1891348"/>
              <a:ext cx="750888" cy="1613162"/>
            </a:xfrm>
            <a:prstGeom prst="rect">
              <a:avLst/>
            </a:prstGeom>
            <a:solidFill>
              <a:schemeClr val="accent1"/>
            </a:solidFill>
            <a:ln w="12700">
              <a:solidFill>
                <a:schemeClr val="tx1"/>
              </a:solidFill>
              <a:miter lim="800000"/>
              <a:headEnd/>
              <a:tailEnd/>
            </a:ln>
            <a:effectLst/>
          </p:spPr>
          <p:txBody>
            <a:bodyPr wrap="none" anchor="ctr"/>
            <a:lstStyle/>
            <a:p>
              <a:pPr algn="ctr"/>
              <a:r>
                <a:rPr lang="en-US" sz="1600" dirty="0" smtClean="0">
                  <a:effectLst/>
                  <a:latin typeface="Arial" pitchFamily="34" charset="0"/>
                  <a:cs typeface="Arial" pitchFamily="34" charset="0"/>
                </a:rPr>
                <a:t>ePIE.1</a:t>
              </a:r>
              <a:endParaRPr lang="en-US" sz="1600" dirty="0">
                <a:effectLst/>
                <a:latin typeface="Arial" pitchFamily="34" charset="0"/>
                <a:cs typeface="Arial" pitchFamily="34" charset="0"/>
              </a:endParaRPr>
            </a:p>
          </p:txBody>
        </p:sp>
        <p:sp>
          <p:nvSpPr>
            <p:cNvPr id="42" name="Rectangle 55"/>
            <p:cNvSpPr>
              <a:spLocks noChangeArrowheads="1"/>
            </p:cNvSpPr>
            <p:nvPr/>
          </p:nvSpPr>
          <p:spPr bwMode="auto">
            <a:xfrm>
              <a:off x="1400827" y="1060247"/>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TINT2.1</a:t>
              </a:r>
              <a:endParaRPr lang="en-US" sz="1800" dirty="0">
                <a:effectLst/>
                <a:latin typeface="Arial" charset="0"/>
              </a:endParaRPr>
            </a:p>
          </p:txBody>
        </p:sp>
        <p:sp>
          <p:nvSpPr>
            <p:cNvPr id="43" name="Rectangle 56"/>
            <p:cNvSpPr>
              <a:spLocks noChangeArrowheads="1"/>
            </p:cNvSpPr>
            <p:nvPr/>
          </p:nvSpPr>
          <p:spPr bwMode="auto">
            <a:xfrm>
              <a:off x="1400827" y="1293716"/>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TINT1.1</a:t>
              </a:r>
              <a:endParaRPr lang="en-US" sz="1800" dirty="0">
                <a:effectLst/>
                <a:latin typeface="Arial" charset="0"/>
              </a:endParaRPr>
            </a:p>
          </p:txBody>
        </p:sp>
        <p:sp>
          <p:nvSpPr>
            <p:cNvPr id="44" name="Rectangle 57"/>
            <p:cNvSpPr>
              <a:spLocks noChangeArrowheads="1"/>
            </p:cNvSpPr>
            <p:nvPr/>
          </p:nvSpPr>
          <p:spPr bwMode="auto">
            <a:xfrm>
              <a:off x="1400827" y="1527185"/>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TINT0.1</a:t>
              </a:r>
              <a:endParaRPr lang="en-US" sz="1800" dirty="0">
                <a:effectLst/>
                <a:latin typeface="Arial" charset="0"/>
              </a:endParaRPr>
            </a:p>
          </p:txBody>
        </p:sp>
        <p:cxnSp>
          <p:nvCxnSpPr>
            <p:cNvPr id="45" name="AutoShape 74"/>
            <p:cNvCxnSpPr>
              <a:cxnSpLocks noChangeShapeType="1"/>
              <a:stCxn id="8" idx="1"/>
              <a:endCxn id="43" idx="3"/>
            </p:cNvCxnSpPr>
            <p:nvPr/>
          </p:nvCxnSpPr>
          <p:spPr bwMode="auto">
            <a:xfrm rot="10800000">
              <a:off x="2324158" y="1437090"/>
              <a:ext cx="4095692" cy="1160851"/>
            </a:xfrm>
            <a:prstGeom prst="bentConnector3">
              <a:avLst>
                <a:gd name="adj1" fmla="val 14651"/>
              </a:avLst>
            </a:prstGeom>
            <a:noFill/>
            <a:ln w="12700">
              <a:solidFill>
                <a:schemeClr val="tx1"/>
              </a:solidFill>
              <a:miter lim="800000"/>
              <a:headEnd type="none" w="sm" len="sm"/>
              <a:tailEnd type="none" w="sm" len="sm"/>
            </a:ln>
            <a:effectLst/>
          </p:spPr>
        </p:cxnSp>
        <p:cxnSp>
          <p:nvCxnSpPr>
            <p:cNvPr id="46" name="AutoShape 75"/>
            <p:cNvCxnSpPr>
              <a:cxnSpLocks noChangeShapeType="1"/>
              <a:endCxn id="42" idx="3"/>
            </p:cNvCxnSpPr>
            <p:nvPr/>
          </p:nvCxnSpPr>
          <p:spPr bwMode="auto">
            <a:xfrm rot="10800000">
              <a:off x="2324158" y="1203621"/>
              <a:ext cx="4248092" cy="1305901"/>
            </a:xfrm>
            <a:prstGeom prst="bentConnector3">
              <a:avLst>
                <a:gd name="adj1" fmla="val 10538"/>
              </a:avLst>
            </a:prstGeom>
            <a:noFill/>
            <a:ln w="12700">
              <a:solidFill>
                <a:schemeClr val="tx1"/>
              </a:solidFill>
              <a:miter lim="800000"/>
              <a:headEnd type="none" w="sm" len="sm"/>
              <a:tailEnd type="none" w="sm" len="sm"/>
            </a:ln>
            <a:effectLst/>
          </p:spPr>
        </p:cxnSp>
        <p:cxnSp>
          <p:nvCxnSpPr>
            <p:cNvPr id="47" name="AutoShape 78"/>
            <p:cNvCxnSpPr>
              <a:cxnSpLocks noChangeShapeType="1"/>
            </p:cNvCxnSpPr>
            <p:nvPr/>
          </p:nvCxnSpPr>
          <p:spPr bwMode="auto">
            <a:xfrm rot="10800000" flipV="1">
              <a:off x="2343357" y="2556510"/>
              <a:ext cx="2473436" cy="736698"/>
            </a:xfrm>
            <a:prstGeom prst="bentConnector3">
              <a:avLst>
                <a:gd name="adj1" fmla="val 75031"/>
              </a:avLst>
            </a:prstGeom>
            <a:noFill/>
            <a:ln w="12700">
              <a:solidFill>
                <a:schemeClr val="tx1"/>
              </a:solidFill>
              <a:miter lim="800000"/>
              <a:headEnd type="none" w="sm" len="sm"/>
              <a:tailEnd type="none" w="sm" len="sm"/>
            </a:ln>
            <a:effectLst/>
          </p:spPr>
        </p:cxnSp>
        <p:cxnSp>
          <p:nvCxnSpPr>
            <p:cNvPr id="48" name="AutoShape 80"/>
            <p:cNvCxnSpPr>
              <a:cxnSpLocks noChangeShapeType="1"/>
              <a:endCxn id="18" idx="3"/>
            </p:cNvCxnSpPr>
            <p:nvPr/>
          </p:nvCxnSpPr>
          <p:spPr bwMode="auto">
            <a:xfrm rot="10800000" flipV="1">
              <a:off x="2331299" y="2799397"/>
              <a:ext cx="2485494" cy="911847"/>
            </a:xfrm>
            <a:prstGeom prst="bentConnector3">
              <a:avLst>
                <a:gd name="adj1" fmla="val 62135"/>
              </a:avLst>
            </a:prstGeom>
            <a:noFill/>
            <a:ln w="12700">
              <a:solidFill>
                <a:schemeClr val="tx1"/>
              </a:solidFill>
              <a:miter lim="800000"/>
              <a:headEnd type="none" w="sm" len="sm"/>
              <a:tailEnd type="none" w="sm" len="sm"/>
            </a:ln>
            <a:effectLst/>
          </p:spPr>
        </p:cxnSp>
        <p:grpSp>
          <p:nvGrpSpPr>
            <p:cNvPr id="55" name="Group 54"/>
            <p:cNvGrpSpPr/>
            <p:nvPr/>
          </p:nvGrpSpPr>
          <p:grpSpPr>
            <a:xfrm>
              <a:off x="770144" y="3124937"/>
              <a:ext cx="1573213" cy="336550"/>
              <a:chOff x="412909" y="3897097"/>
              <a:chExt cx="1573213" cy="336550"/>
            </a:xfrm>
          </p:grpSpPr>
          <p:sp>
            <p:nvSpPr>
              <p:cNvPr id="20" name="Rectangle 11"/>
              <p:cNvSpPr>
                <a:spLocks noChangeArrowheads="1"/>
              </p:cNvSpPr>
              <p:nvPr/>
            </p:nvSpPr>
            <p:spPr bwMode="auto">
              <a:xfrm>
                <a:off x="412909" y="3897097"/>
                <a:ext cx="1573213" cy="336550"/>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dirty="0">
                    <a:effectLst/>
                    <a:latin typeface="Arial" charset="0"/>
                  </a:rPr>
                  <a:t>XINT1 – </a:t>
                </a:r>
                <a:r>
                  <a:rPr lang="en-US" sz="1600" dirty="0" smtClean="0">
                    <a:effectLst/>
                    <a:latin typeface="Arial" charset="0"/>
                  </a:rPr>
                  <a:t>XINT5</a:t>
                </a:r>
                <a:endParaRPr lang="en-US" sz="1600" dirty="0">
                  <a:effectLst/>
                  <a:latin typeface="Arial" charset="0"/>
                </a:endParaRPr>
              </a:p>
            </p:txBody>
          </p:sp>
          <p:sp>
            <p:nvSpPr>
              <p:cNvPr id="21" name="Line 12"/>
              <p:cNvSpPr>
                <a:spLocks noChangeShapeType="1"/>
              </p:cNvSpPr>
              <p:nvPr/>
            </p:nvSpPr>
            <p:spPr bwMode="auto">
              <a:xfrm>
                <a:off x="1306163" y="3944432"/>
                <a:ext cx="558339" cy="0"/>
              </a:xfrm>
              <a:prstGeom prst="line">
                <a:avLst/>
              </a:prstGeom>
              <a:noFill/>
              <a:ln w="25400">
                <a:solidFill>
                  <a:schemeClr val="tx1"/>
                </a:solidFill>
                <a:round/>
                <a:headEnd/>
                <a:tailEnd/>
              </a:ln>
              <a:effectLst/>
            </p:spPr>
            <p:txBody>
              <a:bodyPr wrap="none" anchor="ctr"/>
              <a:lstStyle/>
              <a:p>
                <a:endParaRPr lang="en-US">
                  <a:effectLst/>
                </a:endParaRPr>
              </a:p>
            </p:txBody>
          </p:sp>
          <p:sp>
            <p:nvSpPr>
              <p:cNvPr id="50" name="Line 83"/>
              <p:cNvSpPr>
                <a:spLocks noChangeShapeType="1"/>
              </p:cNvSpPr>
              <p:nvPr/>
            </p:nvSpPr>
            <p:spPr bwMode="auto">
              <a:xfrm>
                <a:off x="502887" y="3943645"/>
                <a:ext cx="536575" cy="0"/>
              </a:xfrm>
              <a:prstGeom prst="line">
                <a:avLst/>
              </a:prstGeom>
              <a:noFill/>
              <a:ln w="25400">
                <a:solidFill>
                  <a:schemeClr val="tx1"/>
                </a:solidFill>
                <a:round/>
                <a:headEnd/>
                <a:tailEnd/>
              </a:ln>
              <a:effectLst/>
            </p:spPr>
            <p:txBody>
              <a:bodyPr wrap="none" anchor="ctr"/>
              <a:lstStyle/>
              <a:p>
                <a:endParaRPr lang="en-US">
                  <a:effectLst/>
                </a:endParaRPr>
              </a:p>
            </p:txBody>
          </p:sp>
        </p:grpSp>
        <p:cxnSp>
          <p:nvCxnSpPr>
            <p:cNvPr id="51" name="AutoShape 74"/>
            <p:cNvCxnSpPr>
              <a:cxnSpLocks noChangeShapeType="1"/>
            </p:cNvCxnSpPr>
            <p:nvPr/>
          </p:nvCxnSpPr>
          <p:spPr bwMode="auto">
            <a:xfrm rot="10800000">
              <a:off x="2318113" y="1651557"/>
              <a:ext cx="2498680" cy="439816"/>
            </a:xfrm>
            <a:prstGeom prst="bentConnector3">
              <a:avLst>
                <a:gd name="adj1" fmla="val 68237"/>
              </a:avLst>
            </a:prstGeom>
            <a:noFill/>
            <a:ln w="12700">
              <a:solidFill>
                <a:schemeClr val="tx1"/>
              </a:solidFill>
              <a:miter lim="800000"/>
              <a:headEnd type="none" w="sm" len="sm"/>
              <a:tailEnd type="none" w="sm" len="sm"/>
            </a:ln>
            <a:effectLst/>
          </p:spPr>
        </p:cxnSp>
        <p:cxnSp>
          <p:nvCxnSpPr>
            <p:cNvPr id="66" name="Straight Connector 65"/>
            <p:cNvCxnSpPr>
              <a:stCxn id="39" idx="3"/>
            </p:cNvCxnSpPr>
            <p:nvPr/>
          </p:nvCxnSpPr>
          <p:spPr bwMode="auto">
            <a:xfrm flipV="1">
              <a:off x="5567681" y="2693186"/>
              <a:ext cx="874394" cy="4743"/>
            </a:xfrm>
            <a:prstGeom prst="line">
              <a:avLst/>
            </a:prstGeom>
            <a:solidFill>
              <a:schemeClr val="accent1"/>
            </a:solidFill>
            <a:ln w="38100" cap="flat" cmpd="sng" algn="ctr">
              <a:solidFill>
                <a:schemeClr val="tx1"/>
              </a:solidFill>
              <a:prstDash val="solid"/>
              <a:round/>
              <a:headEnd type="none" w="sm" len="sm"/>
              <a:tailEnd type="none" w="sm" len="sm"/>
            </a:ln>
            <a:effectLst/>
          </p:spPr>
        </p:cxnSp>
        <p:cxnSp>
          <p:nvCxnSpPr>
            <p:cNvPr id="105" name="Elbow Connector 104"/>
            <p:cNvCxnSpPr>
              <a:endCxn id="23" idx="2"/>
            </p:cNvCxnSpPr>
            <p:nvPr/>
          </p:nvCxnSpPr>
          <p:spPr bwMode="auto">
            <a:xfrm flipV="1">
              <a:off x="6895580" y="3441498"/>
              <a:ext cx="887675" cy="301864"/>
            </a:xfrm>
            <a:prstGeom prst="bentConnector2">
              <a:avLst/>
            </a:prstGeom>
            <a:solidFill>
              <a:schemeClr val="accent1"/>
            </a:solidFill>
            <a:ln w="12700" cap="flat" cmpd="sng" algn="ctr">
              <a:solidFill>
                <a:schemeClr val="tx1"/>
              </a:solidFill>
              <a:prstDash val="solid"/>
              <a:round/>
              <a:headEnd type="none" w="sm" len="sm"/>
              <a:tailEnd type="triangle"/>
            </a:ln>
            <a:effectLst/>
          </p:spPr>
        </p:cxnSp>
        <p:sp>
          <p:nvSpPr>
            <p:cNvPr id="3" name="TextBox 2"/>
            <p:cNvSpPr txBox="1"/>
            <p:nvPr/>
          </p:nvSpPr>
          <p:spPr>
            <a:xfrm>
              <a:off x="3302000" y="1527227"/>
              <a:ext cx="1471878" cy="289310"/>
            </a:xfrm>
            <a:prstGeom prst="rect">
              <a:avLst/>
            </a:prstGeom>
            <a:solidFill>
              <a:schemeClr val="accent2"/>
            </a:solidFill>
            <a:ln>
              <a:solidFill>
                <a:schemeClr val="tx1"/>
              </a:solidFill>
            </a:ln>
          </p:spPr>
          <p:txBody>
            <a:bodyPr wrap="none" rtlCol="0" anchor="ctr" anchorCtr="0">
              <a:spAutoFit/>
            </a:bodyPr>
            <a:lstStyle/>
            <a:p>
              <a:r>
                <a:rPr lang="en-US" sz="1600" dirty="0" smtClean="0">
                  <a:effectLst/>
                </a:rPr>
                <a:t>DMA1.1  CLA1.1</a:t>
              </a:r>
            </a:p>
          </p:txBody>
        </p:sp>
      </p:grpSp>
      <p:cxnSp>
        <p:nvCxnSpPr>
          <p:cNvPr id="81" name="Elbow Connector 80"/>
          <p:cNvCxnSpPr>
            <a:stCxn id="3" idx="3"/>
            <a:endCxn id="39" idx="0"/>
          </p:cNvCxnSpPr>
          <p:nvPr/>
        </p:nvCxnSpPr>
        <p:spPr bwMode="auto">
          <a:xfrm>
            <a:off x="4773878" y="1671882"/>
            <a:ext cx="418359" cy="219466"/>
          </a:xfrm>
          <a:prstGeom prst="bentConnector2">
            <a:avLst/>
          </a:prstGeom>
          <a:solidFill>
            <a:schemeClr val="accent1"/>
          </a:solidFill>
          <a:ln w="12700" cap="flat" cmpd="sng" algn="ctr">
            <a:solidFill>
              <a:schemeClr val="tx1"/>
            </a:solidFill>
            <a:prstDash val="solid"/>
            <a:round/>
            <a:headEnd type="none" w="sm" len="sm"/>
            <a:tailEnd type="none" w="sm" len="sm"/>
          </a:ln>
          <a:effectLst/>
        </p:spPr>
      </p:cxnSp>
      <p:grpSp>
        <p:nvGrpSpPr>
          <p:cNvPr id="85" name="Group 84"/>
          <p:cNvGrpSpPr/>
          <p:nvPr/>
        </p:nvGrpSpPr>
        <p:grpSpPr>
          <a:xfrm>
            <a:off x="619443" y="2282509"/>
            <a:ext cx="7875722" cy="4255821"/>
            <a:chOff x="619443" y="2282509"/>
            <a:chExt cx="7875722" cy="4255821"/>
          </a:xfrm>
        </p:grpSpPr>
        <p:sp>
          <p:nvSpPr>
            <p:cNvPr id="54" name="Rectangle 55"/>
            <p:cNvSpPr>
              <a:spLocks noChangeArrowheads="1"/>
            </p:cNvSpPr>
            <p:nvPr/>
          </p:nvSpPr>
          <p:spPr bwMode="auto">
            <a:xfrm>
              <a:off x="1390667" y="5784647"/>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TINT0.2</a:t>
              </a:r>
              <a:endParaRPr lang="en-US" sz="1800" dirty="0">
                <a:effectLst/>
                <a:latin typeface="Arial" charset="0"/>
              </a:endParaRPr>
            </a:p>
          </p:txBody>
        </p:sp>
        <p:sp>
          <p:nvSpPr>
            <p:cNvPr id="57" name="Rectangle 56"/>
            <p:cNvSpPr>
              <a:spLocks noChangeArrowheads="1"/>
            </p:cNvSpPr>
            <p:nvPr/>
          </p:nvSpPr>
          <p:spPr bwMode="auto">
            <a:xfrm>
              <a:off x="1390667" y="6018116"/>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TINT1.2</a:t>
              </a:r>
              <a:endParaRPr lang="en-US" sz="1800" dirty="0">
                <a:effectLst/>
                <a:latin typeface="Arial" charset="0"/>
              </a:endParaRPr>
            </a:p>
          </p:txBody>
        </p:sp>
        <p:sp>
          <p:nvSpPr>
            <p:cNvPr id="58" name="Rectangle 57"/>
            <p:cNvSpPr>
              <a:spLocks noChangeArrowheads="1"/>
            </p:cNvSpPr>
            <p:nvPr/>
          </p:nvSpPr>
          <p:spPr bwMode="auto">
            <a:xfrm>
              <a:off x="1390667" y="6251585"/>
              <a:ext cx="923331" cy="286745"/>
            </a:xfrm>
            <a:prstGeom prst="rect">
              <a:avLst/>
            </a:prstGeom>
            <a:noFill/>
            <a:ln w="12700">
              <a:noFill/>
              <a:miter lim="800000"/>
              <a:headEnd/>
              <a:tailEnd/>
            </a:ln>
            <a:effectLst/>
          </p:spPr>
          <p:txBody>
            <a:bodyPr wrap="none" lIns="90488" tIns="44450" rIns="90488" bIns="44450">
              <a:spAutoFit/>
            </a:bodyPr>
            <a:lstStyle/>
            <a:p>
              <a:pPr algn="r"/>
              <a:r>
                <a:rPr lang="en-US" sz="1600" dirty="0" smtClean="0">
                  <a:effectLst/>
                  <a:latin typeface="Arial" charset="0"/>
                </a:rPr>
                <a:t>TINT2.2</a:t>
              </a:r>
              <a:endParaRPr lang="en-US" sz="1800" dirty="0">
                <a:effectLst/>
                <a:latin typeface="Arial" charset="0"/>
              </a:endParaRPr>
            </a:p>
          </p:txBody>
        </p:sp>
        <p:cxnSp>
          <p:nvCxnSpPr>
            <p:cNvPr id="59" name="AutoShape 74"/>
            <p:cNvCxnSpPr>
              <a:cxnSpLocks noChangeShapeType="1"/>
            </p:cNvCxnSpPr>
            <p:nvPr/>
          </p:nvCxnSpPr>
          <p:spPr bwMode="auto">
            <a:xfrm rot="10800000" flipV="1">
              <a:off x="2324159" y="4928867"/>
              <a:ext cx="4280216" cy="1242780"/>
            </a:xfrm>
            <a:prstGeom prst="bentConnector3">
              <a:avLst>
                <a:gd name="adj1" fmla="val 18429"/>
              </a:avLst>
            </a:prstGeom>
            <a:noFill/>
            <a:ln w="12700">
              <a:solidFill>
                <a:schemeClr val="tx1"/>
              </a:solidFill>
              <a:miter lim="800000"/>
              <a:headEnd type="none" w="sm" len="sm"/>
              <a:tailEnd type="none" w="sm" len="sm"/>
            </a:ln>
            <a:effectLst/>
          </p:spPr>
        </p:cxnSp>
        <p:cxnSp>
          <p:nvCxnSpPr>
            <p:cNvPr id="60" name="AutoShape 75"/>
            <p:cNvCxnSpPr>
              <a:cxnSpLocks noChangeShapeType="1"/>
              <a:endCxn id="58" idx="3"/>
            </p:cNvCxnSpPr>
            <p:nvPr/>
          </p:nvCxnSpPr>
          <p:spPr bwMode="auto">
            <a:xfrm rot="10800000" flipV="1">
              <a:off x="2313998" y="5032124"/>
              <a:ext cx="4152846" cy="1362833"/>
            </a:xfrm>
            <a:prstGeom prst="bentConnector3">
              <a:avLst>
                <a:gd name="adj1" fmla="val 8164"/>
              </a:avLst>
            </a:prstGeom>
            <a:noFill/>
            <a:ln w="12700">
              <a:solidFill>
                <a:schemeClr val="tx1"/>
              </a:solidFill>
              <a:miter lim="800000"/>
              <a:headEnd type="none" w="sm" len="sm"/>
              <a:tailEnd type="none" w="sm" len="sm"/>
            </a:ln>
            <a:effectLst/>
          </p:spPr>
        </p:cxnSp>
        <p:cxnSp>
          <p:nvCxnSpPr>
            <p:cNvPr id="61" name="AutoShape 74"/>
            <p:cNvCxnSpPr>
              <a:cxnSpLocks noChangeShapeType="1"/>
              <a:endCxn id="54" idx="3"/>
            </p:cNvCxnSpPr>
            <p:nvPr/>
          </p:nvCxnSpPr>
          <p:spPr bwMode="auto">
            <a:xfrm rot="10800000" flipV="1">
              <a:off x="2313999" y="5461372"/>
              <a:ext cx="2489201" cy="466648"/>
            </a:xfrm>
            <a:prstGeom prst="bentConnector3">
              <a:avLst>
                <a:gd name="adj1" fmla="val 68368"/>
              </a:avLst>
            </a:prstGeom>
            <a:noFill/>
            <a:ln w="12700">
              <a:solidFill>
                <a:schemeClr val="tx1"/>
              </a:solidFill>
              <a:miter lim="800000"/>
              <a:headEnd type="none" w="sm" len="sm"/>
              <a:tailEnd type="none" w="sm" len="sm"/>
            </a:ln>
            <a:effectLst/>
          </p:spPr>
        </p:cxnSp>
        <p:sp>
          <p:nvSpPr>
            <p:cNvPr id="73" name="AutoShape 5"/>
            <p:cNvSpPr>
              <a:spLocks noChangeArrowheads="1"/>
            </p:cNvSpPr>
            <p:nvPr/>
          </p:nvSpPr>
          <p:spPr bwMode="auto">
            <a:xfrm>
              <a:off x="6420970" y="4677887"/>
              <a:ext cx="661670" cy="501961"/>
            </a:xfrm>
            <a:prstGeom prst="rightArrow">
              <a:avLst>
                <a:gd name="adj1" fmla="val 61946"/>
                <a:gd name="adj2" fmla="val 57556"/>
              </a:avLst>
            </a:prstGeom>
            <a:solidFill>
              <a:schemeClr val="tx1"/>
            </a:solidFill>
            <a:ln w="12700">
              <a:solidFill>
                <a:schemeClr val="tx1"/>
              </a:solidFill>
              <a:miter lim="800000"/>
              <a:headEnd/>
              <a:tailEnd/>
            </a:ln>
            <a:effectLst/>
          </p:spPr>
          <p:txBody>
            <a:bodyPr wrap="none" anchor="ctr"/>
            <a:lstStyle/>
            <a:p>
              <a:endParaRPr lang="en-US">
                <a:effectLst/>
              </a:endParaRPr>
            </a:p>
          </p:txBody>
        </p:sp>
        <p:cxnSp>
          <p:nvCxnSpPr>
            <p:cNvPr id="74" name="Straight Connector 73"/>
            <p:cNvCxnSpPr/>
            <p:nvPr/>
          </p:nvCxnSpPr>
          <p:spPr bwMode="auto">
            <a:xfrm flipV="1">
              <a:off x="5577841" y="4847106"/>
              <a:ext cx="874394" cy="4743"/>
            </a:xfrm>
            <a:prstGeom prst="line">
              <a:avLst/>
            </a:prstGeom>
            <a:solidFill>
              <a:schemeClr val="accent1"/>
            </a:solidFill>
            <a:ln w="38100" cap="flat" cmpd="sng" algn="ctr">
              <a:solidFill>
                <a:schemeClr val="tx1"/>
              </a:solidFill>
              <a:prstDash val="solid"/>
              <a:round/>
              <a:headEnd type="none" w="sm" len="sm"/>
              <a:tailEnd type="none" w="sm" len="sm"/>
            </a:ln>
            <a:effectLst/>
          </p:spPr>
        </p:cxnSp>
        <p:sp>
          <p:nvSpPr>
            <p:cNvPr id="87" name="Rectangle 31"/>
            <p:cNvSpPr>
              <a:spLocks noChangeArrowheads="1"/>
            </p:cNvSpPr>
            <p:nvPr/>
          </p:nvSpPr>
          <p:spPr bwMode="auto">
            <a:xfrm>
              <a:off x="619443" y="5543523"/>
              <a:ext cx="1790556" cy="335989"/>
            </a:xfrm>
            <a:prstGeom prst="rect">
              <a:avLst/>
            </a:prstGeom>
            <a:noFill/>
            <a:ln w="12700">
              <a:noFill/>
              <a:miter lim="800000"/>
              <a:headEnd/>
              <a:tailEnd/>
            </a:ln>
            <a:effectLst/>
          </p:spPr>
          <p:txBody>
            <a:bodyPr wrap="none" lIns="90488" tIns="44450" rIns="90488" bIns="44450">
              <a:spAutoFit/>
            </a:bodyPr>
            <a:lstStyle/>
            <a:p>
              <a:pPr>
                <a:lnSpc>
                  <a:spcPct val="100000"/>
                </a:lnSpc>
                <a:spcBef>
                  <a:spcPct val="0"/>
                </a:spcBef>
              </a:pPr>
              <a:r>
                <a:rPr lang="en-US" sz="1600" i="1" dirty="0">
                  <a:solidFill>
                    <a:schemeClr val="tx2"/>
                  </a:solidFill>
                  <a:effectLst/>
                  <a:latin typeface="Arial" charset="0"/>
                </a:rPr>
                <a:t>Internal Sources</a:t>
              </a:r>
            </a:p>
          </p:txBody>
        </p:sp>
        <p:grpSp>
          <p:nvGrpSpPr>
            <p:cNvPr id="88" name="Group 87"/>
            <p:cNvGrpSpPr/>
            <p:nvPr/>
          </p:nvGrpSpPr>
          <p:grpSpPr>
            <a:xfrm>
              <a:off x="7111985" y="4044171"/>
              <a:ext cx="1383180" cy="2275551"/>
              <a:chOff x="6939265" y="1857692"/>
              <a:chExt cx="1383180" cy="2275551"/>
            </a:xfrm>
          </p:grpSpPr>
          <p:sp>
            <p:nvSpPr>
              <p:cNvPr id="89" name="Rectangle 35"/>
              <p:cNvSpPr>
                <a:spLocks noChangeArrowheads="1"/>
              </p:cNvSpPr>
              <p:nvPr/>
            </p:nvSpPr>
            <p:spPr bwMode="auto">
              <a:xfrm>
                <a:off x="6939265" y="1857692"/>
                <a:ext cx="1383180" cy="2231505"/>
              </a:xfrm>
              <a:prstGeom prst="rect">
                <a:avLst/>
              </a:prstGeom>
              <a:solidFill>
                <a:schemeClr val="accent1"/>
              </a:solidFill>
              <a:ln w="12700">
                <a:solidFill>
                  <a:schemeClr val="tx1"/>
                </a:solidFill>
                <a:miter lim="800000"/>
                <a:headEnd/>
                <a:tailEnd/>
              </a:ln>
              <a:effectLst/>
            </p:spPr>
            <p:txBody>
              <a:bodyPr wrap="none" anchor="ctr"/>
              <a:lstStyle/>
              <a:p>
                <a:endParaRPr lang="en-US">
                  <a:effectLst/>
                </a:endParaRPr>
              </a:p>
            </p:txBody>
          </p:sp>
          <p:sp>
            <p:nvSpPr>
              <p:cNvPr id="90" name="Rectangle 36"/>
              <p:cNvSpPr>
                <a:spLocks noChangeArrowheads="1"/>
              </p:cNvSpPr>
              <p:nvPr/>
            </p:nvSpPr>
            <p:spPr bwMode="auto">
              <a:xfrm>
                <a:off x="6956402" y="2201990"/>
                <a:ext cx="559450" cy="286745"/>
              </a:xfrm>
              <a:prstGeom prst="rect">
                <a:avLst/>
              </a:prstGeom>
              <a:noFill/>
              <a:ln w="12700">
                <a:noFill/>
                <a:miter lim="800000"/>
                <a:headEnd/>
                <a:tailEnd/>
              </a:ln>
              <a:effectLst/>
            </p:spPr>
            <p:txBody>
              <a:bodyPr wrap="none" lIns="90488" tIns="44450" rIns="90488" bIns="44450">
                <a:spAutoFit/>
              </a:bodyPr>
              <a:lstStyle/>
              <a:p>
                <a:pPr algn="ctr"/>
                <a:r>
                  <a:rPr lang="en-US" sz="1600" dirty="0">
                    <a:effectLst/>
                    <a:latin typeface="Arial" charset="0"/>
                  </a:rPr>
                  <a:t>NMI</a:t>
                </a:r>
                <a:endParaRPr lang="en-US" sz="1800" dirty="0">
                  <a:effectLst/>
                  <a:latin typeface="Arial" charset="0"/>
                </a:endParaRPr>
              </a:p>
            </p:txBody>
          </p:sp>
          <p:sp>
            <p:nvSpPr>
              <p:cNvPr id="91" name="Rectangle 37"/>
              <p:cNvSpPr>
                <a:spLocks noChangeArrowheads="1"/>
              </p:cNvSpPr>
              <p:nvPr/>
            </p:nvSpPr>
            <p:spPr bwMode="auto">
              <a:xfrm>
                <a:off x="6945464" y="1857692"/>
                <a:ext cx="1376981" cy="335989"/>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600" dirty="0" smtClean="0">
                    <a:effectLst/>
                    <a:latin typeface="Arial" charset="0"/>
                  </a:rPr>
                  <a:t>CPU2 </a:t>
                </a:r>
                <a:r>
                  <a:rPr lang="en-US" sz="1600" dirty="0">
                    <a:effectLst/>
                    <a:latin typeface="Arial" charset="0"/>
                  </a:rPr>
                  <a:t>CORE</a:t>
                </a:r>
              </a:p>
            </p:txBody>
          </p:sp>
          <p:sp>
            <p:nvSpPr>
              <p:cNvPr id="92" name="Rectangle 38"/>
              <p:cNvSpPr>
                <a:spLocks noChangeArrowheads="1"/>
              </p:cNvSpPr>
              <p:nvPr/>
            </p:nvSpPr>
            <p:spPr bwMode="auto">
              <a:xfrm>
                <a:off x="6956402" y="2416542"/>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a:t>
                </a:r>
                <a:endParaRPr lang="en-US" sz="1800" dirty="0">
                  <a:effectLst/>
                  <a:latin typeface="Arial" charset="0"/>
                </a:endParaRPr>
              </a:p>
            </p:txBody>
          </p:sp>
          <p:sp>
            <p:nvSpPr>
              <p:cNvPr id="93" name="Rectangle 39"/>
              <p:cNvSpPr>
                <a:spLocks noChangeArrowheads="1"/>
              </p:cNvSpPr>
              <p:nvPr/>
            </p:nvSpPr>
            <p:spPr bwMode="auto">
              <a:xfrm>
                <a:off x="6956402" y="3631949"/>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INT13</a:t>
                </a:r>
                <a:endParaRPr lang="en-US" sz="1800" dirty="0">
                  <a:effectLst/>
                  <a:latin typeface="Arial" charset="0"/>
                </a:endParaRPr>
              </a:p>
            </p:txBody>
          </p:sp>
          <p:sp>
            <p:nvSpPr>
              <p:cNvPr id="94" name="Rectangle 40"/>
              <p:cNvSpPr>
                <a:spLocks noChangeArrowheads="1"/>
              </p:cNvSpPr>
              <p:nvPr/>
            </p:nvSpPr>
            <p:spPr bwMode="auto">
              <a:xfrm>
                <a:off x="6956402" y="2631094"/>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INT2</a:t>
                </a:r>
                <a:endParaRPr lang="en-US" sz="1800" dirty="0">
                  <a:effectLst/>
                  <a:latin typeface="Arial" charset="0"/>
                </a:endParaRPr>
              </a:p>
            </p:txBody>
          </p:sp>
          <p:sp>
            <p:nvSpPr>
              <p:cNvPr id="95" name="Rectangle 41"/>
              <p:cNvSpPr>
                <a:spLocks noChangeArrowheads="1"/>
              </p:cNvSpPr>
              <p:nvPr/>
            </p:nvSpPr>
            <p:spPr bwMode="auto">
              <a:xfrm>
                <a:off x="6956402" y="2845646"/>
                <a:ext cx="626775"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INT3</a:t>
                </a:r>
                <a:endParaRPr lang="en-US" sz="1800" dirty="0">
                  <a:effectLst/>
                  <a:latin typeface="Arial" charset="0"/>
                </a:endParaRPr>
              </a:p>
            </p:txBody>
          </p:sp>
          <p:sp>
            <p:nvSpPr>
              <p:cNvPr id="96" name="Rectangle 42"/>
              <p:cNvSpPr>
                <a:spLocks noChangeArrowheads="1"/>
              </p:cNvSpPr>
              <p:nvPr/>
            </p:nvSpPr>
            <p:spPr bwMode="auto">
              <a:xfrm>
                <a:off x="6956402" y="3417397"/>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INT12</a:t>
                </a:r>
                <a:endParaRPr lang="en-US" sz="1800" dirty="0">
                  <a:effectLst/>
                  <a:latin typeface="Arial" charset="0"/>
                </a:endParaRPr>
              </a:p>
            </p:txBody>
          </p:sp>
          <p:sp>
            <p:nvSpPr>
              <p:cNvPr id="97" name="Rectangle 43"/>
              <p:cNvSpPr>
                <a:spLocks noChangeArrowheads="1"/>
              </p:cNvSpPr>
              <p:nvPr/>
            </p:nvSpPr>
            <p:spPr bwMode="auto">
              <a:xfrm>
                <a:off x="6956402" y="3846498"/>
                <a:ext cx="740588" cy="286745"/>
              </a:xfrm>
              <a:prstGeom prst="rect">
                <a:avLst/>
              </a:prstGeom>
              <a:noFill/>
              <a:ln w="12700">
                <a:noFill/>
                <a:miter lim="800000"/>
                <a:headEnd/>
                <a:tailEnd/>
              </a:ln>
              <a:effectLst/>
            </p:spPr>
            <p:txBody>
              <a:bodyPr wrap="none" lIns="90488" tIns="44450" rIns="90488" bIns="44450">
                <a:spAutoFit/>
              </a:bodyPr>
              <a:lstStyle/>
              <a:p>
                <a:pPr algn="r"/>
                <a:r>
                  <a:rPr lang="en-US" sz="1600" dirty="0">
                    <a:effectLst/>
                    <a:latin typeface="Arial" charset="0"/>
                  </a:rPr>
                  <a:t>INT14</a:t>
                </a:r>
                <a:endParaRPr lang="en-US" sz="1800" dirty="0">
                  <a:effectLst/>
                  <a:latin typeface="Arial" charset="0"/>
                </a:endParaRPr>
              </a:p>
            </p:txBody>
          </p:sp>
          <p:grpSp>
            <p:nvGrpSpPr>
              <p:cNvPr id="98" name="Group 97"/>
              <p:cNvGrpSpPr/>
              <p:nvPr/>
            </p:nvGrpSpPr>
            <p:grpSpPr>
              <a:xfrm>
                <a:off x="7151990" y="2994354"/>
                <a:ext cx="263525" cy="561080"/>
                <a:chOff x="7151990" y="2994354"/>
                <a:chExt cx="263525" cy="561080"/>
              </a:xfrm>
            </p:grpSpPr>
            <p:sp>
              <p:nvSpPr>
                <p:cNvPr id="99" name="Text Box 49"/>
                <p:cNvSpPr txBox="1">
                  <a:spLocks noChangeArrowheads="1"/>
                </p:cNvSpPr>
                <p:nvPr/>
              </p:nvSpPr>
              <p:spPr bwMode="auto">
                <a:xfrm>
                  <a:off x="7151990" y="2994354"/>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sp>
              <p:nvSpPr>
                <p:cNvPr id="100" name="Text Box 50"/>
                <p:cNvSpPr txBox="1">
                  <a:spLocks noChangeArrowheads="1"/>
                </p:cNvSpPr>
                <p:nvPr/>
              </p:nvSpPr>
              <p:spPr bwMode="auto">
                <a:xfrm>
                  <a:off x="7151990" y="3119319"/>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sp>
              <p:nvSpPr>
                <p:cNvPr id="101" name="Text Box 51"/>
                <p:cNvSpPr txBox="1">
                  <a:spLocks noChangeArrowheads="1"/>
                </p:cNvSpPr>
                <p:nvPr/>
              </p:nvSpPr>
              <p:spPr bwMode="auto">
                <a:xfrm>
                  <a:off x="7151990" y="3244284"/>
                  <a:ext cx="263525" cy="311150"/>
                </a:xfrm>
                <a:prstGeom prst="rect">
                  <a:avLst/>
                </a:prstGeom>
                <a:noFill/>
                <a:ln w="12700">
                  <a:noFill/>
                  <a:miter lim="800000"/>
                  <a:headEnd type="none" w="sm" len="sm"/>
                  <a:tailEnd type="none" w="sm" len="sm"/>
                </a:ln>
                <a:effectLst/>
              </p:spPr>
              <p:txBody>
                <a:bodyPr wrap="none">
                  <a:spAutoFit/>
                </a:bodyPr>
                <a:lstStyle/>
                <a:p>
                  <a:r>
                    <a:rPr lang="en-US" sz="1800" dirty="0">
                      <a:effectLst/>
                      <a:latin typeface="Arial" charset="0"/>
                      <a:cs typeface="Arial" charset="0"/>
                    </a:rPr>
                    <a:t>•</a:t>
                  </a:r>
                  <a:endParaRPr lang="en-US" sz="1800" dirty="0">
                    <a:effectLst/>
                    <a:latin typeface="Arial" charset="0"/>
                  </a:endParaRPr>
                </a:p>
              </p:txBody>
            </p:sp>
          </p:grpSp>
        </p:grpSp>
        <p:cxnSp>
          <p:nvCxnSpPr>
            <p:cNvPr id="109" name="Elbow Connector 108"/>
            <p:cNvCxnSpPr/>
            <p:nvPr/>
          </p:nvCxnSpPr>
          <p:spPr bwMode="auto">
            <a:xfrm>
              <a:off x="6895580" y="3743123"/>
              <a:ext cx="887675" cy="301864"/>
            </a:xfrm>
            <a:prstGeom prst="bentConnector2">
              <a:avLst/>
            </a:prstGeom>
            <a:solidFill>
              <a:schemeClr val="accent1"/>
            </a:solidFill>
            <a:ln w="12700" cap="flat" cmpd="sng" algn="ctr">
              <a:solidFill>
                <a:schemeClr val="tx1"/>
              </a:solidFill>
              <a:prstDash val="solid"/>
              <a:round/>
              <a:headEnd type="none" w="sm" len="sm"/>
              <a:tailEnd type="triangle"/>
            </a:ln>
            <a:effectLst/>
          </p:spPr>
        </p:cxnSp>
        <p:cxnSp>
          <p:nvCxnSpPr>
            <p:cNvPr id="141" name="Elbow Connector 140"/>
            <p:cNvCxnSpPr>
              <a:endCxn id="52" idx="1"/>
            </p:cNvCxnSpPr>
            <p:nvPr/>
          </p:nvCxnSpPr>
          <p:spPr bwMode="auto">
            <a:xfrm rot="16200000" flipH="1">
              <a:off x="3140487" y="3185703"/>
              <a:ext cx="2305180" cy="1047432"/>
            </a:xfrm>
            <a:prstGeom prst="bentConnector2">
              <a:avLst/>
            </a:prstGeom>
            <a:solidFill>
              <a:schemeClr val="accent1"/>
            </a:solidFill>
            <a:ln w="12700" cap="flat" cmpd="sng" algn="ctr">
              <a:solidFill>
                <a:schemeClr val="tx1"/>
              </a:solidFill>
              <a:prstDash val="solid"/>
              <a:round/>
              <a:headEnd type="oval" w="med" len="med"/>
              <a:tailEnd type="none" w="sm" len="sm"/>
            </a:ln>
            <a:effectLst/>
          </p:spPr>
        </p:cxnSp>
        <p:cxnSp>
          <p:nvCxnSpPr>
            <p:cNvPr id="153" name="Elbow Connector 152"/>
            <p:cNvCxnSpPr/>
            <p:nvPr/>
          </p:nvCxnSpPr>
          <p:spPr bwMode="auto">
            <a:xfrm rot="16200000" flipH="1">
              <a:off x="3512484" y="3298712"/>
              <a:ext cx="1802347" cy="806271"/>
            </a:xfrm>
            <a:prstGeom prst="bentConnector3">
              <a:avLst>
                <a:gd name="adj1" fmla="val 100072"/>
              </a:avLst>
            </a:prstGeom>
            <a:solidFill>
              <a:schemeClr val="accent1"/>
            </a:solidFill>
            <a:ln w="12700" cap="flat" cmpd="sng" algn="ctr">
              <a:solidFill>
                <a:schemeClr val="tx1"/>
              </a:solidFill>
              <a:prstDash val="solid"/>
              <a:round/>
              <a:headEnd type="oval" w="med" len="med"/>
              <a:tailEnd type="none" w="sm" len="sm"/>
            </a:ln>
            <a:effectLst/>
          </p:spPr>
        </p:cxnSp>
        <p:cxnSp>
          <p:nvCxnSpPr>
            <p:cNvPr id="159" name="Elbow Connector 158"/>
            <p:cNvCxnSpPr/>
            <p:nvPr/>
          </p:nvCxnSpPr>
          <p:spPr bwMode="auto">
            <a:xfrm rot="16200000" flipH="1">
              <a:off x="2710116" y="3077594"/>
              <a:ext cx="2898326" cy="1308156"/>
            </a:xfrm>
            <a:prstGeom prst="bentConnector3">
              <a:avLst>
                <a:gd name="adj1" fmla="val 99778"/>
              </a:avLst>
            </a:prstGeom>
            <a:solidFill>
              <a:schemeClr val="accent1"/>
            </a:solidFill>
            <a:ln w="38100" cap="flat" cmpd="sng" algn="ctr">
              <a:solidFill>
                <a:schemeClr val="tx1"/>
              </a:solidFill>
              <a:prstDash val="solid"/>
              <a:round/>
              <a:headEnd type="oval" w="med" len="med"/>
              <a:tailEnd type="none" w="sm" len="sm"/>
            </a:ln>
            <a:effectLst/>
          </p:spPr>
        </p:cxnSp>
        <p:sp>
          <p:nvSpPr>
            <p:cNvPr id="167" name="Rectangle 166"/>
            <p:cNvSpPr/>
            <p:nvPr/>
          </p:nvSpPr>
          <p:spPr bwMode="auto">
            <a:xfrm>
              <a:off x="4205296" y="3600762"/>
              <a:ext cx="579120" cy="367036"/>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1" i="0" u="none" strike="noStrike" cap="none" normalizeH="0" baseline="0" dirty="0" smtClean="0">
                  <a:ln>
                    <a:noFill/>
                  </a:ln>
                  <a:effectLst/>
                  <a:latin typeface="Arial" pitchFamily="34" charset="0"/>
                  <a:cs typeface="Arial" pitchFamily="34" charset="0"/>
                </a:rPr>
                <a:t>IPC</a:t>
              </a:r>
            </a:p>
          </p:txBody>
        </p:sp>
        <p:cxnSp>
          <p:nvCxnSpPr>
            <p:cNvPr id="169" name="Elbow Connector 168"/>
            <p:cNvCxnSpPr>
              <a:stCxn id="167" idx="0"/>
            </p:cNvCxnSpPr>
            <p:nvPr/>
          </p:nvCxnSpPr>
          <p:spPr bwMode="auto">
            <a:xfrm rot="5400000" flipH="1" flipV="1">
              <a:off x="4441579" y="3225549"/>
              <a:ext cx="428490" cy="321937"/>
            </a:xfrm>
            <a:prstGeom prst="bentConnector3">
              <a:avLst>
                <a:gd name="adj1" fmla="val 100103"/>
              </a:avLst>
            </a:prstGeom>
            <a:solidFill>
              <a:schemeClr val="accent1"/>
            </a:solidFill>
            <a:ln w="12700" cap="flat" cmpd="sng" algn="ctr">
              <a:solidFill>
                <a:schemeClr val="tx1"/>
              </a:solidFill>
              <a:prstDash val="solid"/>
              <a:round/>
              <a:headEnd type="none" w="sm" len="sm"/>
              <a:tailEnd type="none" w="sm" len="sm"/>
            </a:ln>
            <a:effectLst/>
          </p:spPr>
        </p:cxnSp>
        <p:cxnSp>
          <p:nvCxnSpPr>
            <p:cNvPr id="171" name="Elbow Connector 170"/>
            <p:cNvCxnSpPr/>
            <p:nvPr/>
          </p:nvCxnSpPr>
          <p:spPr bwMode="auto">
            <a:xfrm rot="16200000" flipH="1">
              <a:off x="4438915" y="4018085"/>
              <a:ext cx="428490" cy="321937"/>
            </a:xfrm>
            <a:prstGeom prst="bentConnector3">
              <a:avLst>
                <a:gd name="adj1" fmla="val 100103"/>
              </a:avLst>
            </a:prstGeom>
            <a:solidFill>
              <a:schemeClr val="accent1"/>
            </a:solidFill>
            <a:ln w="12700" cap="flat" cmpd="sng" algn="ctr">
              <a:solidFill>
                <a:schemeClr val="tx1"/>
              </a:solidFill>
              <a:prstDash val="solid"/>
              <a:round/>
              <a:headEnd type="none" w="sm" len="sm"/>
              <a:tailEnd type="none" w="sm" len="sm"/>
            </a:ln>
            <a:effectLst/>
          </p:spPr>
        </p:cxnSp>
        <p:sp>
          <p:nvSpPr>
            <p:cNvPr id="52" name="Rectangle 52"/>
            <p:cNvSpPr>
              <a:spLocks noChangeArrowheads="1"/>
            </p:cNvSpPr>
            <p:nvPr/>
          </p:nvSpPr>
          <p:spPr bwMode="auto">
            <a:xfrm>
              <a:off x="4816793" y="4055428"/>
              <a:ext cx="750888" cy="1613162"/>
            </a:xfrm>
            <a:prstGeom prst="rect">
              <a:avLst/>
            </a:prstGeom>
            <a:solidFill>
              <a:schemeClr val="accent1"/>
            </a:solidFill>
            <a:ln w="12700">
              <a:solidFill>
                <a:schemeClr val="tx1"/>
              </a:solidFill>
              <a:miter lim="800000"/>
              <a:headEnd/>
              <a:tailEnd/>
            </a:ln>
            <a:effectLst/>
          </p:spPr>
          <p:txBody>
            <a:bodyPr wrap="none" anchor="ctr"/>
            <a:lstStyle/>
            <a:p>
              <a:pPr algn="ctr"/>
              <a:r>
                <a:rPr lang="en-US" sz="1600" dirty="0" smtClean="0">
                  <a:effectLst/>
                  <a:latin typeface="Arial" pitchFamily="34" charset="0"/>
                  <a:cs typeface="Arial" pitchFamily="34" charset="0"/>
                </a:rPr>
                <a:t>ePIE.2</a:t>
              </a:r>
              <a:endParaRPr lang="en-US" sz="1600" dirty="0">
                <a:effectLst/>
                <a:latin typeface="Arial" pitchFamily="34" charset="0"/>
                <a:cs typeface="Arial" pitchFamily="34" charset="0"/>
              </a:endParaRPr>
            </a:p>
          </p:txBody>
        </p:sp>
        <p:sp>
          <p:nvSpPr>
            <p:cNvPr id="102" name="TextBox 101"/>
            <p:cNvSpPr txBox="1"/>
            <p:nvPr/>
          </p:nvSpPr>
          <p:spPr>
            <a:xfrm>
              <a:off x="3291728" y="5743627"/>
              <a:ext cx="1471878" cy="289310"/>
            </a:xfrm>
            <a:prstGeom prst="rect">
              <a:avLst/>
            </a:prstGeom>
            <a:solidFill>
              <a:schemeClr val="accent2"/>
            </a:solidFill>
            <a:ln>
              <a:solidFill>
                <a:schemeClr val="tx1"/>
              </a:solidFill>
            </a:ln>
          </p:spPr>
          <p:txBody>
            <a:bodyPr wrap="none" rtlCol="0" anchor="ctr" anchorCtr="0">
              <a:spAutoFit/>
            </a:bodyPr>
            <a:lstStyle/>
            <a:p>
              <a:r>
                <a:rPr lang="en-US" sz="1600" dirty="0" smtClean="0">
                  <a:effectLst/>
                </a:rPr>
                <a:t>DMA1.2  CLA1.2</a:t>
              </a:r>
            </a:p>
          </p:txBody>
        </p:sp>
        <p:cxnSp>
          <p:nvCxnSpPr>
            <p:cNvPr id="83" name="Elbow Connector 82"/>
            <p:cNvCxnSpPr>
              <a:stCxn id="102" idx="3"/>
              <a:endCxn id="52" idx="2"/>
            </p:cNvCxnSpPr>
            <p:nvPr/>
          </p:nvCxnSpPr>
          <p:spPr bwMode="auto">
            <a:xfrm flipV="1">
              <a:off x="4763606" y="5668590"/>
              <a:ext cx="428631" cy="219692"/>
            </a:xfrm>
            <a:prstGeom prst="bentConnector2">
              <a:avLst/>
            </a:prstGeom>
            <a:solidFill>
              <a:schemeClr val="accent1"/>
            </a:solidFill>
            <a:ln w="12700" cap="flat" cmpd="sng" algn="ctr">
              <a:solidFill>
                <a:schemeClr val="tx1"/>
              </a:solidFill>
              <a:prstDash val="solid"/>
              <a:round/>
              <a:headEnd type="none" w="sm" len="sm"/>
              <a:tailEnd type="none" w="sm" len="sm"/>
            </a:ln>
            <a:effectLst/>
          </p:spPr>
        </p:cxnSp>
      </p:grpSp>
    </p:spTree>
    <p:extLst>
      <p:ext uri="{BB962C8B-B14F-4D97-AF65-F5344CB8AC3E}">
        <p14:creationId xmlns:p14="http://schemas.microsoft.com/office/powerpoint/2010/main" val="381682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up)">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25400" y="9639"/>
            <a:ext cx="9067800" cy="762000"/>
          </a:xfrm>
        </p:spPr>
        <p:txBody>
          <a:bodyPr>
            <a:normAutofit fontScale="90000"/>
          </a:bodyPr>
          <a:lstStyle/>
          <a:p>
            <a:r>
              <a:rPr lang="en-US" sz="4000" dirty="0" smtClean="0"/>
              <a:t>F28x7x </a:t>
            </a:r>
            <a:r>
              <a:rPr lang="en-US" sz="4000" dirty="0"/>
              <a:t>Oscillator / PLL Clock </a:t>
            </a:r>
            <a:r>
              <a:rPr lang="en-US" sz="4000" dirty="0" smtClean="0"/>
              <a:t>Module</a:t>
            </a:r>
            <a:endParaRPr lang="en-US" sz="2000" dirty="0"/>
          </a:p>
        </p:txBody>
      </p:sp>
      <p:cxnSp>
        <p:nvCxnSpPr>
          <p:cNvPr id="70" name="Straight Connector 69"/>
          <p:cNvCxnSpPr>
            <a:stCxn id="208" idx="1"/>
          </p:cNvCxnSpPr>
          <p:nvPr/>
        </p:nvCxnSpPr>
        <p:spPr bwMode="auto">
          <a:xfrm flipH="1">
            <a:off x="3906127" y="6170268"/>
            <a:ext cx="3179181" cy="0"/>
          </a:xfrm>
          <a:prstGeom prst="line">
            <a:avLst/>
          </a:prstGeom>
          <a:solidFill>
            <a:schemeClr val="accent1"/>
          </a:solidFill>
          <a:ln w="12700" cap="flat" cmpd="sng" algn="ctr">
            <a:solidFill>
              <a:schemeClr val="tx1"/>
            </a:solidFill>
            <a:prstDash val="solid"/>
            <a:round/>
            <a:headEnd type="triangle" w="med" len="med"/>
            <a:tailEnd type="none" w="sm" len="sm"/>
          </a:ln>
          <a:effectLst/>
        </p:spPr>
      </p:cxnSp>
      <p:sp>
        <p:nvSpPr>
          <p:cNvPr id="71" name="Line 143"/>
          <p:cNvSpPr>
            <a:spLocks noChangeShapeType="1"/>
          </p:cNvSpPr>
          <p:nvPr/>
        </p:nvSpPr>
        <p:spPr bwMode="auto">
          <a:xfrm>
            <a:off x="4122541" y="4491037"/>
            <a:ext cx="223333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72" name="Text Box 164"/>
          <p:cNvSpPr txBox="1">
            <a:spLocks noChangeArrowheads="1"/>
          </p:cNvSpPr>
          <p:nvPr/>
        </p:nvSpPr>
        <p:spPr bwMode="auto">
          <a:xfrm>
            <a:off x="8030296" y="6438178"/>
            <a:ext cx="939681"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charset="0"/>
              </a:rPr>
              <a:t>* </a:t>
            </a:r>
            <a:r>
              <a:rPr lang="en-US" sz="1400" dirty="0" smtClean="0">
                <a:effectLst/>
                <a:latin typeface="Arial" charset="0"/>
              </a:rPr>
              <a:t> default</a:t>
            </a:r>
            <a:endParaRPr lang="en-US" sz="1400" dirty="0">
              <a:effectLst/>
              <a:latin typeface="Arial" charset="0"/>
            </a:endParaRPr>
          </a:p>
        </p:txBody>
      </p:sp>
      <p:grpSp>
        <p:nvGrpSpPr>
          <p:cNvPr id="73" name="Group 72"/>
          <p:cNvGrpSpPr/>
          <p:nvPr/>
        </p:nvGrpSpPr>
        <p:grpSpPr>
          <a:xfrm>
            <a:off x="1005498" y="2365048"/>
            <a:ext cx="1144371" cy="1246187"/>
            <a:chOff x="117475" y="4999927"/>
            <a:chExt cx="1144371" cy="1246187"/>
          </a:xfrm>
        </p:grpSpPr>
        <p:grpSp>
          <p:nvGrpSpPr>
            <p:cNvPr id="74" name="Group 46"/>
            <p:cNvGrpSpPr>
              <a:grpSpLocks/>
            </p:cNvGrpSpPr>
            <p:nvPr/>
          </p:nvGrpSpPr>
          <p:grpSpPr bwMode="auto">
            <a:xfrm>
              <a:off x="388938" y="5480939"/>
              <a:ext cx="271463" cy="290513"/>
              <a:chOff x="1923" y="3783"/>
              <a:chExt cx="171" cy="183"/>
            </a:xfrm>
          </p:grpSpPr>
          <p:sp>
            <p:nvSpPr>
              <p:cNvPr id="112" name="Rectangle 47"/>
              <p:cNvSpPr>
                <a:spLocks noChangeArrowheads="1"/>
              </p:cNvSpPr>
              <p:nvPr/>
            </p:nvSpPr>
            <p:spPr bwMode="auto">
              <a:xfrm>
                <a:off x="1932" y="3824"/>
                <a:ext cx="153" cy="100"/>
              </a:xfrm>
              <a:prstGeom prst="rect">
                <a:avLst/>
              </a:prstGeom>
              <a:noFill/>
              <a:ln w="19050" algn="ctr">
                <a:solidFill>
                  <a:schemeClr val="tx1"/>
                </a:solidFill>
                <a:miter lim="800000"/>
                <a:headEnd type="none" w="sm" len="sm"/>
                <a:tailEnd type="none" w="sm" len="sm"/>
              </a:ln>
              <a:effectLst/>
            </p:spPr>
            <p:txBody>
              <a:bodyPr wrap="none" anchor="ctr"/>
              <a:lstStyle/>
              <a:p>
                <a:endParaRPr lang="en-US">
                  <a:effectLst/>
                </a:endParaRPr>
              </a:p>
            </p:txBody>
          </p:sp>
          <p:sp>
            <p:nvSpPr>
              <p:cNvPr id="145" name="Line 48"/>
              <p:cNvSpPr>
                <a:spLocks noChangeShapeType="1"/>
              </p:cNvSpPr>
              <p:nvPr/>
            </p:nvSpPr>
            <p:spPr bwMode="auto">
              <a:xfrm>
                <a:off x="1923" y="3783"/>
                <a:ext cx="171" cy="0"/>
              </a:xfrm>
              <a:prstGeom prst="line">
                <a:avLst/>
              </a:prstGeom>
              <a:noFill/>
              <a:ln w="19050">
                <a:solidFill>
                  <a:schemeClr val="tx1"/>
                </a:solidFill>
                <a:round/>
                <a:headEnd type="none" w="sm" len="sm"/>
                <a:tailEnd type="none" w="sm" len="sm"/>
              </a:ln>
              <a:effectLst/>
            </p:spPr>
            <p:txBody>
              <a:bodyPr/>
              <a:lstStyle/>
              <a:p>
                <a:endParaRPr lang="en-US">
                  <a:effectLst/>
                </a:endParaRPr>
              </a:p>
            </p:txBody>
          </p:sp>
          <p:sp>
            <p:nvSpPr>
              <p:cNvPr id="146" name="Line 49"/>
              <p:cNvSpPr>
                <a:spLocks noChangeShapeType="1"/>
              </p:cNvSpPr>
              <p:nvPr/>
            </p:nvSpPr>
            <p:spPr bwMode="auto">
              <a:xfrm>
                <a:off x="1923" y="3966"/>
                <a:ext cx="171" cy="0"/>
              </a:xfrm>
              <a:prstGeom prst="line">
                <a:avLst/>
              </a:prstGeom>
              <a:noFill/>
              <a:ln w="19050">
                <a:solidFill>
                  <a:schemeClr val="tx1"/>
                </a:solidFill>
                <a:round/>
                <a:headEnd type="none" w="sm" len="sm"/>
                <a:tailEnd type="none" w="sm" len="sm"/>
              </a:ln>
              <a:effectLst/>
            </p:spPr>
            <p:txBody>
              <a:bodyPr/>
              <a:lstStyle/>
              <a:p>
                <a:endParaRPr lang="en-US">
                  <a:effectLst/>
                </a:endParaRPr>
              </a:p>
            </p:txBody>
          </p:sp>
        </p:grpSp>
        <p:sp>
          <p:nvSpPr>
            <p:cNvPr id="75" name="Text Box 50"/>
            <p:cNvSpPr txBox="1">
              <a:spLocks noChangeArrowheads="1"/>
            </p:cNvSpPr>
            <p:nvPr/>
          </p:nvSpPr>
          <p:spPr bwMode="auto">
            <a:xfrm>
              <a:off x="514350" y="5941314"/>
              <a:ext cx="401638"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X2</a:t>
              </a:r>
            </a:p>
          </p:txBody>
        </p:sp>
        <p:sp>
          <p:nvSpPr>
            <p:cNvPr id="76" name="Text Box 52"/>
            <p:cNvSpPr txBox="1">
              <a:spLocks noChangeArrowheads="1"/>
            </p:cNvSpPr>
            <p:nvPr/>
          </p:nvSpPr>
          <p:spPr bwMode="auto">
            <a:xfrm rot="16200000">
              <a:off x="568108" y="5476177"/>
              <a:ext cx="1082675" cy="304800"/>
            </a:xfrm>
            <a:prstGeom prst="rect">
              <a:avLst/>
            </a:prstGeom>
            <a:solidFill>
              <a:schemeClr val="accent1"/>
            </a:solidFill>
            <a:ln w="12700">
              <a:solidFill>
                <a:schemeClr val="tx1"/>
              </a:solidFill>
              <a:miter lim="800000"/>
              <a:headEnd type="none" w="sm" len="sm"/>
              <a:tailEnd type="none" w="sm" len="sm"/>
            </a:ln>
            <a:effectLst/>
          </p:spPr>
          <p:txBody>
            <a:bodyPr wrap="none">
              <a:spAutoFit/>
            </a:bodyPr>
            <a:lstStyle/>
            <a:p>
              <a:pPr>
                <a:lnSpc>
                  <a:spcPct val="100000"/>
                </a:lnSpc>
                <a:spcBef>
                  <a:spcPct val="0"/>
                </a:spcBef>
              </a:pPr>
              <a:r>
                <a:rPr lang="en-US" sz="1400" dirty="0">
                  <a:effectLst/>
                  <a:latin typeface="Arial" charset="0"/>
                </a:rPr>
                <a:t>XTAL OSC</a:t>
              </a:r>
              <a:endParaRPr lang="en-US" sz="2000" dirty="0">
                <a:effectLst/>
                <a:latin typeface="Arial" charset="0"/>
              </a:endParaRPr>
            </a:p>
          </p:txBody>
        </p:sp>
        <p:sp>
          <p:nvSpPr>
            <p:cNvPr id="77" name="Text Box 53"/>
            <p:cNvSpPr txBox="1">
              <a:spLocks noChangeArrowheads="1"/>
            </p:cNvSpPr>
            <p:nvPr/>
          </p:nvSpPr>
          <p:spPr bwMode="auto">
            <a:xfrm>
              <a:off x="514350" y="4999927"/>
              <a:ext cx="401638"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X1</a:t>
              </a:r>
            </a:p>
          </p:txBody>
        </p:sp>
        <p:sp>
          <p:nvSpPr>
            <p:cNvPr id="78" name="Freeform 54"/>
            <p:cNvSpPr>
              <a:spLocks/>
            </p:cNvSpPr>
            <p:nvPr/>
          </p:nvSpPr>
          <p:spPr bwMode="auto">
            <a:xfrm>
              <a:off x="525463" y="5271389"/>
              <a:ext cx="430213" cy="211138"/>
            </a:xfrm>
            <a:custGeom>
              <a:avLst/>
              <a:gdLst/>
              <a:ahLst/>
              <a:cxnLst>
                <a:cxn ang="0">
                  <a:pos x="0" y="145"/>
                </a:cxn>
                <a:cxn ang="0">
                  <a:pos x="0" y="0"/>
                </a:cxn>
                <a:cxn ang="0">
                  <a:pos x="290" y="0"/>
                </a:cxn>
              </a:cxnLst>
              <a:rect l="0" t="0" r="r" b="b"/>
              <a:pathLst>
                <a:path w="290" h="145">
                  <a:moveTo>
                    <a:pt x="0" y="145"/>
                  </a:moveTo>
                  <a:lnTo>
                    <a:pt x="0" y="0"/>
                  </a:lnTo>
                  <a:lnTo>
                    <a:pt x="290"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104" name="Freeform 55"/>
            <p:cNvSpPr>
              <a:spLocks/>
            </p:cNvSpPr>
            <p:nvPr/>
          </p:nvSpPr>
          <p:spPr bwMode="auto">
            <a:xfrm flipV="1">
              <a:off x="525463" y="5774627"/>
              <a:ext cx="430213" cy="211138"/>
            </a:xfrm>
            <a:custGeom>
              <a:avLst/>
              <a:gdLst/>
              <a:ahLst/>
              <a:cxnLst>
                <a:cxn ang="0">
                  <a:pos x="0" y="145"/>
                </a:cxn>
                <a:cxn ang="0">
                  <a:pos x="0" y="0"/>
                </a:cxn>
                <a:cxn ang="0">
                  <a:pos x="290" y="0"/>
                </a:cxn>
              </a:cxnLst>
              <a:rect l="0" t="0" r="r" b="b"/>
              <a:pathLst>
                <a:path w="290" h="145">
                  <a:moveTo>
                    <a:pt x="0" y="145"/>
                  </a:moveTo>
                  <a:lnTo>
                    <a:pt x="0" y="0"/>
                  </a:lnTo>
                  <a:lnTo>
                    <a:pt x="290"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111" name="Text Box 56"/>
            <p:cNvSpPr txBox="1">
              <a:spLocks noChangeArrowheads="1"/>
            </p:cNvSpPr>
            <p:nvPr/>
          </p:nvSpPr>
          <p:spPr bwMode="auto">
            <a:xfrm rot="16200000">
              <a:off x="-53975" y="5473002"/>
              <a:ext cx="647700"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XTAL</a:t>
              </a:r>
            </a:p>
          </p:txBody>
        </p:sp>
      </p:grpSp>
      <p:sp>
        <p:nvSpPr>
          <p:cNvPr id="147" name="Line 67"/>
          <p:cNvSpPr>
            <a:spLocks noChangeShapeType="1"/>
          </p:cNvSpPr>
          <p:nvPr/>
        </p:nvSpPr>
        <p:spPr bwMode="auto">
          <a:xfrm flipH="1">
            <a:off x="861085" y="2641987"/>
            <a:ext cx="546533" cy="0"/>
          </a:xfrm>
          <a:prstGeom prst="line">
            <a:avLst/>
          </a:prstGeom>
          <a:noFill/>
          <a:ln w="12700">
            <a:solidFill>
              <a:schemeClr val="tx1"/>
            </a:solidFill>
            <a:prstDash val="dash"/>
            <a:round/>
            <a:headEnd type="triangle" w="med" len="med"/>
            <a:tailEnd/>
          </a:ln>
          <a:effectLst/>
        </p:spPr>
        <p:txBody>
          <a:bodyPr/>
          <a:lstStyle/>
          <a:p>
            <a:endParaRPr lang="en-US">
              <a:effectLst/>
            </a:endParaRPr>
          </a:p>
        </p:txBody>
      </p:sp>
      <p:sp>
        <p:nvSpPr>
          <p:cNvPr id="148" name="Text Box 68"/>
          <p:cNvSpPr txBox="1">
            <a:spLocks noChangeArrowheads="1"/>
          </p:cNvSpPr>
          <p:nvPr/>
        </p:nvSpPr>
        <p:spPr bwMode="auto">
          <a:xfrm>
            <a:off x="193868" y="2410750"/>
            <a:ext cx="766557" cy="461665"/>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effectLst/>
                <a:latin typeface="Arial" charset="0"/>
              </a:rPr>
              <a:t>XCLKIN</a:t>
            </a:r>
          </a:p>
          <a:p>
            <a:pPr algn="ctr">
              <a:lnSpc>
                <a:spcPct val="100000"/>
              </a:lnSpc>
              <a:spcBef>
                <a:spcPct val="0"/>
              </a:spcBef>
            </a:pPr>
            <a:r>
              <a:rPr lang="en-US" sz="1200" b="0" i="1" dirty="0" smtClean="0">
                <a:effectLst/>
                <a:latin typeface="Arial" charset="0"/>
              </a:rPr>
              <a:t>(X2 </a:t>
            </a:r>
            <a:r>
              <a:rPr lang="en-US" sz="1200" b="0" i="1" dirty="0" err="1" smtClean="0">
                <a:effectLst/>
                <a:latin typeface="Arial" charset="0"/>
              </a:rPr>
              <a:t>n.c.</a:t>
            </a:r>
            <a:r>
              <a:rPr lang="en-US" sz="1200" b="0" i="1" dirty="0" smtClean="0">
                <a:effectLst/>
                <a:latin typeface="Arial" charset="0"/>
              </a:rPr>
              <a:t>)</a:t>
            </a:r>
            <a:endParaRPr lang="en-US" sz="1200" b="0" i="1" dirty="0">
              <a:effectLst/>
              <a:latin typeface="Arial" charset="0"/>
            </a:endParaRPr>
          </a:p>
        </p:txBody>
      </p:sp>
      <p:sp>
        <p:nvSpPr>
          <p:cNvPr id="149" name="Text Box 72"/>
          <p:cNvSpPr txBox="1">
            <a:spLocks noChangeArrowheads="1"/>
          </p:cNvSpPr>
          <p:nvPr/>
        </p:nvSpPr>
        <p:spPr bwMode="auto">
          <a:xfrm>
            <a:off x="493949" y="779179"/>
            <a:ext cx="920445" cy="609398"/>
          </a:xfrm>
          <a:prstGeom prst="rect">
            <a:avLst/>
          </a:prstGeom>
          <a:solidFill>
            <a:schemeClr val="accent1"/>
          </a:solidFill>
          <a:ln w="12700" algn="ctr">
            <a:solidFill>
              <a:schemeClr val="tx1"/>
            </a:solidFill>
            <a:miter lim="800000"/>
            <a:headEnd type="none" w="sm" len="sm"/>
            <a:tailEnd type="none" w="sm" len="sm"/>
          </a:ln>
          <a:effectLst/>
        </p:spPr>
        <p:txBody>
          <a:bodyPr wrap="none">
            <a:spAutoFit/>
          </a:bodyPr>
          <a:lstStyle/>
          <a:p>
            <a:pPr algn="ctr">
              <a:spcBef>
                <a:spcPct val="0"/>
              </a:spcBef>
            </a:pPr>
            <a:r>
              <a:rPr lang="en-US" sz="1400" dirty="0">
                <a:effectLst/>
                <a:latin typeface="Arial" charset="0"/>
              </a:rPr>
              <a:t>Internal</a:t>
            </a:r>
          </a:p>
          <a:p>
            <a:pPr algn="ctr">
              <a:spcBef>
                <a:spcPct val="0"/>
              </a:spcBef>
            </a:pPr>
            <a:r>
              <a:rPr lang="en-US" sz="1400" dirty="0">
                <a:effectLst/>
                <a:latin typeface="Arial" charset="0"/>
              </a:rPr>
              <a:t>OSC 1</a:t>
            </a:r>
          </a:p>
          <a:p>
            <a:pPr algn="ctr">
              <a:spcBef>
                <a:spcPct val="0"/>
              </a:spcBef>
            </a:pPr>
            <a:r>
              <a:rPr lang="en-US" sz="1400" dirty="0">
                <a:effectLst/>
                <a:latin typeface="Arial" charset="0"/>
              </a:rPr>
              <a:t>(10 MHz)</a:t>
            </a:r>
          </a:p>
        </p:txBody>
      </p:sp>
      <p:sp>
        <p:nvSpPr>
          <p:cNvPr id="150" name="Text Box 75"/>
          <p:cNvSpPr txBox="1">
            <a:spLocks noChangeArrowheads="1"/>
          </p:cNvSpPr>
          <p:nvPr/>
        </p:nvSpPr>
        <p:spPr bwMode="auto">
          <a:xfrm>
            <a:off x="493949" y="1649388"/>
            <a:ext cx="920445" cy="609398"/>
          </a:xfrm>
          <a:prstGeom prst="rect">
            <a:avLst/>
          </a:prstGeom>
          <a:solidFill>
            <a:schemeClr val="accent1"/>
          </a:solidFill>
          <a:ln w="12700" algn="ctr">
            <a:solidFill>
              <a:schemeClr val="tx1"/>
            </a:solidFill>
            <a:miter lim="800000"/>
            <a:headEnd type="none" w="sm" len="sm"/>
            <a:tailEnd type="none" w="sm" len="sm"/>
          </a:ln>
          <a:effectLst/>
        </p:spPr>
        <p:txBody>
          <a:bodyPr wrap="none">
            <a:spAutoFit/>
          </a:bodyPr>
          <a:lstStyle/>
          <a:p>
            <a:pPr algn="ctr">
              <a:spcBef>
                <a:spcPct val="0"/>
              </a:spcBef>
            </a:pPr>
            <a:r>
              <a:rPr lang="en-US" sz="1400" dirty="0">
                <a:effectLst/>
                <a:latin typeface="Arial" charset="0"/>
              </a:rPr>
              <a:t>Internal</a:t>
            </a:r>
          </a:p>
          <a:p>
            <a:pPr algn="ctr">
              <a:spcBef>
                <a:spcPct val="0"/>
              </a:spcBef>
            </a:pPr>
            <a:r>
              <a:rPr lang="en-US" sz="1400" dirty="0">
                <a:effectLst/>
                <a:latin typeface="Arial" charset="0"/>
              </a:rPr>
              <a:t>OSC 2</a:t>
            </a:r>
          </a:p>
          <a:p>
            <a:pPr algn="ctr">
              <a:spcBef>
                <a:spcPct val="0"/>
              </a:spcBef>
            </a:pPr>
            <a:r>
              <a:rPr lang="en-US" sz="1400" dirty="0">
                <a:effectLst/>
                <a:latin typeface="Arial" charset="0"/>
              </a:rPr>
              <a:t>(10 MHz)</a:t>
            </a:r>
          </a:p>
        </p:txBody>
      </p:sp>
      <p:sp>
        <p:nvSpPr>
          <p:cNvPr id="151" name="Line 81"/>
          <p:cNvSpPr>
            <a:spLocks noChangeShapeType="1"/>
          </p:cNvSpPr>
          <p:nvPr/>
        </p:nvSpPr>
        <p:spPr bwMode="auto">
          <a:xfrm>
            <a:off x="1409326" y="1954392"/>
            <a:ext cx="2193589"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52" name="Line 82"/>
          <p:cNvSpPr>
            <a:spLocks noChangeShapeType="1"/>
          </p:cNvSpPr>
          <p:nvPr/>
        </p:nvSpPr>
        <p:spPr bwMode="auto">
          <a:xfrm>
            <a:off x="2147177" y="2987578"/>
            <a:ext cx="874713" cy="0"/>
          </a:xfrm>
          <a:prstGeom prst="line">
            <a:avLst/>
          </a:prstGeom>
          <a:noFill/>
          <a:ln w="12700">
            <a:solidFill>
              <a:schemeClr val="tx1"/>
            </a:solidFill>
            <a:round/>
            <a:headEnd type="none" w="sm" len="sm"/>
            <a:tailEnd type="oval" w="sm" len="sm"/>
          </a:ln>
          <a:effectLst/>
        </p:spPr>
        <p:txBody>
          <a:bodyPr/>
          <a:lstStyle/>
          <a:p>
            <a:endParaRPr lang="en-US">
              <a:effectLst/>
            </a:endParaRPr>
          </a:p>
        </p:txBody>
      </p:sp>
      <p:sp>
        <p:nvSpPr>
          <p:cNvPr id="153" name="Line 89"/>
          <p:cNvSpPr>
            <a:spLocks noChangeShapeType="1"/>
          </p:cNvSpPr>
          <p:nvPr/>
        </p:nvSpPr>
        <p:spPr bwMode="auto">
          <a:xfrm>
            <a:off x="1416403" y="1082759"/>
            <a:ext cx="3524773"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54" name="Text Box 91"/>
          <p:cNvSpPr txBox="1">
            <a:spLocks noChangeArrowheads="1"/>
          </p:cNvSpPr>
          <p:nvPr/>
        </p:nvSpPr>
        <p:spPr bwMode="auto">
          <a:xfrm>
            <a:off x="3299702" y="1127228"/>
            <a:ext cx="1417638" cy="27463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a:solidFill>
                  <a:srgbClr val="FF0000"/>
                </a:solidFill>
                <a:effectLst/>
                <a:latin typeface="Arial" charset="0"/>
              </a:rPr>
              <a:t>OSCCLKSRCSEL</a:t>
            </a:r>
          </a:p>
        </p:txBody>
      </p:sp>
      <p:sp>
        <p:nvSpPr>
          <p:cNvPr id="155" name="Line 95"/>
          <p:cNvSpPr>
            <a:spLocks noChangeShapeType="1"/>
          </p:cNvSpPr>
          <p:nvPr/>
        </p:nvSpPr>
        <p:spPr bwMode="auto">
          <a:xfrm flipV="1">
            <a:off x="3787065" y="1351922"/>
            <a:ext cx="0" cy="210820"/>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156" name="AutoShape 98"/>
          <p:cNvSpPr>
            <a:spLocks noChangeArrowheads="1"/>
          </p:cNvSpPr>
          <p:nvPr/>
        </p:nvSpPr>
        <p:spPr bwMode="auto">
          <a:xfrm rot="16200000" flipH="1">
            <a:off x="3143365" y="4107581"/>
            <a:ext cx="1685864" cy="73501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7" name="Text Box 99"/>
          <p:cNvSpPr txBox="1">
            <a:spLocks noChangeArrowheads="1"/>
          </p:cNvSpPr>
          <p:nvPr/>
        </p:nvSpPr>
        <p:spPr bwMode="auto">
          <a:xfrm>
            <a:off x="3561640" y="3762207"/>
            <a:ext cx="606256" cy="1471172"/>
          </a:xfrm>
          <a:prstGeom prst="rect">
            <a:avLst/>
          </a:prstGeom>
          <a:noFill/>
          <a:ln w="12700" algn="ctr">
            <a:noFill/>
            <a:miter lim="800000"/>
            <a:headEnd type="none" w="sm" len="sm"/>
            <a:tailEnd type="none" w="sm" len="sm"/>
          </a:ln>
          <a:effectLst/>
        </p:spPr>
        <p:txBody>
          <a:bodyPr wrap="none">
            <a:spAutoFit/>
          </a:bodyPr>
          <a:lstStyle/>
          <a:p>
            <a:pPr>
              <a:spcBef>
                <a:spcPct val="0"/>
              </a:spcBef>
            </a:pPr>
            <a:r>
              <a:rPr lang="en-US" sz="1600" b="0" dirty="0" smtClean="0">
                <a:effectLst/>
                <a:latin typeface="Arial" charset="0"/>
              </a:rPr>
              <a:t>110</a:t>
            </a:r>
            <a:endParaRPr lang="en-US" sz="1600" b="0" dirty="0">
              <a:effectLst/>
              <a:latin typeface="Arial" charset="0"/>
            </a:endParaRPr>
          </a:p>
          <a:p>
            <a:pPr>
              <a:spcBef>
                <a:spcPct val="0"/>
              </a:spcBef>
            </a:pPr>
            <a:r>
              <a:rPr lang="en-US" sz="1600" b="0" dirty="0" smtClean="0">
                <a:effectLst/>
                <a:latin typeface="Arial" charset="0"/>
              </a:rPr>
              <a:t>101</a:t>
            </a:r>
            <a:endParaRPr lang="en-US" sz="1600" b="0" dirty="0">
              <a:effectLst/>
              <a:latin typeface="Arial" charset="0"/>
            </a:endParaRPr>
          </a:p>
          <a:p>
            <a:pPr>
              <a:spcBef>
                <a:spcPct val="0"/>
              </a:spcBef>
            </a:pPr>
            <a:r>
              <a:rPr lang="en-US" sz="1600" b="0" dirty="0" smtClean="0">
                <a:effectLst/>
                <a:latin typeface="Arial" charset="0"/>
              </a:rPr>
              <a:t>101</a:t>
            </a:r>
            <a:endParaRPr lang="en-US" sz="1600" b="0" dirty="0">
              <a:effectLst/>
              <a:latin typeface="Arial" charset="0"/>
            </a:endParaRPr>
          </a:p>
          <a:p>
            <a:pPr>
              <a:spcBef>
                <a:spcPct val="0"/>
              </a:spcBef>
            </a:pPr>
            <a:r>
              <a:rPr lang="en-US" sz="1600" b="0" dirty="0" smtClean="0">
                <a:effectLst/>
                <a:latin typeface="Arial" charset="0"/>
              </a:rPr>
              <a:t>011</a:t>
            </a:r>
          </a:p>
          <a:p>
            <a:pPr>
              <a:spcBef>
                <a:spcPct val="0"/>
              </a:spcBef>
            </a:pPr>
            <a:r>
              <a:rPr lang="en-US" sz="1600" b="0" dirty="0" smtClean="0">
                <a:effectLst/>
                <a:latin typeface="Arial" charset="0"/>
              </a:rPr>
              <a:t>010</a:t>
            </a:r>
          </a:p>
          <a:p>
            <a:pPr>
              <a:spcBef>
                <a:spcPct val="0"/>
              </a:spcBef>
            </a:pPr>
            <a:r>
              <a:rPr lang="en-US" sz="1600" b="0" dirty="0" smtClean="0">
                <a:effectLst/>
                <a:latin typeface="Arial" charset="0"/>
              </a:rPr>
              <a:t>001</a:t>
            </a:r>
          </a:p>
          <a:p>
            <a:pPr>
              <a:spcBef>
                <a:spcPct val="0"/>
              </a:spcBef>
            </a:pPr>
            <a:r>
              <a:rPr lang="en-US" sz="1600" b="0" dirty="0" smtClean="0">
                <a:effectLst/>
                <a:latin typeface="Arial" charset="0"/>
              </a:rPr>
              <a:t>000*</a:t>
            </a:r>
            <a:endParaRPr lang="en-US" sz="1600" b="0" dirty="0">
              <a:effectLst/>
              <a:latin typeface="Arial" charset="0"/>
            </a:endParaRPr>
          </a:p>
        </p:txBody>
      </p:sp>
      <p:sp>
        <p:nvSpPr>
          <p:cNvPr id="158" name="Freeform 104"/>
          <p:cNvSpPr>
            <a:spLocks/>
          </p:cNvSpPr>
          <p:nvPr/>
        </p:nvSpPr>
        <p:spPr bwMode="auto">
          <a:xfrm>
            <a:off x="3320340" y="1950854"/>
            <a:ext cx="298452" cy="1943171"/>
          </a:xfrm>
          <a:custGeom>
            <a:avLst/>
            <a:gdLst/>
            <a:ahLst/>
            <a:cxnLst>
              <a:cxn ang="0">
                <a:pos x="0" y="0"/>
              </a:cxn>
              <a:cxn ang="0">
                <a:pos x="0" y="2431"/>
              </a:cxn>
              <a:cxn ang="0">
                <a:pos x="181" y="2431"/>
              </a:cxn>
            </a:cxnLst>
            <a:rect l="0" t="0" r="r" b="b"/>
            <a:pathLst>
              <a:path w="181" h="2431">
                <a:moveTo>
                  <a:pt x="0" y="0"/>
                </a:moveTo>
                <a:lnTo>
                  <a:pt x="0" y="2431"/>
                </a:lnTo>
                <a:lnTo>
                  <a:pt x="181" y="2431"/>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59" name="Line 105"/>
          <p:cNvSpPr>
            <a:spLocks noChangeShapeType="1"/>
          </p:cNvSpPr>
          <p:nvPr/>
        </p:nvSpPr>
        <p:spPr bwMode="auto">
          <a:xfrm flipH="1">
            <a:off x="3175877" y="1763238"/>
            <a:ext cx="427038" cy="0"/>
          </a:xfrm>
          <a:prstGeom prst="line">
            <a:avLst/>
          </a:prstGeom>
          <a:noFill/>
          <a:ln w="12700">
            <a:solidFill>
              <a:schemeClr val="tx1"/>
            </a:solidFill>
            <a:round/>
            <a:headEnd type="triangle" w="med" len="med"/>
            <a:tailEnd type="oval" w="sm" len="sm"/>
          </a:ln>
          <a:effectLst/>
        </p:spPr>
        <p:txBody>
          <a:bodyPr/>
          <a:lstStyle/>
          <a:p>
            <a:endParaRPr lang="en-US">
              <a:effectLst/>
            </a:endParaRPr>
          </a:p>
        </p:txBody>
      </p:sp>
      <p:sp>
        <p:nvSpPr>
          <p:cNvPr id="160" name="Line 113"/>
          <p:cNvSpPr>
            <a:spLocks noChangeShapeType="1"/>
          </p:cNvSpPr>
          <p:nvPr/>
        </p:nvSpPr>
        <p:spPr bwMode="auto">
          <a:xfrm flipH="1">
            <a:off x="3175877" y="4274366"/>
            <a:ext cx="442913"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161" name="Rectangle 119"/>
          <p:cNvSpPr>
            <a:spLocks noChangeArrowheads="1"/>
          </p:cNvSpPr>
          <p:nvPr/>
        </p:nvSpPr>
        <p:spPr bwMode="auto">
          <a:xfrm>
            <a:off x="4371265" y="2432960"/>
            <a:ext cx="879475" cy="715963"/>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r>
              <a:rPr lang="en-US" sz="2000" dirty="0">
                <a:effectLst/>
                <a:latin typeface="Arial" charset="0"/>
              </a:rPr>
              <a:t>PLL</a:t>
            </a:r>
          </a:p>
        </p:txBody>
      </p:sp>
      <p:sp>
        <p:nvSpPr>
          <p:cNvPr id="162" name="Line 120"/>
          <p:cNvSpPr>
            <a:spLocks noChangeShapeType="1"/>
          </p:cNvSpPr>
          <p:nvPr/>
        </p:nvSpPr>
        <p:spPr bwMode="auto">
          <a:xfrm>
            <a:off x="3906127" y="1955123"/>
            <a:ext cx="2276475"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63" name="Line 121"/>
          <p:cNvSpPr>
            <a:spLocks noChangeShapeType="1"/>
          </p:cNvSpPr>
          <p:nvPr/>
        </p:nvSpPr>
        <p:spPr bwMode="auto">
          <a:xfrm>
            <a:off x="5245977" y="2790148"/>
            <a:ext cx="939800"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64" name="Text Box 122"/>
          <p:cNvSpPr txBox="1">
            <a:spLocks noChangeArrowheads="1"/>
          </p:cNvSpPr>
          <p:nvPr/>
        </p:nvSpPr>
        <p:spPr bwMode="auto">
          <a:xfrm>
            <a:off x="5247565" y="2510748"/>
            <a:ext cx="891591"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PLLCLK</a:t>
            </a:r>
            <a:endParaRPr lang="en-US" sz="1400" dirty="0">
              <a:effectLst/>
              <a:latin typeface="Arial" charset="0"/>
            </a:endParaRPr>
          </a:p>
        </p:txBody>
      </p:sp>
      <p:sp>
        <p:nvSpPr>
          <p:cNvPr id="165" name="Text Box 123"/>
          <p:cNvSpPr txBox="1">
            <a:spLocks noChangeArrowheads="1"/>
          </p:cNvSpPr>
          <p:nvPr/>
        </p:nvSpPr>
        <p:spPr bwMode="auto">
          <a:xfrm>
            <a:off x="4749090" y="1694773"/>
            <a:ext cx="935038"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a:effectLst/>
                <a:latin typeface="Arial" charset="0"/>
              </a:rPr>
              <a:t>OSCCLK</a:t>
            </a:r>
          </a:p>
        </p:txBody>
      </p:sp>
      <p:sp>
        <p:nvSpPr>
          <p:cNvPr id="166" name="Text Box 126"/>
          <p:cNvSpPr txBox="1">
            <a:spLocks noChangeArrowheads="1"/>
          </p:cNvSpPr>
          <p:nvPr/>
        </p:nvSpPr>
        <p:spPr bwMode="auto">
          <a:xfrm>
            <a:off x="7745639" y="2203724"/>
            <a:ext cx="1252266"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PLLSYSCLK</a:t>
            </a:r>
            <a:endParaRPr lang="en-US" sz="1400" dirty="0">
              <a:effectLst/>
              <a:latin typeface="Arial" charset="0"/>
            </a:endParaRPr>
          </a:p>
        </p:txBody>
      </p:sp>
      <p:sp>
        <p:nvSpPr>
          <p:cNvPr id="167" name="Text Box 133"/>
          <p:cNvSpPr txBox="1">
            <a:spLocks noChangeArrowheads="1"/>
          </p:cNvSpPr>
          <p:nvPr/>
        </p:nvSpPr>
        <p:spPr bwMode="auto">
          <a:xfrm>
            <a:off x="4558590" y="1910673"/>
            <a:ext cx="1228725"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a:effectLst/>
                <a:latin typeface="Arial" charset="0"/>
              </a:rPr>
              <a:t>(PLL bypass)</a:t>
            </a:r>
          </a:p>
        </p:txBody>
      </p:sp>
      <p:sp>
        <p:nvSpPr>
          <p:cNvPr id="168" name="Line 135"/>
          <p:cNvSpPr>
            <a:spLocks noChangeShapeType="1"/>
          </p:cNvSpPr>
          <p:nvPr/>
        </p:nvSpPr>
        <p:spPr bwMode="auto">
          <a:xfrm flipV="1">
            <a:off x="7074777" y="1797025"/>
            <a:ext cx="0" cy="354948"/>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169" name="Freeform 136"/>
          <p:cNvSpPr>
            <a:spLocks/>
          </p:cNvSpPr>
          <p:nvPr/>
        </p:nvSpPr>
        <p:spPr bwMode="auto">
          <a:xfrm>
            <a:off x="4135120" y="1958298"/>
            <a:ext cx="218682" cy="835025"/>
          </a:xfrm>
          <a:custGeom>
            <a:avLst/>
            <a:gdLst/>
            <a:ahLst/>
            <a:cxnLst>
              <a:cxn ang="0">
                <a:pos x="0" y="0"/>
              </a:cxn>
              <a:cxn ang="0">
                <a:pos x="0" y="519"/>
              </a:cxn>
              <a:cxn ang="0">
                <a:pos x="265" y="519"/>
              </a:cxn>
            </a:cxnLst>
            <a:rect l="0" t="0" r="r" b="b"/>
            <a:pathLst>
              <a:path w="265" h="519">
                <a:moveTo>
                  <a:pt x="0" y="0"/>
                </a:moveTo>
                <a:lnTo>
                  <a:pt x="0" y="519"/>
                </a:lnTo>
                <a:lnTo>
                  <a:pt x="265" y="519"/>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70" name="Text Box 137"/>
          <p:cNvSpPr txBox="1">
            <a:spLocks noChangeArrowheads="1"/>
          </p:cNvSpPr>
          <p:nvPr/>
        </p:nvSpPr>
        <p:spPr bwMode="auto">
          <a:xfrm>
            <a:off x="6617604" y="3198346"/>
            <a:ext cx="1171924"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SYSPLLMULT</a:t>
            </a:r>
            <a:endParaRPr lang="en-US" sz="1200" b="0" i="1" dirty="0">
              <a:solidFill>
                <a:srgbClr val="FF0000"/>
              </a:solidFill>
              <a:effectLst/>
              <a:latin typeface="Arial" charset="0"/>
            </a:endParaRPr>
          </a:p>
        </p:txBody>
      </p:sp>
      <p:sp>
        <p:nvSpPr>
          <p:cNvPr id="171" name="Line 140"/>
          <p:cNvSpPr>
            <a:spLocks noChangeShapeType="1"/>
          </p:cNvSpPr>
          <p:nvPr/>
        </p:nvSpPr>
        <p:spPr bwMode="auto">
          <a:xfrm flipH="1">
            <a:off x="6420726" y="2861585"/>
            <a:ext cx="0" cy="477838"/>
          </a:xfrm>
          <a:prstGeom prst="line">
            <a:avLst/>
          </a:prstGeom>
          <a:noFill/>
          <a:ln w="12700">
            <a:solidFill>
              <a:schemeClr val="tx1"/>
            </a:solidFill>
            <a:prstDash val="dash"/>
            <a:round/>
            <a:headEnd/>
            <a:tailEnd type="oval" w="sm" len="sm"/>
          </a:ln>
          <a:effectLst/>
        </p:spPr>
        <p:txBody>
          <a:bodyPr/>
          <a:lstStyle/>
          <a:p>
            <a:endParaRPr lang="en-US">
              <a:effectLst/>
            </a:endParaRPr>
          </a:p>
        </p:txBody>
      </p:sp>
      <p:sp>
        <p:nvSpPr>
          <p:cNvPr id="172" name="AutoShape 141"/>
          <p:cNvSpPr>
            <a:spLocks noChangeArrowheads="1"/>
          </p:cNvSpPr>
          <p:nvPr/>
        </p:nvSpPr>
        <p:spPr bwMode="auto">
          <a:xfrm rot="16200000" flipH="1">
            <a:off x="5728577" y="2183723"/>
            <a:ext cx="1295400" cy="38100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3" name="Text Box 142"/>
          <p:cNvSpPr txBox="1">
            <a:spLocks noChangeArrowheads="1"/>
          </p:cNvSpPr>
          <p:nvPr/>
        </p:nvSpPr>
        <p:spPr bwMode="auto">
          <a:xfrm rot="16200000">
            <a:off x="5896852" y="2198010"/>
            <a:ext cx="977900" cy="336550"/>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a:effectLst/>
                <a:latin typeface="Arial" charset="0"/>
              </a:rPr>
              <a:t>MUX</a:t>
            </a:r>
          </a:p>
        </p:txBody>
      </p:sp>
      <p:sp>
        <p:nvSpPr>
          <p:cNvPr id="174" name="Line 143"/>
          <p:cNvSpPr>
            <a:spLocks noChangeShapeType="1"/>
          </p:cNvSpPr>
          <p:nvPr/>
        </p:nvSpPr>
        <p:spPr bwMode="auto">
          <a:xfrm>
            <a:off x="6566778" y="2364698"/>
            <a:ext cx="117582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75" name="Rectangle 144"/>
          <p:cNvSpPr>
            <a:spLocks noChangeArrowheads="1"/>
          </p:cNvSpPr>
          <p:nvPr/>
        </p:nvSpPr>
        <p:spPr bwMode="auto">
          <a:xfrm>
            <a:off x="6846177" y="2151973"/>
            <a:ext cx="457200" cy="4572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6" name="Text Box 145"/>
          <p:cNvSpPr txBox="1">
            <a:spLocks noChangeArrowheads="1"/>
          </p:cNvSpPr>
          <p:nvPr/>
        </p:nvSpPr>
        <p:spPr bwMode="auto">
          <a:xfrm>
            <a:off x="6827127" y="2199598"/>
            <a:ext cx="514350" cy="366713"/>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800">
                <a:effectLst/>
                <a:latin typeface="Arial" charset="0"/>
              </a:rPr>
              <a:t>1/n</a:t>
            </a:r>
          </a:p>
        </p:txBody>
      </p:sp>
      <p:sp>
        <p:nvSpPr>
          <p:cNvPr id="177" name="Freeform 148"/>
          <p:cNvSpPr>
            <a:spLocks/>
          </p:cNvSpPr>
          <p:nvPr/>
        </p:nvSpPr>
        <p:spPr bwMode="auto">
          <a:xfrm>
            <a:off x="4804652" y="3148923"/>
            <a:ext cx="1841200" cy="190500"/>
          </a:xfrm>
          <a:custGeom>
            <a:avLst/>
            <a:gdLst/>
            <a:ahLst/>
            <a:cxnLst>
              <a:cxn ang="0">
                <a:pos x="0" y="0"/>
              </a:cxn>
              <a:cxn ang="0">
                <a:pos x="0" y="145"/>
              </a:cxn>
              <a:cxn ang="0">
                <a:pos x="1016" y="145"/>
              </a:cxn>
            </a:cxnLst>
            <a:rect l="0" t="0" r="r" b="b"/>
            <a:pathLst>
              <a:path w="1016" h="145">
                <a:moveTo>
                  <a:pt x="0" y="0"/>
                </a:moveTo>
                <a:lnTo>
                  <a:pt x="0" y="145"/>
                </a:lnTo>
                <a:lnTo>
                  <a:pt x="1016" y="145"/>
                </a:lnTo>
              </a:path>
            </a:pathLst>
          </a:custGeom>
          <a:noFill/>
          <a:ln w="12700" cap="flat" cmpd="sng">
            <a:solidFill>
              <a:schemeClr val="tx1"/>
            </a:solidFill>
            <a:prstDash val="dash"/>
            <a:round/>
            <a:headEnd type="none" w="sm" len="sm"/>
            <a:tailEnd type="none" w="sm" len="sm"/>
          </a:ln>
          <a:effectLst/>
        </p:spPr>
        <p:txBody>
          <a:bodyPr/>
          <a:lstStyle/>
          <a:p>
            <a:endParaRPr lang="en-US">
              <a:effectLst/>
            </a:endParaRPr>
          </a:p>
        </p:txBody>
      </p:sp>
      <p:sp>
        <p:nvSpPr>
          <p:cNvPr id="178" name="Text Box 149"/>
          <p:cNvSpPr txBox="1">
            <a:spLocks noChangeArrowheads="1"/>
          </p:cNvSpPr>
          <p:nvPr/>
        </p:nvSpPr>
        <p:spPr bwMode="auto">
          <a:xfrm>
            <a:off x="6550444" y="1564916"/>
            <a:ext cx="1047082"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SYSCLKDIV</a:t>
            </a:r>
            <a:endParaRPr lang="en-US" sz="1200" b="0" i="1" dirty="0">
              <a:solidFill>
                <a:srgbClr val="FF0000"/>
              </a:solidFill>
              <a:effectLst/>
              <a:latin typeface="Arial" charset="0"/>
            </a:endParaRPr>
          </a:p>
        </p:txBody>
      </p:sp>
      <p:sp>
        <p:nvSpPr>
          <p:cNvPr id="179" name="Text Box 150"/>
          <p:cNvSpPr txBox="1">
            <a:spLocks noChangeArrowheads="1"/>
          </p:cNvSpPr>
          <p:nvPr/>
        </p:nvSpPr>
        <p:spPr bwMode="auto">
          <a:xfrm>
            <a:off x="1429627" y="782983"/>
            <a:ext cx="1033463"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a:effectLst/>
                <a:latin typeface="Arial" charset="0"/>
              </a:rPr>
              <a:t>OSC1CLK</a:t>
            </a:r>
          </a:p>
        </p:txBody>
      </p:sp>
      <p:sp>
        <p:nvSpPr>
          <p:cNvPr id="180" name="Text Box 151"/>
          <p:cNvSpPr txBox="1">
            <a:spLocks noChangeArrowheads="1"/>
          </p:cNvSpPr>
          <p:nvPr/>
        </p:nvSpPr>
        <p:spPr bwMode="auto">
          <a:xfrm>
            <a:off x="1418515" y="1644625"/>
            <a:ext cx="1033463"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OSC2CLK</a:t>
            </a:r>
          </a:p>
        </p:txBody>
      </p:sp>
      <p:sp>
        <p:nvSpPr>
          <p:cNvPr id="181" name="Text Box 154"/>
          <p:cNvSpPr txBox="1">
            <a:spLocks noChangeArrowheads="1"/>
          </p:cNvSpPr>
          <p:nvPr/>
        </p:nvSpPr>
        <p:spPr bwMode="auto">
          <a:xfrm>
            <a:off x="2124952" y="2712486"/>
            <a:ext cx="895350"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EXTCLK</a:t>
            </a:r>
          </a:p>
        </p:txBody>
      </p:sp>
      <p:sp>
        <p:nvSpPr>
          <p:cNvPr id="182" name="Text Box 161"/>
          <p:cNvSpPr txBox="1">
            <a:spLocks noChangeArrowheads="1"/>
          </p:cNvSpPr>
          <p:nvPr/>
        </p:nvSpPr>
        <p:spPr bwMode="auto">
          <a:xfrm>
            <a:off x="4944609" y="935000"/>
            <a:ext cx="846138"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a:effectLst/>
                <a:latin typeface="Arial" charset="0"/>
              </a:rPr>
              <a:t>WDCLK</a:t>
            </a:r>
          </a:p>
        </p:txBody>
      </p:sp>
      <p:sp>
        <p:nvSpPr>
          <p:cNvPr id="183" name="Text Box 162"/>
          <p:cNvSpPr txBox="1">
            <a:spLocks noChangeArrowheads="1"/>
          </p:cNvSpPr>
          <p:nvPr/>
        </p:nvSpPr>
        <p:spPr bwMode="auto">
          <a:xfrm>
            <a:off x="6344391" y="4363124"/>
            <a:ext cx="1051891" cy="52322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XCLKOUT</a:t>
            </a:r>
          </a:p>
          <a:p>
            <a:pPr>
              <a:lnSpc>
                <a:spcPct val="100000"/>
              </a:lnSpc>
              <a:spcBef>
                <a:spcPct val="0"/>
              </a:spcBef>
            </a:pPr>
            <a:r>
              <a:rPr lang="en-US" sz="1400" dirty="0" smtClean="0">
                <a:effectLst/>
                <a:latin typeface="Arial" charset="0"/>
              </a:rPr>
              <a:t>(GPIO 73)</a:t>
            </a:r>
            <a:endParaRPr lang="en-US" sz="1400" dirty="0">
              <a:effectLst/>
              <a:latin typeface="Arial" charset="0"/>
            </a:endParaRPr>
          </a:p>
        </p:txBody>
      </p:sp>
      <p:grpSp>
        <p:nvGrpSpPr>
          <p:cNvPr id="184" name="Group 183"/>
          <p:cNvGrpSpPr/>
          <p:nvPr/>
        </p:nvGrpSpPr>
        <p:grpSpPr>
          <a:xfrm>
            <a:off x="3547429" y="1480738"/>
            <a:ext cx="492443" cy="940234"/>
            <a:chOff x="3629102" y="2495828"/>
            <a:chExt cx="492443" cy="940234"/>
          </a:xfrm>
        </p:grpSpPr>
        <p:sp>
          <p:nvSpPr>
            <p:cNvPr id="185" name="AutoShape 98"/>
            <p:cNvSpPr>
              <a:spLocks noChangeArrowheads="1"/>
            </p:cNvSpPr>
            <p:nvPr/>
          </p:nvSpPr>
          <p:spPr bwMode="auto">
            <a:xfrm rot="16200000" flipH="1">
              <a:off x="3413743" y="2768339"/>
              <a:ext cx="940234" cy="395212"/>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86" name="Text Box 99"/>
            <p:cNvSpPr txBox="1">
              <a:spLocks noChangeArrowheads="1"/>
            </p:cNvSpPr>
            <p:nvPr/>
          </p:nvSpPr>
          <p:spPr bwMode="auto">
            <a:xfrm>
              <a:off x="3629102" y="2652989"/>
              <a:ext cx="492443" cy="683264"/>
            </a:xfrm>
            <a:prstGeom prst="rect">
              <a:avLst/>
            </a:prstGeom>
            <a:noFill/>
            <a:ln w="12700" algn="ctr">
              <a:noFill/>
              <a:miter lim="800000"/>
              <a:headEnd type="none" w="sm" len="sm"/>
              <a:tailEnd type="none" w="sm" len="sm"/>
            </a:ln>
            <a:effectLst/>
          </p:spPr>
          <p:txBody>
            <a:bodyPr wrap="none">
              <a:spAutoFit/>
            </a:bodyPr>
            <a:lstStyle/>
            <a:p>
              <a:pPr>
                <a:spcBef>
                  <a:spcPct val="0"/>
                </a:spcBef>
              </a:pPr>
              <a:r>
                <a:rPr lang="en-US" sz="1600" b="0" dirty="0" smtClean="0">
                  <a:effectLst/>
                  <a:latin typeface="Arial" charset="0"/>
                </a:rPr>
                <a:t>1x</a:t>
              </a:r>
              <a:endParaRPr lang="en-US" sz="1600" b="0" dirty="0">
                <a:effectLst/>
                <a:latin typeface="Arial" charset="0"/>
              </a:endParaRPr>
            </a:p>
            <a:p>
              <a:pPr>
                <a:spcBef>
                  <a:spcPct val="0"/>
                </a:spcBef>
              </a:pPr>
              <a:r>
                <a:rPr lang="en-US" sz="1600" b="0" dirty="0" smtClean="0">
                  <a:effectLst/>
                  <a:latin typeface="Arial" charset="0"/>
                </a:rPr>
                <a:t>00*</a:t>
              </a:r>
              <a:endParaRPr lang="en-US" sz="1600" b="0" dirty="0">
                <a:effectLst/>
                <a:latin typeface="Arial" charset="0"/>
              </a:endParaRPr>
            </a:p>
            <a:p>
              <a:pPr>
                <a:spcBef>
                  <a:spcPct val="0"/>
                </a:spcBef>
              </a:pPr>
              <a:r>
                <a:rPr lang="en-US" sz="1600" b="0" dirty="0" smtClean="0">
                  <a:effectLst/>
                  <a:latin typeface="Arial" charset="0"/>
                </a:rPr>
                <a:t>01</a:t>
              </a:r>
              <a:endParaRPr lang="en-US" sz="1600" b="0" dirty="0">
                <a:effectLst/>
                <a:latin typeface="Arial" charset="0"/>
              </a:endParaRPr>
            </a:p>
          </p:txBody>
        </p:sp>
      </p:grpSp>
      <p:cxnSp>
        <p:nvCxnSpPr>
          <p:cNvPr id="187" name="Straight Connector 186"/>
          <p:cNvCxnSpPr/>
          <p:nvPr/>
        </p:nvCxnSpPr>
        <p:spPr bwMode="auto">
          <a:xfrm>
            <a:off x="3027712" y="2156103"/>
            <a:ext cx="0" cy="83759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88" name="Straight Connector 187"/>
          <p:cNvCxnSpPr/>
          <p:nvPr/>
        </p:nvCxnSpPr>
        <p:spPr bwMode="auto">
          <a:xfrm>
            <a:off x="3027712" y="2156103"/>
            <a:ext cx="576869"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89" name="Straight Connector 188"/>
          <p:cNvCxnSpPr/>
          <p:nvPr/>
        </p:nvCxnSpPr>
        <p:spPr bwMode="auto">
          <a:xfrm>
            <a:off x="3175877" y="1083878"/>
            <a:ext cx="0" cy="2981540"/>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190" name="Straight Connector 189"/>
          <p:cNvCxnSpPr/>
          <p:nvPr/>
        </p:nvCxnSpPr>
        <p:spPr bwMode="auto">
          <a:xfrm>
            <a:off x="3178789" y="4065418"/>
            <a:ext cx="440001"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
        <p:nvSpPr>
          <p:cNvPr id="191" name="Rectangle 144"/>
          <p:cNvSpPr>
            <a:spLocks noChangeArrowheads="1"/>
          </p:cNvSpPr>
          <p:nvPr/>
        </p:nvSpPr>
        <p:spPr bwMode="auto">
          <a:xfrm>
            <a:off x="5272546" y="4239370"/>
            <a:ext cx="457200" cy="4572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92" name="Text Box 145"/>
          <p:cNvSpPr txBox="1">
            <a:spLocks noChangeArrowheads="1"/>
          </p:cNvSpPr>
          <p:nvPr/>
        </p:nvSpPr>
        <p:spPr bwMode="auto">
          <a:xfrm>
            <a:off x="5253496" y="4286995"/>
            <a:ext cx="514350" cy="366713"/>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800">
                <a:effectLst/>
                <a:latin typeface="Arial" charset="0"/>
              </a:rPr>
              <a:t>1/n</a:t>
            </a:r>
          </a:p>
        </p:txBody>
      </p:sp>
      <p:sp>
        <p:nvSpPr>
          <p:cNvPr id="193" name="Text Box 138"/>
          <p:cNvSpPr txBox="1">
            <a:spLocks noChangeArrowheads="1"/>
          </p:cNvSpPr>
          <p:nvPr/>
        </p:nvSpPr>
        <p:spPr bwMode="auto">
          <a:xfrm>
            <a:off x="1924122" y="4146738"/>
            <a:ext cx="1271502"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AUXPLLCLK</a:t>
            </a:r>
            <a:endParaRPr lang="en-US" sz="1600" dirty="0" smtClean="0">
              <a:effectLst/>
              <a:latin typeface="Arial" charset="0"/>
            </a:endParaRPr>
          </a:p>
        </p:txBody>
      </p:sp>
      <p:sp>
        <p:nvSpPr>
          <p:cNvPr id="194" name="Line 135"/>
          <p:cNvSpPr>
            <a:spLocks noChangeShapeType="1"/>
          </p:cNvSpPr>
          <p:nvPr/>
        </p:nvSpPr>
        <p:spPr bwMode="auto">
          <a:xfrm flipV="1">
            <a:off x="5530457" y="3875056"/>
            <a:ext cx="0" cy="354948"/>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195" name="Text Box 149"/>
          <p:cNvSpPr txBox="1">
            <a:spLocks noChangeArrowheads="1"/>
          </p:cNvSpPr>
          <p:nvPr/>
        </p:nvSpPr>
        <p:spPr bwMode="auto">
          <a:xfrm>
            <a:off x="4946011" y="3640186"/>
            <a:ext cx="1167307"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XCLKOUTDIV</a:t>
            </a:r>
            <a:endParaRPr lang="en-US" sz="1200" b="0" i="1" dirty="0">
              <a:solidFill>
                <a:srgbClr val="FF0000"/>
              </a:solidFill>
              <a:effectLst/>
              <a:latin typeface="Arial" charset="0"/>
            </a:endParaRPr>
          </a:p>
        </p:txBody>
      </p:sp>
      <p:sp>
        <p:nvSpPr>
          <p:cNvPr id="196" name="Text Box 91"/>
          <p:cNvSpPr txBox="1">
            <a:spLocks noChangeArrowheads="1"/>
          </p:cNvSpPr>
          <p:nvPr/>
        </p:nvSpPr>
        <p:spPr bwMode="auto">
          <a:xfrm>
            <a:off x="3428637" y="3274123"/>
            <a:ext cx="1200970"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XCLKOUTSEL</a:t>
            </a:r>
            <a:endParaRPr lang="en-US" sz="1200" b="0" i="1" dirty="0">
              <a:solidFill>
                <a:srgbClr val="FF0000"/>
              </a:solidFill>
              <a:effectLst/>
              <a:latin typeface="Arial" charset="0"/>
            </a:endParaRPr>
          </a:p>
        </p:txBody>
      </p:sp>
      <p:sp>
        <p:nvSpPr>
          <p:cNvPr id="197" name="Line 95"/>
          <p:cNvSpPr>
            <a:spLocks noChangeShapeType="1"/>
          </p:cNvSpPr>
          <p:nvPr/>
        </p:nvSpPr>
        <p:spPr bwMode="auto">
          <a:xfrm flipV="1">
            <a:off x="3919145" y="3493515"/>
            <a:ext cx="0" cy="255588"/>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198" name="Line 113"/>
          <p:cNvSpPr>
            <a:spLocks noChangeShapeType="1"/>
          </p:cNvSpPr>
          <p:nvPr/>
        </p:nvSpPr>
        <p:spPr bwMode="auto">
          <a:xfrm flipH="1">
            <a:off x="3174271" y="4455732"/>
            <a:ext cx="442913"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199" name="Line 113"/>
          <p:cNvSpPr>
            <a:spLocks noChangeShapeType="1"/>
          </p:cNvSpPr>
          <p:nvPr/>
        </p:nvSpPr>
        <p:spPr bwMode="auto">
          <a:xfrm flipH="1">
            <a:off x="3172665" y="4666064"/>
            <a:ext cx="442913"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00" name="Line 113"/>
          <p:cNvSpPr>
            <a:spLocks noChangeShapeType="1"/>
          </p:cNvSpPr>
          <p:nvPr/>
        </p:nvSpPr>
        <p:spPr bwMode="auto">
          <a:xfrm flipH="1">
            <a:off x="3171059" y="4863982"/>
            <a:ext cx="442913"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01" name="Line 113"/>
          <p:cNvSpPr>
            <a:spLocks noChangeShapeType="1"/>
          </p:cNvSpPr>
          <p:nvPr/>
        </p:nvSpPr>
        <p:spPr bwMode="auto">
          <a:xfrm flipH="1">
            <a:off x="3169453" y="5061900"/>
            <a:ext cx="442913"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02" name="Text Box 138"/>
          <p:cNvSpPr txBox="1">
            <a:spLocks noChangeArrowheads="1"/>
          </p:cNvSpPr>
          <p:nvPr/>
        </p:nvSpPr>
        <p:spPr bwMode="auto">
          <a:xfrm>
            <a:off x="1752600" y="4321891"/>
            <a:ext cx="1443024"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CPU2.SYSCLK</a:t>
            </a:r>
            <a:endParaRPr lang="en-US" sz="1600" dirty="0" smtClean="0">
              <a:effectLst/>
              <a:latin typeface="Arial" charset="0"/>
            </a:endParaRPr>
          </a:p>
        </p:txBody>
      </p:sp>
      <p:sp>
        <p:nvSpPr>
          <p:cNvPr id="203" name="Text Box 138"/>
          <p:cNvSpPr txBox="1">
            <a:spLocks noChangeArrowheads="1"/>
          </p:cNvSpPr>
          <p:nvPr/>
        </p:nvSpPr>
        <p:spPr bwMode="auto">
          <a:xfrm>
            <a:off x="1752600" y="4532279"/>
            <a:ext cx="1443024"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CPU1.SYSCLK</a:t>
            </a:r>
            <a:endParaRPr lang="en-US" sz="1600" dirty="0" smtClean="0">
              <a:effectLst/>
              <a:latin typeface="Arial" charset="0"/>
            </a:endParaRPr>
          </a:p>
        </p:txBody>
      </p:sp>
      <p:sp>
        <p:nvSpPr>
          <p:cNvPr id="204" name="Text Box 138"/>
          <p:cNvSpPr txBox="1">
            <a:spLocks noChangeArrowheads="1"/>
          </p:cNvSpPr>
          <p:nvPr/>
        </p:nvSpPr>
        <p:spPr bwMode="auto">
          <a:xfrm>
            <a:off x="2304033" y="4730253"/>
            <a:ext cx="891591"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PLLCLK</a:t>
            </a:r>
            <a:endParaRPr lang="en-US" sz="1600" dirty="0" smtClean="0">
              <a:effectLst/>
              <a:latin typeface="Arial" charset="0"/>
            </a:endParaRPr>
          </a:p>
        </p:txBody>
      </p:sp>
      <p:sp>
        <p:nvSpPr>
          <p:cNvPr id="205" name="Text Box 138"/>
          <p:cNvSpPr txBox="1">
            <a:spLocks noChangeArrowheads="1"/>
          </p:cNvSpPr>
          <p:nvPr/>
        </p:nvSpPr>
        <p:spPr bwMode="auto">
          <a:xfrm>
            <a:off x="1943358" y="4928227"/>
            <a:ext cx="1252266"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PLLSYSCLK</a:t>
            </a:r>
            <a:endParaRPr lang="en-US" sz="1600" dirty="0" smtClean="0">
              <a:effectLst/>
              <a:latin typeface="Arial" charset="0"/>
            </a:endParaRPr>
          </a:p>
        </p:txBody>
      </p:sp>
      <p:sp>
        <p:nvSpPr>
          <p:cNvPr id="206" name="TextBox 205"/>
          <p:cNvSpPr txBox="1"/>
          <p:nvPr/>
        </p:nvSpPr>
        <p:spPr>
          <a:xfrm>
            <a:off x="4565362" y="5837267"/>
            <a:ext cx="615874" cy="655564"/>
          </a:xfrm>
          <a:prstGeom prst="rect">
            <a:avLst/>
          </a:prstGeom>
          <a:solidFill>
            <a:schemeClr val="accent2"/>
          </a:solidFill>
          <a:ln>
            <a:solidFill>
              <a:schemeClr val="tx1"/>
            </a:solidFill>
          </a:ln>
        </p:spPr>
        <p:txBody>
          <a:bodyPr wrap="none" tIns="91440" rtlCol="0" anchor="ctr" anchorCtr="0">
            <a:spAutoFit/>
          </a:bodyPr>
          <a:lstStyle/>
          <a:p>
            <a:pPr algn="ctr"/>
            <a:r>
              <a:rPr lang="en-US" sz="1600" dirty="0" smtClean="0">
                <a:solidFill>
                  <a:schemeClr val="dk1"/>
                </a:solidFill>
                <a:effectLst/>
                <a:latin typeface="Arial" panose="020B0604020202020204" pitchFamily="34" charset="0"/>
                <a:cs typeface="Arial" panose="020B0604020202020204" pitchFamily="34" charset="0"/>
              </a:rPr>
              <a:t>AUX</a:t>
            </a:r>
          </a:p>
          <a:p>
            <a:pPr algn="ctr"/>
            <a:r>
              <a:rPr lang="en-US" sz="1600" dirty="0" smtClean="0">
                <a:solidFill>
                  <a:schemeClr val="dk1"/>
                </a:solidFill>
                <a:effectLst/>
                <a:latin typeface="Arial" panose="020B0604020202020204" pitchFamily="34" charset="0"/>
                <a:cs typeface="Arial" panose="020B0604020202020204" pitchFamily="34" charset="0"/>
              </a:rPr>
              <a:t>PLL</a:t>
            </a:r>
          </a:p>
        </p:txBody>
      </p:sp>
      <p:sp>
        <p:nvSpPr>
          <p:cNvPr id="207" name="TextBox 206"/>
          <p:cNvSpPr txBox="1"/>
          <p:nvPr/>
        </p:nvSpPr>
        <p:spPr>
          <a:xfrm>
            <a:off x="6258743" y="5951144"/>
            <a:ext cx="481222" cy="427809"/>
          </a:xfrm>
          <a:prstGeom prst="rect">
            <a:avLst/>
          </a:prstGeom>
          <a:solidFill>
            <a:schemeClr val="accent2"/>
          </a:solidFill>
          <a:ln>
            <a:solidFill>
              <a:schemeClr val="tx1"/>
            </a:solidFill>
          </a:ln>
        </p:spPr>
        <p:txBody>
          <a:bodyPr wrap="none" lIns="91440" tIns="137160" bIns="91440" rtlCol="0" anchor="ctr" anchorCtr="0">
            <a:spAutoFit/>
          </a:bodyPr>
          <a:lstStyle/>
          <a:p>
            <a:pPr algn="ctr"/>
            <a:r>
              <a:rPr lang="en-US" sz="1600" dirty="0" smtClean="0">
                <a:solidFill>
                  <a:schemeClr val="dk1"/>
                </a:solidFill>
                <a:effectLst/>
                <a:latin typeface="Arial" panose="020B0604020202020204" pitchFamily="34" charset="0"/>
                <a:cs typeface="Arial" panose="020B0604020202020204" pitchFamily="34" charset="0"/>
              </a:rPr>
              <a:t>1/n</a:t>
            </a:r>
          </a:p>
        </p:txBody>
      </p:sp>
      <p:sp>
        <p:nvSpPr>
          <p:cNvPr id="208" name="TextBox 207"/>
          <p:cNvSpPr txBox="1"/>
          <p:nvPr/>
        </p:nvSpPr>
        <p:spPr>
          <a:xfrm>
            <a:off x="7085308" y="6037924"/>
            <a:ext cx="1271502" cy="264688"/>
          </a:xfrm>
          <a:prstGeom prst="rect">
            <a:avLst/>
          </a:prstGeom>
          <a:noFill/>
        </p:spPr>
        <p:txBody>
          <a:bodyPr wrap="none" rtlCol="0" anchor="ctr" anchorCtr="0">
            <a:spAutoFit/>
          </a:bodyPr>
          <a:lstStyle/>
          <a:p>
            <a:r>
              <a:rPr lang="en-US" sz="1400" dirty="0" smtClean="0">
                <a:solidFill>
                  <a:schemeClr val="dk1"/>
                </a:solidFill>
                <a:effectLst/>
                <a:latin typeface="Arial" panose="020B0604020202020204" pitchFamily="34" charset="0"/>
                <a:cs typeface="Arial" panose="020B0604020202020204" pitchFamily="34" charset="0"/>
              </a:rPr>
              <a:t>AUXPLLCLK</a:t>
            </a:r>
          </a:p>
        </p:txBody>
      </p:sp>
      <p:sp>
        <p:nvSpPr>
          <p:cNvPr id="209" name="TextBox 208"/>
          <p:cNvSpPr txBox="1"/>
          <p:nvPr/>
        </p:nvSpPr>
        <p:spPr>
          <a:xfrm>
            <a:off x="3362253" y="5374125"/>
            <a:ext cx="1781257" cy="240066"/>
          </a:xfrm>
          <a:prstGeom prst="rect">
            <a:avLst/>
          </a:prstGeom>
          <a:noFill/>
        </p:spPr>
        <p:txBody>
          <a:bodyPr wrap="none" rtlCol="0" anchor="ctr" anchorCtr="0">
            <a:spAutoFit/>
          </a:bodyPr>
          <a:lstStyle/>
          <a:p>
            <a:r>
              <a:rPr lang="en-US" sz="1200" b="0" i="1" dirty="0" smtClean="0">
                <a:solidFill>
                  <a:srgbClr val="FF0000"/>
                </a:solidFill>
                <a:effectLst/>
                <a:latin typeface="Arial" panose="020B0604020202020204" pitchFamily="34" charset="0"/>
                <a:cs typeface="Arial" panose="020B0604020202020204" pitchFamily="34" charset="0"/>
              </a:rPr>
              <a:t>AUXOSCCLKSRCSEL</a:t>
            </a:r>
          </a:p>
        </p:txBody>
      </p:sp>
      <p:sp>
        <p:nvSpPr>
          <p:cNvPr id="210" name="Line 95"/>
          <p:cNvSpPr>
            <a:spLocks noChangeShapeType="1"/>
          </p:cNvSpPr>
          <p:nvPr/>
        </p:nvSpPr>
        <p:spPr bwMode="auto">
          <a:xfrm flipV="1">
            <a:off x="3823109" y="5574641"/>
            <a:ext cx="0" cy="255588"/>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211" name="TextBox 210"/>
          <p:cNvSpPr txBox="1"/>
          <p:nvPr/>
        </p:nvSpPr>
        <p:spPr>
          <a:xfrm>
            <a:off x="6012175" y="5486508"/>
            <a:ext cx="1029449" cy="240066"/>
          </a:xfrm>
          <a:prstGeom prst="rect">
            <a:avLst/>
          </a:prstGeom>
          <a:noFill/>
        </p:spPr>
        <p:txBody>
          <a:bodyPr wrap="none" rtlCol="0" anchor="ctr" anchorCtr="0">
            <a:spAutoFit/>
          </a:bodyPr>
          <a:lstStyle/>
          <a:p>
            <a:r>
              <a:rPr lang="en-US" sz="1200" b="0" i="1" dirty="0" smtClean="0">
                <a:solidFill>
                  <a:srgbClr val="FF0000"/>
                </a:solidFill>
                <a:effectLst/>
                <a:latin typeface="Arial" panose="020B0604020202020204" pitchFamily="34" charset="0"/>
                <a:cs typeface="Arial" panose="020B0604020202020204" pitchFamily="34" charset="0"/>
              </a:rPr>
              <a:t>AUXPLLDIV</a:t>
            </a:r>
          </a:p>
        </p:txBody>
      </p:sp>
      <p:sp>
        <p:nvSpPr>
          <p:cNvPr id="212" name="Line 95"/>
          <p:cNvSpPr>
            <a:spLocks noChangeShapeType="1"/>
          </p:cNvSpPr>
          <p:nvPr/>
        </p:nvSpPr>
        <p:spPr bwMode="auto">
          <a:xfrm flipV="1">
            <a:off x="6512544" y="5683755"/>
            <a:ext cx="0" cy="261637"/>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213" name="AutoShape 98"/>
          <p:cNvSpPr>
            <a:spLocks noChangeArrowheads="1"/>
          </p:cNvSpPr>
          <p:nvPr/>
        </p:nvSpPr>
        <p:spPr bwMode="auto">
          <a:xfrm rot="16200000" flipH="1">
            <a:off x="3345735" y="5969004"/>
            <a:ext cx="940234" cy="395212"/>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4" name="Text Box 99"/>
          <p:cNvSpPr txBox="1">
            <a:spLocks noChangeArrowheads="1"/>
          </p:cNvSpPr>
          <p:nvPr/>
        </p:nvSpPr>
        <p:spPr bwMode="auto">
          <a:xfrm>
            <a:off x="3561094" y="5853654"/>
            <a:ext cx="492443" cy="683264"/>
          </a:xfrm>
          <a:prstGeom prst="rect">
            <a:avLst/>
          </a:prstGeom>
          <a:noFill/>
          <a:ln w="12700" algn="ctr">
            <a:noFill/>
            <a:miter lim="800000"/>
            <a:headEnd type="none" w="sm" len="sm"/>
            <a:tailEnd type="none" w="sm" len="sm"/>
          </a:ln>
          <a:effectLst/>
        </p:spPr>
        <p:txBody>
          <a:bodyPr wrap="none">
            <a:spAutoFit/>
          </a:bodyPr>
          <a:lstStyle/>
          <a:p>
            <a:pPr>
              <a:spcBef>
                <a:spcPct val="0"/>
              </a:spcBef>
            </a:pPr>
            <a:r>
              <a:rPr lang="en-US" sz="1600" b="0" dirty="0" smtClean="0">
                <a:effectLst/>
                <a:latin typeface="Arial" charset="0"/>
              </a:rPr>
              <a:t>00*</a:t>
            </a:r>
            <a:endParaRPr lang="en-US" sz="1600" b="0" dirty="0">
              <a:effectLst/>
              <a:latin typeface="Arial" charset="0"/>
            </a:endParaRPr>
          </a:p>
          <a:p>
            <a:pPr>
              <a:spcBef>
                <a:spcPct val="0"/>
              </a:spcBef>
            </a:pPr>
            <a:r>
              <a:rPr lang="en-US" sz="1600" b="0" dirty="0" smtClean="0">
                <a:effectLst/>
                <a:latin typeface="Arial" charset="0"/>
              </a:rPr>
              <a:t>01</a:t>
            </a:r>
            <a:endParaRPr lang="en-US" sz="1600" b="0" dirty="0">
              <a:effectLst/>
              <a:latin typeface="Arial" charset="0"/>
            </a:endParaRPr>
          </a:p>
          <a:p>
            <a:pPr>
              <a:spcBef>
                <a:spcPct val="0"/>
              </a:spcBef>
            </a:pPr>
            <a:r>
              <a:rPr lang="en-US" sz="1600" b="0" dirty="0" smtClean="0">
                <a:effectLst/>
                <a:latin typeface="Arial" charset="0"/>
              </a:rPr>
              <a:t>10</a:t>
            </a:r>
            <a:endParaRPr lang="en-US" sz="1600" b="0" dirty="0">
              <a:effectLst/>
              <a:latin typeface="Arial" charset="0"/>
            </a:endParaRPr>
          </a:p>
        </p:txBody>
      </p:sp>
      <p:cxnSp>
        <p:nvCxnSpPr>
          <p:cNvPr id="215" name="Straight Connector 214"/>
          <p:cNvCxnSpPr/>
          <p:nvPr/>
        </p:nvCxnSpPr>
        <p:spPr bwMode="auto">
          <a:xfrm flipH="1">
            <a:off x="1518829" y="3894025"/>
            <a:ext cx="1801511" cy="0"/>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216" name="Straight Connector 215"/>
          <p:cNvCxnSpPr/>
          <p:nvPr/>
        </p:nvCxnSpPr>
        <p:spPr bwMode="auto">
          <a:xfrm flipH="1">
            <a:off x="1363980" y="3730649"/>
            <a:ext cx="1663994"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7" name="Straight Connector 216"/>
          <p:cNvCxnSpPr/>
          <p:nvPr/>
        </p:nvCxnSpPr>
        <p:spPr bwMode="auto">
          <a:xfrm>
            <a:off x="3028970" y="2993698"/>
            <a:ext cx="0" cy="736951"/>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8" name="Straight Connector 217"/>
          <p:cNvCxnSpPr/>
          <p:nvPr/>
        </p:nvCxnSpPr>
        <p:spPr bwMode="auto">
          <a:xfrm flipH="1">
            <a:off x="1518829" y="5951144"/>
            <a:ext cx="2098355"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19" name="Straight Connector 218"/>
          <p:cNvCxnSpPr/>
          <p:nvPr/>
        </p:nvCxnSpPr>
        <p:spPr bwMode="auto">
          <a:xfrm flipH="1">
            <a:off x="1363980" y="6163791"/>
            <a:ext cx="2251779"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20" name="Straight Connector 219"/>
          <p:cNvCxnSpPr/>
          <p:nvPr/>
        </p:nvCxnSpPr>
        <p:spPr bwMode="auto">
          <a:xfrm flipH="1">
            <a:off x="3020302" y="6369614"/>
            <a:ext cx="594032"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21" name="Straight Connector 220"/>
          <p:cNvCxnSpPr/>
          <p:nvPr/>
        </p:nvCxnSpPr>
        <p:spPr bwMode="auto">
          <a:xfrm>
            <a:off x="1518829" y="3894025"/>
            <a:ext cx="0" cy="2057119"/>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22" name="Straight Connector 221"/>
          <p:cNvCxnSpPr/>
          <p:nvPr/>
        </p:nvCxnSpPr>
        <p:spPr bwMode="auto">
          <a:xfrm>
            <a:off x="1363980" y="3730649"/>
            <a:ext cx="0" cy="243596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223" name="Text Box 138"/>
          <p:cNvSpPr txBox="1">
            <a:spLocks noChangeArrowheads="1"/>
          </p:cNvSpPr>
          <p:nvPr/>
        </p:nvSpPr>
        <p:spPr bwMode="auto">
          <a:xfrm>
            <a:off x="868289" y="6241257"/>
            <a:ext cx="2178802" cy="264688"/>
          </a:xfrm>
          <a:prstGeom prst="rect">
            <a:avLst/>
          </a:prstGeom>
          <a:noFill/>
          <a:ln w="12700">
            <a:noFill/>
            <a:miter lim="800000"/>
            <a:headEnd type="none" w="sm" len="sm"/>
            <a:tailEnd type="none" w="sm" len="sm"/>
          </a:ln>
          <a:effectLst/>
        </p:spPr>
        <p:txBody>
          <a:bodyPr wrap="none">
            <a:spAutoFit/>
          </a:bodyPr>
          <a:lstStyle/>
          <a:p>
            <a:pPr algn="r"/>
            <a:r>
              <a:rPr lang="en-US" sz="1400" dirty="0" smtClean="0">
                <a:effectLst/>
                <a:latin typeface="Arial" charset="0"/>
              </a:rPr>
              <a:t>AUXCLKIN</a:t>
            </a:r>
            <a:r>
              <a:rPr lang="en-US" sz="1400" b="0" dirty="0" smtClean="0">
                <a:effectLst/>
                <a:latin typeface="Arial" charset="0"/>
              </a:rPr>
              <a:t> (from GPIO)</a:t>
            </a:r>
            <a:endParaRPr lang="en-US" sz="1600" b="0" dirty="0" smtClean="0">
              <a:effectLst/>
              <a:latin typeface="Arial" charset="0"/>
            </a:endParaRPr>
          </a:p>
        </p:txBody>
      </p:sp>
      <p:sp>
        <p:nvSpPr>
          <p:cNvPr id="224" name="Text Box 122"/>
          <p:cNvSpPr txBox="1">
            <a:spLocks noChangeArrowheads="1"/>
          </p:cNvSpPr>
          <p:nvPr/>
        </p:nvSpPr>
        <p:spPr bwMode="auto">
          <a:xfrm>
            <a:off x="5263284" y="5882428"/>
            <a:ext cx="933269"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AUXCLK</a:t>
            </a:r>
            <a:endParaRPr lang="en-US" sz="1400" dirty="0">
              <a:effectLst/>
              <a:latin typeface="Arial" charset="0"/>
            </a:endParaRPr>
          </a:p>
        </p:txBody>
      </p:sp>
    </p:spTree>
    <p:custDataLst>
      <p:tags r:id="rId1"/>
    </p:custDataLst>
    <p:extLst>
      <p:ext uri="{BB962C8B-B14F-4D97-AF65-F5344CB8AC3E}">
        <p14:creationId xmlns:p14="http://schemas.microsoft.com/office/powerpoint/2010/main" val="33284692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a:xfrm>
            <a:off x="25400" y="-6872"/>
            <a:ext cx="9067800" cy="762000"/>
          </a:xfrm>
        </p:spPr>
        <p:txBody>
          <a:bodyPr>
            <a:normAutofit/>
          </a:bodyPr>
          <a:lstStyle/>
          <a:p>
            <a:r>
              <a:rPr lang="en-US" dirty="0" smtClean="0"/>
              <a:t>F28x7x </a:t>
            </a:r>
            <a:r>
              <a:rPr lang="en-US" dirty="0"/>
              <a:t>PLL and </a:t>
            </a:r>
            <a:r>
              <a:rPr lang="en-US" dirty="0" smtClean="0"/>
              <a:t>LOSPCP</a:t>
            </a:r>
            <a:endParaRPr lang="en-US" sz="1800" dirty="0"/>
          </a:p>
        </p:txBody>
      </p:sp>
      <p:sp>
        <p:nvSpPr>
          <p:cNvPr id="64" name="Line 178"/>
          <p:cNvSpPr>
            <a:spLocks noChangeShapeType="1"/>
          </p:cNvSpPr>
          <p:nvPr/>
        </p:nvSpPr>
        <p:spPr bwMode="auto">
          <a:xfrm>
            <a:off x="1642591" y="2101094"/>
            <a:ext cx="939800"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cxnSp>
        <p:nvCxnSpPr>
          <p:cNvPr id="65" name="AutoShape 252"/>
          <p:cNvCxnSpPr>
            <a:cxnSpLocks noChangeShapeType="1"/>
          </p:cNvCxnSpPr>
          <p:nvPr/>
        </p:nvCxnSpPr>
        <p:spPr bwMode="auto">
          <a:xfrm rot="5400000" flipH="1" flipV="1">
            <a:off x="1833885" y="1511338"/>
            <a:ext cx="322262" cy="1574800"/>
          </a:xfrm>
          <a:prstGeom prst="bentConnector3">
            <a:avLst>
              <a:gd name="adj1" fmla="val 22167"/>
            </a:avLst>
          </a:prstGeom>
          <a:noFill/>
          <a:ln w="12700">
            <a:solidFill>
              <a:schemeClr val="tx1"/>
            </a:solidFill>
            <a:prstDash val="dash"/>
            <a:miter lim="800000"/>
            <a:headEnd type="none" w="sm" len="sm"/>
            <a:tailEnd type="none" w="sm" len="sm"/>
          </a:ln>
          <a:effectLst/>
        </p:spPr>
      </p:cxnSp>
      <p:sp>
        <p:nvSpPr>
          <p:cNvPr id="66" name="Text Box 225"/>
          <p:cNvSpPr txBox="1">
            <a:spLocks noChangeArrowheads="1"/>
          </p:cNvSpPr>
          <p:nvPr/>
        </p:nvSpPr>
        <p:spPr bwMode="auto">
          <a:xfrm>
            <a:off x="342265" y="3218892"/>
            <a:ext cx="3632661" cy="2092881"/>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square">
            <a:spAutoFit/>
          </a:bodyPr>
          <a:lstStyle/>
          <a:p>
            <a:pPr>
              <a:lnSpc>
                <a:spcPct val="100000"/>
              </a:lnSpc>
              <a:spcBef>
                <a:spcPct val="0"/>
              </a:spcBef>
            </a:pPr>
            <a:r>
              <a:rPr lang="en-US" sz="1400" dirty="0" smtClean="0">
                <a:effectLst/>
                <a:latin typeface="Arial" charset="0"/>
              </a:rPr>
              <a:t>    IMULT               </a:t>
            </a:r>
            <a:r>
              <a:rPr lang="en-US" sz="1400" dirty="0">
                <a:effectLst/>
                <a:latin typeface="Arial" charset="0"/>
              </a:rPr>
              <a:t>CLKIN</a:t>
            </a:r>
          </a:p>
          <a:p>
            <a:pPr>
              <a:lnSpc>
                <a:spcPct val="100000"/>
              </a:lnSpc>
              <a:spcBef>
                <a:spcPct val="0"/>
              </a:spcBef>
            </a:pPr>
            <a:endParaRPr lang="en-US" sz="400" dirty="0">
              <a:effectLst/>
              <a:latin typeface="Arial" charset="0"/>
            </a:endParaRPr>
          </a:p>
          <a:p>
            <a:pPr>
              <a:lnSpc>
                <a:spcPct val="100000"/>
              </a:lnSpc>
              <a:spcBef>
                <a:spcPct val="0"/>
              </a:spcBef>
            </a:pPr>
            <a:r>
              <a:rPr lang="en-US" sz="1400" dirty="0" smtClean="0">
                <a:effectLst/>
                <a:latin typeface="Arial" charset="0"/>
              </a:rPr>
              <a:t>0 0 </a:t>
            </a:r>
            <a:r>
              <a:rPr lang="en-US" sz="1400" dirty="0">
                <a:effectLst/>
                <a:latin typeface="Arial" charset="0"/>
              </a:rPr>
              <a:t>0 0 0 0 </a:t>
            </a:r>
            <a:r>
              <a:rPr lang="en-US" sz="1400" dirty="0" smtClean="0">
                <a:effectLst/>
                <a:latin typeface="Arial" charset="0"/>
              </a:rPr>
              <a:t>0   </a:t>
            </a:r>
            <a:r>
              <a:rPr lang="en-US" sz="1400" dirty="0">
                <a:effectLst/>
                <a:latin typeface="Arial" charset="0"/>
              </a:rPr>
              <a:t>OSCCLK / n * (PLL bypass)</a:t>
            </a:r>
          </a:p>
          <a:p>
            <a:pPr>
              <a:lnSpc>
                <a:spcPct val="100000"/>
              </a:lnSpc>
              <a:spcBef>
                <a:spcPct val="0"/>
              </a:spcBef>
            </a:pPr>
            <a:r>
              <a:rPr lang="en-US" sz="1400" dirty="0" smtClean="0">
                <a:effectLst/>
                <a:latin typeface="Arial" charset="0"/>
              </a:rPr>
              <a:t>0 0 0 </a:t>
            </a:r>
            <a:r>
              <a:rPr lang="en-US" sz="1400" dirty="0">
                <a:effectLst/>
                <a:latin typeface="Arial" charset="0"/>
              </a:rPr>
              <a:t>0 0 0 </a:t>
            </a:r>
            <a:r>
              <a:rPr lang="en-US" sz="1400" dirty="0" smtClean="0">
                <a:effectLst/>
                <a:latin typeface="Arial" charset="0"/>
              </a:rPr>
              <a:t>1   </a:t>
            </a:r>
            <a:r>
              <a:rPr lang="en-US" sz="1400" dirty="0">
                <a:effectLst/>
                <a:latin typeface="Arial" charset="0"/>
              </a:rPr>
              <a:t>OSCCLK x 1 / n</a:t>
            </a:r>
          </a:p>
          <a:p>
            <a:pPr>
              <a:lnSpc>
                <a:spcPct val="100000"/>
              </a:lnSpc>
              <a:spcBef>
                <a:spcPct val="0"/>
              </a:spcBef>
            </a:pPr>
            <a:r>
              <a:rPr lang="en-US" sz="1400" dirty="0" smtClean="0">
                <a:effectLst/>
                <a:latin typeface="Arial" charset="0"/>
              </a:rPr>
              <a:t>0 0 </a:t>
            </a:r>
            <a:r>
              <a:rPr lang="en-US" sz="1400" dirty="0">
                <a:effectLst/>
                <a:latin typeface="Arial" charset="0"/>
              </a:rPr>
              <a:t>0 0 0 1 </a:t>
            </a:r>
            <a:r>
              <a:rPr lang="en-US" sz="1400" dirty="0" smtClean="0">
                <a:effectLst/>
                <a:latin typeface="Arial" charset="0"/>
              </a:rPr>
              <a:t>0   </a:t>
            </a:r>
            <a:r>
              <a:rPr lang="en-US" sz="1400" dirty="0">
                <a:effectLst/>
                <a:latin typeface="Arial" charset="0"/>
              </a:rPr>
              <a:t>OSCCLK x 2 / n</a:t>
            </a:r>
          </a:p>
          <a:p>
            <a:pPr>
              <a:lnSpc>
                <a:spcPct val="100000"/>
              </a:lnSpc>
              <a:spcBef>
                <a:spcPct val="0"/>
              </a:spcBef>
            </a:pPr>
            <a:r>
              <a:rPr lang="en-US" sz="1400" dirty="0" smtClean="0">
                <a:effectLst/>
                <a:latin typeface="Arial" charset="0"/>
              </a:rPr>
              <a:t>0 0 </a:t>
            </a:r>
            <a:r>
              <a:rPr lang="en-US" sz="1400" dirty="0">
                <a:effectLst/>
                <a:latin typeface="Arial" charset="0"/>
              </a:rPr>
              <a:t>0 0 0 1 </a:t>
            </a:r>
            <a:r>
              <a:rPr lang="en-US" sz="1400" dirty="0" smtClean="0">
                <a:effectLst/>
                <a:latin typeface="Arial" charset="0"/>
              </a:rPr>
              <a:t>1   </a:t>
            </a:r>
            <a:r>
              <a:rPr lang="en-US" sz="1400" dirty="0">
                <a:effectLst/>
                <a:latin typeface="Arial" charset="0"/>
              </a:rPr>
              <a:t>OSCCLK x 3 / n</a:t>
            </a:r>
          </a:p>
          <a:p>
            <a:pPr>
              <a:lnSpc>
                <a:spcPct val="100000"/>
              </a:lnSpc>
              <a:spcBef>
                <a:spcPct val="0"/>
              </a:spcBef>
            </a:pPr>
            <a:endParaRPr lang="en-US" sz="1400" dirty="0" smtClean="0">
              <a:effectLst/>
              <a:latin typeface="Arial" charset="0"/>
            </a:endParaRPr>
          </a:p>
          <a:p>
            <a:pPr>
              <a:lnSpc>
                <a:spcPct val="100000"/>
              </a:lnSpc>
              <a:spcBef>
                <a:spcPct val="0"/>
              </a:spcBef>
            </a:pPr>
            <a:r>
              <a:rPr lang="en-US" sz="1400" dirty="0" smtClean="0">
                <a:effectLst/>
                <a:latin typeface="Arial" charset="0"/>
              </a:rPr>
              <a:t>1 1 1 </a:t>
            </a:r>
            <a:r>
              <a:rPr lang="en-US" sz="1400" dirty="0">
                <a:effectLst/>
                <a:latin typeface="Arial" charset="0"/>
              </a:rPr>
              <a:t>1 1 </a:t>
            </a:r>
            <a:r>
              <a:rPr lang="en-US" sz="1400" dirty="0" smtClean="0">
                <a:effectLst/>
                <a:latin typeface="Arial" charset="0"/>
              </a:rPr>
              <a:t>0 1   </a:t>
            </a:r>
            <a:r>
              <a:rPr lang="en-US" sz="1400" dirty="0">
                <a:effectLst/>
                <a:latin typeface="Arial" charset="0"/>
              </a:rPr>
              <a:t>OSCCLK x </a:t>
            </a:r>
            <a:r>
              <a:rPr lang="en-US" sz="1400" dirty="0" smtClean="0">
                <a:effectLst/>
                <a:latin typeface="Arial" charset="0"/>
              </a:rPr>
              <a:t>125/ </a:t>
            </a:r>
            <a:r>
              <a:rPr lang="en-US" sz="1400" dirty="0">
                <a:effectLst/>
                <a:latin typeface="Arial" charset="0"/>
              </a:rPr>
              <a:t>n</a:t>
            </a:r>
          </a:p>
          <a:p>
            <a:pPr>
              <a:lnSpc>
                <a:spcPct val="100000"/>
              </a:lnSpc>
              <a:spcBef>
                <a:spcPct val="0"/>
              </a:spcBef>
            </a:pPr>
            <a:r>
              <a:rPr lang="en-US" sz="1400" dirty="0" smtClean="0">
                <a:effectLst/>
                <a:latin typeface="Arial" charset="0"/>
              </a:rPr>
              <a:t>1 1 1 </a:t>
            </a:r>
            <a:r>
              <a:rPr lang="en-US" sz="1400" dirty="0">
                <a:effectLst/>
                <a:latin typeface="Arial" charset="0"/>
              </a:rPr>
              <a:t>1 1 1 </a:t>
            </a:r>
            <a:r>
              <a:rPr lang="en-US" sz="1400" dirty="0" smtClean="0">
                <a:effectLst/>
                <a:latin typeface="Arial" charset="0"/>
              </a:rPr>
              <a:t>0   </a:t>
            </a:r>
            <a:r>
              <a:rPr lang="en-US" sz="1400" dirty="0">
                <a:effectLst/>
                <a:latin typeface="Arial" charset="0"/>
              </a:rPr>
              <a:t>OSCCLK x </a:t>
            </a:r>
            <a:r>
              <a:rPr lang="en-US" sz="1400" dirty="0" smtClean="0">
                <a:effectLst/>
                <a:latin typeface="Arial" charset="0"/>
              </a:rPr>
              <a:t>126 </a:t>
            </a:r>
            <a:r>
              <a:rPr lang="en-US" sz="1400" dirty="0">
                <a:effectLst/>
                <a:latin typeface="Arial" charset="0"/>
              </a:rPr>
              <a:t>/ n</a:t>
            </a:r>
          </a:p>
          <a:p>
            <a:pPr>
              <a:lnSpc>
                <a:spcPct val="100000"/>
              </a:lnSpc>
              <a:spcBef>
                <a:spcPct val="0"/>
              </a:spcBef>
            </a:pPr>
            <a:r>
              <a:rPr lang="en-US" sz="1400" dirty="0" smtClean="0">
                <a:effectLst/>
                <a:latin typeface="Arial" charset="0"/>
              </a:rPr>
              <a:t>1 1 1 1 1 1 1   </a:t>
            </a:r>
            <a:r>
              <a:rPr lang="en-US" sz="1400" dirty="0">
                <a:effectLst/>
                <a:latin typeface="Arial" charset="0"/>
              </a:rPr>
              <a:t>OSCCLK x </a:t>
            </a:r>
            <a:r>
              <a:rPr lang="en-US" sz="1400" dirty="0" smtClean="0">
                <a:effectLst/>
                <a:latin typeface="Arial" charset="0"/>
              </a:rPr>
              <a:t>127 </a:t>
            </a:r>
            <a:r>
              <a:rPr lang="en-US" sz="1400" dirty="0">
                <a:effectLst/>
                <a:latin typeface="Arial" charset="0"/>
              </a:rPr>
              <a:t>/ </a:t>
            </a:r>
            <a:r>
              <a:rPr lang="en-US" sz="1400" dirty="0" smtClean="0">
                <a:effectLst/>
                <a:latin typeface="Arial" charset="0"/>
              </a:rPr>
              <a:t>n</a:t>
            </a:r>
            <a:endParaRPr lang="en-US" sz="1400" dirty="0">
              <a:effectLst/>
              <a:latin typeface="Arial" charset="0"/>
            </a:endParaRPr>
          </a:p>
        </p:txBody>
      </p:sp>
      <p:sp>
        <p:nvSpPr>
          <p:cNvPr id="67" name="Line 226"/>
          <p:cNvSpPr>
            <a:spLocks noChangeShapeType="1"/>
          </p:cNvSpPr>
          <p:nvPr/>
        </p:nvSpPr>
        <p:spPr bwMode="auto">
          <a:xfrm>
            <a:off x="342915" y="3471305"/>
            <a:ext cx="3632011" cy="0"/>
          </a:xfrm>
          <a:prstGeom prst="line">
            <a:avLst/>
          </a:prstGeom>
          <a:noFill/>
          <a:ln w="19050">
            <a:solidFill>
              <a:schemeClr val="tx1"/>
            </a:solidFill>
            <a:round/>
            <a:headEnd type="none" w="sm" len="sm"/>
            <a:tailEnd type="none" w="sm" len="sm"/>
          </a:ln>
          <a:effectLst/>
        </p:spPr>
        <p:txBody>
          <a:bodyPr wrap="none" anchor="ctr"/>
          <a:lstStyle/>
          <a:p>
            <a:endParaRPr lang="en-US">
              <a:effectLst/>
            </a:endParaRPr>
          </a:p>
        </p:txBody>
      </p:sp>
      <p:sp>
        <p:nvSpPr>
          <p:cNvPr id="68" name="Line 227"/>
          <p:cNvSpPr>
            <a:spLocks noChangeShapeType="1"/>
          </p:cNvSpPr>
          <p:nvPr/>
        </p:nvSpPr>
        <p:spPr bwMode="auto">
          <a:xfrm>
            <a:off x="1482328" y="3218892"/>
            <a:ext cx="0" cy="2092881"/>
          </a:xfrm>
          <a:prstGeom prst="line">
            <a:avLst/>
          </a:prstGeom>
          <a:noFill/>
          <a:ln w="19050">
            <a:solidFill>
              <a:schemeClr val="tx1"/>
            </a:solidFill>
            <a:round/>
            <a:headEnd type="none" w="sm" len="sm"/>
            <a:tailEnd type="none" w="sm" len="sm"/>
          </a:ln>
          <a:effectLst/>
        </p:spPr>
        <p:txBody>
          <a:bodyPr wrap="none" anchor="ctr"/>
          <a:lstStyle/>
          <a:p>
            <a:endParaRPr lang="en-US">
              <a:effectLst/>
            </a:endParaRPr>
          </a:p>
        </p:txBody>
      </p:sp>
      <p:sp>
        <p:nvSpPr>
          <p:cNvPr id="69" name="Line 221"/>
          <p:cNvSpPr>
            <a:spLocks noChangeShapeType="1"/>
          </p:cNvSpPr>
          <p:nvPr/>
        </p:nvSpPr>
        <p:spPr bwMode="auto">
          <a:xfrm>
            <a:off x="7278385" y="1997907"/>
            <a:ext cx="272538" cy="0"/>
          </a:xfrm>
          <a:prstGeom prst="line">
            <a:avLst/>
          </a:prstGeom>
          <a:noFill/>
          <a:ln w="12700">
            <a:solidFill>
              <a:schemeClr val="tx1"/>
            </a:solidFill>
            <a:round/>
            <a:headEnd/>
            <a:tailEnd type="triangle" w="med" len="med"/>
          </a:ln>
          <a:effectLst/>
        </p:spPr>
        <p:txBody>
          <a:bodyPr/>
          <a:lstStyle/>
          <a:p>
            <a:endParaRPr lang="en-US">
              <a:effectLst/>
            </a:endParaRPr>
          </a:p>
        </p:txBody>
      </p:sp>
      <p:sp>
        <p:nvSpPr>
          <p:cNvPr id="70" name="Line 192"/>
          <p:cNvSpPr>
            <a:spLocks noChangeShapeType="1"/>
          </p:cNvSpPr>
          <p:nvPr/>
        </p:nvSpPr>
        <p:spPr bwMode="auto">
          <a:xfrm flipV="1">
            <a:off x="3471391" y="1158119"/>
            <a:ext cx="0" cy="304800"/>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71" name="Line 223"/>
          <p:cNvSpPr>
            <a:spLocks noChangeShapeType="1"/>
          </p:cNvSpPr>
          <p:nvPr/>
        </p:nvSpPr>
        <p:spPr bwMode="auto">
          <a:xfrm flipV="1">
            <a:off x="6786259" y="2172532"/>
            <a:ext cx="0" cy="234950"/>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72" name="Rectangle 176"/>
          <p:cNvSpPr>
            <a:spLocks noChangeArrowheads="1"/>
          </p:cNvSpPr>
          <p:nvPr/>
        </p:nvSpPr>
        <p:spPr bwMode="auto">
          <a:xfrm>
            <a:off x="767879" y="1743907"/>
            <a:ext cx="879475" cy="715962"/>
          </a:xfrm>
          <a:prstGeom prst="rect">
            <a:avLst/>
          </a:prstGeom>
          <a:solidFill>
            <a:schemeClr val="accent2"/>
          </a:solidFill>
          <a:ln w="57150">
            <a:solidFill>
              <a:schemeClr val="tx2"/>
            </a:solidFill>
            <a:miter lim="800000"/>
            <a:headEnd type="none" w="sm" len="sm"/>
            <a:tailEnd type="none" w="sm" len="sm"/>
          </a:ln>
          <a:effectLst/>
        </p:spPr>
        <p:txBody>
          <a:bodyPr wrap="none" anchor="ctr"/>
          <a:lstStyle/>
          <a:p>
            <a:pPr algn="ctr">
              <a:lnSpc>
                <a:spcPct val="100000"/>
              </a:lnSpc>
              <a:spcBef>
                <a:spcPct val="0"/>
              </a:spcBef>
            </a:pPr>
            <a:r>
              <a:rPr lang="en-US" sz="2000">
                <a:effectLst/>
                <a:latin typeface="Arial" charset="0"/>
              </a:rPr>
              <a:t>PLL</a:t>
            </a:r>
          </a:p>
        </p:txBody>
      </p:sp>
      <p:sp>
        <p:nvSpPr>
          <p:cNvPr id="134" name="Line 177"/>
          <p:cNvSpPr>
            <a:spLocks noChangeShapeType="1"/>
          </p:cNvSpPr>
          <p:nvPr/>
        </p:nvSpPr>
        <p:spPr bwMode="auto">
          <a:xfrm>
            <a:off x="302741" y="1266069"/>
            <a:ext cx="2276475" cy="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135" name="Text Box 179"/>
          <p:cNvSpPr txBox="1">
            <a:spLocks noChangeArrowheads="1"/>
          </p:cNvSpPr>
          <p:nvPr/>
        </p:nvSpPr>
        <p:spPr bwMode="auto">
          <a:xfrm>
            <a:off x="1644179" y="1821694"/>
            <a:ext cx="891591"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PLLCLK</a:t>
            </a:r>
            <a:endParaRPr lang="en-US" sz="1400" dirty="0">
              <a:effectLst/>
              <a:latin typeface="Arial" charset="0"/>
            </a:endParaRPr>
          </a:p>
        </p:txBody>
      </p:sp>
      <p:sp>
        <p:nvSpPr>
          <p:cNvPr id="136" name="Text Box 180"/>
          <p:cNvSpPr txBox="1">
            <a:spLocks noChangeArrowheads="1"/>
          </p:cNvSpPr>
          <p:nvPr/>
        </p:nvSpPr>
        <p:spPr bwMode="auto">
          <a:xfrm>
            <a:off x="1145704" y="1005719"/>
            <a:ext cx="935037"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OSCCLK</a:t>
            </a:r>
          </a:p>
        </p:txBody>
      </p:sp>
      <p:sp>
        <p:nvSpPr>
          <p:cNvPr id="137" name="Rectangle 181"/>
          <p:cNvSpPr>
            <a:spLocks noChangeArrowheads="1"/>
          </p:cNvSpPr>
          <p:nvPr/>
        </p:nvSpPr>
        <p:spPr bwMode="auto">
          <a:xfrm>
            <a:off x="5205109" y="1196219"/>
            <a:ext cx="7620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8" name="Text Box 182"/>
          <p:cNvSpPr txBox="1">
            <a:spLocks noChangeArrowheads="1"/>
          </p:cNvSpPr>
          <p:nvPr/>
        </p:nvSpPr>
        <p:spPr bwMode="auto">
          <a:xfrm>
            <a:off x="5208284" y="1506291"/>
            <a:ext cx="762000" cy="338554"/>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1600" smtClean="0">
                <a:effectLst/>
                <a:latin typeface="Arial" charset="0"/>
              </a:rPr>
              <a:t>CPUx </a:t>
            </a:r>
            <a:endParaRPr lang="en-US" sz="1600" dirty="0">
              <a:effectLst/>
              <a:latin typeface="Arial" charset="0"/>
            </a:endParaRPr>
          </a:p>
        </p:txBody>
      </p:sp>
      <p:sp>
        <p:nvSpPr>
          <p:cNvPr id="139" name="Text Box 183"/>
          <p:cNvSpPr txBox="1">
            <a:spLocks noChangeArrowheads="1"/>
          </p:cNvSpPr>
          <p:nvPr/>
        </p:nvSpPr>
        <p:spPr bwMode="auto">
          <a:xfrm>
            <a:off x="3826505" y="1413707"/>
            <a:ext cx="1252266"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PLLSYSCLK</a:t>
            </a:r>
            <a:endParaRPr lang="en-US" sz="1400" dirty="0">
              <a:effectLst/>
              <a:latin typeface="Arial" charset="0"/>
            </a:endParaRPr>
          </a:p>
        </p:txBody>
      </p:sp>
      <p:sp>
        <p:nvSpPr>
          <p:cNvPr id="140" name="Text Box 185"/>
          <p:cNvSpPr txBox="1">
            <a:spLocks noChangeArrowheads="1"/>
          </p:cNvSpPr>
          <p:nvPr/>
        </p:nvSpPr>
        <p:spPr bwMode="auto">
          <a:xfrm>
            <a:off x="7539701" y="1494885"/>
            <a:ext cx="1443024"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err="1" smtClean="0">
                <a:effectLst/>
                <a:latin typeface="Arial" charset="0"/>
              </a:rPr>
              <a:t>CPUx.SYSCLK</a:t>
            </a:r>
            <a:endParaRPr lang="en-US" sz="1400" dirty="0">
              <a:effectLst/>
              <a:latin typeface="Arial" charset="0"/>
            </a:endParaRPr>
          </a:p>
        </p:txBody>
      </p:sp>
      <p:sp>
        <p:nvSpPr>
          <p:cNvPr id="141" name="Rectangle 186"/>
          <p:cNvSpPr>
            <a:spLocks noChangeArrowheads="1"/>
          </p:cNvSpPr>
          <p:nvPr/>
        </p:nvSpPr>
        <p:spPr bwMode="auto">
          <a:xfrm>
            <a:off x="6287784" y="1867732"/>
            <a:ext cx="990600" cy="304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142" name="Text Box 187"/>
          <p:cNvSpPr txBox="1">
            <a:spLocks noChangeArrowheads="1"/>
          </p:cNvSpPr>
          <p:nvPr/>
        </p:nvSpPr>
        <p:spPr bwMode="auto">
          <a:xfrm>
            <a:off x="6271909" y="1904244"/>
            <a:ext cx="1017587"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LOSPCP</a:t>
            </a:r>
          </a:p>
        </p:txBody>
      </p:sp>
      <p:sp>
        <p:nvSpPr>
          <p:cNvPr id="143" name="Text Box 190"/>
          <p:cNvSpPr txBox="1">
            <a:spLocks noChangeArrowheads="1"/>
          </p:cNvSpPr>
          <p:nvPr/>
        </p:nvSpPr>
        <p:spPr bwMode="auto">
          <a:xfrm>
            <a:off x="955204" y="1221619"/>
            <a:ext cx="1228725"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b="0">
                <a:effectLst/>
                <a:latin typeface="Arial" charset="0"/>
              </a:rPr>
              <a:t>(PLL bypass)</a:t>
            </a:r>
          </a:p>
        </p:txBody>
      </p:sp>
      <p:sp>
        <p:nvSpPr>
          <p:cNvPr id="144" name="Text Box 191"/>
          <p:cNvSpPr txBox="1">
            <a:spLocks noChangeArrowheads="1"/>
          </p:cNvSpPr>
          <p:nvPr/>
        </p:nvSpPr>
        <p:spPr bwMode="auto">
          <a:xfrm>
            <a:off x="7550923" y="1851752"/>
            <a:ext cx="1431802"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err="1" smtClean="0">
                <a:effectLst/>
                <a:latin typeface="Arial" charset="0"/>
              </a:rPr>
              <a:t>CPUx.LSPCLK</a:t>
            </a:r>
            <a:endParaRPr lang="en-US" sz="1400" dirty="0">
              <a:effectLst/>
              <a:latin typeface="Arial" charset="0"/>
            </a:endParaRPr>
          </a:p>
        </p:txBody>
      </p:sp>
      <p:sp>
        <p:nvSpPr>
          <p:cNvPr id="145" name="Freeform 193"/>
          <p:cNvSpPr>
            <a:spLocks/>
          </p:cNvSpPr>
          <p:nvPr/>
        </p:nvSpPr>
        <p:spPr bwMode="auto">
          <a:xfrm>
            <a:off x="474191" y="1269244"/>
            <a:ext cx="276225" cy="835025"/>
          </a:xfrm>
          <a:custGeom>
            <a:avLst/>
            <a:gdLst/>
            <a:ahLst/>
            <a:cxnLst>
              <a:cxn ang="0">
                <a:pos x="0" y="0"/>
              </a:cxn>
              <a:cxn ang="0">
                <a:pos x="0" y="519"/>
              </a:cxn>
              <a:cxn ang="0">
                <a:pos x="265" y="519"/>
              </a:cxn>
            </a:cxnLst>
            <a:rect l="0" t="0" r="r" b="b"/>
            <a:pathLst>
              <a:path w="265" h="519">
                <a:moveTo>
                  <a:pt x="0" y="0"/>
                </a:moveTo>
                <a:lnTo>
                  <a:pt x="0" y="519"/>
                </a:lnTo>
                <a:lnTo>
                  <a:pt x="265" y="519"/>
                </a:lnTo>
              </a:path>
            </a:pathLst>
          </a:custGeom>
          <a:noFill/>
          <a:ln w="12700" cap="flat" cmpd="sng">
            <a:solidFill>
              <a:schemeClr val="tx1"/>
            </a:solidFill>
            <a:prstDash val="solid"/>
            <a:round/>
            <a:headEnd type="oval" w="sm" len="sm"/>
            <a:tailEnd type="triangle" w="med" len="med"/>
          </a:ln>
          <a:effectLst/>
        </p:spPr>
        <p:txBody>
          <a:bodyPr/>
          <a:lstStyle/>
          <a:p>
            <a:endParaRPr lang="en-US">
              <a:effectLst/>
            </a:endParaRPr>
          </a:p>
        </p:txBody>
      </p:sp>
      <p:sp>
        <p:nvSpPr>
          <p:cNvPr id="146" name="AutoShape 198"/>
          <p:cNvSpPr>
            <a:spLocks noChangeArrowheads="1"/>
          </p:cNvSpPr>
          <p:nvPr/>
        </p:nvSpPr>
        <p:spPr bwMode="auto">
          <a:xfrm rot="16200000" flipH="1">
            <a:off x="2125191" y="1494669"/>
            <a:ext cx="1295400" cy="38100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7" name="Text Box 199"/>
          <p:cNvSpPr txBox="1">
            <a:spLocks noChangeArrowheads="1"/>
          </p:cNvSpPr>
          <p:nvPr/>
        </p:nvSpPr>
        <p:spPr bwMode="auto">
          <a:xfrm rot="-5400000">
            <a:off x="2293466" y="1508957"/>
            <a:ext cx="977900" cy="336550"/>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a:effectLst/>
                <a:latin typeface="Arial" charset="0"/>
              </a:rPr>
              <a:t>MUX</a:t>
            </a:r>
          </a:p>
        </p:txBody>
      </p:sp>
      <p:sp>
        <p:nvSpPr>
          <p:cNvPr id="148" name="Line 200"/>
          <p:cNvSpPr>
            <a:spLocks noChangeShapeType="1"/>
          </p:cNvSpPr>
          <p:nvPr/>
        </p:nvSpPr>
        <p:spPr bwMode="auto">
          <a:xfrm flipV="1">
            <a:off x="2963391" y="1675643"/>
            <a:ext cx="2241717"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149" name="Rectangle 201"/>
          <p:cNvSpPr>
            <a:spLocks noChangeArrowheads="1"/>
          </p:cNvSpPr>
          <p:nvPr/>
        </p:nvSpPr>
        <p:spPr bwMode="auto">
          <a:xfrm>
            <a:off x="3242791" y="1462919"/>
            <a:ext cx="457200" cy="457200"/>
          </a:xfrm>
          <a:prstGeom prst="rect">
            <a:avLst/>
          </a:prstGeom>
          <a:solidFill>
            <a:schemeClr val="accent2"/>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150" name="Text Box 202"/>
          <p:cNvSpPr txBox="1">
            <a:spLocks noChangeArrowheads="1"/>
          </p:cNvSpPr>
          <p:nvPr/>
        </p:nvSpPr>
        <p:spPr bwMode="auto">
          <a:xfrm>
            <a:off x="3223741" y="1510544"/>
            <a:ext cx="514350" cy="366713"/>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800">
                <a:effectLst/>
                <a:latin typeface="Arial" charset="0"/>
              </a:rPr>
              <a:t>1/n</a:t>
            </a:r>
          </a:p>
        </p:txBody>
      </p:sp>
      <p:sp>
        <p:nvSpPr>
          <p:cNvPr id="151" name="Line 217"/>
          <p:cNvSpPr>
            <a:spLocks noChangeShapeType="1"/>
          </p:cNvSpPr>
          <p:nvPr/>
        </p:nvSpPr>
        <p:spPr bwMode="auto">
          <a:xfrm>
            <a:off x="6787846" y="1664990"/>
            <a:ext cx="0" cy="174167"/>
          </a:xfrm>
          <a:prstGeom prst="line">
            <a:avLst/>
          </a:prstGeom>
          <a:noFill/>
          <a:ln w="12700">
            <a:solidFill>
              <a:schemeClr val="tx1"/>
            </a:solidFill>
            <a:round/>
            <a:headEnd type="oval" w="sm" len="sm"/>
            <a:tailEnd type="triangle" w="med" len="med"/>
          </a:ln>
          <a:effectLst/>
        </p:spPr>
        <p:txBody>
          <a:bodyPr/>
          <a:lstStyle/>
          <a:p>
            <a:endParaRPr lang="en-US">
              <a:effectLst/>
            </a:endParaRPr>
          </a:p>
        </p:txBody>
      </p:sp>
      <p:sp>
        <p:nvSpPr>
          <p:cNvPr id="152" name="Text Box 218"/>
          <p:cNvSpPr txBox="1">
            <a:spLocks noChangeArrowheads="1"/>
          </p:cNvSpPr>
          <p:nvPr/>
        </p:nvSpPr>
        <p:spPr bwMode="auto">
          <a:xfrm>
            <a:off x="1211912" y="2483615"/>
            <a:ext cx="3140732"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err="1" smtClean="0">
                <a:solidFill>
                  <a:schemeClr val="tx2"/>
                </a:solidFill>
                <a:effectLst/>
                <a:latin typeface="Arial" charset="0"/>
              </a:rPr>
              <a:t>ClkCfgRegs.SYSPLLMULT.bit.IMULT</a:t>
            </a:r>
            <a:endParaRPr lang="en-US" sz="1400" b="0" i="1" dirty="0">
              <a:solidFill>
                <a:schemeClr val="tx2"/>
              </a:solidFill>
              <a:effectLst/>
              <a:latin typeface="Arial" charset="0"/>
            </a:endParaRPr>
          </a:p>
        </p:txBody>
      </p:sp>
      <p:sp>
        <p:nvSpPr>
          <p:cNvPr id="153" name="Text Box 219"/>
          <p:cNvSpPr txBox="1">
            <a:spLocks noChangeArrowheads="1"/>
          </p:cNvSpPr>
          <p:nvPr/>
        </p:nvSpPr>
        <p:spPr bwMode="auto">
          <a:xfrm>
            <a:off x="3019312" y="870619"/>
            <a:ext cx="415851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err="1" smtClean="0">
                <a:solidFill>
                  <a:schemeClr val="tx2"/>
                </a:solidFill>
                <a:effectLst/>
                <a:latin typeface="Arial" charset="0"/>
              </a:rPr>
              <a:t>ClkCfgRegs.SYSCLKDIVSEL.bit.PLLSYSCLKDIV</a:t>
            </a:r>
            <a:endParaRPr lang="en-US" sz="1400" b="0" i="1" dirty="0">
              <a:solidFill>
                <a:schemeClr val="tx2"/>
              </a:solidFill>
              <a:effectLst/>
              <a:latin typeface="Arial" charset="0"/>
            </a:endParaRPr>
          </a:p>
        </p:txBody>
      </p:sp>
      <p:sp>
        <p:nvSpPr>
          <p:cNvPr id="154" name="Text Box 220"/>
          <p:cNvSpPr txBox="1">
            <a:spLocks noChangeArrowheads="1"/>
          </p:cNvSpPr>
          <p:nvPr/>
        </p:nvSpPr>
        <p:spPr bwMode="auto">
          <a:xfrm>
            <a:off x="5343002" y="2355094"/>
            <a:ext cx="2875403"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err="1" smtClean="0">
                <a:solidFill>
                  <a:schemeClr val="tx2"/>
                </a:solidFill>
                <a:effectLst/>
                <a:latin typeface="Arial" charset="0"/>
              </a:rPr>
              <a:t>ClkCfgRegs.LOSPCP.bit.LSPCLK</a:t>
            </a:r>
            <a:endParaRPr lang="en-US" sz="1400" b="0" i="1" dirty="0">
              <a:solidFill>
                <a:schemeClr val="tx2"/>
              </a:solidFill>
              <a:effectLst/>
              <a:latin typeface="Arial" charset="0"/>
            </a:endParaRPr>
          </a:p>
        </p:txBody>
      </p:sp>
      <p:grpSp>
        <p:nvGrpSpPr>
          <p:cNvPr id="155" name="Group 154"/>
          <p:cNvGrpSpPr/>
          <p:nvPr/>
        </p:nvGrpSpPr>
        <p:grpSpPr>
          <a:xfrm>
            <a:off x="5930794" y="3212085"/>
            <a:ext cx="2765136" cy="2424857"/>
            <a:chOff x="5839354" y="2985958"/>
            <a:chExt cx="2765136" cy="2424857"/>
          </a:xfrm>
        </p:grpSpPr>
        <p:sp>
          <p:nvSpPr>
            <p:cNvPr id="156" name="Text Box 242"/>
            <p:cNvSpPr txBox="1">
              <a:spLocks noChangeArrowheads="1"/>
            </p:cNvSpPr>
            <p:nvPr/>
          </p:nvSpPr>
          <p:spPr bwMode="auto">
            <a:xfrm>
              <a:off x="5839979" y="2990369"/>
              <a:ext cx="2764511" cy="203132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square">
              <a:spAutoFit/>
            </a:bodyPr>
            <a:lstStyle/>
            <a:p>
              <a:pPr>
                <a:lnSpc>
                  <a:spcPct val="100000"/>
                </a:lnSpc>
                <a:spcBef>
                  <a:spcPct val="0"/>
                </a:spcBef>
              </a:pPr>
              <a:r>
                <a:rPr lang="en-US" sz="1400" dirty="0" smtClean="0">
                  <a:effectLst/>
                  <a:latin typeface="Arial" charset="0"/>
                </a:rPr>
                <a:t>LSPCLK</a:t>
              </a:r>
              <a:r>
                <a:rPr lang="en-US" sz="1400" dirty="0">
                  <a:effectLst/>
                  <a:latin typeface="Arial" charset="0"/>
                </a:rPr>
                <a:t>	</a:t>
              </a:r>
              <a:r>
                <a:rPr lang="en-US" sz="1400" dirty="0" smtClean="0">
                  <a:effectLst/>
                  <a:latin typeface="Arial" charset="0"/>
                </a:rPr>
                <a:t>Peripheral </a:t>
              </a:r>
              <a:r>
                <a:rPr lang="en-US" sz="1400" dirty="0" err="1">
                  <a:effectLst/>
                  <a:latin typeface="Arial" charset="0"/>
                </a:rPr>
                <a:t>Clk</a:t>
              </a:r>
              <a:r>
                <a:rPr lang="en-US" sz="1400" dirty="0">
                  <a:effectLst/>
                  <a:latin typeface="Arial" charset="0"/>
                </a:rPr>
                <a:t> </a:t>
              </a:r>
              <a:r>
                <a:rPr lang="en-US" sz="1400" dirty="0" err="1">
                  <a:effectLst/>
                  <a:latin typeface="Arial" charset="0"/>
                </a:rPr>
                <a:t>Freq</a:t>
              </a:r>
              <a:endParaRPr lang="en-US" sz="1400" dirty="0">
                <a:effectLst/>
                <a:latin typeface="Arial" charset="0"/>
              </a:endParaRPr>
            </a:p>
            <a:p>
              <a:pPr>
                <a:lnSpc>
                  <a:spcPct val="100000"/>
                </a:lnSpc>
                <a:spcBef>
                  <a:spcPct val="0"/>
                </a:spcBef>
              </a:pPr>
              <a:r>
                <a:rPr lang="en-US" sz="1400" dirty="0" smtClean="0">
                  <a:effectLst/>
                  <a:latin typeface="Arial" charset="0"/>
                </a:rPr>
                <a:t>   </a:t>
              </a:r>
              <a:r>
                <a:rPr lang="en-US" sz="1400" dirty="0">
                  <a:effectLst/>
                  <a:latin typeface="Arial" charset="0"/>
                </a:rPr>
                <a:t>0 0 0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1</a:t>
              </a:r>
            </a:p>
            <a:p>
              <a:pPr>
                <a:lnSpc>
                  <a:spcPct val="100000"/>
                </a:lnSpc>
                <a:spcBef>
                  <a:spcPct val="0"/>
                </a:spcBef>
              </a:pPr>
              <a:r>
                <a:rPr lang="en-US" sz="1400" dirty="0" smtClean="0">
                  <a:effectLst/>
                  <a:latin typeface="Arial" charset="0"/>
                </a:rPr>
                <a:t>   </a:t>
              </a:r>
              <a:r>
                <a:rPr lang="en-US" sz="1400" dirty="0">
                  <a:effectLst/>
                  <a:latin typeface="Arial" charset="0"/>
                </a:rPr>
                <a:t>0 0 1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2</a:t>
              </a:r>
              <a:endParaRPr lang="en-US" sz="1000" dirty="0">
                <a:effectLst/>
                <a:latin typeface="Arial" charset="0"/>
              </a:endParaRPr>
            </a:p>
            <a:p>
              <a:pPr>
                <a:lnSpc>
                  <a:spcPct val="100000"/>
                </a:lnSpc>
                <a:spcBef>
                  <a:spcPct val="0"/>
                </a:spcBef>
              </a:pPr>
              <a:r>
                <a:rPr lang="en-US" sz="1400" dirty="0" smtClean="0">
                  <a:effectLst/>
                  <a:latin typeface="Arial" charset="0"/>
                </a:rPr>
                <a:t>   </a:t>
              </a:r>
              <a:r>
                <a:rPr lang="en-US" sz="1400" dirty="0">
                  <a:effectLst/>
                  <a:latin typeface="Arial" charset="0"/>
                </a:rPr>
                <a:t>0 1 0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4 *</a:t>
              </a:r>
              <a:endParaRPr lang="en-US" sz="1000" dirty="0">
                <a:effectLst/>
                <a:latin typeface="Arial" charset="0"/>
              </a:endParaRPr>
            </a:p>
            <a:p>
              <a:pPr>
                <a:lnSpc>
                  <a:spcPct val="100000"/>
                </a:lnSpc>
                <a:spcBef>
                  <a:spcPct val="0"/>
                </a:spcBef>
              </a:pPr>
              <a:r>
                <a:rPr lang="en-US" sz="1400" dirty="0" smtClean="0">
                  <a:effectLst/>
                  <a:latin typeface="Arial" charset="0"/>
                </a:rPr>
                <a:t>   </a:t>
              </a:r>
              <a:r>
                <a:rPr lang="en-US" sz="1400" dirty="0">
                  <a:effectLst/>
                  <a:latin typeface="Arial" charset="0"/>
                </a:rPr>
                <a:t>0 1 1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6</a:t>
              </a:r>
            </a:p>
            <a:p>
              <a:pPr>
                <a:lnSpc>
                  <a:spcPct val="100000"/>
                </a:lnSpc>
                <a:spcBef>
                  <a:spcPct val="0"/>
                </a:spcBef>
              </a:pPr>
              <a:r>
                <a:rPr lang="en-US" sz="1400" dirty="0" smtClean="0">
                  <a:effectLst/>
                  <a:latin typeface="Arial" charset="0"/>
                </a:rPr>
                <a:t>   </a:t>
              </a:r>
              <a:r>
                <a:rPr lang="en-US" sz="1400" dirty="0">
                  <a:effectLst/>
                  <a:latin typeface="Arial" charset="0"/>
                </a:rPr>
                <a:t>1 0 0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8</a:t>
              </a:r>
            </a:p>
            <a:p>
              <a:pPr>
                <a:lnSpc>
                  <a:spcPct val="100000"/>
                </a:lnSpc>
                <a:spcBef>
                  <a:spcPct val="0"/>
                </a:spcBef>
              </a:pPr>
              <a:r>
                <a:rPr lang="en-US" sz="1400" dirty="0" smtClean="0">
                  <a:effectLst/>
                  <a:latin typeface="Arial" charset="0"/>
                </a:rPr>
                <a:t>   </a:t>
              </a:r>
              <a:r>
                <a:rPr lang="en-US" sz="1400" dirty="0">
                  <a:effectLst/>
                  <a:latin typeface="Arial" charset="0"/>
                </a:rPr>
                <a:t>1 0 1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10</a:t>
              </a:r>
            </a:p>
            <a:p>
              <a:pPr>
                <a:lnSpc>
                  <a:spcPct val="100000"/>
                </a:lnSpc>
                <a:spcBef>
                  <a:spcPct val="0"/>
                </a:spcBef>
              </a:pPr>
              <a:r>
                <a:rPr lang="en-US" sz="1400" dirty="0" smtClean="0">
                  <a:effectLst/>
                  <a:latin typeface="Arial" charset="0"/>
                </a:rPr>
                <a:t>   </a:t>
              </a:r>
              <a:r>
                <a:rPr lang="en-US" sz="1400" dirty="0">
                  <a:effectLst/>
                  <a:latin typeface="Arial" charset="0"/>
                </a:rPr>
                <a:t>1 1 0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12</a:t>
              </a:r>
            </a:p>
            <a:p>
              <a:pPr>
                <a:lnSpc>
                  <a:spcPct val="100000"/>
                </a:lnSpc>
                <a:spcBef>
                  <a:spcPct val="0"/>
                </a:spcBef>
              </a:pPr>
              <a:r>
                <a:rPr lang="en-US" sz="1400" dirty="0" smtClean="0">
                  <a:effectLst/>
                  <a:latin typeface="Arial" charset="0"/>
                </a:rPr>
                <a:t>   </a:t>
              </a:r>
              <a:r>
                <a:rPr lang="en-US" sz="1400" dirty="0">
                  <a:effectLst/>
                  <a:latin typeface="Arial" charset="0"/>
                </a:rPr>
                <a:t>1 1 1	</a:t>
              </a:r>
              <a:r>
                <a:rPr lang="en-US" sz="1400" dirty="0" err="1" smtClean="0">
                  <a:effectLst/>
                  <a:latin typeface="Arial" charset="0"/>
                </a:rPr>
                <a:t>CPUx.SYSCLK</a:t>
              </a:r>
              <a:r>
                <a:rPr lang="en-US" sz="1400" dirty="0" smtClean="0">
                  <a:effectLst/>
                  <a:latin typeface="Arial" charset="0"/>
                </a:rPr>
                <a:t> </a:t>
              </a:r>
              <a:r>
                <a:rPr lang="en-US" sz="1400" dirty="0">
                  <a:effectLst/>
                  <a:latin typeface="Arial" charset="0"/>
                </a:rPr>
                <a:t>/ 14    </a:t>
              </a:r>
            </a:p>
          </p:txBody>
        </p:sp>
        <p:sp>
          <p:nvSpPr>
            <p:cNvPr id="157" name="Line 243"/>
            <p:cNvSpPr>
              <a:spLocks noChangeShapeType="1"/>
            </p:cNvSpPr>
            <p:nvPr/>
          </p:nvSpPr>
          <p:spPr bwMode="auto">
            <a:xfrm>
              <a:off x="5839354" y="3258245"/>
              <a:ext cx="2765136"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158" name="Line 244"/>
            <p:cNvSpPr>
              <a:spLocks noChangeShapeType="1"/>
            </p:cNvSpPr>
            <p:nvPr/>
          </p:nvSpPr>
          <p:spPr bwMode="auto">
            <a:xfrm>
              <a:off x="6744570" y="2985958"/>
              <a:ext cx="0" cy="2030413"/>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159" name="TextBox 158"/>
            <p:cNvSpPr txBox="1"/>
            <p:nvPr/>
          </p:nvSpPr>
          <p:spPr>
            <a:xfrm>
              <a:off x="5839354" y="4866050"/>
              <a:ext cx="2601994" cy="544765"/>
            </a:xfrm>
            <a:prstGeom prst="rect">
              <a:avLst/>
            </a:prstGeom>
            <a:noFill/>
          </p:spPr>
          <p:txBody>
            <a:bodyPr wrap="none" rtlCol="0" anchor="ctr" anchorCtr="0">
              <a:spAutoFit/>
            </a:bodyPr>
            <a:lstStyle/>
            <a:p>
              <a:endParaRPr lang="en-US" sz="1400" b="0" dirty="0" smtClean="0">
                <a:effectLst/>
                <a:latin typeface="Arial" pitchFamily="34" charset="0"/>
                <a:cs typeface="Arial" pitchFamily="34" charset="0"/>
              </a:endParaRPr>
            </a:p>
            <a:p>
              <a:r>
                <a:rPr lang="en-US" sz="1400" b="0" dirty="0" smtClean="0">
                  <a:effectLst/>
                  <a:latin typeface="Arial" pitchFamily="34" charset="0"/>
                  <a:cs typeface="Arial" pitchFamily="34" charset="0"/>
                </a:rPr>
                <a:t>LSBs in reg. – others reserved</a:t>
              </a:r>
            </a:p>
          </p:txBody>
        </p:sp>
      </p:grpSp>
      <p:sp>
        <p:nvSpPr>
          <p:cNvPr id="160" name="Text Box 236"/>
          <p:cNvSpPr txBox="1">
            <a:spLocks noChangeArrowheads="1"/>
          </p:cNvSpPr>
          <p:nvPr/>
        </p:nvSpPr>
        <p:spPr bwMode="auto">
          <a:xfrm>
            <a:off x="8090179" y="6498234"/>
            <a:ext cx="889987" cy="264688"/>
          </a:xfrm>
          <a:prstGeom prst="rect">
            <a:avLst/>
          </a:prstGeom>
          <a:noFill/>
          <a:ln w="12700">
            <a:noFill/>
            <a:miter lim="800000"/>
            <a:headEnd type="none" w="sm" len="sm"/>
            <a:tailEnd type="none" w="sm" len="sm"/>
          </a:ln>
          <a:effectLst/>
        </p:spPr>
        <p:txBody>
          <a:bodyPr wrap="none">
            <a:spAutoFit/>
          </a:bodyPr>
          <a:lstStyle/>
          <a:p>
            <a:r>
              <a:rPr lang="en-US" sz="1400" dirty="0">
                <a:effectLst/>
                <a:latin typeface="Arial" charset="0"/>
              </a:rPr>
              <a:t>* default</a:t>
            </a:r>
          </a:p>
        </p:txBody>
      </p:sp>
      <p:grpSp>
        <p:nvGrpSpPr>
          <p:cNvPr id="161" name="Group 160"/>
          <p:cNvGrpSpPr/>
          <p:nvPr/>
        </p:nvGrpSpPr>
        <p:grpSpPr>
          <a:xfrm>
            <a:off x="4223703" y="3212085"/>
            <a:ext cx="1455848" cy="1797416"/>
            <a:chOff x="4132263" y="3140965"/>
            <a:chExt cx="1455848" cy="1797416"/>
          </a:xfrm>
        </p:grpSpPr>
        <p:sp>
          <p:nvSpPr>
            <p:cNvPr id="162" name="Text Box 233"/>
            <p:cNvSpPr txBox="1">
              <a:spLocks noChangeArrowheads="1"/>
            </p:cNvSpPr>
            <p:nvPr/>
          </p:nvSpPr>
          <p:spPr bwMode="auto">
            <a:xfrm>
              <a:off x="4132263" y="3140966"/>
              <a:ext cx="1455848" cy="1797415"/>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spAutoFit/>
            </a:bodyPr>
            <a:lstStyle/>
            <a:p>
              <a:pPr>
                <a:tabLst>
                  <a:tab pos="173038" algn="l"/>
                  <a:tab pos="914400" algn="l"/>
                </a:tabLst>
              </a:pPr>
              <a:r>
                <a:rPr lang="en-US" sz="1400" dirty="0" smtClean="0">
                  <a:effectLst/>
                  <a:latin typeface="Arial" charset="0"/>
                </a:rPr>
                <a:t>SYSPLL</a:t>
              </a:r>
            </a:p>
            <a:p>
              <a:pPr>
                <a:tabLst>
                  <a:tab pos="173038" algn="l"/>
                  <a:tab pos="914400" algn="l"/>
                </a:tabLst>
              </a:pPr>
              <a:r>
                <a:rPr lang="en-US" sz="1400" dirty="0" smtClean="0">
                  <a:effectLst/>
                  <a:latin typeface="Arial" charset="0"/>
                </a:rPr>
                <a:t>DIVSEL</a:t>
              </a:r>
              <a:r>
                <a:rPr lang="en-US" sz="1400" dirty="0">
                  <a:effectLst/>
                  <a:latin typeface="Arial" charset="0"/>
                </a:rPr>
                <a:t>	</a:t>
              </a:r>
              <a:r>
                <a:rPr lang="en-US" sz="1400" dirty="0" smtClean="0">
                  <a:effectLst/>
                  <a:latin typeface="Arial" charset="0"/>
                </a:rPr>
                <a:t>  n</a:t>
              </a:r>
              <a:endParaRPr lang="en-US" sz="1400" dirty="0">
                <a:effectLst/>
                <a:latin typeface="Arial" charset="0"/>
              </a:endParaRPr>
            </a:p>
            <a:p>
              <a:pPr>
                <a:lnSpc>
                  <a:spcPct val="60000"/>
                </a:lnSpc>
                <a:tabLst>
                  <a:tab pos="173038" algn="l"/>
                  <a:tab pos="914400" algn="l"/>
                </a:tabLst>
              </a:pPr>
              <a:endParaRPr lang="en-US" sz="400" dirty="0">
                <a:effectLst/>
                <a:latin typeface="Arial" charset="0"/>
              </a:endParaRPr>
            </a:p>
            <a:p>
              <a:pPr>
                <a:lnSpc>
                  <a:spcPct val="60000"/>
                </a:lnSpc>
                <a:tabLst>
                  <a:tab pos="173038" algn="l"/>
                  <a:tab pos="914400" algn="l"/>
                </a:tabLst>
              </a:pPr>
              <a:r>
                <a:rPr lang="en-US" sz="1400" dirty="0" smtClean="0">
                  <a:effectLst/>
                  <a:latin typeface="Arial" charset="0"/>
                </a:rPr>
                <a:t>111111	/126</a:t>
              </a:r>
            </a:p>
            <a:p>
              <a:pPr>
                <a:lnSpc>
                  <a:spcPct val="60000"/>
                </a:lnSpc>
                <a:tabLst>
                  <a:tab pos="173038" algn="l"/>
                  <a:tab pos="914400" algn="l"/>
                </a:tabLst>
              </a:pPr>
              <a:r>
                <a:rPr lang="en-US" sz="1400" dirty="0">
                  <a:effectLst/>
                  <a:latin typeface="Arial" charset="0"/>
                </a:rPr>
                <a:t>	</a:t>
              </a:r>
              <a:endParaRPr lang="en-US" sz="1400" dirty="0" smtClean="0">
                <a:effectLst/>
                <a:latin typeface="Arial" charset="0"/>
              </a:endParaRPr>
            </a:p>
            <a:p>
              <a:pPr>
                <a:lnSpc>
                  <a:spcPct val="60000"/>
                </a:lnSpc>
                <a:tabLst>
                  <a:tab pos="173038" algn="l"/>
                  <a:tab pos="914400" algn="l"/>
                </a:tabLst>
              </a:pPr>
              <a:r>
                <a:rPr lang="en-US" sz="1400" dirty="0" smtClean="0">
                  <a:effectLst/>
                  <a:latin typeface="Arial" charset="0"/>
                </a:rPr>
                <a:t>000010</a:t>
              </a:r>
              <a:r>
                <a:rPr lang="en-US" sz="1400" dirty="0">
                  <a:effectLst/>
                  <a:latin typeface="Arial" charset="0"/>
                </a:rPr>
                <a:t>	/4 *</a:t>
              </a:r>
            </a:p>
            <a:p>
              <a:pPr>
                <a:lnSpc>
                  <a:spcPct val="60000"/>
                </a:lnSpc>
                <a:tabLst>
                  <a:tab pos="173038" algn="l"/>
                  <a:tab pos="914400" algn="l"/>
                </a:tabLst>
              </a:pPr>
              <a:r>
                <a:rPr lang="en-US" sz="1400" dirty="0" smtClean="0">
                  <a:effectLst/>
                  <a:latin typeface="Arial" charset="0"/>
                </a:rPr>
                <a:t>000001</a:t>
              </a:r>
              <a:r>
                <a:rPr lang="en-US" sz="1400" dirty="0">
                  <a:effectLst/>
                  <a:latin typeface="Arial" charset="0"/>
                </a:rPr>
                <a:t>	/2</a:t>
              </a:r>
            </a:p>
            <a:p>
              <a:pPr>
                <a:lnSpc>
                  <a:spcPct val="60000"/>
                </a:lnSpc>
                <a:tabLst>
                  <a:tab pos="173038" algn="l"/>
                  <a:tab pos="914400" algn="l"/>
                </a:tabLst>
              </a:pPr>
              <a:r>
                <a:rPr lang="en-US" sz="1400" dirty="0" smtClean="0">
                  <a:effectLst/>
                  <a:latin typeface="Arial" charset="0"/>
                </a:rPr>
                <a:t>000000</a:t>
              </a:r>
              <a:r>
                <a:rPr lang="en-US" sz="1400" dirty="0">
                  <a:effectLst/>
                  <a:latin typeface="Arial" charset="0"/>
                </a:rPr>
                <a:t>	/1</a:t>
              </a:r>
            </a:p>
          </p:txBody>
        </p:sp>
        <p:sp>
          <p:nvSpPr>
            <p:cNvPr id="163" name="Line 234"/>
            <p:cNvSpPr>
              <a:spLocks noChangeShapeType="1"/>
            </p:cNvSpPr>
            <p:nvPr/>
          </p:nvSpPr>
          <p:spPr bwMode="auto">
            <a:xfrm>
              <a:off x="4135861" y="3694401"/>
              <a:ext cx="1452140" cy="0"/>
            </a:xfrm>
            <a:prstGeom prst="line">
              <a:avLst/>
            </a:prstGeom>
            <a:noFill/>
            <a:ln w="19050">
              <a:solidFill>
                <a:schemeClr val="tx1"/>
              </a:solidFill>
              <a:round/>
              <a:headEnd type="none" w="sm" len="sm"/>
              <a:tailEnd type="none" w="sm" len="sm"/>
            </a:ln>
            <a:effectLst/>
          </p:spPr>
          <p:txBody>
            <a:bodyPr/>
            <a:lstStyle/>
            <a:p>
              <a:endParaRPr lang="en-US">
                <a:effectLst/>
              </a:endParaRPr>
            </a:p>
          </p:txBody>
        </p:sp>
        <p:sp>
          <p:nvSpPr>
            <p:cNvPr id="164" name="Line 235"/>
            <p:cNvSpPr>
              <a:spLocks noChangeShapeType="1"/>
            </p:cNvSpPr>
            <p:nvPr/>
          </p:nvSpPr>
          <p:spPr bwMode="auto">
            <a:xfrm>
              <a:off x="4997450" y="3140965"/>
              <a:ext cx="0" cy="1797415"/>
            </a:xfrm>
            <a:prstGeom prst="line">
              <a:avLst/>
            </a:prstGeom>
            <a:noFill/>
            <a:ln w="19050">
              <a:solidFill>
                <a:schemeClr val="tx1"/>
              </a:solidFill>
              <a:round/>
              <a:headEnd type="none" w="sm" len="sm"/>
              <a:tailEnd type="none" w="sm" len="sm"/>
            </a:ln>
            <a:effectLst/>
          </p:spPr>
          <p:txBody>
            <a:bodyPr/>
            <a:lstStyle/>
            <a:p>
              <a:endParaRPr lang="en-US">
                <a:effectLst/>
              </a:endParaRPr>
            </a:p>
          </p:txBody>
        </p:sp>
        <p:grpSp>
          <p:nvGrpSpPr>
            <p:cNvPr id="165" name="Group 164"/>
            <p:cNvGrpSpPr/>
            <p:nvPr/>
          </p:nvGrpSpPr>
          <p:grpSpPr>
            <a:xfrm>
              <a:off x="4226358" y="3958057"/>
              <a:ext cx="518463" cy="313932"/>
              <a:chOff x="4514393" y="6102735"/>
              <a:chExt cx="518463" cy="313932"/>
            </a:xfrm>
          </p:grpSpPr>
          <p:sp>
            <p:nvSpPr>
              <p:cNvPr id="170" name="Rectangle 169"/>
              <p:cNvSpPr/>
              <p:nvPr/>
            </p:nvSpPr>
            <p:spPr>
              <a:xfrm>
                <a:off x="4514393"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71" name="Rectangle 170"/>
              <p:cNvSpPr/>
              <p:nvPr/>
            </p:nvSpPr>
            <p:spPr>
              <a:xfrm>
                <a:off x="4641217"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72" name="Rectangle 171"/>
              <p:cNvSpPr/>
              <p:nvPr/>
            </p:nvSpPr>
            <p:spPr>
              <a:xfrm>
                <a:off x="4768040"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grpSp>
        <p:grpSp>
          <p:nvGrpSpPr>
            <p:cNvPr id="166" name="Group 165"/>
            <p:cNvGrpSpPr/>
            <p:nvPr/>
          </p:nvGrpSpPr>
          <p:grpSpPr>
            <a:xfrm>
              <a:off x="5015201" y="3960466"/>
              <a:ext cx="518463" cy="313932"/>
              <a:chOff x="4514393" y="6102735"/>
              <a:chExt cx="518463" cy="313932"/>
            </a:xfrm>
          </p:grpSpPr>
          <p:sp>
            <p:nvSpPr>
              <p:cNvPr id="167" name="Rectangle 166"/>
              <p:cNvSpPr/>
              <p:nvPr/>
            </p:nvSpPr>
            <p:spPr>
              <a:xfrm>
                <a:off x="4514393"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68" name="Rectangle 167"/>
              <p:cNvSpPr/>
              <p:nvPr/>
            </p:nvSpPr>
            <p:spPr>
              <a:xfrm>
                <a:off x="4641217"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69" name="Rectangle 168"/>
              <p:cNvSpPr/>
              <p:nvPr/>
            </p:nvSpPr>
            <p:spPr>
              <a:xfrm>
                <a:off x="4768040"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grpSp>
      </p:grpSp>
      <p:sp>
        <p:nvSpPr>
          <p:cNvPr id="173" name="Text Box 225"/>
          <p:cNvSpPr txBox="1">
            <a:spLocks noChangeArrowheads="1"/>
          </p:cNvSpPr>
          <p:nvPr/>
        </p:nvSpPr>
        <p:spPr bwMode="auto">
          <a:xfrm>
            <a:off x="342265" y="5387890"/>
            <a:ext cx="3632661" cy="1231106"/>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square">
            <a:spAutoFit/>
          </a:bodyPr>
          <a:lstStyle/>
          <a:p>
            <a:pPr>
              <a:lnSpc>
                <a:spcPct val="100000"/>
              </a:lnSpc>
              <a:spcBef>
                <a:spcPct val="0"/>
              </a:spcBef>
            </a:pPr>
            <a:r>
              <a:rPr lang="en-US" sz="1400" dirty="0" smtClean="0">
                <a:effectLst/>
                <a:latin typeface="Arial" charset="0"/>
              </a:rPr>
              <a:t>FMULT            </a:t>
            </a:r>
            <a:r>
              <a:rPr lang="en-US" sz="1400" dirty="0">
                <a:effectLst/>
                <a:latin typeface="Arial" charset="0"/>
              </a:rPr>
              <a:t>CLKIN</a:t>
            </a:r>
          </a:p>
          <a:p>
            <a:pPr>
              <a:lnSpc>
                <a:spcPct val="100000"/>
              </a:lnSpc>
              <a:spcBef>
                <a:spcPct val="0"/>
              </a:spcBef>
            </a:pPr>
            <a:endParaRPr lang="en-US" sz="400" dirty="0">
              <a:effectLst/>
              <a:latin typeface="Arial" charset="0"/>
            </a:endParaRPr>
          </a:p>
          <a:p>
            <a:pPr>
              <a:lnSpc>
                <a:spcPct val="100000"/>
              </a:lnSpc>
              <a:spcBef>
                <a:spcPct val="0"/>
              </a:spcBef>
            </a:pPr>
            <a:r>
              <a:rPr lang="en-US" sz="1400" dirty="0" smtClean="0">
                <a:effectLst/>
                <a:latin typeface="Arial" charset="0"/>
              </a:rPr>
              <a:t>    0 0	Fractional x 0 *</a:t>
            </a:r>
            <a:endParaRPr lang="en-US" sz="1400" dirty="0">
              <a:effectLst/>
              <a:latin typeface="Arial" charset="0"/>
            </a:endParaRPr>
          </a:p>
          <a:p>
            <a:pPr>
              <a:lnSpc>
                <a:spcPct val="100000"/>
              </a:lnSpc>
              <a:spcBef>
                <a:spcPct val="0"/>
              </a:spcBef>
            </a:pPr>
            <a:r>
              <a:rPr lang="en-US" sz="1400" dirty="0" smtClean="0">
                <a:effectLst/>
                <a:latin typeface="Arial" charset="0"/>
              </a:rPr>
              <a:t>    0 1	Fractional x 0.25</a:t>
            </a:r>
            <a:endParaRPr lang="en-US" sz="1400" dirty="0">
              <a:effectLst/>
              <a:latin typeface="Arial" charset="0"/>
            </a:endParaRPr>
          </a:p>
          <a:p>
            <a:pPr>
              <a:lnSpc>
                <a:spcPct val="100000"/>
              </a:lnSpc>
              <a:spcBef>
                <a:spcPct val="0"/>
              </a:spcBef>
            </a:pPr>
            <a:r>
              <a:rPr lang="en-US" sz="1400" dirty="0" smtClean="0">
                <a:effectLst/>
                <a:latin typeface="Arial" charset="0"/>
              </a:rPr>
              <a:t>    1 0	Fractional x 0.5</a:t>
            </a:r>
            <a:endParaRPr lang="en-US" sz="1400" dirty="0">
              <a:effectLst/>
              <a:latin typeface="Arial" charset="0"/>
            </a:endParaRPr>
          </a:p>
          <a:p>
            <a:pPr>
              <a:lnSpc>
                <a:spcPct val="100000"/>
              </a:lnSpc>
              <a:spcBef>
                <a:spcPct val="0"/>
              </a:spcBef>
            </a:pPr>
            <a:r>
              <a:rPr lang="en-US" sz="1400" dirty="0" smtClean="0">
                <a:effectLst/>
                <a:latin typeface="Arial" charset="0"/>
              </a:rPr>
              <a:t>    1 1	Fractional x 0.75</a:t>
            </a:r>
            <a:endParaRPr lang="en-US" sz="1400" dirty="0">
              <a:effectLst/>
              <a:latin typeface="Arial" charset="0"/>
            </a:endParaRPr>
          </a:p>
        </p:txBody>
      </p:sp>
      <p:sp>
        <p:nvSpPr>
          <p:cNvPr id="174" name="Line 226"/>
          <p:cNvSpPr>
            <a:spLocks noChangeShapeType="1"/>
          </p:cNvSpPr>
          <p:nvPr/>
        </p:nvSpPr>
        <p:spPr bwMode="auto">
          <a:xfrm>
            <a:off x="342915" y="5640303"/>
            <a:ext cx="3632011" cy="0"/>
          </a:xfrm>
          <a:prstGeom prst="line">
            <a:avLst/>
          </a:prstGeom>
          <a:noFill/>
          <a:ln w="19050">
            <a:solidFill>
              <a:schemeClr val="tx1"/>
            </a:solidFill>
            <a:round/>
            <a:headEnd type="none" w="sm" len="sm"/>
            <a:tailEnd type="none" w="sm" len="sm"/>
          </a:ln>
          <a:effectLst/>
        </p:spPr>
        <p:txBody>
          <a:bodyPr wrap="none" anchor="ctr"/>
          <a:lstStyle/>
          <a:p>
            <a:endParaRPr lang="en-US">
              <a:effectLst/>
            </a:endParaRPr>
          </a:p>
        </p:txBody>
      </p:sp>
      <p:sp>
        <p:nvSpPr>
          <p:cNvPr id="175" name="Line 227"/>
          <p:cNvSpPr>
            <a:spLocks noChangeShapeType="1"/>
          </p:cNvSpPr>
          <p:nvPr/>
        </p:nvSpPr>
        <p:spPr bwMode="auto">
          <a:xfrm>
            <a:off x="1240887" y="5387891"/>
            <a:ext cx="0" cy="1231106"/>
          </a:xfrm>
          <a:prstGeom prst="line">
            <a:avLst/>
          </a:prstGeom>
          <a:noFill/>
          <a:ln w="19050">
            <a:solidFill>
              <a:schemeClr val="tx1"/>
            </a:solidFill>
            <a:round/>
            <a:headEnd type="none" w="sm" len="sm"/>
            <a:tailEnd type="none" w="sm" len="sm"/>
          </a:ln>
          <a:effectLst/>
        </p:spPr>
        <p:txBody>
          <a:bodyPr wrap="none" anchor="ctr"/>
          <a:lstStyle/>
          <a:p>
            <a:endParaRPr lang="en-US">
              <a:effectLst/>
            </a:endParaRPr>
          </a:p>
        </p:txBody>
      </p:sp>
      <p:grpSp>
        <p:nvGrpSpPr>
          <p:cNvPr id="176" name="Group 175"/>
          <p:cNvGrpSpPr/>
          <p:nvPr/>
        </p:nvGrpSpPr>
        <p:grpSpPr>
          <a:xfrm>
            <a:off x="671727" y="4359154"/>
            <a:ext cx="518463" cy="313932"/>
            <a:chOff x="4514393" y="6102735"/>
            <a:chExt cx="518463" cy="313932"/>
          </a:xfrm>
        </p:grpSpPr>
        <p:sp>
          <p:nvSpPr>
            <p:cNvPr id="177" name="Rectangle 176"/>
            <p:cNvSpPr/>
            <p:nvPr/>
          </p:nvSpPr>
          <p:spPr>
            <a:xfrm>
              <a:off x="4514393"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78" name="Rectangle 177"/>
            <p:cNvSpPr/>
            <p:nvPr/>
          </p:nvSpPr>
          <p:spPr>
            <a:xfrm>
              <a:off x="4641217"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79" name="Rectangle 178"/>
            <p:cNvSpPr/>
            <p:nvPr/>
          </p:nvSpPr>
          <p:spPr>
            <a:xfrm>
              <a:off x="4768040"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grpSp>
      <p:grpSp>
        <p:nvGrpSpPr>
          <p:cNvPr id="180" name="Group 179"/>
          <p:cNvGrpSpPr/>
          <p:nvPr/>
        </p:nvGrpSpPr>
        <p:grpSpPr>
          <a:xfrm>
            <a:off x="2013518" y="4361104"/>
            <a:ext cx="518463" cy="313932"/>
            <a:chOff x="4514393" y="6102735"/>
            <a:chExt cx="518463" cy="313932"/>
          </a:xfrm>
        </p:grpSpPr>
        <p:sp>
          <p:nvSpPr>
            <p:cNvPr id="181" name="Rectangle 180"/>
            <p:cNvSpPr/>
            <p:nvPr/>
          </p:nvSpPr>
          <p:spPr>
            <a:xfrm>
              <a:off x="4514393"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82" name="Rectangle 181"/>
            <p:cNvSpPr/>
            <p:nvPr/>
          </p:nvSpPr>
          <p:spPr>
            <a:xfrm>
              <a:off x="4641217"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sp>
          <p:nvSpPr>
            <p:cNvPr id="183" name="Rectangle 182"/>
            <p:cNvSpPr/>
            <p:nvPr/>
          </p:nvSpPr>
          <p:spPr>
            <a:xfrm>
              <a:off x="4768040" y="6102735"/>
              <a:ext cx="264816" cy="313932"/>
            </a:xfrm>
            <a:prstGeom prst="rect">
              <a:avLst/>
            </a:prstGeom>
          </p:spPr>
          <p:txBody>
            <a:bodyPr wrap="none">
              <a:spAutoFit/>
            </a:bodyPr>
            <a:lstStyle/>
            <a:p>
              <a:r>
                <a:rPr lang="en-US" sz="1800" dirty="0">
                  <a:effectLst/>
                  <a:latin typeface="Arial" charset="0"/>
                  <a:cs typeface="Arial" charset="0"/>
                </a:rPr>
                <a:t>•</a:t>
              </a:r>
              <a:endParaRPr lang="en-US" sz="1800" dirty="0">
                <a:effectLst/>
              </a:endParaRPr>
            </a:p>
          </p:txBody>
        </p:sp>
      </p:grpSp>
      <p:sp>
        <p:nvSpPr>
          <p:cNvPr id="184" name="Text Box 218"/>
          <p:cNvSpPr txBox="1">
            <a:spLocks noChangeArrowheads="1"/>
          </p:cNvSpPr>
          <p:nvPr/>
        </p:nvSpPr>
        <p:spPr bwMode="auto">
          <a:xfrm>
            <a:off x="1182257" y="2714043"/>
            <a:ext cx="3200043"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err="1" smtClean="0">
                <a:solidFill>
                  <a:schemeClr val="tx2"/>
                </a:solidFill>
                <a:effectLst/>
                <a:latin typeface="Arial" charset="0"/>
              </a:rPr>
              <a:t>ClkCfgRegs.SYSPLLMULT.bit.FMULT</a:t>
            </a:r>
            <a:endParaRPr lang="en-US" sz="1400" b="0" i="1" dirty="0">
              <a:solidFill>
                <a:schemeClr val="tx2"/>
              </a:solidFill>
              <a:effectLst/>
              <a:latin typeface="Arial" charset="0"/>
            </a:endParaRPr>
          </a:p>
        </p:txBody>
      </p:sp>
      <p:sp>
        <p:nvSpPr>
          <p:cNvPr id="185" name="Line 200"/>
          <p:cNvSpPr>
            <a:spLocks noChangeShapeType="1"/>
          </p:cNvSpPr>
          <p:nvPr/>
        </p:nvSpPr>
        <p:spPr bwMode="auto">
          <a:xfrm flipV="1">
            <a:off x="5967109" y="1664017"/>
            <a:ext cx="1583814"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Tree>
    <p:custDataLst>
      <p:tags r:id="rId1"/>
    </p:custDataLst>
    <p:extLst>
      <p:ext uri="{BB962C8B-B14F-4D97-AF65-F5344CB8AC3E}">
        <p14:creationId xmlns:p14="http://schemas.microsoft.com/office/powerpoint/2010/main" val="1571346012"/>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25400" y="9639"/>
            <a:ext cx="9067800" cy="762000"/>
          </a:xfrm>
        </p:spPr>
        <p:txBody>
          <a:bodyPr>
            <a:normAutofit/>
          </a:bodyPr>
          <a:lstStyle/>
          <a:p>
            <a:r>
              <a:rPr lang="en-US" dirty="0" smtClean="0"/>
              <a:t>F2837xD Dual-Core System Clock</a:t>
            </a:r>
            <a:endParaRPr lang="en-US" sz="1800" dirty="0"/>
          </a:p>
        </p:txBody>
      </p:sp>
      <p:sp>
        <p:nvSpPr>
          <p:cNvPr id="73" name="Line 135"/>
          <p:cNvSpPr>
            <a:spLocks noChangeShapeType="1"/>
          </p:cNvSpPr>
          <p:nvPr/>
        </p:nvSpPr>
        <p:spPr bwMode="auto">
          <a:xfrm flipV="1">
            <a:off x="5946144" y="1067113"/>
            <a:ext cx="0" cy="691284"/>
          </a:xfrm>
          <a:prstGeom prst="line">
            <a:avLst/>
          </a:prstGeom>
          <a:noFill/>
          <a:ln w="12700">
            <a:solidFill>
              <a:schemeClr val="tx1"/>
            </a:solidFill>
            <a:prstDash val="dash"/>
            <a:round/>
            <a:headEnd type="none" w="sm" len="sm"/>
            <a:tailEnd/>
          </a:ln>
          <a:effectLst/>
        </p:spPr>
        <p:txBody>
          <a:bodyPr/>
          <a:lstStyle/>
          <a:p>
            <a:endParaRPr lang="en-US">
              <a:effectLst/>
            </a:endParaRPr>
          </a:p>
        </p:txBody>
      </p:sp>
      <p:grpSp>
        <p:nvGrpSpPr>
          <p:cNvPr id="77" name="Group 76"/>
          <p:cNvGrpSpPr/>
          <p:nvPr/>
        </p:nvGrpSpPr>
        <p:grpSpPr>
          <a:xfrm>
            <a:off x="1111094" y="4408319"/>
            <a:ext cx="2312119" cy="1152141"/>
            <a:chOff x="958256" y="4885417"/>
            <a:chExt cx="2312119" cy="1152141"/>
          </a:xfrm>
        </p:grpSpPr>
        <p:sp>
          <p:nvSpPr>
            <p:cNvPr id="80" name="Text Box 183"/>
            <p:cNvSpPr txBox="1">
              <a:spLocks noChangeArrowheads="1"/>
            </p:cNvSpPr>
            <p:nvPr/>
          </p:nvSpPr>
          <p:spPr bwMode="auto">
            <a:xfrm>
              <a:off x="958256" y="5305979"/>
              <a:ext cx="853119"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WDCLK</a:t>
              </a:r>
              <a:endParaRPr lang="en-US" sz="1400" dirty="0">
                <a:effectLst/>
                <a:latin typeface="Arial" charset="0"/>
              </a:endParaRPr>
            </a:p>
          </p:txBody>
        </p:sp>
        <p:sp>
          <p:nvSpPr>
            <p:cNvPr id="83" name="Rectangle 181"/>
            <p:cNvSpPr>
              <a:spLocks noChangeArrowheads="1"/>
            </p:cNvSpPr>
            <p:nvPr/>
          </p:nvSpPr>
          <p:spPr bwMode="auto">
            <a:xfrm>
              <a:off x="2652068" y="4885417"/>
              <a:ext cx="618307" cy="42299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WD.2</a:t>
              </a:r>
              <a:endParaRPr lang="en-US" sz="1600" dirty="0">
                <a:effectLst/>
                <a:latin typeface="Arial" pitchFamily="34" charset="0"/>
                <a:cs typeface="Arial" pitchFamily="34" charset="0"/>
              </a:endParaRPr>
            </a:p>
          </p:txBody>
        </p:sp>
        <p:sp>
          <p:nvSpPr>
            <p:cNvPr id="86" name="Rectangle 181"/>
            <p:cNvSpPr>
              <a:spLocks noChangeArrowheads="1"/>
            </p:cNvSpPr>
            <p:nvPr/>
          </p:nvSpPr>
          <p:spPr bwMode="auto">
            <a:xfrm>
              <a:off x="2652068" y="5614567"/>
              <a:ext cx="618307" cy="42299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WD.1</a:t>
              </a:r>
              <a:endParaRPr lang="en-US" sz="1600" dirty="0">
                <a:effectLst/>
                <a:latin typeface="Arial" pitchFamily="34" charset="0"/>
                <a:cs typeface="Arial" pitchFamily="34" charset="0"/>
              </a:endParaRPr>
            </a:p>
          </p:txBody>
        </p:sp>
        <p:cxnSp>
          <p:nvCxnSpPr>
            <p:cNvPr id="96" name="Elbow Connector 95"/>
            <p:cNvCxnSpPr>
              <a:stCxn id="83" idx="1"/>
              <a:endCxn id="86" idx="1"/>
            </p:cNvCxnSpPr>
            <p:nvPr/>
          </p:nvCxnSpPr>
          <p:spPr bwMode="auto">
            <a:xfrm rot="10800000" flipV="1">
              <a:off x="2652068" y="5096913"/>
              <a:ext cx="12700" cy="729150"/>
            </a:xfrm>
            <a:prstGeom prst="bentConnector3">
              <a:avLst>
                <a:gd name="adj1" fmla="val 2174567"/>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97" name="Straight Connector 96"/>
            <p:cNvCxnSpPr/>
            <p:nvPr/>
          </p:nvCxnSpPr>
          <p:spPr bwMode="auto">
            <a:xfrm flipH="1">
              <a:off x="1783501" y="5461488"/>
              <a:ext cx="601627" cy="0"/>
            </a:xfrm>
            <a:prstGeom prst="line">
              <a:avLst/>
            </a:prstGeom>
            <a:solidFill>
              <a:schemeClr val="accent1"/>
            </a:solidFill>
            <a:ln w="12700" cap="flat" cmpd="sng" algn="ctr">
              <a:solidFill>
                <a:schemeClr val="tx1"/>
              </a:solidFill>
              <a:prstDash val="solid"/>
              <a:round/>
              <a:headEnd type="oval" w="sm" len="sm"/>
              <a:tailEnd type="none" w="sm" len="sm"/>
            </a:ln>
            <a:effectLst/>
          </p:spPr>
        </p:cxnSp>
      </p:grpSp>
      <p:cxnSp>
        <p:nvCxnSpPr>
          <p:cNvPr id="105" name="Elbow Connector 104"/>
          <p:cNvCxnSpPr>
            <a:stCxn id="111" idx="3"/>
          </p:cNvCxnSpPr>
          <p:nvPr/>
        </p:nvCxnSpPr>
        <p:spPr bwMode="auto">
          <a:xfrm flipV="1">
            <a:off x="2624479" y="2435961"/>
            <a:ext cx="6070378" cy="517533"/>
          </a:xfrm>
          <a:prstGeom prst="bentConnector3">
            <a:avLst>
              <a:gd name="adj1" fmla="val 4693"/>
            </a:avLst>
          </a:prstGeom>
          <a:solidFill>
            <a:schemeClr val="accent1"/>
          </a:solidFill>
          <a:ln w="12700" cap="flat" cmpd="sng" algn="ctr">
            <a:solidFill>
              <a:schemeClr val="tx1"/>
            </a:solidFill>
            <a:prstDash val="dash"/>
            <a:round/>
            <a:headEnd type="none" w="sm" len="sm"/>
            <a:tailEnd type="none" w="sm" len="sm"/>
          </a:ln>
          <a:effectLst/>
        </p:spPr>
      </p:cxnSp>
      <p:cxnSp>
        <p:nvCxnSpPr>
          <p:cNvPr id="106" name="Elbow Connector 105"/>
          <p:cNvCxnSpPr>
            <a:stCxn id="167" idx="1"/>
            <a:endCxn id="168" idx="1"/>
          </p:cNvCxnSpPr>
          <p:nvPr/>
        </p:nvCxnSpPr>
        <p:spPr bwMode="auto">
          <a:xfrm rot="10800000" flipV="1">
            <a:off x="1853772" y="1176867"/>
            <a:ext cx="12700" cy="1002693"/>
          </a:xfrm>
          <a:prstGeom prst="bentConnector3">
            <a:avLst>
              <a:gd name="adj1" fmla="val 1800000"/>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08" name="Straight Connector 107"/>
          <p:cNvCxnSpPr>
            <a:endCxn id="110" idx="3"/>
          </p:cNvCxnSpPr>
          <p:nvPr/>
        </p:nvCxnSpPr>
        <p:spPr bwMode="auto">
          <a:xfrm flipH="1">
            <a:off x="1324765" y="1633132"/>
            <a:ext cx="314052" cy="2510"/>
          </a:xfrm>
          <a:prstGeom prst="line">
            <a:avLst/>
          </a:prstGeom>
          <a:solidFill>
            <a:schemeClr val="accent1"/>
          </a:solidFill>
          <a:ln w="12700" cap="flat" cmpd="sng" algn="ctr">
            <a:solidFill>
              <a:schemeClr val="tx1"/>
            </a:solidFill>
            <a:prstDash val="solid"/>
            <a:round/>
            <a:headEnd type="oval" w="sm" len="sm"/>
            <a:tailEnd type="none" w="sm" len="sm"/>
          </a:ln>
          <a:effectLst/>
        </p:spPr>
      </p:cxnSp>
      <p:sp>
        <p:nvSpPr>
          <p:cNvPr id="110" name="Text Box 183"/>
          <p:cNvSpPr txBox="1">
            <a:spLocks noChangeArrowheads="1"/>
          </p:cNvSpPr>
          <p:nvPr/>
        </p:nvSpPr>
        <p:spPr bwMode="auto">
          <a:xfrm>
            <a:off x="72499" y="1481753"/>
            <a:ext cx="1252266"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PLLSYSCLK</a:t>
            </a:r>
            <a:endParaRPr lang="en-US" sz="1200" dirty="0">
              <a:effectLst/>
              <a:latin typeface="Arial" charset="0"/>
            </a:endParaRPr>
          </a:p>
        </p:txBody>
      </p:sp>
      <p:sp>
        <p:nvSpPr>
          <p:cNvPr id="111" name="Rectangle 110"/>
          <p:cNvSpPr/>
          <p:nvPr/>
        </p:nvSpPr>
        <p:spPr bwMode="auto">
          <a:xfrm>
            <a:off x="1450523" y="2801551"/>
            <a:ext cx="1173956" cy="303885"/>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err="1" smtClean="0">
                <a:ln>
                  <a:noFill/>
                </a:ln>
                <a:effectLst/>
                <a:latin typeface="Arial" pitchFamily="34" charset="0"/>
                <a:cs typeface="Arial" pitchFamily="34" charset="0"/>
              </a:rPr>
              <a:t>CPUSELy</a:t>
            </a:r>
            <a:endParaRPr kumimoji="0" lang="en-US" sz="1600" b="0" i="0" u="none" strike="noStrike" cap="none" normalizeH="0" baseline="0" dirty="0" smtClean="0">
              <a:ln>
                <a:noFill/>
              </a:ln>
              <a:effectLst/>
              <a:latin typeface="Arial" pitchFamily="34" charset="0"/>
              <a:cs typeface="Arial" pitchFamily="34" charset="0"/>
            </a:endParaRPr>
          </a:p>
        </p:txBody>
      </p:sp>
      <p:grpSp>
        <p:nvGrpSpPr>
          <p:cNvPr id="112" name="Group 111"/>
          <p:cNvGrpSpPr/>
          <p:nvPr/>
        </p:nvGrpSpPr>
        <p:grpSpPr>
          <a:xfrm>
            <a:off x="3094860" y="1445079"/>
            <a:ext cx="717550" cy="1091812"/>
            <a:chOff x="3094860" y="1445079"/>
            <a:chExt cx="717550" cy="1091812"/>
          </a:xfrm>
        </p:grpSpPr>
        <p:sp>
          <p:nvSpPr>
            <p:cNvPr id="113" name="AutoShape 77"/>
            <p:cNvSpPr>
              <a:spLocks noChangeArrowheads="1"/>
            </p:cNvSpPr>
            <p:nvPr/>
          </p:nvSpPr>
          <p:spPr bwMode="auto">
            <a:xfrm flipH="1">
              <a:off x="3094860" y="2335030"/>
              <a:ext cx="717550" cy="20186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14" name="Straight Connector 113"/>
            <p:cNvCxnSpPr/>
            <p:nvPr/>
          </p:nvCxnSpPr>
          <p:spPr bwMode="auto">
            <a:xfrm>
              <a:off x="3597652" y="1445079"/>
              <a:ext cx="0" cy="889951"/>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115" name="Straight Connector 114"/>
            <p:cNvCxnSpPr/>
            <p:nvPr/>
          </p:nvCxnSpPr>
          <p:spPr bwMode="auto">
            <a:xfrm>
              <a:off x="3309617" y="1915578"/>
              <a:ext cx="0" cy="419452"/>
            </a:xfrm>
            <a:prstGeom prst="line">
              <a:avLst/>
            </a:prstGeom>
            <a:solidFill>
              <a:schemeClr val="accent1"/>
            </a:solidFill>
            <a:ln w="12700" cap="flat" cmpd="sng" algn="ctr">
              <a:solidFill>
                <a:schemeClr val="tx1"/>
              </a:solidFill>
              <a:prstDash val="solid"/>
              <a:round/>
              <a:headEnd type="oval" w="sm" len="sm"/>
              <a:tailEnd type="none" w="sm" len="sm"/>
            </a:ln>
            <a:effectLst/>
          </p:spPr>
        </p:cxnSp>
      </p:grpSp>
      <p:grpSp>
        <p:nvGrpSpPr>
          <p:cNvPr id="117" name="Group 116"/>
          <p:cNvGrpSpPr/>
          <p:nvPr/>
        </p:nvGrpSpPr>
        <p:grpSpPr>
          <a:xfrm>
            <a:off x="4335087" y="1450521"/>
            <a:ext cx="717550" cy="1086370"/>
            <a:chOff x="4335087" y="1450521"/>
            <a:chExt cx="717550" cy="1086370"/>
          </a:xfrm>
        </p:grpSpPr>
        <p:sp>
          <p:nvSpPr>
            <p:cNvPr id="126" name="AutoShape 77"/>
            <p:cNvSpPr>
              <a:spLocks noChangeArrowheads="1"/>
            </p:cNvSpPr>
            <p:nvPr/>
          </p:nvSpPr>
          <p:spPr bwMode="auto">
            <a:xfrm flipH="1">
              <a:off x="4335087" y="2335030"/>
              <a:ext cx="717550" cy="20186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34" name="Straight Connector 133"/>
            <p:cNvCxnSpPr/>
            <p:nvPr/>
          </p:nvCxnSpPr>
          <p:spPr bwMode="auto">
            <a:xfrm>
              <a:off x="4837879" y="1450521"/>
              <a:ext cx="0" cy="884509"/>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135" name="Straight Connector 134"/>
            <p:cNvCxnSpPr/>
            <p:nvPr/>
          </p:nvCxnSpPr>
          <p:spPr bwMode="auto">
            <a:xfrm>
              <a:off x="4549844" y="1915886"/>
              <a:ext cx="0" cy="419145"/>
            </a:xfrm>
            <a:prstGeom prst="line">
              <a:avLst/>
            </a:prstGeom>
            <a:solidFill>
              <a:schemeClr val="accent1"/>
            </a:solidFill>
            <a:ln w="12700" cap="flat" cmpd="sng" algn="ctr">
              <a:solidFill>
                <a:schemeClr val="tx1"/>
              </a:solidFill>
              <a:prstDash val="solid"/>
              <a:round/>
              <a:headEnd type="oval" w="sm" len="sm"/>
              <a:tailEnd type="none" w="sm" len="sm"/>
            </a:ln>
            <a:effectLst/>
          </p:spPr>
        </p:cxnSp>
      </p:grpSp>
      <p:grpSp>
        <p:nvGrpSpPr>
          <p:cNvPr id="136" name="Group 135"/>
          <p:cNvGrpSpPr/>
          <p:nvPr/>
        </p:nvGrpSpPr>
        <p:grpSpPr>
          <a:xfrm>
            <a:off x="6848614" y="1447800"/>
            <a:ext cx="717550" cy="1089091"/>
            <a:chOff x="6848614" y="1447800"/>
            <a:chExt cx="717550" cy="1089091"/>
          </a:xfrm>
        </p:grpSpPr>
        <p:sp>
          <p:nvSpPr>
            <p:cNvPr id="139" name="AutoShape 77"/>
            <p:cNvSpPr>
              <a:spLocks noChangeArrowheads="1"/>
            </p:cNvSpPr>
            <p:nvPr/>
          </p:nvSpPr>
          <p:spPr bwMode="auto">
            <a:xfrm flipH="1">
              <a:off x="6848614" y="2335030"/>
              <a:ext cx="717550" cy="20186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43" name="Straight Connector 142"/>
            <p:cNvCxnSpPr/>
            <p:nvPr/>
          </p:nvCxnSpPr>
          <p:spPr bwMode="auto">
            <a:xfrm>
              <a:off x="7351406" y="1447800"/>
              <a:ext cx="0" cy="887230"/>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144" name="Straight Connector 143"/>
            <p:cNvCxnSpPr/>
            <p:nvPr/>
          </p:nvCxnSpPr>
          <p:spPr bwMode="auto">
            <a:xfrm>
              <a:off x="7063371" y="1913164"/>
              <a:ext cx="0" cy="421866"/>
            </a:xfrm>
            <a:prstGeom prst="line">
              <a:avLst/>
            </a:prstGeom>
            <a:solidFill>
              <a:schemeClr val="accent1"/>
            </a:solidFill>
            <a:ln w="12700" cap="flat" cmpd="sng" algn="ctr">
              <a:solidFill>
                <a:schemeClr val="tx1"/>
              </a:solidFill>
              <a:prstDash val="solid"/>
              <a:round/>
              <a:headEnd type="oval" w="sm" len="sm"/>
              <a:tailEnd type="none" w="sm" len="sm"/>
            </a:ln>
            <a:effectLst/>
          </p:spPr>
        </p:cxnSp>
      </p:grpSp>
      <p:grpSp>
        <p:nvGrpSpPr>
          <p:cNvPr id="154" name="Group 153"/>
          <p:cNvGrpSpPr/>
          <p:nvPr/>
        </p:nvGrpSpPr>
        <p:grpSpPr>
          <a:xfrm>
            <a:off x="8049062" y="1450521"/>
            <a:ext cx="717550" cy="1086370"/>
            <a:chOff x="8049062" y="1450521"/>
            <a:chExt cx="717550" cy="1086370"/>
          </a:xfrm>
        </p:grpSpPr>
        <p:sp>
          <p:nvSpPr>
            <p:cNvPr id="155" name="AutoShape 77"/>
            <p:cNvSpPr>
              <a:spLocks noChangeArrowheads="1"/>
            </p:cNvSpPr>
            <p:nvPr/>
          </p:nvSpPr>
          <p:spPr bwMode="auto">
            <a:xfrm flipH="1">
              <a:off x="8049062" y="2335030"/>
              <a:ext cx="717550" cy="20186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56" name="Straight Connector 155"/>
            <p:cNvCxnSpPr/>
            <p:nvPr/>
          </p:nvCxnSpPr>
          <p:spPr bwMode="auto">
            <a:xfrm>
              <a:off x="8551854" y="1450521"/>
              <a:ext cx="0" cy="884509"/>
            </a:xfrm>
            <a:prstGeom prst="line">
              <a:avLst/>
            </a:prstGeom>
            <a:solidFill>
              <a:schemeClr val="accent1"/>
            </a:solidFill>
            <a:ln w="12700" cap="flat" cmpd="sng" algn="ctr">
              <a:solidFill>
                <a:schemeClr val="tx1"/>
              </a:solidFill>
              <a:prstDash val="solid"/>
              <a:round/>
              <a:headEnd type="oval" w="sm" len="sm"/>
              <a:tailEnd type="none" w="sm" len="sm"/>
            </a:ln>
            <a:effectLst/>
          </p:spPr>
        </p:cxnSp>
        <p:cxnSp>
          <p:nvCxnSpPr>
            <p:cNvPr id="157" name="Straight Connector 156"/>
            <p:cNvCxnSpPr/>
            <p:nvPr/>
          </p:nvCxnSpPr>
          <p:spPr bwMode="auto">
            <a:xfrm>
              <a:off x="8263819" y="1915886"/>
              <a:ext cx="0" cy="419143"/>
            </a:xfrm>
            <a:prstGeom prst="line">
              <a:avLst/>
            </a:prstGeom>
            <a:solidFill>
              <a:schemeClr val="accent1"/>
            </a:solidFill>
            <a:ln w="12700" cap="flat" cmpd="sng" algn="ctr">
              <a:solidFill>
                <a:schemeClr val="tx1"/>
              </a:solidFill>
              <a:prstDash val="solid"/>
              <a:round/>
              <a:headEnd type="oval" w="sm" len="sm"/>
              <a:tailEnd type="none" w="sm" len="sm"/>
            </a:ln>
            <a:effectLst/>
          </p:spPr>
        </p:cxnSp>
      </p:grpSp>
      <p:sp>
        <p:nvSpPr>
          <p:cNvPr id="158" name="Rectangle 157"/>
          <p:cNvSpPr/>
          <p:nvPr/>
        </p:nvSpPr>
        <p:spPr bwMode="auto">
          <a:xfrm>
            <a:off x="6886725" y="2859158"/>
            <a:ext cx="645978" cy="42412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err="1" smtClean="0">
                <a:ln>
                  <a:noFill/>
                </a:ln>
                <a:effectLst/>
                <a:latin typeface="Arial" pitchFamily="34" charset="0"/>
                <a:cs typeface="Arial" pitchFamily="34" charset="0"/>
              </a:rPr>
              <a:t>SCIx</a:t>
            </a:r>
            <a:endParaRPr kumimoji="0" lang="en-US" sz="1600" b="1" i="0" u="none" strike="noStrike" cap="none" normalizeH="0" baseline="0" dirty="0" smtClean="0">
              <a:ln>
                <a:noFill/>
              </a:ln>
              <a:effectLst/>
              <a:latin typeface="Arial" pitchFamily="34" charset="0"/>
              <a:cs typeface="Arial" pitchFamily="34" charset="0"/>
            </a:endParaRPr>
          </a:p>
        </p:txBody>
      </p:sp>
      <p:sp>
        <p:nvSpPr>
          <p:cNvPr id="159" name="TextBox 158"/>
          <p:cNvSpPr txBox="1"/>
          <p:nvPr/>
        </p:nvSpPr>
        <p:spPr>
          <a:xfrm>
            <a:off x="3583447" y="1225116"/>
            <a:ext cx="1212191" cy="264688"/>
          </a:xfrm>
          <a:prstGeom prst="rect">
            <a:avLst/>
          </a:prstGeom>
          <a:noFill/>
        </p:spPr>
        <p:txBody>
          <a:bodyPr wrap="none" rtlCol="0" anchor="ctr" anchorCtr="0">
            <a:spAutoFit/>
          </a:bodyPr>
          <a:lstStyle/>
          <a:p>
            <a:r>
              <a:rPr lang="en-US" sz="1400" dirty="0" smtClean="0">
                <a:effectLst/>
                <a:cs typeface="Arial" pitchFamily="34" charset="0"/>
              </a:rPr>
              <a:t>CPU2.SYSCLK</a:t>
            </a:r>
            <a:endParaRPr lang="en-US" sz="1600" dirty="0" smtClean="0">
              <a:effectLst/>
              <a:cs typeface="Arial" pitchFamily="34" charset="0"/>
            </a:endParaRPr>
          </a:p>
        </p:txBody>
      </p:sp>
      <p:sp>
        <p:nvSpPr>
          <p:cNvPr id="160" name="TextBox 159"/>
          <p:cNvSpPr txBox="1"/>
          <p:nvPr/>
        </p:nvSpPr>
        <p:spPr>
          <a:xfrm>
            <a:off x="3583447" y="1658845"/>
            <a:ext cx="1248922" cy="264688"/>
          </a:xfrm>
          <a:prstGeom prst="rect">
            <a:avLst/>
          </a:prstGeom>
          <a:noFill/>
        </p:spPr>
        <p:txBody>
          <a:bodyPr wrap="none" rtlCol="0" anchor="ctr" anchorCtr="0">
            <a:spAutoFit/>
          </a:bodyPr>
          <a:lstStyle/>
          <a:p>
            <a:r>
              <a:rPr lang="en-US" sz="1400" dirty="0" smtClean="0">
                <a:effectLst/>
                <a:cs typeface="Arial" pitchFamily="34" charset="0"/>
              </a:rPr>
              <a:t>CPU1.SYSCLK</a:t>
            </a:r>
            <a:endParaRPr lang="en-US" sz="1600" dirty="0" smtClean="0">
              <a:effectLst/>
              <a:cs typeface="Arial" pitchFamily="34" charset="0"/>
            </a:endParaRPr>
          </a:p>
        </p:txBody>
      </p:sp>
      <p:sp>
        <p:nvSpPr>
          <p:cNvPr id="161" name="Rectangle 160"/>
          <p:cNvSpPr/>
          <p:nvPr/>
        </p:nvSpPr>
        <p:spPr bwMode="auto">
          <a:xfrm>
            <a:off x="8094071" y="2859158"/>
            <a:ext cx="645978" cy="42412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err="1" smtClean="0">
                <a:ln>
                  <a:noFill/>
                </a:ln>
                <a:effectLst/>
                <a:latin typeface="Arial" pitchFamily="34" charset="0"/>
                <a:cs typeface="Arial" pitchFamily="34" charset="0"/>
              </a:rPr>
              <a:t>SPIx</a:t>
            </a:r>
            <a:endParaRPr kumimoji="0" lang="en-US" sz="1600" b="1" i="0" u="none" strike="noStrike" cap="none" normalizeH="0" baseline="0" dirty="0" smtClean="0">
              <a:ln>
                <a:noFill/>
              </a:ln>
              <a:effectLst/>
              <a:latin typeface="Arial" pitchFamily="34" charset="0"/>
              <a:cs typeface="Arial" pitchFamily="34" charset="0"/>
            </a:endParaRPr>
          </a:p>
        </p:txBody>
      </p:sp>
      <p:sp>
        <p:nvSpPr>
          <p:cNvPr id="162" name="Rectangle 161"/>
          <p:cNvSpPr/>
          <p:nvPr/>
        </p:nvSpPr>
        <p:spPr bwMode="auto">
          <a:xfrm>
            <a:off x="4372326" y="2859158"/>
            <a:ext cx="645978" cy="42412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err="1" smtClean="0">
                <a:ln>
                  <a:noFill/>
                </a:ln>
                <a:effectLst/>
                <a:latin typeface="Arial" pitchFamily="34" charset="0"/>
                <a:cs typeface="Arial" pitchFamily="34" charset="0"/>
              </a:rPr>
              <a:t>PERx</a:t>
            </a:r>
            <a:endParaRPr kumimoji="0" lang="en-US" sz="1600" b="1" i="0" u="none" strike="noStrike" cap="none" normalizeH="0" baseline="0" dirty="0" smtClean="0">
              <a:ln>
                <a:noFill/>
              </a:ln>
              <a:effectLst/>
              <a:latin typeface="Arial" pitchFamily="34" charset="0"/>
              <a:cs typeface="Arial" pitchFamily="34" charset="0"/>
            </a:endParaRPr>
          </a:p>
        </p:txBody>
      </p:sp>
      <p:cxnSp>
        <p:nvCxnSpPr>
          <p:cNvPr id="163" name="Straight Connector 162"/>
          <p:cNvCxnSpPr>
            <a:stCxn id="126" idx="2"/>
            <a:endCxn id="162" idx="0"/>
          </p:cNvCxnSpPr>
          <p:nvPr/>
        </p:nvCxnSpPr>
        <p:spPr bwMode="auto">
          <a:xfrm>
            <a:off x="4693862" y="2536891"/>
            <a:ext cx="1453" cy="322267"/>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64" name="Straight Connector 163"/>
          <p:cNvCxnSpPr>
            <a:stCxn id="113" idx="2"/>
            <a:endCxn id="178" idx="0"/>
          </p:cNvCxnSpPr>
          <p:nvPr/>
        </p:nvCxnSpPr>
        <p:spPr bwMode="auto">
          <a:xfrm>
            <a:off x="3453635" y="2536891"/>
            <a:ext cx="3180" cy="322267"/>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65" name="Straight Connector 164"/>
          <p:cNvCxnSpPr>
            <a:stCxn id="139" idx="2"/>
            <a:endCxn id="158" idx="0"/>
          </p:cNvCxnSpPr>
          <p:nvPr/>
        </p:nvCxnSpPr>
        <p:spPr bwMode="auto">
          <a:xfrm>
            <a:off x="7207389" y="2536891"/>
            <a:ext cx="2325" cy="322267"/>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66" name="Straight Connector 165"/>
          <p:cNvCxnSpPr>
            <a:stCxn id="155" idx="2"/>
            <a:endCxn id="161" idx="0"/>
          </p:cNvCxnSpPr>
          <p:nvPr/>
        </p:nvCxnSpPr>
        <p:spPr bwMode="auto">
          <a:xfrm>
            <a:off x="8407837" y="2536891"/>
            <a:ext cx="9223" cy="322267"/>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67" name="Rectangle 181"/>
          <p:cNvSpPr>
            <a:spLocks noChangeArrowheads="1"/>
          </p:cNvSpPr>
          <p:nvPr/>
        </p:nvSpPr>
        <p:spPr bwMode="auto">
          <a:xfrm>
            <a:off x="1853772" y="819539"/>
            <a:ext cx="762000" cy="71465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CPU2</a:t>
            </a:r>
            <a:endParaRPr lang="en-US" sz="1600" dirty="0">
              <a:effectLst/>
              <a:latin typeface="Arial" pitchFamily="34" charset="0"/>
              <a:cs typeface="Arial" pitchFamily="34" charset="0"/>
            </a:endParaRPr>
          </a:p>
        </p:txBody>
      </p:sp>
      <p:sp>
        <p:nvSpPr>
          <p:cNvPr id="168" name="Rectangle 181"/>
          <p:cNvSpPr>
            <a:spLocks noChangeArrowheads="1"/>
          </p:cNvSpPr>
          <p:nvPr/>
        </p:nvSpPr>
        <p:spPr bwMode="auto">
          <a:xfrm>
            <a:off x="1853772" y="1822232"/>
            <a:ext cx="762000" cy="71465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CPU1</a:t>
            </a:r>
            <a:endParaRPr lang="en-US" sz="1600" dirty="0">
              <a:effectLst/>
              <a:latin typeface="Arial" pitchFamily="34" charset="0"/>
              <a:cs typeface="Arial" pitchFamily="34" charset="0"/>
            </a:endParaRPr>
          </a:p>
        </p:txBody>
      </p:sp>
      <p:cxnSp>
        <p:nvCxnSpPr>
          <p:cNvPr id="169" name="Elbow Connector 168"/>
          <p:cNvCxnSpPr>
            <a:endCxn id="167" idx="3"/>
          </p:cNvCxnSpPr>
          <p:nvPr/>
        </p:nvCxnSpPr>
        <p:spPr bwMode="auto">
          <a:xfrm rot="10800000">
            <a:off x="2615772" y="1176869"/>
            <a:ext cx="6274228" cy="272593"/>
          </a:xfrm>
          <a:prstGeom prst="bentConnector3">
            <a:avLst>
              <a:gd name="adj1" fmla="val 96313"/>
            </a:avLst>
          </a:prstGeom>
          <a:solidFill>
            <a:schemeClr val="accent1"/>
          </a:solidFill>
          <a:ln w="12700" cap="flat" cmpd="sng" algn="ctr">
            <a:solidFill>
              <a:schemeClr val="tx1"/>
            </a:solidFill>
            <a:prstDash val="solid"/>
            <a:round/>
            <a:headEnd type="none" w="sm" len="sm"/>
            <a:tailEnd type="none" w="sm" len="sm"/>
          </a:ln>
          <a:effectLst/>
        </p:spPr>
      </p:cxnSp>
      <p:cxnSp>
        <p:nvCxnSpPr>
          <p:cNvPr id="171" name="Elbow Connector 170"/>
          <p:cNvCxnSpPr>
            <a:endCxn id="168" idx="3"/>
          </p:cNvCxnSpPr>
          <p:nvPr/>
        </p:nvCxnSpPr>
        <p:spPr bwMode="auto">
          <a:xfrm rot="10800000" flipV="1">
            <a:off x="2615772" y="1915579"/>
            <a:ext cx="6274228" cy="263981"/>
          </a:xfrm>
          <a:prstGeom prst="bentConnector3">
            <a:avLst>
              <a:gd name="adj1" fmla="val 96313"/>
            </a:avLst>
          </a:prstGeom>
          <a:solidFill>
            <a:schemeClr val="accent1"/>
          </a:solidFill>
          <a:ln w="12700" cap="flat" cmpd="sng" algn="ctr">
            <a:solidFill>
              <a:schemeClr val="tx1"/>
            </a:solidFill>
            <a:prstDash val="solid"/>
            <a:round/>
            <a:headEnd type="none" w="sm" len="sm"/>
            <a:tailEnd type="none" w="sm" len="sm"/>
          </a:ln>
          <a:effectLst/>
        </p:spPr>
      </p:cxnSp>
      <p:sp>
        <p:nvSpPr>
          <p:cNvPr id="172" name="Rectangle 171"/>
          <p:cNvSpPr/>
          <p:nvPr/>
        </p:nvSpPr>
        <p:spPr bwMode="auto">
          <a:xfrm>
            <a:off x="5425407" y="1311293"/>
            <a:ext cx="1036925" cy="303885"/>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effectLst/>
                <a:latin typeface="Arial" pitchFamily="34" charset="0"/>
                <a:cs typeface="Arial" pitchFamily="34" charset="0"/>
              </a:rPr>
              <a:t>LOSPCP</a:t>
            </a:r>
          </a:p>
        </p:txBody>
      </p:sp>
      <p:sp>
        <p:nvSpPr>
          <p:cNvPr id="173" name="Rectangle 172"/>
          <p:cNvSpPr/>
          <p:nvPr/>
        </p:nvSpPr>
        <p:spPr bwMode="auto">
          <a:xfrm>
            <a:off x="5425407" y="1750300"/>
            <a:ext cx="1036925" cy="303885"/>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effectLst/>
                <a:latin typeface="Arial" pitchFamily="34" charset="0"/>
                <a:cs typeface="Arial" pitchFamily="34" charset="0"/>
              </a:rPr>
              <a:t>LOSPCP</a:t>
            </a:r>
          </a:p>
        </p:txBody>
      </p:sp>
      <p:sp>
        <p:nvSpPr>
          <p:cNvPr id="174" name="TextBox 173"/>
          <p:cNvSpPr txBox="1"/>
          <p:nvPr/>
        </p:nvSpPr>
        <p:spPr>
          <a:xfrm>
            <a:off x="7342947" y="1225116"/>
            <a:ext cx="1204176" cy="264688"/>
          </a:xfrm>
          <a:prstGeom prst="rect">
            <a:avLst/>
          </a:prstGeom>
          <a:noFill/>
        </p:spPr>
        <p:txBody>
          <a:bodyPr wrap="none" rtlCol="0" anchor="ctr" anchorCtr="0">
            <a:spAutoFit/>
          </a:bodyPr>
          <a:lstStyle/>
          <a:p>
            <a:r>
              <a:rPr lang="en-US" sz="1400" dirty="0" smtClean="0">
                <a:effectLst/>
                <a:cs typeface="Arial" pitchFamily="34" charset="0"/>
              </a:rPr>
              <a:t>CPU2.LSPCLK</a:t>
            </a:r>
            <a:endParaRPr lang="en-US" sz="1600" dirty="0" smtClean="0">
              <a:effectLst/>
              <a:cs typeface="Arial" pitchFamily="34" charset="0"/>
            </a:endParaRPr>
          </a:p>
        </p:txBody>
      </p:sp>
      <p:sp>
        <p:nvSpPr>
          <p:cNvPr id="175" name="TextBox 174"/>
          <p:cNvSpPr txBox="1"/>
          <p:nvPr/>
        </p:nvSpPr>
        <p:spPr>
          <a:xfrm>
            <a:off x="7342947" y="1658845"/>
            <a:ext cx="1204176" cy="264688"/>
          </a:xfrm>
          <a:prstGeom prst="rect">
            <a:avLst/>
          </a:prstGeom>
          <a:noFill/>
        </p:spPr>
        <p:txBody>
          <a:bodyPr wrap="none" rtlCol="0" anchor="ctr" anchorCtr="0">
            <a:spAutoFit/>
          </a:bodyPr>
          <a:lstStyle/>
          <a:p>
            <a:r>
              <a:rPr lang="en-US" sz="1400" dirty="0" smtClean="0">
                <a:effectLst/>
                <a:cs typeface="Arial" pitchFamily="34" charset="0"/>
              </a:rPr>
              <a:t>CPU1.LSPCLK</a:t>
            </a:r>
            <a:endParaRPr lang="en-US" sz="1600" dirty="0" smtClean="0">
              <a:effectLst/>
              <a:cs typeface="Arial" pitchFamily="34" charset="0"/>
            </a:endParaRPr>
          </a:p>
        </p:txBody>
      </p:sp>
      <p:cxnSp>
        <p:nvCxnSpPr>
          <p:cNvPr id="176" name="Elbow Connector 175"/>
          <p:cNvCxnSpPr>
            <a:stCxn id="177" idx="3"/>
          </p:cNvCxnSpPr>
          <p:nvPr/>
        </p:nvCxnSpPr>
        <p:spPr bwMode="auto">
          <a:xfrm flipV="1">
            <a:off x="2635178" y="3091814"/>
            <a:ext cx="544902" cy="513740"/>
          </a:xfrm>
          <a:prstGeom prst="bentConnector3">
            <a:avLst>
              <a:gd name="adj1" fmla="val 50000"/>
            </a:avLst>
          </a:prstGeom>
          <a:solidFill>
            <a:schemeClr val="accent1"/>
          </a:solidFill>
          <a:ln w="12700" cap="flat" cmpd="sng" algn="ctr">
            <a:solidFill>
              <a:schemeClr val="tx1"/>
            </a:solidFill>
            <a:prstDash val="dash"/>
            <a:round/>
            <a:headEnd type="none" w="sm" len="sm"/>
            <a:tailEnd type="none" w="sm" len="sm"/>
          </a:ln>
          <a:effectLst/>
        </p:spPr>
      </p:cxnSp>
      <p:sp>
        <p:nvSpPr>
          <p:cNvPr id="177" name="Rectangle 176"/>
          <p:cNvSpPr/>
          <p:nvPr/>
        </p:nvSpPr>
        <p:spPr bwMode="auto">
          <a:xfrm>
            <a:off x="880048" y="3453611"/>
            <a:ext cx="1755130" cy="303885"/>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91440" tIns="45720" rIns="9144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0" u="none" strike="noStrike" cap="none" normalizeH="0" baseline="0" dirty="0" smtClean="0">
                <a:ln>
                  <a:noFill/>
                </a:ln>
                <a:effectLst/>
                <a:latin typeface="Arial" pitchFamily="34" charset="0"/>
                <a:cs typeface="Arial" pitchFamily="34" charset="0"/>
              </a:rPr>
              <a:t>PERCLKDIVSEL</a:t>
            </a:r>
          </a:p>
        </p:txBody>
      </p:sp>
      <p:sp>
        <p:nvSpPr>
          <p:cNvPr id="178" name="Rectangle 177"/>
          <p:cNvSpPr/>
          <p:nvPr/>
        </p:nvSpPr>
        <p:spPr bwMode="auto">
          <a:xfrm>
            <a:off x="3133826" y="2859158"/>
            <a:ext cx="645978" cy="424126"/>
          </a:xfrm>
          <a:prstGeom prst="rect">
            <a:avLst/>
          </a:prstGeom>
          <a:solidFill>
            <a:schemeClr val="accent3"/>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smtClean="0">
                <a:ln>
                  <a:noFill/>
                </a:ln>
                <a:effectLst/>
                <a:latin typeface="Arial" pitchFamily="34" charset="0"/>
                <a:cs typeface="Arial" pitchFamily="34" charset="0"/>
              </a:rPr>
              <a:t>/1,</a:t>
            </a:r>
            <a:r>
              <a:rPr kumimoji="0" lang="en-US" sz="1600" b="1" i="0" u="none" strike="noStrike" cap="none" normalizeH="0" dirty="0" smtClean="0">
                <a:ln>
                  <a:noFill/>
                </a:ln>
                <a:effectLst/>
                <a:latin typeface="Arial" pitchFamily="34" charset="0"/>
                <a:cs typeface="Arial" pitchFamily="34" charset="0"/>
              </a:rPr>
              <a:t> /2</a:t>
            </a:r>
            <a:endParaRPr kumimoji="0" lang="en-US" sz="1600" b="1" i="0" u="none" strike="noStrike" cap="none" normalizeH="0" baseline="0" dirty="0" smtClean="0">
              <a:ln>
                <a:noFill/>
              </a:ln>
              <a:effectLst/>
              <a:latin typeface="Arial" pitchFamily="34" charset="0"/>
              <a:cs typeface="Arial" pitchFamily="34" charset="0"/>
            </a:endParaRPr>
          </a:p>
        </p:txBody>
      </p:sp>
      <p:sp>
        <p:nvSpPr>
          <p:cNvPr id="179" name="Rectangle 178"/>
          <p:cNvSpPr/>
          <p:nvPr/>
        </p:nvSpPr>
        <p:spPr bwMode="auto">
          <a:xfrm>
            <a:off x="3081007" y="3696158"/>
            <a:ext cx="753639" cy="424126"/>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smtClean="0">
                <a:ln>
                  <a:noFill/>
                </a:ln>
                <a:effectLst/>
                <a:latin typeface="Arial" pitchFamily="34" charset="0"/>
                <a:cs typeface="Arial" pitchFamily="34" charset="0"/>
              </a:rPr>
              <a:t>EPWM</a:t>
            </a:r>
          </a:p>
        </p:txBody>
      </p:sp>
      <p:sp>
        <p:nvSpPr>
          <p:cNvPr id="180" name="TextBox 179"/>
          <p:cNvSpPr txBox="1"/>
          <p:nvPr/>
        </p:nvSpPr>
        <p:spPr>
          <a:xfrm>
            <a:off x="3425718" y="3372765"/>
            <a:ext cx="944489" cy="264688"/>
          </a:xfrm>
          <a:prstGeom prst="rect">
            <a:avLst/>
          </a:prstGeom>
          <a:noFill/>
        </p:spPr>
        <p:txBody>
          <a:bodyPr wrap="none" rtlCol="0" anchor="ctr" anchorCtr="0">
            <a:spAutoFit/>
          </a:bodyPr>
          <a:lstStyle/>
          <a:p>
            <a:r>
              <a:rPr lang="en-US" sz="1400" dirty="0" smtClean="0">
                <a:effectLst/>
                <a:cs typeface="Arial" pitchFamily="34" charset="0"/>
              </a:rPr>
              <a:t>EPWMCLK</a:t>
            </a:r>
            <a:endParaRPr lang="en-US" sz="1600" dirty="0" smtClean="0">
              <a:effectLst/>
              <a:cs typeface="Arial" pitchFamily="34" charset="0"/>
            </a:endParaRPr>
          </a:p>
        </p:txBody>
      </p:sp>
      <p:cxnSp>
        <p:nvCxnSpPr>
          <p:cNvPr id="181" name="Straight Connector 180"/>
          <p:cNvCxnSpPr>
            <a:stCxn id="178" idx="2"/>
            <a:endCxn id="179" idx="0"/>
          </p:cNvCxnSpPr>
          <p:nvPr/>
        </p:nvCxnSpPr>
        <p:spPr bwMode="auto">
          <a:xfrm>
            <a:off x="3456815" y="3283284"/>
            <a:ext cx="1012" cy="412874"/>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82" name="Rectangle 181"/>
          <p:cNvSpPr>
            <a:spLocks noChangeArrowheads="1"/>
          </p:cNvSpPr>
          <p:nvPr/>
        </p:nvSpPr>
        <p:spPr bwMode="auto">
          <a:xfrm>
            <a:off x="7172498" y="4601716"/>
            <a:ext cx="1547206" cy="42299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CPUTIMER2.2</a:t>
            </a:r>
            <a:endParaRPr lang="en-US" sz="1600" dirty="0">
              <a:effectLst/>
              <a:latin typeface="Arial" pitchFamily="34" charset="0"/>
              <a:cs typeface="Arial" pitchFamily="34" charset="0"/>
            </a:endParaRPr>
          </a:p>
        </p:txBody>
      </p:sp>
      <p:sp>
        <p:nvSpPr>
          <p:cNvPr id="183" name="Rectangle 181"/>
          <p:cNvSpPr>
            <a:spLocks noChangeArrowheads="1"/>
          </p:cNvSpPr>
          <p:nvPr/>
        </p:nvSpPr>
        <p:spPr bwMode="auto">
          <a:xfrm>
            <a:off x="7172498" y="5429213"/>
            <a:ext cx="1547206" cy="42299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CPUTIMER2.1</a:t>
            </a:r>
            <a:endParaRPr lang="en-US" sz="1600" dirty="0">
              <a:effectLst/>
              <a:latin typeface="Arial" pitchFamily="34" charset="0"/>
              <a:cs typeface="Arial" pitchFamily="34" charset="0"/>
            </a:endParaRPr>
          </a:p>
        </p:txBody>
      </p:sp>
      <p:sp>
        <p:nvSpPr>
          <p:cNvPr id="187" name="TextBox 186"/>
          <p:cNvSpPr txBox="1"/>
          <p:nvPr/>
        </p:nvSpPr>
        <p:spPr>
          <a:xfrm>
            <a:off x="4962025" y="5356521"/>
            <a:ext cx="1242712" cy="1015663"/>
          </a:xfrm>
          <a:prstGeom prst="rect">
            <a:avLst/>
          </a:prstGeom>
          <a:noFill/>
        </p:spPr>
        <p:txBody>
          <a:bodyPr wrap="none" rtlCol="0" anchor="ctr" anchorCtr="0">
            <a:spAutoFit/>
          </a:bodyPr>
          <a:lstStyle/>
          <a:p>
            <a:pPr algn="r">
              <a:lnSpc>
                <a:spcPct val="100000"/>
              </a:lnSpc>
              <a:spcBef>
                <a:spcPts val="0"/>
              </a:spcBef>
            </a:pPr>
            <a:r>
              <a:rPr lang="en-US" sz="1200" b="0" dirty="0" smtClean="0">
                <a:effectLst/>
                <a:latin typeface="Arial" pitchFamily="34" charset="0"/>
                <a:cs typeface="Arial" pitchFamily="34" charset="0"/>
              </a:rPr>
              <a:t>CPU1.SYSCLK</a:t>
            </a:r>
          </a:p>
          <a:p>
            <a:pPr algn="r">
              <a:lnSpc>
                <a:spcPct val="100000"/>
              </a:lnSpc>
              <a:spcBef>
                <a:spcPts val="0"/>
              </a:spcBef>
            </a:pPr>
            <a:r>
              <a:rPr lang="en-US" sz="1200" b="0" dirty="0" smtClean="0">
                <a:effectLst/>
                <a:latin typeface="Arial" pitchFamily="34" charset="0"/>
                <a:cs typeface="Arial" pitchFamily="34" charset="0"/>
              </a:rPr>
              <a:t>INTOSC1</a:t>
            </a:r>
          </a:p>
          <a:p>
            <a:pPr algn="r">
              <a:lnSpc>
                <a:spcPct val="100000"/>
              </a:lnSpc>
              <a:spcBef>
                <a:spcPts val="0"/>
              </a:spcBef>
            </a:pPr>
            <a:r>
              <a:rPr lang="en-US" sz="1200" b="0" dirty="0" smtClean="0">
                <a:effectLst/>
                <a:latin typeface="Arial" pitchFamily="34" charset="0"/>
                <a:cs typeface="Arial" pitchFamily="34" charset="0"/>
              </a:rPr>
              <a:t>INTOSC2</a:t>
            </a:r>
          </a:p>
          <a:p>
            <a:pPr algn="r">
              <a:lnSpc>
                <a:spcPct val="100000"/>
              </a:lnSpc>
              <a:spcBef>
                <a:spcPts val="0"/>
              </a:spcBef>
            </a:pPr>
            <a:r>
              <a:rPr lang="en-US" sz="1200" b="0" dirty="0" smtClean="0">
                <a:effectLst/>
                <a:latin typeface="Arial" pitchFamily="34" charset="0"/>
                <a:cs typeface="Arial" pitchFamily="34" charset="0"/>
              </a:rPr>
              <a:t>EXTCLK</a:t>
            </a:r>
          </a:p>
          <a:p>
            <a:pPr algn="r">
              <a:lnSpc>
                <a:spcPct val="100000"/>
              </a:lnSpc>
              <a:spcBef>
                <a:spcPts val="0"/>
              </a:spcBef>
            </a:pPr>
            <a:r>
              <a:rPr lang="en-US" sz="1200" b="0" dirty="0" smtClean="0">
                <a:effectLst/>
                <a:latin typeface="Arial" pitchFamily="34" charset="0"/>
                <a:cs typeface="Arial" pitchFamily="34" charset="0"/>
              </a:rPr>
              <a:t>AUXPLLCLK</a:t>
            </a:r>
          </a:p>
        </p:txBody>
      </p:sp>
      <p:sp>
        <p:nvSpPr>
          <p:cNvPr id="188" name="TextBox 187"/>
          <p:cNvSpPr txBox="1"/>
          <p:nvPr/>
        </p:nvSpPr>
        <p:spPr>
          <a:xfrm>
            <a:off x="4962025" y="4064668"/>
            <a:ext cx="1242712" cy="1015663"/>
          </a:xfrm>
          <a:prstGeom prst="rect">
            <a:avLst/>
          </a:prstGeom>
          <a:noFill/>
        </p:spPr>
        <p:txBody>
          <a:bodyPr wrap="none" rtlCol="0" anchor="ctr" anchorCtr="0">
            <a:spAutoFit/>
          </a:bodyPr>
          <a:lstStyle/>
          <a:p>
            <a:pPr algn="r">
              <a:lnSpc>
                <a:spcPct val="100000"/>
              </a:lnSpc>
              <a:spcBef>
                <a:spcPts val="0"/>
              </a:spcBef>
            </a:pPr>
            <a:r>
              <a:rPr lang="en-US" sz="1200" b="0" dirty="0" smtClean="0">
                <a:effectLst/>
                <a:latin typeface="Arial" pitchFamily="34" charset="0"/>
                <a:cs typeface="Arial" pitchFamily="34" charset="0"/>
              </a:rPr>
              <a:t>CPU2.SYSCLK</a:t>
            </a:r>
          </a:p>
          <a:p>
            <a:pPr algn="r">
              <a:lnSpc>
                <a:spcPct val="100000"/>
              </a:lnSpc>
              <a:spcBef>
                <a:spcPts val="0"/>
              </a:spcBef>
            </a:pPr>
            <a:r>
              <a:rPr lang="en-US" sz="1200" b="0" dirty="0" smtClean="0">
                <a:effectLst/>
                <a:latin typeface="Arial" pitchFamily="34" charset="0"/>
                <a:cs typeface="Arial" pitchFamily="34" charset="0"/>
              </a:rPr>
              <a:t>INTOSC1</a:t>
            </a:r>
          </a:p>
          <a:p>
            <a:pPr algn="r">
              <a:lnSpc>
                <a:spcPct val="100000"/>
              </a:lnSpc>
              <a:spcBef>
                <a:spcPts val="0"/>
              </a:spcBef>
            </a:pPr>
            <a:r>
              <a:rPr lang="en-US" sz="1200" b="0" dirty="0" smtClean="0">
                <a:effectLst/>
                <a:latin typeface="Arial" pitchFamily="34" charset="0"/>
                <a:cs typeface="Arial" pitchFamily="34" charset="0"/>
              </a:rPr>
              <a:t>INTOSC2</a:t>
            </a:r>
          </a:p>
          <a:p>
            <a:pPr algn="r">
              <a:lnSpc>
                <a:spcPct val="100000"/>
              </a:lnSpc>
              <a:spcBef>
                <a:spcPts val="0"/>
              </a:spcBef>
            </a:pPr>
            <a:r>
              <a:rPr lang="en-US" sz="1200" b="0" dirty="0" smtClean="0">
                <a:effectLst/>
                <a:latin typeface="Arial" pitchFamily="34" charset="0"/>
                <a:cs typeface="Arial" pitchFamily="34" charset="0"/>
              </a:rPr>
              <a:t>EXTCLK</a:t>
            </a:r>
          </a:p>
          <a:p>
            <a:pPr algn="r">
              <a:lnSpc>
                <a:spcPct val="100000"/>
              </a:lnSpc>
              <a:spcBef>
                <a:spcPts val="0"/>
              </a:spcBef>
            </a:pPr>
            <a:r>
              <a:rPr lang="en-US" sz="1200" b="0" dirty="0" smtClean="0">
                <a:effectLst/>
                <a:latin typeface="Arial" pitchFamily="34" charset="0"/>
                <a:cs typeface="Arial" pitchFamily="34" charset="0"/>
              </a:rPr>
              <a:t>AUXPLLCLK</a:t>
            </a:r>
          </a:p>
        </p:txBody>
      </p:sp>
      <p:sp>
        <p:nvSpPr>
          <p:cNvPr id="189" name="AutoShape 77"/>
          <p:cNvSpPr>
            <a:spLocks noChangeArrowheads="1"/>
          </p:cNvSpPr>
          <p:nvPr/>
        </p:nvSpPr>
        <p:spPr bwMode="auto">
          <a:xfrm rot="16200000" flipH="1">
            <a:off x="5812265" y="4481730"/>
            <a:ext cx="916088" cy="201862"/>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90" name="AutoShape 77"/>
          <p:cNvSpPr>
            <a:spLocks noChangeArrowheads="1"/>
          </p:cNvSpPr>
          <p:nvPr/>
        </p:nvSpPr>
        <p:spPr bwMode="auto">
          <a:xfrm rot="16200000" flipH="1">
            <a:off x="5799460" y="5761891"/>
            <a:ext cx="941698" cy="20186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191" name="Elbow Connector 190"/>
          <p:cNvCxnSpPr>
            <a:stCxn id="189" idx="2"/>
            <a:endCxn id="182" idx="1"/>
          </p:cNvCxnSpPr>
          <p:nvPr/>
        </p:nvCxnSpPr>
        <p:spPr bwMode="auto">
          <a:xfrm>
            <a:off x="6371240" y="4582661"/>
            <a:ext cx="801258" cy="230551"/>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cxnSp>
        <p:nvCxnSpPr>
          <p:cNvPr id="192" name="Elbow Connector 191"/>
          <p:cNvCxnSpPr>
            <a:stCxn id="190" idx="2"/>
            <a:endCxn id="183" idx="1"/>
          </p:cNvCxnSpPr>
          <p:nvPr/>
        </p:nvCxnSpPr>
        <p:spPr bwMode="auto">
          <a:xfrm flipV="1">
            <a:off x="6371239" y="5640709"/>
            <a:ext cx="801259" cy="222112"/>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sp>
        <p:nvSpPr>
          <p:cNvPr id="193" name="TextBox 192"/>
          <p:cNvSpPr txBox="1"/>
          <p:nvPr/>
        </p:nvSpPr>
        <p:spPr>
          <a:xfrm>
            <a:off x="6779602" y="3947463"/>
            <a:ext cx="1643399" cy="240066"/>
          </a:xfrm>
          <a:prstGeom prst="rect">
            <a:avLst/>
          </a:prstGeom>
          <a:noFill/>
        </p:spPr>
        <p:txBody>
          <a:bodyPr wrap="none" rtlCol="0" anchor="ctr" anchorCtr="0">
            <a:spAutoFit/>
          </a:bodyPr>
          <a:lstStyle/>
          <a:p>
            <a:r>
              <a:rPr lang="en-US" sz="1200" b="0" i="1" dirty="0" smtClean="0">
                <a:solidFill>
                  <a:srgbClr val="FF0000"/>
                </a:solidFill>
                <a:effectLst/>
                <a:latin typeface="Arial" panose="020B0604020202020204" pitchFamily="34" charset="0"/>
                <a:cs typeface="Arial" panose="020B0604020202020204" pitchFamily="34" charset="0"/>
              </a:rPr>
              <a:t>CPU2.TMR2CLKCTL</a:t>
            </a:r>
          </a:p>
        </p:txBody>
      </p:sp>
      <p:cxnSp>
        <p:nvCxnSpPr>
          <p:cNvPr id="194" name="Elbow Connector 193"/>
          <p:cNvCxnSpPr>
            <a:stCxn id="189" idx="1"/>
          </p:cNvCxnSpPr>
          <p:nvPr/>
        </p:nvCxnSpPr>
        <p:spPr bwMode="auto">
          <a:xfrm rot="5400000" flipH="1" flipV="1">
            <a:off x="6445310" y="3889667"/>
            <a:ext cx="151558" cy="501560"/>
          </a:xfrm>
          <a:prstGeom prst="bentConnector2">
            <a:avLst/>
          </a:prstGeom>
          <a:solidFill>
            <a:schemeClr val="accent1"/>
          </a:solidFill>
          <a:ln w="12700" cap="flat" cmpd="sng" algn="ctr">
            <a:solidFill>
              <a:schemeClr val="tx1"/>
            </a:solidFill>
            <a:prstDash val="dash"/>
            <a:round/>
            <a:headEnd type="none" w="sm" len="sm"/>
            <a:tailEnd type="none" w="sm" len="sm"/>
          </a:ln>
          <a:effectLst/>
        </p:spPr>
      </p:cxnSp>
      <p:cxnSp>
        <p:nvCxnSpPr>
          <p:cNvPr id="195" name="Elbow Connector 194"/>
          <p:cNvCxnSpPr/>
          <p:nvPr/>
        </p:nvCxnSpPr>
        <p:spPr bwMode="auto">
          <a:xfrm rot="16200000" flipH="1">
            <a:off x="6449207" y="6075070"/>
            <a:ext cx="151558" cy="501560"/>
          </a:xfrm>
          <a:prstGeom prst="bentConnector2">
            <a:avLst/>
          </a:prstGeom>
          <a:solidFill>
            <a:schemeClr val="accent1"/>
          </a:solidFill>
          <a:ln w="12700" cap="flat" cmpd="sng" algn="ctr">
            <a:solidFill>
              <a:schemeClr val="tx1"/>
            </a:solidFill>
            <a:prstDash val="dash"/>
            <a:round/>
            <a:headEnd type="none" w="sm" len="sm"/>
            <a:tailEnd type="none" w="sm" len="sm"/>
          </a:ln>
          <a:effectLst/>
        </p:spPr>
      </p:cxnSp>
      <p:sp>
        <p:nvSpPr>
          <p:cNvPr id="196" name="TextBox 195"/>
          <p:cNvSpPr txBox="1"/>
          <p:nvPr/>
        </p:nvSpPr>
        <p:spPr>
          <a:xfrm>
            <a:off x="6769734" y="6285445"/>
            <a:ext cx="1643399" cy="240066"/>
          </a:xfrm>
          <a:prstGeom prst="rect">
            <a:avLst/>
          </a:prstGeom>
          <a:noFill/>
        </p:spPr>
        <p:txBody>
          <a:bodyPr wrap="none" rtlCol="0" anchor="ctr" anchorCtr="0">
            <a:spAutoFit/>
          </a:bodyPr>
          <a:lstStyle/>
          <a:p>
            <a:r>
              <a:rPr lang="en-US" sz="1200" b="0" i="1" dirty="0" smtClean="0">
                <a:solidFill>
                  <a:srgbClr val="FF0000"/>
                </a:solidFill>
                <a:effectLst/>
                <a:latin typeface="Arial" panose="020B0604020202020204" pitchFamily="34" charset="0"/>
                <a:cs typeface="Arial" panose="020B0604020202020204" pitchFamily="34" charset="0"/>
              </a:rPr>
              <a:t>CPU1.TMR2CLKCTL</a:t>
            </a:r>
          </a:p>
        </p:txBody>
      </p:sp>
      <p:sp>
        <p:nvSpPr>
          <p:cNvPr id="197" name="Text Box 149"/>
          <p:cNvSpPr txBox="1">
            <a:spLocks noChangeArrowheads="1"/>
          </p:cNvSpPr>
          <p:nvPr/>
        </p:nvSpPr>
        <p:spPr bwMode="auto">
          <a:xfrm>
            <a:off x="5430628" y="849469"/>
            <a:ext cx="1029449"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LSPCLKDIV</a:t>
            </a:r>
            <a:endParaRPr lang="en-US" sz="1200" b="0" i="1" dirty="0">
              <a:solidFill>
                <a:srgbClr val="FF0000"/>
              </a:solidFill>
              <a:effectLst/>
              <a:latin typeface="Arial" charset="0"/>
            </a:endParaRPr>
          </a:p>
        </p:txBody>
      </p:sp>
      <p:sp>
        <p:nvSpPr>
          <p:cNvPr id="198" name="Text Box 149"/>
          <p:cNvSpPr txBox="1">
            <a:spLocks noChangeArrowheads="1"/>
          </p:cNvSpPr>
          <p:nvPr/>
        </p:nvSpPr>
        <p:spPr bwMode="auto">
          <a:xfrm>
            <a:off x="591347" y="2817899"/>
            <a:ext cx="577402"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err="1" smtClean="0">
                <a:solidFill>
                  <a:srgbClr val="FF0000"/>
                </a:solidFill>
                <a:effectLst/>
                <a:latin typeface="Arial" charset="0"/>
              </a:rPr>
              <a:t>PERx</a:t>
            </a:r>
            <a:endParaRPr lang="en-US" sz="1200" b="0" i="1" dirty="0">
              <a:solidFill>
                <a:srgbClr val="FF0000"/>
              </a:solidFill>
              <a:effectLst/>
              <a:latin typeface="Arial" charset="0"/>
            </a:endParaRPr>
          </a:p>
        </p:txBody>
      </p:sp>
      <p:cxnSp>
        <p:nvCxnSpPr>
          <p:cNvPr id="199" name="Straight Connector 198"/>
          <p:cNvCxnSpPr>
            <a:stCxn id="198" idx="3"/>
          </p:cNvCxnSpPr>
          <p:nvPr/>
        </p:nvCxnSpPr>
        <p:spPr bwMode="auto">
          <a:xfrm>
            <a:off x="1168749" y="2956399"/>
            <a:ext cx="286703" cy="0"/>
          </a:xfrm>
          <a:prstGeom prst="line">
            <a:avLst/>
          </a:prstGeom>
          <a:solidFill>
            <a:schemeClr val="accent1"/>
          </a:solidFill>
          <a:ln w="12700" cap="flat" cmpd="sng" algn="ctr">
            <a:solidFill>
              <a:schemeClr val="tx1"/>
            </a:solidFill>
            <a:prstDash val="dash"/>
            <a:round/>
            <a:headEnd type="none" w="sm" len="sm"/>
            <a:tailEnd type="none" w="sm" len="sm"/>
          </a:ln>
          <a:effectLst/>
        </p:spPr>
      </p:cxnSp>
      <p:sp>
        <p:nvSpPr>
          <p:cNvPr id="200" name="Text Box 149"/>
          <p:cNvSpPr txBox="1">
            <a:spLocks noChangeArrowheads="1"/>
          </p:cNvSpPr>
          <p:nvPr/>
        </p:nvSpPr>
        <p:spPr bwMode="auto">
          <a:xfrm>
            <a:off x="1149757" y="3996016"/>
            <a:ext cx="1218603" cy="276999"/>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200" b="0" i="1" dirty="0" smtClean="0">
                <a:solidFill>
                  <a:srgbClr val="FF0000"/>
                </a:solidFill>
                <a:effectLst/>
                <a:latin typeface="Arial" charset="0"/>
              </a:rPr>
              <a:t>EPWMCLKDIV</a:t>
            </a:r>
            <a:endParaRPr lang="en-US" sz="1200" b="0" i="1" dirty="0">
              <a:solidFill>
                <a:srgbClr val="FF0000"/>
              </a:solidFill>
              <a:effectLst/>
              <a:latin typeface="Arial" charset="0"/>
            </a:endParaRPr>
          </a:p>
        </p:txBody>
      </p:sp>
      <p:sp>
        <p:nvSpPr>
          <p:cNvPr id="201" name="Line 135"/>
          <p:cNvSpPr>
            <a:spLocks noChangeShapeType="1"/>
          </p:cNvSpPr>
          <p:nvPr/>
        </p:nvSpPr>
        <p:spPr bwMode="auto">
          <a:xfrm flipV="1">
            <a:off x="1755195" y="3750888"/>
            <a:ext cx="0" cy="254181"/>
          </a:xfrm>
          <a:prstGeom prst="line">
            <a:avLst/>
          </a:prstGeom>
          <a:noFill/>
          <a:ln w="12700">
            <a:solidFill>
              <a:schemeClr val="tx1"/>
            </a:solidFill>
            <a:prstDash val="dash"/>
            <a:round/>
            <a:headEnd type="none" w="sm" len="sm"/>
            <a:tailEnd/>
          </a:ln>
          <a:effectLst/>
        </p:spPr>
        <p:txBody>
          <a:bodyPr/>
          <a:lstStyle/>
          <a:p>
            <a:endParaRPr lang="en-US">
              <a:effectLst/>
            </a:endParaRPr>
          </a:p>
        </p:txBody>
      </p:sp>
      <p:sp>
        <p:nvSpPr>
          <p:cNvPr id="202" name="TextBox 201"/>
          <p:cNvSpPr txBox="1"/>
          <p:nvPr/>
        </p:nvSpPr>
        <p:spPr>
          <a:xfrm>
            <a:off x="3473657" y="2588242"/>
            <a:ext cx="1204176" cy="264688"/>
          </a:xfrm>
          <a:prstGeom prst="rect">
            <a:avLst/>
          </a:prstGeom>
          <a:noFill/>
        </p:spPr>
        <p:txBody>
          <a:bodyPr wrap="none" rtlCol="0" anchor="ctr" anchorCtr="0">
            <a:spAutoFit/>
          </a:bodyPr>
          <a:lstStyle/>
          <a:p>
            <a:r>
              <a:rPr lang="en-US" sz="1400" dirty="0" err="1" smtClean="0">
                <a:effectLst/>
                <a:cs typeface="Arial" pitchFamily="34" charset="0"/>
              </a:rPr>
              <a:t>PERx.SYSCLK</a:t>
            </a:r>
            <a:endParaRPr lang="en-US" sz="1600" dirty="0" smtClean="0">
              <a:effectLst/>
              <a:cs typeface="Arial" pitchFamily="34" charset="0"/>
            </a:endParaRPr>
          </a:p>
        </p:txBody>
      </p:sp>
      <p:sp>
        <p:nvSpPr>
          <p:cNvPr id="203" name="TextBox 202"/>
          <p:cNvSpPr txBox="1"/>
          <p:nvPr/>
        </p:nvSpPr>
        <p:spPr>
          <a:xfrm>
            <a:off x="7212253" y="2588242"/>
            <a:ext cx="1204176" cy="264688"/>
          </a:xfrm>
          <a:prstGeom prst="rect">
            <a:avLst/>
          </a:prstGeom>
          <a:noFill/>
        </p:spPr>
        <p:txBody>
          <a:bodyPr wrap="none" rtlCol="0" anchor="ctr" anchorCtr="0">
            <a:spAutoFit/>
          </a:bodyPr>
          <a:lstStyle/>
          <a:p>
            <a:r>
              <a:rPr lang="en-US" sz="1400" dirty="0" err="1" smtClean="0">
                <a:effectLst/>
                <a:cs typeface="Arial" pitchFamily="34" charset="0"/>
              </a:rPr>
              <a:t>PERx.SYSCLK</a:t>
            </a:r>
            <a:endParaRPr lang="en-US" sz="1600" dirty="0" smtClean="0">
              <a:effectLst/>
              <a:cs typeface="Arial" pitchFamily="34" charset="0"/>
            </a:endParaRPr>
          </a:p>
        </p:txBody>
      </p:sp>
      <p:grpSp>
        <p:nvGrpSpPr>
          <p:cNvPr id="204" name="Group 203"/>
          <p:cNvGrpSpPr/>
          <p:nvPr/>
        </p:nvGrpSpPr>
        <p:grpSpPr>
          <a:xfrm>
            <a:off x="957086" y="5782223"/>
            <a:ext cx="2884789" cy="811631"/>
            <a:chOff x="957086" y="5782223"/>
            <a:chExt cx="2884789" cy="811631"/>
          </a:xfrm>
        </p:grpSpPr>
        <p:sp>
          <p:nvSpPr>
            <p:cNvPr id="205" name="TextBox 204"/>
            <p:cNvSpPr txBox="1"/>
            <p:nvPr/>
          </p:nvSpPr>
          <p:spPr>
            <a:xfrm>
              <a:off x="957086" y="5782223"/>
              <a:ext cx="1269898" cy="646331"/>
            </a:xfrm>
            <a:prstGeom prst="rect">
              <a:avLst/>
            </a:prstGeom>
            <a:noFill/>
          </p:spPr>
          <p:txBody>
            <a:bodyPr wrap="none" rtlCol="0" anchor="ctr" anchorCtr="0">
              <a:spAutoFit/>
            </a:bodyPr>
            <a:lstStyle/>
            <a:p>
              <a:pPr algn="r">
                <a:lnSpc>
                  <a:spcPct val="100000"/>
                </a:lnSpc>
                <a:spcBef>
                  <a:spcPts val="0"/>
                </a:spcBef>
              </a:pPr>
              <a:r>
                <a:rPr lang="en-US" sz="1200" b="0" dirty="0" err="1" smtClean="0">
                  <a:effectLst/>
                  <a:latin typeface="Arial" pitchFamily="34" charset="0"/>
                  <a:cs typeface="Arial" pitchFamily="34" charset="0"/>
                </a:rPr>
                <a:t>PERx.SYSCLK</a:t>
              </a:r>
              <a:endParaRPr lang="en-US" sz="1200" b="0" dirty="0" smtClean="0">
                <a:effectLst/>
                <a:latin typeface="Arial" pitchFamily="34" charset="0"/>
                <a:cs typeface="Arial" pitchFamily="34" charset="0"/>
              </a:endParaRPr>
            </a:p>
            <a:p>
              <a:pPr algn="r">
                <a:lnSpc>
                  <a:spcPct val="100000"/>
                </a:lnSpc>
                <a:spcBef>
                  <a:spcPts val="0"/>
                </a:spcBef>
              </a:pPr>
              <a:r>
                <a:rPr lang="en-US" sz="1200" b="0" dirty="0" smtClean="0">
                  <a:effectLst/>
                  <a:latin typeface="Arial" pitchFamily="34" charset="0"/>
                  <a:cs typeface="Arial" pitchFamily="34" charset="0"/>
                </a:rPr>
                <a:t>EXTCLK</a:t>
              </a:r>
            </a:p>
            <a:p>
              <a:pPr algn="r">
                <a:lnSpc>
                  <a:spcPct val="100000"/>
                </a:lnSpc>
                <a:spcBef>
                  <a:spcPts val="0"/>
                </a:spcBef>
              </a:pPr>
              <a:r>
                <a:rPr lang="en-US" sz="1200" b="0" dirty="0" smtClean="0">
                  <a:effectLst/>
                  <a:latin typeface="Arial" pitchFamily="34" charset="0"/>
                  <a:cs typeface="Arial" pitchFamily="34" charset="0"/>
                </a:rPr>
                <a:t>AUXCLKIN</a:t>
              </a:r>
              <a:endParaRPr lang="en-US" sz="1200" b="0" i="1" dirty="0" smtClean="0">
                <a:effectLst/>
                <a:latin typeface="Arial" pitchFamily="34" charset="0"/>
                <a:cs typeface="Arial" pitchFamily="34" charset="0"/>
              </a:endParaRPr>
            </a:p>
          </p:txBody>
        </p:sp>
        <p:sp>
          <p:nvSpPr>
            <p:cNvPr id="206" name="AutoShape 77"/>
            <p:cNvSpPr>
              <a:spLocks noChangeArrowheads="1"/>
            </p:cNvSpPr>
            <p:nvPr/>
          </p:nvSpPr>
          <p:spPr bwMode="auto">
            <a:xfrm rot="16200000" flipH="1">
              <a:off x="2016684" y="6002927"/>
              <a:ext cx="551744" cy="20186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207" name="Elbow Connector 206"/>
            <p:cNvCxnSpPr/>
            <p:nvPr/>
          </p:nvCxnSpPr>
          <p:spPr bwMode="auto">
            <a:xfrm>
              <a:off x="2296453" y="6321945"/>
              <a:ext cx="323141" cy="151559"/>
            </a:xfrm>
            <a:prstGeom prst="bentConnector3">
              <a:avLst>
                <a:gd name="adj1" fmla="val -258"/>
              </a:avLst>
            </a:prstGeom>
            <a:solidFill>
              <a:schemeClr val="accent1"/>
            </a:solidFill>
            <a:ln w="12700" cap="flat" cmpd="sng" algn="ctr">
              <a:solidFill>
                <a:schemeClr val="tx1"/>
              </a:solidFill>
              <a:prstDash val="dash"/>
              <a:round/>
              <a:headEnd type="none" w="sm" len="sm"/>
              <a:tailEnd type="none" w="sm" len="sm"/>
            </a:ln>
            <a:effectLst/>
          </p:spPr>
        </p:cxnSp>
        <p:sp>
          <p:nvSpPr>
            <p:cNvPr id="208" name="TextBox 207"/>
            <p:cNvSpPr txBox="1"/>
            <p:nvPr/>
          </p:nvSpPr>
          <p:spPr>
            <a:xfrm>
              <a:off x="2565564" y="6353788"/>
              <a:ext cx="1276311" cy="240066"/>
            </a:xfrm>
            <a:prstGeom prst="rect">
              <a:avLst/>
            </a:prstGeom>
            <a:noFill/>
          </p:spPr>
          <p:txBody>
            <a:bodyPr wrap="none" rtlCol="0" anchor="ctr" anchorCtr="0">
              <a:spAutoFit/>
            </a:bodyPr>
            <a:lstStyle/>
            <a:p>
              <a:r>
                <a:rPr lang="en-US" sz="1200" b="0" i="1" dirty="0" err="1" smtClean="0">
                  <a:solidFill>
                    <a:srgbClr val="FF0000"/>
                  </a:solidFill>
                  <a:effectLst/>
                  <a:latin typeface="Arial" panose="020B0604020202020204" pitchFamily="34" charset="0"/>
                  <a:cs typeface="Arial" panose="020B0604020202020204" pitchFamily="34" charset="0"/>
                </a:rPr>
                <a:t>CANxBCLKSEL</a:t>
              </a:r>
              <a:endParaRPr lang="en-US" sz="1200" b="0" i="1" dirty="0" smtClean="0">
                <a:solidFill>
                  <a:srgbClr val="FF0000"/>
                </a:solidFill>
                <a:effectLst/>
                <a:latin typeface="Arial" panose="020B0604020202020204" pitchFamily="34" charset="0"/>
                <a:cs typeface="Arial" panose="020B0604020202020204" pitchFamily="34" charset="0"/>
              </a:endParaRPr>
            </a:p>
          </p:txBody>
        </p:sp>
        <p:cxnSp>
          <p:nvCxnSpPr>
            <p:cNvPr id="209" name="Straight Arrow Connector 208"/>
            <p:cNvCxnSpPr>
              <a:stCxn id="206" idx="2"/>
            </p:cNvCxnSpPr>
            <p:nvPr/>
          </p:nvCxnSpPr>
          <p:spPr bwMode="auto">
            <a:xfrm>
              <a:off x="2393486" y="6103857"/>
              <a:ext cx="1216441"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210" name="TextBox 209"/>
            <p:cNvSpPr txBox="1"/>
            <p:nvPr/>
          </p:nvSpPr>
          <p:spPr>
            <a:xfrm>
              <a:off x="2411203" y="5828535"/>
              <a:ext cx="1149674" cy="276999"/>
            </a:xfrm>
            <a:prstGeom prst="rect">
              <a:avLst/>
            </a:prstGeom>
            <a:noFill/>
          </p:spPr>
          <p:txBody>
            <a:bodyPr wrap="none" rtlCol="0" anchor="ctr" anchorCtr="0">
              <a:spAutoFit/>
            </a:bodyPr>
            <a:lstStyle/>
            <a:p>
              <a:pPr algn="r">
                <a:lnSpc>
                  <a:spcPct val="100000"/>
                </a:lnSpc>
                <a:spcBef>
                  <a:spcPts val="0"/>
                </a:spcBef>
              </a:pPr>
              <a:r>
                <a:rPr lang="en-US" sz="1200" b="0" dirty="0" err="1" smtClean="0">
                  <a:effectLst/>
                  <a:latin typeface="Arial" pitchFamily="34" charset="0"/>
                  <a:cs typeface="Arial" pitchFamily="34" charset="0"/>
                </a:rPr>
                <a:t>CANx</a:t>
              </a:r>
              <a:r>
                <a:rPr lang="en-US" sz="1200" b="0" dirty="0" smtClean="0">
                  <a:effectLst/>
                  <a:latin typeface="Arial" pitchFamily="34" charset="0"/>
                  <a:cs typeface="Arial" pitchFamily="34" charset="0"/>
                </a:rPr>
                <a:t> Bit CLK</a:t>
              </a:r>
            </a:p>
          </p:txBody>
        </p:sp>
      </p:grpSp>
    </p:spTree>
    <p:custDataLst>
      <p:tags r:id="rId1"/>
    </p:custDataLst>
    <p:extLst>
      <p:ext uri="{BB962C8B-B14F-4D97-AF65-F5344CB8AC3E}">
        <p14:creationId xmlns:p14="http://schemas.microsoft.com/office/powerpoint/2010/main" val="179197964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Elbow Connector 6"/>
          <p:cNvCxnSpPr/>
          <p:nvPr/>
        </p:nvCxnSpPr>
        <p:spPr bwMode="auto">
          <a:xfrm rot="5400000">
            <a:off x="3260250" y="3772765"/>
            <a:ext cx="1023937" cy="462915"/>
          </a:xfrm>
          <a:prstGeom prst="bentConnector4">
            <a:avLst>
              <a:gd name="adj1" fmla="val 43667"/>
              <a:gd name="adj2" fmla="val 149383"/>
            </a:avLst>
          </a:prstGeom>
          <a:solidFill>
            <a:schemeClr val="accent1"/>
          </a:solidFill>
          <a:ln w="12700" cap="flat" cmpd="sng" algn="ctr">
            <a:solidFill>
              <a:schemeClr val="tx1"/>
            </a:solidFill>
            <a:prstDash val="solid"/>
            <a:round/>
            <a:headEnd type="none" w="sm" len="sm"/>
            <a:tailEnd type="triangle"/>
          </a:ln>
          <a:effectLst/>
        </p:spPr>
      </p:cxnSp>
      <p:sp>
        <p:nvSpPr>
          <p:cNvPr id="265222" name="Rectangle 6"/>
          <p:cNvSpPr>
            <a:spLocks noGrp="1" noChangeArrowheads="1"/>
          </p:cNvSpPr>
          <p:nvPr>
            <p:ph type="title"/>
          </p:nvPr>
        </p:nvSpPr>
        <p:spPr>
          <a:xfrm>
            <a:off x="0" y="19685"/>
            <a:ext cx="9144000" cy="609600"/>
          </a:xfrm>
          <a:noFill/>
          <a:ln/>
        </p:spPr>
        <p:txBody>
          <a:bodyPr lIns="90488" tIns="44450" rIns="90488" bIns="44450" anchor="ctr">
            <a:normAutofit fontScale="90000"/>
          </a:bodyPr>
          <a:lstStyle/>
          <a:p>
            <a:r>
              <a:rPr lang="en-US" sz="4000" dirty="0"/>
              <a:t>Watchdog Timer </a:t>
            </a:r>
            <a:r>
              <a:rPr lang="en-US" sz="4000" dirty="0" smtClean="0"/>
              <a:t>Module</a:t>
            </a:r>
            <a:endParaRPr lang="en-US" sz="2000" dirty="0"/>
          </a:p>
        </p:txBody>
      </p:sp>
      <p:sp>
        <p:nvSpPr>
          <p:cNvPr id="265220" name="Line 4"/>
          <p:cNvSpPr>
            <a:spLocks noChangeShapeType="1"/>
          </p:cNvSpPr>
          <p:nvPr/>
        </p:nvSpPr>
        <p:spPr bwMode="auto">
          <a:xfrm flipV="1">
            <a:off x="4210050" y="5965825"/>
            <a:ext cx="0" cy="152400"/>
          </a:xfrm>
          <a:prstGeom prst="line">
            <a:avLst/>
          </a:prstGeom>
          <a:noFill/>
          <a:ln w="12700">
            <a:solidFill>
              <a:schemeClr val="tx1"/>
            </a:solidFill>
            <a:round/>
            <a:headEnd/>
            <a:tailEnd type="oval" w="med" len="med"/>
          </a:ln>
          <a:effectLst/>
        </p:spPr>
        <p:txBody>
          <a:bodyPr wrap="none" anchor="ctr"/>
          <a:lstStyle/>
          <a:p>
            <a:endParaRPr lang="en-US">
              <a:effectLst/>
            </a:endParaRPr>
          </a:p>
        </p:txBody>
      </p:sp>
      <p:sp>
        <p:nvSpPr>
          <p:cNvPr id="265221" name="Line 5"/>
          <p:cNvSpPr>
            <a:spLocks noChangeShapeType="1"/>
          </p:cNvSpPr>
          <p:nvPr/>
        </p:nvSpPr>
        <p:spPr bwMode="auto">
          <a:xfrm flipV="1">
            <a:off x="4405313" y="5965825"/>
            <a:ext cx="0" cy="152400"/>
          </a:xfrm>
          <a:prstGeom prst="line">
            <a:avLst/>
          </a:prstGeom>
          <a:noFill/>
          <a:ln w="12700">
            <a:solidFill>
              <a:schemeClr val="tx1"/>
            </a:solidFill>
            <a:round/>
            <a:headEnd/>
            <a:tailEnd type="oval" w="med" len="med"/>
          </a:ln>
          <a:effectLst/>
        </p:spPr>
        <p:txBody>
          <a:bodyPr wrap="none" anchor="ctr"/>
          <a:lstStyle/>
          <a:p>
            <a:endParaRPr lang="en-US">
              <a:effectLst/>
            </a:endParaRPr>
          </a:p>
        </p:txBody>
      </p:sp>
      <p:sp>
        <p:nvSpPr>
          <p:cNvPr id="265245" name="Text Box 29"/>
          <p:cNvSpPr txBox="1">
            <a:spLocks noChangeArrowheads="1"/>
          </p:cNvSpPr>
          <p:nvPr/>
        </p:nvSpPr>
        <p:spPr bwMode="auto">
          <a:xfrm>
            <a:off x="635000" y="1681798"/>
            <a:ext cx="846137"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a:effectLst/>
                <a:latin typeface="Arial" charset="0"/>
              </a:rPr>
              <a:t>WDCLK</a:t>
            </a:r>
          </a:p>
        </p:txBody>
      </p:sp>
      <p:sp>
        <p:nvSpPr>
          <p:cNvPr id="265246" name="Text Box 30"/>
          <p:cNvSpPr txBox="1">
            <a:spLocks noChangeArrowheads="1"/>
          </p:cNvSpPr>
          <p:nvPr/>
        </p:nvSpPr>
        <p:spPr bwMode="auto">
          <a:xfrm>
            <a:off x="541338" y="3704273"/>
            <a:ext cx="822325" cy="436563"/>
          </a:xfrm>
          <a:prstGeom prst="rect">
            <a:avLst/>
          </a:prstGeom>
          <a:noFill/>
          <a:ln w="12700">
            <a:noFill/>
            <a:miter lim="800000"/>
            <a:headEnd type="none" w="sm" len="sm"/>
            <a:tailEnd type="none" w="sm" len="sm"/>
          </a:ln>
          <a:effectLst/>
        </p:spPr>
        <p:txBody>
          <a:bodyPr wrap="none">
            <a:spAutoFit/>
          </a:bodyPr>
          <a:lstStyle/>
          <a:p>
            <a:pPr algn="r">
              <a:spcBef>
                <a:spcPct val="0"/>
              </a:spcBef>
            </a:pPr>
            <a:r>
              <a:rPr lang="en-US" sz="1400">
                <a:effectLst/>
                <a:latin typeface="Arial" charset="0"/>
              </a:rPr>
              <a:t>System</a:t>
            </a:r>
          </a:p>
          <a:p>
            <a:pPr algn="r">
              <a:spcBef>
                <a:spcPct val="0"/>
              </a:spcBef>
            </a:pPr>
            <a:r>
              <a:rPr lang="en-US" sz="1400">
                <a:effectLst/>
                <a:latin typeface="Arial" charset="0"/>
              </a:rPr>
              <a:t>Reset</a:t>
            </a:r>
          </a:p>
        </p:txBody>
      </p:sp>
      <p:sp>
        <p:nvSpPr>
          <p:cNvPr id="265275" name="Rectangle 59"/>
          <p:cNvSpPr>
            <a:spLocks noChangeArrowheads="1"/>
          </p:cNvSpPr>
          <p:nvPr/>
        </p:nvSpPr>
        <p:spPr bwMode="auto">
          <a:xfrm>
            <a:off x="2595563" y="2777173"/>
            <a:ext cx="1981200" cy="838200"/>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76" name="Text Box 60"/>
          <p:cNvSpPr txBox="1">
            <a:spLocks noChangeArrowheads="1"/>
          </p:cNvSpPr>
          <p:nvPr/>
        </p:nvSpPr>
        <p:spPr bwMode="auto">
          <a:xfrm>
            <a:off x="2676525" y="2842260"/>
            <a:ext cx="1843087" cy="534988"/>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800" dirty="0">
                <a:effectLst/>
                <a:latin typeface="Arial" charset="0"/>
              </a:rPr>
              <a:t>8-bit Watchdog</a:t>
            </a:r>
          </a:p>
          <a:p>
            <a:pPr algn="ctr">
              <a:spcBef>
                <a:spcPct val="0"/>
              </a:spcBef>
            </a:pPr>
            <a:r>
              <a:rPr lang="en-US" sz="1800" dirty="0">
                <a:effectLst/>
                <a:latin typeface="Arial" charset="0"/>
              </a:rPr>
              <a:t>Counter</a:t>
            </a:r>
          </a:p>
        </p:txBody>
      </p:sp>
      <p:sp>
        <p:nvSpPr>
          <p:cNvPr id="265277" name="Text Box 61"/>
          <p:cNvSpPr txBox="1">
            <a:spLocks noChangeArrowheads="1"/>
          </p:cNvSpPr>
          <p:nvPr/>
        </p:nvSpPr>
        <p:spPr bwMode="auto">
          <a:xfrm>
            <a:off x="2867343" y="3369310"/>
            <a:ext cx="549275" cy="3048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a:effectLst/>
                <a:latin typeface="Arial" charset="0"/>
              </a:rPr>
              <a:t>CLR</a:t>
            </a:r>
            <a:endParaRPr lang="en-US" sz="2000" dirty="0">
              <a:effectLst/>
              <a:latin typeface="Arial" charset="0"/>
            </a:endParaRPr>
          </a:p>
        </p:txBody>
      </p:sp>
      <p:grpSp>
        <p:nvGrpSpPr>
          <p:cNvPr id="265278" name="Group 62"/>
          <p:cNvGrpSpPr>
            <a:grpSpLocks/>
          </p:cNvGrpSpPr>
          <p:nvPr/>
        </p:nvGrpSpPr>
        <p:grpSpPr bwMode="auto">
          <a:xfrm>
            <a:off x="4991100" y="5591175"/>
            <a:ext cx="776287" cy="625475"/>
            <a:chOff x="3840" y="3504"/>
            <a:chExt cx="489" cy="394"/>
          </a:xfrm>
        </p:grpSpPr>
        <p:sp>
          <p:nvSpPr>
            <p:cNvPr id="265279" name="AutoShape 63"/>
            <p:cNvSpPr>
              <a:spLocks noChangeArrowheads="1"/>
            </p:cNvSpPr>
            <p:nvPr/>
          </p:nvSpPr>
          <p:spPr bwMode="auto">
            <a:xfrm flipH="1">
              <a:off x="3949" y="3504"/>
              <a:ext cx="380" cy="394"/>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sp>
          <p:nvSpPr>
            <p:cNvPr id="265280" name="Arc 64"/>
            <p:cNvSpPr>
              <a:spLocks/>
            </p:cNvSpPr>
            <p:nvPr/>
          </p:nvSpPr>
          <p:spPr bwMode="auto">
            <a:xfrm>
              <a:off x="3840" y="3509"/>
              <a:ext cx="111" cy="387"/>
            </a:xfrm>
            <a:custGeom>
              <a:avLst/>
              <a:gdLst>
                <a:gd name="G0" fmla="+- 0 0 0"/>
                <a:gd name="G1" fmla="+- 21130 0 0"/>
                <a:gd name="G2" fmla="+- 21600 0 0"/>
                <a:gd name="T0" fmla="*/ 4481 w 21600"/>
                <a:gd name="T1" fmla="*/ 0 h 41800"/>
                <a:gd name="T2" fmla="*/ 6269 w 21600"/>
                <a:gd name="T3" fmla="*/ 41800 h 41800"/>
                <a:gd name="T4" fmla="*/ 0 w 21600"/>
                <a:gd name="T5" fmla="*/ 21130 h 41800"/>
              </a:gdLst>
              <a:ahLst/>
              <a:cxnLst>
                <a:cxn ang="0">
                  <a:pos x="T0" y="T1"/>
                </a:cxn>
                <a:cxn ang="0">
                  <a:pos x="T2" y="T3"/>
                </a:cxn>
                <a:cxn ang="0">
                  <a:pos x="T4" y="T5"/>
                </a:cxn>
              </a:cxnLst>
              <a:rect l="0" t="0" r="r" b="b"/>
              <a:pathLst>
                <a:path w="21600" h="41800" fill="none" extrusionOk="0">
                  <a:moveTo>
                    <a:pt x="4481" y="-1"/>
                  </a:moveTo>
                  <a:cubicBezTo>
                    <a:pt x="14461" y="2116"/>
                    <a:pt x="21600" y="10927"/>
                    <a:pt x="21600" y="21130"/>
                  </a:cubicBezTo>
                  <a:cubicBezTo>
                    <a:pt x="21600" y="30644"/>
                    <a:pt x="15374" y="39038"/>
                    <a:pt x="6269" y="41800"/>
                  </a:cubicBezTo>
                </a:path>
                <a:path w="21600" h="41800" stroke="0" extrusionOk="0">
                  <a:moveTo>
                    <a:pt x="4481" y="-1"/>
                  </a:moveTo>
                  <a:cubicBezTo>
                    <a:pt x="14461" y="2116"/>
                    <a:pt x="21600" y="10927"/>
                    <a:pt x="21600" y="21130"/>
                  </a:cubicBezTo>
                  <a:cubicBezTo>
                    <a:pt x="21600" y="30644"/>
                    <a:pt x="15374" y="39038"/>
                    <a:pt x="6269" y="41800"/>
                  </a:cubicBezTo>
                  <a:lnTo>
                    <a:pt x="0" y="21130"/>
                  </a:lnTo>
                  <a:close/>
                </a:path>
              </a:pathLst>
            </a:custGeom>
            <a:noFill/>
            <a:ln w="19050">
              <a:solidFill>
                <a:schemeClr val="tx1"/>
              </a:solidFill>
              <a:round/>
              <a:headEnd type="none" w="sm" len="sm"/>
              <a:tailEnd type="none" w="sm" len="sm"/>
            </a:ln>
            <a:effectLst/>
          </p:spPr>
          <p:txBody>
            <a:bodyPr wrap="none" anchor="ctr"/>
            <a:lstStyle/>
            <a:p>
              <a:endParaRPr lang="en-US">
                <a:effectLst/>
              </a:endParaRPr>
            </a:p>
          </p:txBody>
        </p:sp>
      </p:grpSp>
      <p:sp>
        <p:nvSpPr>
          <p:cNvPr id="265281" name="AutoShape 65"/>
          <p:cNvSpPr>
            <a:spLocks noChangeArrowheads="1"/>
          </p:cNvSpPr>
          <p:nvPr/>
        </p:nvSpPr>
        <p:spPr bwMode="auto">
          <a:xfrm flipH="1">
            <a:off x="6356350" y="3696335"/>
            <a:ext cx="603250" cy="625475"/>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sp>
        <p:nvSpPr>
          <p:cNvPr id="265282" name="AutoShape 66"/>
          <p:cNvSpPr>
            <a:spLocks noChangeArrowheads="1"/>
          </p:cNvSpPr>
          <p:nvPr/>
        </p:nvSpPr>
        <p:spPr bwMode="auto">
          <a:xfrm flipH="1">
            <a:off x="2160905" y="3772535"/>
            <a:ext cx="603250" cy="625475"/>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sp>
        <p:nvSpPr>
          <p:cNvPr id="265290" name="Rectangle 74"/>
          <p:cNvSpPr>
            <a:spLocks noChangeArrowheads="1"/>
          </p:cNvSpPr>
          <p:nvPr/>
        </p:nvSpPr>
        <p:spPr bwMode="auto">
          <a:xfrm>
            <a:off x="536893" y="5220335"/>
            <a:ext cx="1066800" cy="7620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91" name="Text Box 75"/>
          <p:cNvSpPr txBox="1">
            <a:spLocks noChangeArrowheads="1"/>
          </p:cNvSpPr>
          <p:nvPr/>
        </p:nvSpPr>
        <p:spPr bwMode="auto">
          <a:xfrm>
            <a:off x="490855" y="5250498"/>
            <a:ext cx="1165225" cy="677863"/>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Watchdog</a:t>
            </a:r>
          </a:p>
          <a:p>
            <a:pPr algn="ctr">
              <a:spcBef>
                <a:spcPct val="0"/>
              </a:spcBef>
            </a:pPr>
            <a:r>
              <a:rPr lang="en-US" sz="1600">
                <a:effectLst/>
                <a:latin typeface="Arial" charset="0"/>
              </a:rPr>
              <a:t>Reset Key</a:t>
            </a:r>
          </a:p>
          <a:p>
            <a:pPr algn="ctr">
              <a:spcBef>
                <a:spcPct val="0"/>
              </a:spcBef>
            </a:pPr>
            <a:r>
              <a:rPr lang="en-US" sz="1600">
                <a:effectLst/>
                <a:latin typeface="Arial" charset="0"/>
              </a:rPr>
              <a:t>Register</a:t>
            </a:r>
          </a:p>
        </p:txBody>
      </p:sp>
      <p:sp>
        <p:nvSpPr>
          <p:cNvPr id="265292" name="Rectangle 76"/>
          <p:cNvSpPr>
            <a:spLocks noChangeArrowheads="1"/>
          </p:cNvSpPr>
          <p:nvPr/>
        </p:nvSpPr>
        <p:spPr bwMode="auto">
          <a:xfrm>
            <a:off x="614680" y="4458335"/>
            <a:ext cx="914400" cy="53340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93" name="Text Box 77"/>
          <p:cNvSpPr txBox="1">
            <a:spLocks noChangeArrowheads="1"/>
          </p:cNvSpPr>
          <p:nvPr/>
        </p:nvSpPr>
        <p:spPr bwMode="auto">
          <a:xfrm>
            <a:off x="567055" y="4482148"/>
            <a:ext cx="1008062"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dirty="0">
                <a:effectLst/>
                <a:latin typeface="Arial" charset="0"/>
              </a:rPr>
              <a:t>55 + AA</a:t>
            </a:r>
          </a:p>
          <a:p>
            <a:pPr algn="ctr">
              <a:spcBef>
                <a:spcPct val="0"/>
              </a:spcBef>
            </a:pPr>
            <a:r>
              <a:rPr lang="en-US" sz="1600" dirty="0">
                <a:effectLst/>
                <a:latin typeface="Arial" charset="0"/>
              </a:rPr>
              <a:t>Detector</a:t>
            </a:r>
          </a:p>
        </p:txBody>
      </p:sp>
      <p:sp>
        <p:nvSpPr>
          <p:cNvPr id="265296" name="Line 80"/>
          <p:cNvSpPr>
            <a:spLocks noChangeShapeType="1"/>
          </p:cNvSpPr>
          <p:nvPr/>
        </p:nvSpPr>
        <p:spPr bwMode="auto">
          <a:xfrm flipH="1">
            <a:off x="1343025" y="3924935"/>
            <a:ext cx="905192" cy="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65299" name="Line 83"/>
          <p:cNvSpPr>
            <a:spLocks noChangeShapeType="1"/>
          </p:cNvSpPr>
          <p:nvPr/>
        </p:nvSpPr>
        <p:spPr bwMode="auto">
          <a:xfrm rot="16200000">
            <a:off x="949643" y="5106035"/>
            <a:ext cx="227013" cy="0"/>
          </a:xfrm>
          <a:prstGeom prst="line">
            <a:avLst/>
          </a:prstGeom>
          <a:noFill/>
          <a:ln w="12700">
            <a:solidFill>
              <a:schemeClr val="tx1"/>
            </a:solidFill>
            <a:round/>
            <a:headEnd/>
            <a:tailEnd type="triangle" w="med" len="med"/>
          </a:ln>
          <a:effectLst/>
        </p:spPr>
        <p:txBody>
          <a:bodyPr wrap="none" anchor="ctr"/>
          <a:lstStyle/>
          <a:p>
            <a:endParaRPr lang="en-US">
              <a:effectLst/>
            </a:endParaRPr>
          </a:p>
        </p:txBody>
      </p:sp>
      <p:sp>
        <p:nvSpPr>
          <p:cNvPr id="265317" name="Rectangle 101"/>
          <p:cNvSpPr>
            <a:spLocks noChangeArrowheads="1"/>
          </p:cNvSpPr>
          <p:nvPr/>
        </p:nvSpPr>
        <p:spPr bwMode="auto">
          <a:xfrm>
            <a:off x="3903663" y="6119813"/>
            <a:ext cx="609600" cy="3048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65318" name="Text Box 102"/>
          <p:cNvSpPr txBox="1">
            <a:spLocks noChangeArrowheads="1"/>
          </p:cNvSpPr>
          <p:nvPr/>
        </p:nvSpPr>
        <p:spPr bwMode="auto">
          <a:xfrm>
            <a:off x="3867150" y="6165850"/>
            <a:ext cx="681037" cy="265113"/>
          </a:xfrm>
          <a:prstGeom prst="rect">
            <a:avLst/>
          </a:prstGeom>
          <a:noFill/>
          <a:ln w="12700">
            <a:noFill/>
            <a:miter lim="800000"/>
            <a:headEnd/>
            <a:tailEnd/>
          </a:ln>
          <a:effectLst/>
        </p:spPr>
        <p:txBody>
          <a:bodyPr wrap="none">
            <a:spAutoFit/>
          </a:bodyPr>
          <a:lstStyle/>
          <a:p>
            <a:pPr algn="ctr">
              <a:spcBef>
                <a:spcPct val="0"/>
              </a:spcBef>
            </a:pPr>
            <a:r>
              <a:rPr lang="en-US" sz="1400">
                <a:effectLst/>
                <a:latin typeface="Arial" charset="0"/>
              </a:rPr>
              <a:t>1  0  1</a:t>
            </a:r>
          </a:p>
        </p:txBody>
      </p:sp>
      <p:sp>
        <p:nvSpPr>
          <p:cNvPr id="265319" name="Line 103"/>
          <p:cNvSpPr>
            <a:spLocks noChangeShapeType="1"/>
          </p:cNvSpPr>
          <p:nvPr/>
        </p:nvSpPr>
        <p:spPr bwMode="auto">
          <a:xfrm>
            <a:off x="4098925" y="6119813"/>
            <a:ext cx="0" cy="304800"/>
          </a:xfrm>
          <a:prstGeom prst="line">
            <a:avLst/>
          </a:prstGeom>
          <a:noFill/>
          <a:ln w="12700">
            <a:solidFill>
              <a:schemeClr val="tx1"/>
            </a:solidFill>
            <a:round/>
            <a:headEnd/>
            <a:tailEnd/>
          </a:ln>
          <a:effectLst/>
        </p:spPr>
        <p:txBody>
          <a:bodyPr wrap="none" anchor="ctr"/>
          <a:lstStyle/>
          <a:p>
            <a:endParaRPr lang="en-US">
              <a:effectLst/>
            </a:endParaRPr>
          </a:p>
        </p:txBody>
      </p:sp>
      <p:sp>
        <p:nvSpPr>
          <p:cNvPr id="265320" name="Line 104"/>
          <p:cNvSpPr>
            <a:spLocks noChangeShapeType="1"/>
          </p:cNvSpPr>
          <p:nvPr/>
        </p:nvSpPr>
        <p:spPr bwMode="auto">
          <a:xfrm>
            <a:off x="4303713" y="6119813"/>
            <a:ext cx="0" cy="304800"/>
          </a:xfrm>
          <a:prstGeom prst="line">
            <a:avLst/>
          </a:prstGeom>
          <a:noFill/>
          <a:ln w="12700">
            <a:solidFill>
              <a:schemeClr val="tx1"/>
            </a:solidFill>
            <a:round/>
            <a:headEnd/>
            <a:tailEnd/>
          </a:ln>
          <a:effectLst/>
        </p:spPr>
        <p:txBody>
          <a:bodyPr wrap="none" anchor="ctr"/>
          <a:lstStyle/>
          <a:p>
            <a:endParaRPr lang="en-US">
              <a:effectLst/>
            </a:endParaRPr>
          </a:p>
        </p:txBody>
      </p:sp>
      <p:sp>
        <p:nvSpPr>
          <p:cNvPr id="265321" name="Rectangle 105"/>
          <p:cNvSpPr>
            <a:spLocks noChangeArrowheads="1"/>
          </p:cNvSpPr>
          <p:nvPr/>
        </p:nvSpPr>
        <p:spPr bwMode="auto">
          <a:xfrm>
            <a:off x="3902075" y="5362575"/>
            <a:ext cx="609600" cy="3048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65322" name="Line 106"/>
          <p:cNvSpPr>
            <a:spLocks noChangeShapeType="1"/>
          </p:cNvSpPr>
          <p:nvPr/>
        </p:nvSpPr>
        <p:spPr bwMode="auto">
          <a:xfrm>
            <a:off x="4097338" y="5362575"/>
            <a:ext cx="0" cy="304800"/>
          </a:xfrm>
          <a:prstGeom prst="line">
            <a:avLst/>
          </a:prstGeom>
          <a:noFill/>
          <a:ln w="12700">
            <a:solidFill>
              <a:schemeClr val="tx1"/>
            </a:solidFill>
            <a:round/>
            <a:headEnd/>
            <a:tailEnd/>
          </a:ln>
          <a:effectLst/>
        </p:spPr>
        <p:txBody>
          <a:bodyPr wrap="none" anchor="ctr"/>
          <a:lstStyle/>
          <a:p>
            <a:endParaRPr lang="en-US">
              <a:effectLst/>
            </a:endParaRPr>
          </a:p>
        </p:txBody>
      </p:sp>
      <p:sp>
        <p:nvSpPr>
          <p:cNvPr id="265323" name="Line 107"/>
          <p:cNvSpPr>
            <a:spLocks noChangeShapeType="1"/>
          </p:cNvSpPr>
          <p:nvPr/>
        </p:nvSpPr>
        <p:spPr bwMode="auto">
          <a:xfrm>
            <a:off x="4302125" y="5362575"/>
            <a:ext cx="0" cy="304800"/>
          </a:xfrm>
          <a:prstGeom prst="line">
            <a:avLst/>
          </a:prstGeom>
          <a:noFill/>
          <a:ln w="12700">
            <a:solidFill>
              <a:schemeClr val="tx1"/>
            </a:solidFill>
            <a:round/>
            <a:headEnd/>
            <a:tailEnd/>
          </a:ln>
          <a:effectLst/>
        </p:spPr>
        <p:txBody>
          <a:bodyPr wrap="none" anchor="ctr"/>
          <a:lstStyle/>
          <a:p>
            <a:endParaRPr lang="en-US">
              <a:effectLst/>
            </a:endParaRPr>
          </a:p>
        </p:txBody>
      </p:sp>
      <p:sp>
        <p:nvSpPr>
          <p:cNvPr id="265325" name="Line 109"/>
          <p:cNvSpPr>
            <a:spLocks noChangeShapeType="1"/>
          </p:cNvSpPr>
          <p:nvPr/>
        </p:nvSpPr>
        <p:spPr bwMode="auto">
          <a:xfrm flipV="1">
            <a:off x="4210050" y="5670550"/>
            <a:ext cx="0" cy="152400"/>
          </a:xfrm>
          <a:prstGeom prst="line">
            <a:avLst/>
          </a:prstGeom>
          <a:noFill/>
          <a:ln w="12700">
            <a:solidFill>
              <a:schemeClr val="tx1"/>
            </a:solidFill>
            <a:round/>
            <a:headEnd type="oval" w="med" len="med"/>
            <a:tailEnd type="none" w="lg" len="lg"/>
          </a:ln>
          <a:effectLst/>
        </p:spPr>
        <p:txBody>
          <a:bodyPr wrap="none" anchor="ctr"/>
          <a:lstStyle/>
          <a:p>
            <a:endParaRPr lang="en-US">
              <a:effectLst/>
            </a:endParaRPr>
          </a:p>
        </p:txBody>
      </p:sp>
      <p:sp>
        <p:nvSpPr>
          <p:cNvPr id="265326" name="Line 110"/>
          <p:cNvSpPr>
            <a:spLocks noChangeShapeType="1"/>
          </p:cNvSpPr>
          <p:nvPr/>
        </p:nvSpPr>
        <p:spPr bwMode="auto">
          <a:xfrm flipV="1">
            <a:off x="4405313" y="5670550"/>
            <a:ext cx="0" cy="152400"/>
          </a:xfrm>
          <a:prstGeom prst="line">
            <a:avLst/>
          </a:prstGeom>
          <a:noFill/>
          <a:ln w="12700">
            <a:solidFill>
              <a:schemeClr val="tx1"/>
            </a:solidFill>
            <a:round/>
            <a:headEnd type="oval" w="med" len="med"/>
            <a:tailEnd/>
          </a:ln>
          <a:effectLst/>
        </p:spPr>
        <p:txBody>
          <a:bodyPr wrap="none" anchor="ctr"/>
          <a:lstStyle/>
          <a:p>
            <a:endParaRPr lang="en-US">
              <a:effectLst/>
            </a:endParaRPr>
          </a:p>
        </p:txBody>
      </p:sp>
      <p:sp>
        <p:nvSpPr>
          <p:cNvPr id="265334" name="Text Box 118"/>
          <p:cNvSpPr txBox="1">
            <a:spLocks noChangeArrowheads="1"/>
          </p:cNvSpPr>
          <p:nvPr/>
        </p:nvSpPr>
        <p:spPr bwMode="auto">
          <a:xfrm>
            <a:off x="4743450" y="5837238"/>
            <a:ext cx="247650" cy="311150"/>
          </a:xfrm>
          <a:prstGeom prst="rect">
            <a:avLst/>
          </a:prstGeom>
          <a:noFill/>
          <a:ln w="12700">
            <a:noFill/>
            <a:miter lim="800000"/>
            <a:headEnd/>
            <a:tailEnd/>
          </a:ln>
          <a:effectLst/>
        </p:spPr>
        <p:txBody>
          <a:bodyPr wrap="none">
            <a:spAutoFit/>
          </a:bodyPr>
          <a:lstStyle/>
          <a:p>
            <a:pPr algn="ctr">
              <a:spcBef>
                <a:spcPct val="0"/>
              </a:spcBef>
            </a:pPr>
            <a:r>
              <a:rPr lang="en-US" sz="1800">
                <a:effectLst/>
                <a:latin typeface="Times New Roman" pitchFamily="18" charset="0"/>
              </a:rPr>
              <a:t>/</a:t>
            </a:r>
          </a:p>
        </p:txBody>
      </p:sp>
      <p:sp>
        <p:nvSpPr>
          <p:cNvPr id="265335" name="Text Box 119"/>
          <p:cNvSpPr txBox="1">
            <a:spLocks noChangeArrowheads="1"/>
          </p:cNvSpPr>
          <p:nvPr/>
        </p:nvSpPr>
        <p:spPr bwMode="auto">
          <a:xfrm>
            <a:off x="4743450" y="5667375"/>
            <a:ext cx="247650" cy="311150"/>
          </a:xfrm>
          <a:prstGeom prst="rect">
            <a:avLst/>
          </a:prstGeom>
          <a:noFill/>
          <a:ln w="12700">
            <a:noFill/>
            <a:miter lim="800000"/>
            <a:headEnd/>
            <a:tailEnd/>
          </a:ln>
          <a:effectLst/>
        </p:spPr>
        <p:txBody>
          <a:bodyPr wrap="none">
            <a:spAutoFit/>
          </a:bodyPr>
          <a:lstStyle/>
          <a:p>
            <a:pPr algn="ctr">
              <a:spcBef>
                <a:spcPct val="0"/>
              </a:spcBef>
            </a:pPr>
            <a:r>
              <a:rPr lang="en-US" sz="1800">
                <a:effectLst/>
                <a:latin typeface="Times New Roman" pitchFamily="18" charset="0"/>
              </a:rPr>
              <a:t>/</a:t>
            </a:r>
          </a:p>
        </p:txBody>
      </p:sp>
      <p:sp>
        <p:nvSpPr>
          <p:cNvPr id="265336" name="Text Box 120"/>
          <p:cNvSpPr txBox="1">
            <a:spLocks noChangeArrowheads="1"/>
          </p:cNvSpPr>
          <p:nvPr/>
        </p:nvSpPr>
        <p:spPr bwMode="auto">
          <a:xfrm>
            <a:off x="4629150" y="5594350"/>
            <a:ext cx="284162" cy="265113"/>
          </a:xfrm>
          <a:prstGeom prst="rect">
            <a:avLst/>
          </a:prstGeom>
          <a:noFill/>
          <a:ln w="12700">
            <a:noFill/>
            <a:miter lim="800000"/>
            <a:headEnd/>
            <a:tailEnd/>
          </a:ln>
          <a:effectLst/>
        </p:spPr>
        <p:txBody>
          <a:bodyPr wrap="none">
            <a:spAutoFit/>
          </a:bodyPr>
          <a:lstStyle/>
          <a:p>
            <a:pPr algn="ctr">
              <a:spcBef>
                <a:spcPct val="0"/>
              </a:spcBef>
            </a:pPr>
            <a:r>
              <a:rPr lang="en-US" sz="1400">
                <a:effectLst/>
                <a:latin typeface="Arial" charset="0"/>
              </a:rPr>
              <a:t>3</a:t>
            </a:r>
          </a:p>
        </p:txBody>
      </p:sp>
      <p:sp>
        <p:nvSpPr>
          <p:cNvPr id="265337" name="Text Box 121"/>
          <p:cNvSpPr txBox="1">
            <a:spLocks noChangeArrowheads="1"/>
          </p:cNvSpPr>
          <p:nvPr/>
        </p:nvSpPr>
        <p:spPr bwMode="auto">
          <a:xfrm>
            <a:off x="4625975" y="5999163"/>
            <a:ext cx="284162" cy="265113"/>
          </a:xfrm>
          <a:prstGeom prst="rect">
            <a:avLst/>
          </a:prstGeom>
          <a:noFill/>
          <a:ln w="12700">
            <a:noFill/>
            <a:miter lim="800000"/>
            <a:headEnd/>
            <a:tailEnd/>
          </a:ln>
          <a:effectLst/>
        </p:spPr>
        <p:txBody>
          <a:bodyPr wrap="none">
            <a:spAutoFit/>
          </a:bodyPr>
          <a:lstStyle/>
          <a:p>
            <a:pPr algn="ctr">
              <a:spcBef>
                <a:spcPct val="0"/>
              </a:spcBef>
            </a:pPr>
            <a:r>
              <a:rPr lang="en-US" sz="1400">
                <a:effectLst/>
                <a:latin typeface="Arial" charset="0"/>
              </a:rPr>
              <a:t>3</a:t>
            </a:r>
          </a:p>
        </p:txBody>
      </p:sp>
      <p:sp>
        <p:nvSpPr>
          <p:cNvPr id="265346" name="Text Box 130"/>
          <p:cNvSpPr txBox="1">
            <a:spLocks noChangeArrowheads="1"/>
          </p:cNvSpPr>
          <p:nvPr/>
        </p:nvSpPr>
        <p:spPr bwMode="auto">
          <a:xfrm>
            <a:off x="6099175" y="1931035"/>
            <a:ext cx="784225" cy="265113"/>
          </a:xfrm>
          <a:prstGeom prst="rect">
            <a:avLst/>
          </a:prstGeom>
          <a:noFill/>
          <a:ln w="12700">
            <a:noFill/>
            <a:miter lim="800000"/>
            <a:headEnd/>
            <a:tailEnd/>
          </a:ln>
          <a:effectLst/>
        </p:spPr>
        <p:txBody>
          <a:bodyPr wrap="none">
            <a:spAutoFit/>
          </a:bodyPr>
          <a:lstStyle/>
          <a:p>
            <a:pPr algn="ctr">
              <a:spcBef>
                <a:spcPct val="0"/>
              </a:spcBef>
            </a:pPr>
            <a:r>
              <a:rPr lang="en-US" sz="1400" b="0">
                <a:effectLst/>
                <a:latin typeface="Arial" charset="0"/>
              </a:rPr>
              <a:t>WDDIS</a:t>
            </a:r>
          </a:p>
        </p:txBody>
      </p:sp>
      <p:sp>
        <p:nvSpPr>
          <p:cNvPr id="265354" name="Text Box 138"/>
          <p:cNvSpPr txBox="1">
            <a:spLocks noChangeArrowheads="1"/>
          </p:cNvSpPr>
          <p:nvPr/>
        </p:nvSpPr>
        <p:spPr bwMode="auto">
          <a:xfrm>
            <a:off x="3779838" y="5124133"/>
            <a:ext cx="863600" cy="265113"/>
          </a:xfrm>
          <a:prstGeom prst="rect">
            <a:avLst/>
          </a:prstGeom>
          <a:noFill/>
          <a:ln w="12700">
            <a:noFill/>
            <a:miter lim="800000"/>
            <a:headEnd/>
            <a:tailEnd/>
          </a:ln>
          <a:effectLst/>
        </p:spPr>
        <p:txBody>
          <a:bodyPr wrap="none">
            <a:spAutoFit/>
          </a:bodyPr>
          <a:lstStyle/>
          <a:p>
            <a:pPr algn="ctr">
              <a:spcBef>
                <a:spcPct val="0"/>
              </a:spcBef>
            </a:pPr>
            <a:r>
              <a:rPr lang="en-US" sz="1400" b="0" dirty="0">
                <a:effectLst/>
                <a:latin typeface="Arial" charset="0"/>
              </a:rPr>
              <a:t>WDCHK</a:t>
            </a:r>
          </a:p>
        </p:txBody>
      </p:sp>
      <p:sp>
        <p:nvSpPr>
          <p:cNvPr id="265355" name="Text Box 139"/>
          <p:cNvSpPr txBox="1">
            <a:spLocks noChangeArrowheads="1"/>
          </p:cNvSpPr>
          <p:nvPr/>
        </p:nvSpPr>
        <p:spPr bwMode="auto">
          <a:xfrm>
            <a:off x="5761038" y="5914708"/>
            <a:ext cx="1417637" cy="238125"/>
          </a:xfrm>
          <a:prstGeom prst="rect">
            <a:avLst/>
          </a:prstGeom>
          <a:noFill/>
          <a:ln w="12700">
            <a:noFill/>
            <a:miter lim="800000"/>
            <a:headEnd/>
            <a:tailEnd/>
          </a:ln>
          <a:effectLst/>
        </p:spPr>
        <p:txBody>
          <a:bodyPr wrap="none">
            <a:spAutoFit/>
          </a:bodyPr>
          <a:lstStyle/>
          <a:p>
            <a:pPr algn="ctr">
              <a:spcBef>
                <a:spcPct val="0"/>
              </a:spcBef>
            </a:pPr>
            <a:r>
              <a:rPr lang="en-US" sz="1200">
                <a:effectLst/>
                <a:latin typeface="Arial" charset="0"/>
              </a:rPr>
              <a:t>Bad WDCHK Key</a:t>
            </a:r>
            <a:endParaRPr lang="en-US" sz="1400">
              <a:effectLst/>
              <a:latin typeface="Arial" charset="0"/>
            </a:endParaRPr>
          </a:p>
        </p:txBody>
      </p:sp>
      <p:grpSp>
        <p:nvGrpSpPr>
          <p:cNvPr id="265360" name="Group 144"/>
          <p:cNvGrpSpPr>
            <a:grpSpLocks/>
          </p:cNvGrpSpPr>
          <p:nvPr/>
        </p:nvGrpSpPr>
        <p:grpSpPr bwMode="auto">
          <a:xfrm>
            <a:off x="1957388" y="1688148"/>
            <a:ext cx="579437" cy="314325"/>
            <a:chOff x="723" y="864"/>
            <a:chExt cx="365" cy="198"/>
          </a:xfrm>
        </p:grpSpPr>
        <p:sp>
          <p:nvSpPr>
            <p:cNvPr id="265358" name="Rectangle 142"/>
            <p:cNvSpPr>
              <a:spLocks noChangeArrowheads="1"/>
            </p:cNvSpPr>
            <p:nvPr/>
          </p:nvSpPr>
          <p:spPr bwMode="auto">
            <a:xfrm>
              <a:off x="735" y="864"/>
              <a:ext cx="339" cy="192"/>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359" name="Text Box 143"/>
            <p:cNvSpPr txBox="1">
              <a:spLocks noChangeArrowheads="1"/>
            </p:cNvSpPr>
            <p:nvPr/>
          </p:nvSpPr>
          <p:spPr bwMode="auto">
            <a:xfrm>
              <a:off x="723" y="881"/>
              <a:ext cx="365" cy="181"/>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charset="0"/>
                </a:rPr>
                <a:t>/512</a:t>
              </a:r>
            </a:p>
          </p:txBody>
        </p:sp>
      </p:grpSp>
      <p:sp>
        <p:nvSpPr>
          <p:cNvPr id="265365" name="Rectangle 149"/>
          <p:cNvSpPr>
            <a:spLocks noChangeArrowheads="1"/>
          </p:cNvSpPr>
          <p:nvPr/>
        </p:nvSpPr>
        <p:spPr bwMode="auto">
          <a:xfrm>
            <a:off x="7270750" y="3769360"/>
            <a:ext cx="712787" cy="4603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366" name="Text Box 150"/>
          <p:cNvSpPr txBox="1">
            <a:spLocks noChangeArrowheads="1"/>
          </p:cNvSpPr>
          <p:nvPr/>
        </p:nvSpPr>
        <p:spPr bwMode="auto">
          <a:xfrm>
            <a:off x="7246938" y="3786823"/>
            <a:ext cx="769937" cy="436563"/>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400">
                <a:effectLst/>
                <a:latin typeface="Arial" charset="0"/>
              </a:rPr>
              <a:t>Output</a:t>
            </a:r>
          </a:p>
          <a:p>
            <a:pPr algn="ctr">
              <a:spcBef>
                <a:spcPct val="0"/>
              </a:spcBef>
            </a:pPr>
            <a:r>
              <a:rPr lang="en-US" sz="1400">
                <a:effectLst/>
                <a:latin typeface="Arial" charset="0"/>
              </a:rPr>
              <a:t>Pulse</a:t>
            </a:r>
          </a:p>
        </p:txBody>
      </p:sp>
      <p:sp>
        <p:nvSpPr>
          <p:cNvPr id="265367" name="Line 151"/>
          <p:cNvSpPr>
            <a:spLocks noChangeShapeType="1"/>
          </p:cNvSpPr>
          <p:nvPr/>
        </p:nvSpPr>
        <p:spPr bwMode="auto">
          <a:xfrm>
            <a:off x="6962775" y="4001135"/>
            <a:ext cx="306387"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379" name="Line 163"/>
          <p:cNvSpPr>
            <a:spLocks noChangeShapeType="1"/>
          </p:cNvSpPr>
          <p:nvPr/>
        </p:nvSpPr>
        <p:spPr bwMode="auto">
          <a:xfrm>
            <a:off x="7985125" y="4137660"/>
            <a:ext cx="64770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380" name="Line 164"/>
          <p:cNvSpPr>
            <a:spLocks noChangeShapeType="1"/>
          </p:cNvSpPr>
          <p:nvPr/>
        </p:nvSpPr>
        <p:spPr bwMode="auto">
          <a:xfrm>
            <a:off x="7981950" y="3870960"/>
            <a:ext cx="650875"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381" name="Text Box 165"/>
          <p:cNvSpPr txBox="1">
            <a:spLocks noChangeArrowheads="1"/>
          </p:cNvSpPr>
          <p:nvPr/>
        </p:nvSpPr>
        <p:spPr bwMode="auto">
          <a:xfrm>
            <a:off x="8035925" y="3599498"/>
            <a:ext cx="742950" cy="238125"/>
          </a:xfrm>
          <a:prstGeom prst="rect">
            <a:avLst/>
          </a:prstGeom>
          <a:noFill/>
          <a:ln w="12700">
            <a:noFill/>
            <a:miter lim="800000"/>
            <a:headEnd/>
            <a:tailEnd/>
          </a:ln>
          <a:effectLst/>
        </p:spPr>
        <p:txBody>
          <a:bodyPr wrap="none">
            <a:spAutoFit/>
          </a:bodyPr>
          <a:lstStyle/>
          <a:p>
            <a:pPr algn="ctr">
              <a:spcBef>
                <a:spcPct val="0"/>
              </a:spcBef>
            </a:pPr>
            <a:r>
              <a:rPr lang="en-US" sz="1200">
                <a:effectLst/>
                <a:latin typeface="Arial" charset="0"/>
              </a:rPr>
              <a:t>WDRST</a:t>
            </a:r>
            <a:endParaRPr lang="en-US" sz="1600">
              <a:effectLst/>
              <a:latin typeface="Arial" charset="0"/>
            </a:endParaRPr>
          </a:p>
        </p:txBody>
      </p:sp>
      <p:sp>
        <p:nvSpPr>
          <p:cNvPr id="265382" name="Text Box 166"/>
          <p:cNvSpPr txBox="1">
            <a:spLocks noChangeArrowheads="1"/>
          </p:cNvSpPr>
          <p:nvPr/>
        </p:nvSpPr>
        <p:spPr bwMode="auto">
          <a:xfrm>
            <a:off x="8050213" y="4191635"/>
            <a:ext cx="684212" cy="238125"/>
          </a:xfrm>
          <a:prstGeom prst="rect">
            <a:avLst/>
          </a:prstGeom>
          <a:noFill/>
          <a:ln w="12700">
            <a:noFill/>
            <a:miter lim="800000"/>
            <a:headEnd/>
            <a:tailEnd/>
          </a:ln>
          <a:effectLst/>
        </p:spPr>
        <p:txBody>
          <a:bodyPr wrap="none">
            <a:spAutoFit/>
          </a:bodyPr>
          <a:lstStyle/>
          <a:p>
            <a:pPr algn="ctr">
              <a:spcBef>
                <a:spcPct val="0"/>
              </a:spcBef>
            </a:pPr>
            <a:r>
              <a:rPr lang="en-US" sz="1200">
                <a:effectLst/>
                <a:latin typeface="Arial" charset="0"/>
              </a:rPr>
              <a:t>WDINT</a:t>
            </a:r>
            <a:endParaRPr lang="en-US" sz="1600">
              <a:effectLst/>
              <a:latin typeface="Arial" charset="0"/>
            </a:endParaRPr>
          </a:p>
        </p:txBody>
      </p:sp>
      <p:sp>
        <p:nvSpPr>
          <p:cNvPr id="265396" name="Text Box 180"/>
          <p:cNvSpPr txBox="1">
            <a:spLocks noChangeArrowheads="1"/>
          </p:cNvSpPr>
          <p:nvPr/>
        </p:nvSpPr>
        <p:spPr bwMode="auto">
          <a:xfrm>
            <a:off x="5767388" y="1176973"/>
            <a:ext cx="1423987" cy="265113"/>
          </a:xfrm>
          <a:prstGeom prst="rect">
            <a:avLst/>
          </a:prstGeom>
          <a:noFill/>
          <a:ln w="12700">
            <a:noFill/>
            <a:miter lim="800000"/>
            <a:headEnd/>
            <a:tailEnd/>
          </a:ln>
          <a:effectLst/>
        </p:spPr>
        <p:txBody>
          <a:bodyPr wrap="none">
            <a:spAutoFit/>
          </a:bodyPr>
          <a:lstStyle/>
          <a:p>
            <a:pPr algn="ctr">
              <a:spcBef>
                <a:spcPct val="0"/>
              </a:spcBef>
            </a:pPr>
            <a:r>
              <a:rPr lang="en-US" sz="1400" b="0">
                <a:effectLst/>
                <a:latin typeface="Arial" charset="0"/>
              </a:rPr>
              <a:t>WDOVERRIDE</a:t>
            </a:r>
          </a:p>
        </p:txBody>
      </p:sp>
      <p:sp>
        <p:nvSpPr>
          <p:cNvPr id="265398" name="Text Box 182"/>
          <p:cNvSpPr txBox="1">
            <a:spLocks noChangeArrowheads="1"/>
          </p:cNvSpPr>
          <p:nvPr/>
        </p:nvSpPr>
        <p:spPr bwMode="auto">
          <a:xfrm>
            <a:off x="1535430" y="4759960"/>
            <a:ext cx="904875" cy="238125"/>
          </a:xfrm>
          <a:prstGeom prst="rect">
            <a:avLst/>
          </a:prstGeom>
          <a:noFill/>
          <a:ln w="12700">
            <a:noFill/>
            <a:miter lim="800000"/>
            <a:headEnd/>
            <a:tailEnd/>
          </a:ln>
          <a:effectLst/>
        </p:spPr>
        <p:txBody>
          <a:bodyPr wrap="none">
            <a:spAutoFit/>
          </a:bodyPr>
          <a:lstStyle/>
          <a:p>
            <a:pPr algn="ctr">
              <a:spcBef>
                <a:spcPct val="0"/>
              </a:spcBef>
            </a:pPr>
            <a:r>
              <a:rPr lang="en-US" sz="1200" dirty="0">
                <a:effectLst/>
                <a:latin typeface="Arial" charset="0"/>
              </a:rPr>
              <a:t>Good Key</a:t>
            </a:r>
            <a:endParaRPr lang="en-US" sz="1400" dirty="0">
              <a:effectLst/>
              <a:latin typeface="Arial" charset="0"/>
            </a:endParaRPr>
          </a:p>
        </p:txBody>
      </p:sp>
      <p:sp>
        <p:nvSpPr>
          <p:cNvPr id="265399" name="Freeform 183"/>
          <p:cNvSpPr>
            <a:spLocks/>
          </p:cNvSpPr>
          <p:nvPr/>
        </p:nvSpPr>
        <p:spPr bwMode="auto">
          <a:xfrm>
            <a:off x="4003675" y="5664200"/>
            <a:ext cx="1154112" cy="158750"/>
          </a:xfrm>
          <a:custGeom>
            <a:avLst/>
            <a:gdLst/>
            <a:ahLst/>
            <a:cxnLst>
              <a:cxn ang="0">
                <a:pos x="0" y="0"/>
              </a:cxn>
              <a:cxn ang="0">
                <a:pos x="0" y="100"/>
              </a:cxn>
              <a:cxn ang="0">
                <a:pos x="727" y="100"/>
              </a:cxn>
            </a:cxnLst>
            <a:rect l="0" t="0" r="r" b="b"/>
            <a:pathLst>
              <a:path w="727" h="100">
                <a:moveTo>
                  <a:pt x="0" y="0"/>
                </a:moveTo>
                <a:lnTo>
                  <a:pt x="0" y="100"/>
                </a:lnTo>
                <a:lnTo>
                  <a:pt x="727" y="10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265400" name="Freeform 184"/>
          <p:cNvSpPr>
            <a:spLocks/>
          </p:cNvSpPr>
          <p:nvPr/>
        </p:nvSpPr>
        <p:spPr bwMode="auto">
          <a:xfrm flipV="1">
            <a:off x="4003675" y="5965825"/>
            <a:ext cx="1154112" cy="158750"/>
          </a:xfrm>
          <a:custGeom>
            <a:avLst/>
            <a:gdLst/>
            <a:ahLst/>
            <a:cxnLst>
              <a:cxn ang="0">
                <a:pos x="0" y="0"/>
              </a:cxn>
              <a:cxn ang="0">
                <a:pos x="0" y="100"/>
              </a:cxn>
              <a:cxn ang="0">
                <a:pos x="727" y="100"/>
              </a:cxn>
            </a:cxnLst>
            <a:rect l="0" t="0" r="r" b="b"/>
            <a:pathLst>
              <a:path w="727" h="100">
                <a:moveTo>
                  <a:pt x="0" y="0"/>
                </a:moveTo>
                <a:lnTo>
                  <a:pt x="0" y="100"/>
                </a:lnTo>
                <a:lnTo>
                  <a:pt x="727" y="10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265401" name="Rectangle 185"/>
          <p:cNvSpPr>
            <a:spLocks noChangeArrowheads="1"/>
          </p:cNvSpPr>
          <p:nvPr/>
        </p:nvSpPr>
        <p:spPr bwMode="auto">
          <a:xfrm>
            <a:off x="3041650" y="1516698"/>
            <a:ext cx="1454150" cy="65722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402" name="Text Box 186"/>
          <p:cNvSpPr txBox="1">
            <a:spLocks noChangeArrowheads="1"/>
          </p:cNvSpPr>
          <p:nvPr/>
        </p:nvSpPr>
        <p:spPr bwMode="auto">
          <a:xfrm>
            <a:off x="3125788" y="1586548"/>
            <a:ext cx="1292225" cy="534988"/>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800">
                <a:effectLst/>
                <a:latin typeface="Arial" charset="0"/>
              </a:rPr>
              <a:t>Watchdog</a:t>
            </a:r>
          </a:p>
          <a:p>
            <a:pPr algn="ctr">
              <a:spcBef>
                <a:spcPct val="0"/>
              </a:spcBef>
            </a:pPr>
            <a:r>
              <a:rPr lang="en-US" sz="1800">
                <a:effectLst/>
                <a:latin typeface="Arial" charset="0"/>
              </a:rPr>
              <a:t>Prescaler</a:t>
            </a:r>
          </a:p>
        </p:txBody>
      </p:sp>
      <p:sp>
        <p:nvSpPr>
          <p:cNvPr id="265345" name="Text Box 129"/>
          <p:cNvSpPr txBox="1">
            <a:spLocks noChangeArrowheads="1"/>
          </p:cNvSpPr>
          <p:nvPr/>
        </p:nvSpPr>
        <p:spPr bwMode="auto">
          <a:xfrm>
            <a:off x="3398838" y="1271270"/>
            <a:ext cx="725487" cy="265113"/>
          </a:xfrm>
          <a:prstGeom prst="rect">
            <a:avLst/>
          </a:prstGeom>
          <a:noFill/>
          <a:ln w="12700">
            <a:noFill/>
            <a:miter lim="800000"/>
            <a:headEnd/>
            <a:tailEnd/>
          </a:ln>
          <a:effectLst/>
        </p:spPr>
        <p:txBody>
          <a:bodyPr wrap="none">
            <a:spAutoFit/>
          </a:bodyPr>
          <a:lstStyle/>
          <a:p>
            <a:pPr algn="ctr">
              <a:spcBef>
                <a:spcPct val="0"/>
              </a:spcBef>
            </a:pPr>
            <a:r>
              <a:rPr lang="en-US" sz="1400" b="0" dirty="0">
                <a:effectLst/>
                <a:latin typeface="Arial" charset="0"/>
              </a:rPr>
              <a:t>WDPS</a:t>
            </a:r>
          </a:p>
        </p:txBody>
      </p:sp>
      <p:sp>
        <p:nvSpPr>
          <p:cNvPr id="265404" name="Line 188"/>
          <p:cNvSpPr>
            <a:spLocks noChangeShapeType="1"/>
          </p:cNvSpPr>
          <p:nvPr/>
        </p:nvSpPr>
        <p:spPr bwMode="auto">
          <a:xfrm>
            <a:off x="4494213" y="1846898"/>
            <a:ext cx="1693862" cy="0"/>
          </a:xfrm>
          <a:prstGeom prst="line">
            <a:avLst/>
          </a:prstGeom>
          <a:noFill/>
          <a:ln w="12700">
            <a:solidFill>
              <a:schemeClr val="tx1"/>
            </a:solidFill>
            <a:round/>
            <a:headEnd type="none" w="sm" len="sm"/>
            <a:tailEnd type="oval" w="med" len="med"/>
          </a:ln>
          <a:effectLst/>
        </p:spPr>
        <p:txBody>
          <a:bodyPr/>
          <a:lstStyle/>
          <a:p>
            <a:endParaRPr lang="en-US">
              <a:effectLst/>
            </a:endParaRPr>
          </a:p>
        </p:txBody>
      </p:sp>
      <p:sp>
        <p:nvSpPr>
          <p:cNvPr id="265405" name="Line 189"/>
          <p:cNvSpPr>
            <a:spLocks noChangeShapeType="1"/>
          </p:cNvSpPr>
          <p:nvPr/>
        </p:nvSpPr>
        <p:spPr bwMode="auto">
          <a:xfrm flipH="1">
            <a:off x="6762750" y="1846898"/>
            <a:ext cx="711200" cy="0"/>
          </a:xfrm>
          <a:prstGeom prst="line">
            <a:avLst/>
          </a:prstGeom>
          <a:noFill/>
          <a:ln w="12700">
            <a:solidFill>
              <a:schemeClr val="tx1"/>
            </a:solidFill>
            <a:round/>
            <a:headEnd type="oval" w="med" len="med"/>
            <a:tailEnd type="oval" w="med" len="med"/>
          </a:ln>
          <a:effectLst/>
        </p:spPr>
        <p:txBody>
          <a:bodyPr/>
          <a:lstStyle/>
          <a:p>
            <a:endParaRPr lang="en-US">
              <a:effectLst/>
            </a:endParaRPr>
          </a:p>
        </p:txBody>
      </p:sp>
      <p:sp>
        <p:nvSpPr>
          <p:cNvPr id="265406" name="Freeform 190"/>
          <p:cNvSpPr>
            <a:spLocks/>
          </p:cNvSpPr>
          <p:nvPr/>
        </p:nvSpPr>
        <p:spPr bwMode="auto">
          <a:xfrm>
            <a:off x="1529080" y="4234498"/>
            <a:ext cx="719137" cy="493713"/>
          </a:xfrm>
          <a:custGeom>
            <a:avLst/>
            <a:gdLst/>
            <a:ahLst/>
            <a:cxnLst>
              <a:cxn ang="0">
                <a:pos x="0" y="311"/>
              </a:cxn>
              <a:cxn ang="0">
                <a:pos x="230" y="311"/>
              </a:cxn>
              <a:cxn ang="0">
                <a:pos x="230" y="0"/>
              </a:cxn>
              <a:cxn ang="0">
                <a:pos x="453" y="0"/>
              </a:cxn>
            </a:cxnLst>
            <a:rect l="0" t="0" r="r" b="b"/>
            <a:pathLst>
              <a:path w="453" h="311">
                <a:moveTo>
                  <a:pt x="0" y="311"/>
                </a:moveTo>
                <a:lnTo>
                  <a:pt x="230" y="311"/>
                </a:lnTo>
                <a:lnTo>
                  <a:pt x="230" y="0"/>
                </a:lnTo>
                <a:lnTo>
                  <a:pt x="453" y="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265407" name="Freeform 191"/>
          <p:cNvSpPr>
            <a:spLocks/>
          </p:cNvSpPr>
          <p:nvPr/>
        </p:nvSpPr>
        <p:spPr bwMode="auto">
          <a:xfrm>
            <a:off x="1819275" y="1076960"/>
            <a:ext cx="5657850" cy="2106613"/>
          </a:xfrm>
          <a:custGeom>
            <a:avLst/>
            <a:gdLst/>
            <a:ahLst/>
            <a:cxnLst>
              <a:cxn ang="0">
                <a:pos x="3114" y="0"/>
              </a:cxn>
              <a:cxn ang="0">
                <a:pos x="3564" y="0"/>
              </a:cxn>
              <a:cxn ang="0">
                <a:pos x="3564" y="1056"/>
              </a:cxn>
              <a:cxn ang="0">
                <a:pos x="0" y="1056"/>
              </a:cxn>
              <a:cxn ang="0">
                <a:pos x="0" y="1602"/>
              </a:cxn>
              <a:cxn ang="0">
                <a:pos x="486" y="1602"/>
              </a:cxn>
            </a:cxnLst>
            <a:rect l="0" t="0" r="r" b="b"/>
            <a:pathLst>
              <a:path w="3564" h="1602">
                <a:moveTo>
                  <a:pt x="3114" y="0"/>
                </a:moveTo>
                <a:lnTo>
                  <a:pt x="3564" y="0"/>
                </a:lnTo>
                <a:lnTo>
                  <a:pt x="3564" y="1056"/>
                </a:lnTo>
                <a:lnTo>
                  <a:pt x="0" y="1056"/>
                </a:lnTo>
                <a:lnTo>
                  <a:pt x="0" y="1602"/>
                </a:lnTo>
                <a:lnTo>
                  <a:pt x="486" y="1602"/>
                </a:lnTo>
              </a:path>
            </a:pathLst>
          </a:custGeom>
          <a:noFill/>
          <a:ln w="12700" cap="flat" cmpd="sng">
            <a:solidFill>
              <a:schemeClr val="tx1"/>
            </a:solidFill>
            <a:prstDash val="solid"/>
            <a:round/>
            <a:headEnd type="oval" w="med" len="med"/>
            <a:tailEnd type="triangle" w="med" len="med"/>
          </a:ln>
          <a:effectLst/>
        </p:spPr>
        <p:txBody>
          <a:bodyPr/>
          <a:lstStyle/>
          <a:p>
            <a:endParaRPr lang="en-US">
              <a:effectLst/>
            </a:endParaRPr>
          </a:p>
        </p:txBody>
      </p:sp>
      <p:sp>
        <p:nvSpPr>
          <p:cNvPr id="265409" name="Freeform 193"/>
          <p:cNvSpPr>
            <a:spLocks/>
          </p:cNvSpPr>
          <p:nvPr/>
        </p:nvSpPr>
        <p:spPr bwMode="auto">
          <a:xfrm>
            <a:off x="5283200" y="1072198"/>
            <a:ext cx="898525" cy="771525"/>
          </a:xfrm>
          <a:custGeom>
            <a:avLst/>
            <a:gdLst/>
            <a:ahLst/>
            <a:cxnLst>
              <a:cxn ang="0">
                <a:pos x="566" y="0"/>
              </a:cxn>
              <a:cxn ang="0">
                <a:pos x="0" y="0"/>
              </a:cxn>
              <a:cxn ang="0">
                <a:pos x="0" y="486"/>
              </a:cxn>
            </a:cxnLst>
            <a:rect l="0" t="0" r="r" b="b"/>
            <a:pathLst>
              <a:path w="566" h="486">
                <a:moveTo>
                  <a:pt x="566" y="0"/>
                </a:moveTo>
                <a:lnTo>
                  <a:pt x="0" y="0"/>
                </a:lnTo>
                <a:lnTo>
                  <a:pt x="0" y="486"/>
                </a:lnTo>
              </a:path>
            </a:pathLst>
          </a:custGeom>
          <a:noFill/>
          <a:ln w="12700" cap="flat" cmpd="sng">
            <a:solidFill>
              <a:schemeClr val="tx1"/>
            </a:solidFill>
            <a:prstDash val="solid"/>
            <a:round/>
            <a:headEnd type="oval" w="med" len="med"/>
            <a:tailEnd type="oval" w="med" len="med"/>
          </a:ln>
          <a:effectLst/>
        </p:spPr>
        <p:txBody>
          <a:bodyPr/>
          <a:lstStyle/>
          <a:p>
            <a:endParaRPr lang="en-US">
              <a:effectLst/>
            </a:endParaRPr>
          </a:p>
        </p:txBody>
      </p:sp>
      <p:sp>
        <p:nvSpPr>
          <p:cNvPr id="265410" name="Line 194"/>
          <p:cNvSpPr>
            <a:spLocks noChangeShapeType="1"/>
          </p:cNvSpPr>
          <p:nvPr/>
        </p:nvSpPr>
        <p:spPr bwMode="auto">
          <a:xfrm flipV="1">
            <a:off x="6181725" y="807085"/>
            <a:ext cx="454025" cy="261938"/>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411" name="Line 195"/>
          <p:cNvSpPr>
            <a:spLocks noChangeShapeType="1"/>
          </p:cNvSpPr>
          <p:nvPr/>
        </p:nvSpPr>
        <p:spPr bwMode="auto">
          <a:xfrm flipV="1">
            <a:off x="6189663" y="1583373"/>
            <a:ext cx="454025" cy="261938"/>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412" name="Line 196"/>
          <p:cNvSpPr>
            <a:spLocks noChangeShapeType="1"/>
          </p:cNvSpPr>
          <p:nvPr/>
        </p:nvSpPr>
        <p:spPr bwMode="auto">
          <a:xfrm>
            <a:off x="2514600" y="1842135"/>
            <a:ext cx="52705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413" name="Line 197"/>
          <p:cNvSpPr>
            <a:spLocks noChangeShapeType="1"/>
          </p:cNvSpPr>
          <p:nvPr/>
        </p:nvSpPr>
        <p:spPr bwMode="auto">
          <a:xfrm>
            <a:off x="1447800" y="1835785"/>
            <a:ext cx="527050" cy="0"/>
          </a:xfrm>
          <a:prstGeom prst="line">
            <a:avLst/>
          </a:prstGeom>
          <a:noFill/>
          <a:ln w="12700">
            <a:solidFill>
              <a:schemeClr val="tx1"/>
            </a:solidFill>
            <a:round/>
            <a:headEnd type="none" w="sm" len="sm"/>
            <a:tailEnd type="triangle" w="med" len="med"/>
          </a:ln>
          <a:effectLst/>
        </p:spPr>
        <p:txBody>
          <a:bodyPr/>
          <a:lstStyle/>
          <a:p>
            <a:endParaRPr lang="en-US">
              <a:effectLst/>
            </a:endParaRPr>
          </a:p>
        </p:txBody>
      </p:sp>
      <p:sp>
        <p:nvSpPr>
          <p:cNvPr id="265414" name="Freeform 198"/>
          <p:cNvSpPr>
            <a:spLocks/>
          </p:cNvSpPr>
          <p:nvPr/>
        </p:nvSpPr>
        <p:spPr bwMode="auto">
          <a:xfrm>
            <a:off x="2764155" y="3615373"/>
            <a:ext cx="379254" cy="457200"/>
          </a:xfrm>
          <a:custGeom>
            <a:avLst/>
            <a:gdLst/>
            <a:ahLst/>
            <a:cxnLst>
              <a:cxn ang="0">
                <a:pos x="0" y="288"/>
              </a:cxn>
              <a:cxn ang="0">
                <a:pos x="240" y="288"/>
              </a:cxn>
              <a:cxn ang="0">
                <a:pos x="240" y="0"/>
              </a:cxn>
            </a:cxnLst>
            <a:rect l="0" t="0" r="r" b="b"/>
            <a:pathLst>
              <a:path w="240" h="288">
                <a:moveTo>
                  <a:pt x="0" y="288"/>
                </a:moveTo>
                <a:lnTo>
                  <a:pt x="240" y="288"/>
                </a:lnTo>
                <a:lnTo>
                  <a:pt x="240" y="0"/>
                </a:lnTo>
              </a:path>
            </a:pathLst>
          </a:custGeom>
          <a:noFill/>
          <a:ln w="12700" cap="flat" cmpd="sng">
            <a:solidFill>
              <a:schemeClr val="tx1"/>
            </a:solidFill>
            <a:prstDash val="solid"/>
            <a:round/>
            <a:headEnd type="none" w="sm" len="sm"/>
            <a:tailEnd type="triangle" w="med" len="med"/>
          </a:ln>
          <a:effectLst/>
        </p:spPr>
        <p:txBody>
          <a:bodyPr/>
          <a:lstStyle/>
          <a:p>
            <a:endParaRPr lang="en-US">
              <a:effectLst/>
            </a:endParaRPr>
          </a:p>
        </p:txBody>
      </p:sp>
      <p:sp>
        <p:nvSpPr>
          <p:cNvPr id="265416" name="Freeform 200"/>
          <p:cNvSpPr>
            <a:spLocks/>
          </p:cNvSpPr>
          <p:nvPr/>
        </p:nvSpPr>
        <p:spPr bwMode="auto">
          <a:xfrm>
            <a:off x="5765800" y="4163060"/>
            <a:ext cx="673100" cy="1740852"/>
          </a:xfrm>
          <a:custGeom>
            <a:avLst/>
            <a:gdLst/>
            <a:ahLst/>
            <a:cxnLst>
              <a:cxn ang="0">
                <a:pos x="0" y="525"/>
              </a:cxn>
              <a:cxn ang="0">
                <a:pos x="147" y="525"/>
              </a:cxn>
              <a:cxn ang="0">
                <a:pos x="147" y="0"/>
              </a:cxn>
              <a:cxn ang="0">
                <a:pos x="424" y="0"/>
              </a:cxn>
            </a:cxnLst>
            <a:rect l="0" t="0" r="r" b="b"/>
            <a:pathLst>
              <a:path w="424" h="525">
                <a:moveTo>
                  <a:pt x="0" y="525"/>
                </a:moveTo>
                <a:lnTo>
                  <a:pt x="147" y="525"/>
                </a:lnTo>
                <a:lnTo>
                  <a:pt x="147" y="0"/>
                </a:lnTo>
                <a:lnTo>
                  <a:pt x="424" y="0"/>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265418" name="Freeform 202"/>
          <p:cNvSpPr>
            <a:spLocks/>
          </p:cNvSpPr>
          <p:nvPr/>
        </p:nvSpPr>
        <p:spPr bwMode="auto">
          <a:xfrm>
            <a:off x="4576763" y="3213735"/>
            <a:ext cx="1878012" cy="644525"/>
          </a:xfrm>
          <a:custGeom>
            <a:avLst/>
            <a:gdLst/>
            <a:ahLst/>
            <a:cxnLst>
              <a:cxn ang="0">
                <a:pos x="0" y="0"/>
              </a:cxn>
              <a:cxn ang="0">
                <a:pos x="551" y="0"/>
              </a:cxn>
              <a:cxn ang="0">
                <a:pos x="551" y="354"/>
              </a:cxn>
              <a:cxn ang="0">
                <a:pos x="1155" y="354"/>
              </a:cxn>
            </a:cxnLst>
            <a:rect l="0" t="0" r="r" b="b"/>
            <a:pathLst>
              <a:path w="1155" h="354">
                <a:moveTo>
                  <a:pt x="0" y="0"/>
                </a:moveTo>
                <a:lnTo>
                  <a:pt x="551" y="0"/>
                </a:lnTo>
                <a:lnTo>
                  <a:pt x="551" y="354"/>
                </a:lnTo>
                <a:lnTo>
                  <a:pt x="1155" y="354"/>
                </a:lnTo>
              </a:path>
            </a:pathLst>
          </a:custGeom>
          <a:noFill/>
          <a:ln w="12700" cap="flat" cmpd="sng">
            <a:solidFill>
              <a:schemeClr val="tx1"/>
            </a:solidFill>
            <a:prstDash val="solid"/>
            <a:round/>
            <a:headEnd type="none" w="sm" len="sm"/>
            <a:tailEnd type="none" w="sm" len="sm"/>
          </a:ln>
          <a:effectLst/>
        </p:spPr>
        <p:txBody>
          <a:bodyPr/>
          <a:lstStyle/>
          <a:p>
            <a:endParaRPr lang="en-US">
              <a:effectLst/>
            </a:endParaRPr>
          </a:p>
        </p:txBody>
      </p:sp>
      <p:sp>
        <p:nvSpPr>
          <p:cNvPr id="67" name="Text Box 129"/>
          <p:cNvSpPr txBox="1">
            <a:spLocks noChangeArrowheads="1"/>
          </p:cNvSpPr>
          <p:nvPr/>
        </p:nvSpPr>
        <p:spPr bwMode="auto">
          <a:xfrm>
            <a:off x="3117702" y="2531110"/>
            <a:ext cx="982961"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effectLst/>
                <a:latin typeface="Arial" charset="0"/>
              </a:rPr>
              <a:t>WDCNTR</a:t>
            </a:r>
            <a:endParaRPr lang="en-US" sz="1400" b="0" dirty="0">
              <a:effectLst/>
              <a:latin typeface="Arial" charset="0"/>
            </a:endParaRPr>
          </a:p>
        </p:txBody>
      </p:sp>
      <p:sp>
        <p:nvSpPr>
          <p:cNvPr id="68" name="Rectangle 76"/>
          <p:cNvSpPr>
            <a:spLocks noChangeArrowheads="1"/>
          </p:cNvSpPr>
          <p:nvPr/>
        </p:nvSpPr>
        <p:spPr bwMode="auto">
          <a:xfrm>
            <a:off x="3540759" y="4356735"/>
            <a:ext cx="1007427" cy="53340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69" name="Text Box 77"/>
          <p:cNvSpPr txBox="1">
            <a:spLocks noChangeArrowheads="1"/>
          </p:cNvSpPr>
          <p:nvPr/>
        </p:nvSpPr>
        <p:spPr bwMode="auto">
          <a:xfrm>
            <a:off x="3493160" y="4393687"/>
            <a:ext cx="1138740" cy="486287"/>
          </a:xfrm>
          <a:prstGeom prst="rect">
            <a:avLst/>
          </a:prstGeom>
          <a:noFill/>
          <a:ln w="12700">
            <a:noFill/>
            <a:miter lim="800000"/>
            <a:headEnd type="none" w="sm" len="sm"/>
            <a:tailEnd type="none" w="sm" len="sm"/>
          </a:ln>
          <a:effectLst/>
        </p:spPr>
        <p:txBody>
          <a:bodyPr wrap="square">
            <a:spAutoFit/>
          </a:bodyPr>
          <a:lstStyle/>
          <a:p>
            <a:pPr algn="ctr">
              <a:spcBef>
                <a:spcPct val="0"/>
              </a:spcBef>
            </a:pPr>
            <a:r>
              <a:rPr lang="en-US" sz="1600" dirty="0" smtClean="0">
                <a:effectLst/>
                <a:latin typeface="Arial" charset="0"/>
              </a:rPr>
              <a:t>window minimum</a:t>
            </a:r>
            <a:endParaRPr lang="en-US" sz="1600" dirty="0">
              <a:effectLst/>
              <a:latin typeface="Arial" charset="0"/>
            </a:endParaRPr>
          </a:p>
        </p:txBody>
      </p:sp>
      <p:sp>
        <p:nvSpPr>
          <p:cNvPr id="70" name="Text Box 129"/>
          <p:cNvSpPr txBox="1">
            <a:spLocks noChangeArrowheads="1"/>
          </p:cNvSpPr>
          <p:nvPr/>
        </p:nvSpPr>
        <p:spPr bwMode="auto">
          <a:xfrm>
            <a:off x="3543855" y="4121680"/>
            <a:ext cx="914033"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effectLst/>
                <a:latin typeface="Arial" charset="0"/>
              </a:rPr>
              <a:t>WDWCR</a:t>
            </a:r>
            <a:endParaRPr lang="en-US" sz="1400" b="0" dirty="0">
              <a:effectLst/>
              <a:latin typeface="Arial" charset="0"/>
            </a:endParaRPr>
          </a:p>
        </p:txBody>
      </p:sp>
      <p:sp>
        <p:nvSpPr>
          <p:cNvPr id="73" name="Text Box 182"/>
          <p:cNvSpPr txBox="1">
            <a:spLocks noChangeArrowheads="1"/>
          </p:cNvSpPr>
          <p:nvPr/>
        </p:nvSpPr>
        <p:spPr bwMode="auto">
          <a:xfrm>
            <a:off x="4547588" y="4089400"/>
            <a:ext cx="867692" cy="535531"/>
          </a:xfrm>
          <a:prstGeom prst="rect">
            <a:avLst/>
          </a:prstGeom>
          <a:noFill/>
          <a:ln w="12700">
            <a:noFill/>
            <a:miter lim="800000"/>
            <a:headEnd/>
            <a:tailEnd/>
          </a:ln>
          <a:effectLst/>
        </p:spPr>
        <p:txBody>
          <a:bodyPr wrap="square">
            <a:spAutoFit/>
          </a:bodyPr>
          <a:lstStyle/>
          <a:p>
            <a:pPr algn="ctr">
              <a:spcBef>
                <a:spcPct val="0"/>
              </a:spcBef>
            </a:pPr>
            <a:r>
              <a:rPr lang="en-US" sz="1200" dirty="0" smtClean="0">
                <a:effectLst/>
                <a:latin typeface="Arial" charset="0"/>
              </a:rPr>
              <a:t>WDCNTR </a:t>
            </a:r>
            <a:r>
              <a:rPr lang="en-US" sz="1200" i="1" dirty="0" smtClean="0">
                <a:effectLst/>
                <a:latin typeface="Arial" charset="0"/>
              </a:rPr>
              <a:t>less than </a:t>
            </a:r>
            <a:r>
              <a:rPr lang="en-US" sz="1200" dirty="0" smtClean="0">
                <a:effectLst/>
                <a:latin typeface="Arial" charset="0"/>
              </a:rPr>
              <a:t>WDWCR</a:t>
            </a:r>
            <a:endParaRPr lang="en-US" sz="1400" dirty="0">
              <a:effectLst/>
              <a:latin typeface="Arial" charset="0"/>
            </a:endParaRPr>
          </a:p>
        </p:txBody>
      </p:sp>
      <p:cxnSp>
        <p:nvCxnSpPr>
          <p:cNvPr id="5" name="Elbow Connector 4"/>
          <p:cNvCxnSpPr>
            <a:stCxn id="68" idx="3"/>
            <a:endCxn id="265281" idx="3"/>
          </p:cNvCxnSpPr>
          <p:nvPr/>
        </p:nvCxnSpPr>
        <p:spPr bwMode="auto">
          <a:xfrm flipV="1">
            <a:off x="4548186" y="4009073"/>
            <a:ext cx="1927221" cy="614362"/>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sp>
        <p:nvSpPr>
          <p:cNvPr id="81" name="Text Box 61"/>
          <p:cNvSpPr txBox="1">
            <a:spLocks noChangeArrowheads="1"/>
          </p:cNvSpPr>
          <p:nvPr/>
        </p:nvSpPr>
        <p:spPr bwMode="auto">
          <a:xfrm>
            <a:off x="3741884" y="3369781"/>
            <a:ext cx="553357" cy="30777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400" dirty="0" smtClean="0">
                <a:effectLst/>
                <a:latin typeface="Arial" charset="0"/>
              </a:rPr>
              <a:t>CNT</a:t>
            </a:r>
            <a:endParaRPr lang="en-US" sz="2000" dirty="0">
              <a:effectLst/>
              <a:latin typeface="Arial" charset="0"/>
            </a:endParaRPr>
          </a:p>
        </p:txBody>
      </p:sp>
      <p:cxnSp>
        <p:nvCxnSpPr>
          <p:cNvPr id="14" name="Straight Arrow Connector 13"/>
          <p:cNvCxnSpPr/>
          <p:nvPr/>
        </p:nvCxnSpPr>
        <p:spPr bwMode="auto">
          <a:xfrm>
            <a:off x="1888648" y="4723448"/>
            <a:ext cx="1649597" cy="0"/>
          </a:xfrm>
          <a:prstGeom prst="straightConnector1">
            <a:avLst/>
          </a:prstGeom>
          <a:solidFill>
            <a:schemeClr val="accent1"/>
          </a:solidFill>
          <a:ln w="12700" cap="flat" cmpd="sng" algn="ctr">
            <a:solidFill>
              <a:schemeClr val="tx1"/>
            </a:solidFill>
            <a:prstDash val="solid"/>
            <a:round/>
            <a:headEnd type="oval" w="med" len="med"/>
            <a:tailEnd type="triangle"/>
          </a:ln>
          <a:effectLst/>
        </p:spPr>
      </p:cxnSp>
      <p:sp>
        <p:nvSpPr>
          <p:cNvPr id="86" name="Text Box 129"/>
          <p:cNvSpPr txBox="1">
            <a:spLocks noChangeArrowheads="1"/>
          </p:cNvSpPr>
          <p:nvPr/>
        </p:nvSpPr>
        <p:spPr bwMode="auto">
          <a:xfrm>
            <a:off x="646630" y="6005830"/>
            <a:ext cx="845104"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effectLst/>
                <a:latin typeface="Arial" charset="0"/>
              </a:rPr>
              <a:t>WDKEY</a:t>
            </a:r>
            <a:endParaRPr lang="en-US" sz="1400" b="0" dirty="0">
              <a:effectLst/>
              <a:latin typeface="Arial" charset="0"/>
            </a:endParaRPr>
          </a:p>
        </p:txBody>
      </p:sp>
    </p:spTree>
    <p:custDataLst>
      <p:tags r:id="rId1"/>
    </p:custDataLst>
    <p:extLst>
      <p:ext uri="{BB962C8B-B14F-4D97-AF65-F5344CB8AC3E}">
        <p14:creationId xmlns:p14="http://schemas.microsoft.com/office/powerpoint/2010/main" val="176223104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F28x7x </a:t>
            </a:r>
            <a:r>
              <a:rPr lang="en-US" dirty="0"/>
              <a:t>GPIO Grouping </a:t>
            </a:r>
            <a:r>
              <a:rPr lang="en-US" dirty="0" smtClean="0"/>
              <a:t>Overview</a:t>
            </a:r>
            <a:endParaRPr lang="en-US" sz="1800" dirty="0"/>
          </a:p>
        </p:txBody>
      </p:sp>
      <p:sp>
        <p:nvSpPr>
          <p:cNvPr id="27" name="Rectangle 24"/>
          <p:cNvSpPr>
            <a:spLocks noChangeArrowheads="1"/>
          </p:cNvSpPr>
          <p:nvPr/>
        </p:nvSpPr>
        <p:spPr bwMode="auto">
          <a:xfrm>
            <a:off x="482600" y="836684"/>
            <a:ext cx="381000" cy="585010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8" name="Text Box 25"/>
          <p:cNvSpPr txBox="1">
            <a:spLocks noChangeArrowheads="1"/>
          </p:cNvSpPr>
          <p:nvPr/>
        </p:nvSpPr>
        <p:spPr bwMode="auto">
          <a:xfrm rot="5400000">
            <a:off x="-2260684" y="3618067"/>
            <a:ext cx="5850105" cy="287338"/>
          </a:xfrm>
          <a:prstGeom prst="rect">
            <a:avLst/>
          </a:prstGeom>
          <a:noFill/>
          <a:ln w="12700">
            <a:noFill/>
            <a:miter lim="800000"/>
            <a:headEnd type="none" w="sm" len="sm"/>
            <a:tailEnd type="none" w="sm" len="sm"/>
          </a:ln>
          <a:effectLst/>
        </p:spPr>
        <p:txBody>
          <a:bodyPr wrap="square">
            <a:spAutoFit/>
          </a:bodyPr>
          <a:lstStyle/>
          <a:p>
            <a:pPr algn="ctr"/>
            <a:r>
              <a:rPr lang="en-US" sz="1600" dirty="0">
                <a:effectLst/>
                <a:latin typeface="Arial" charset="0"/>
              </a:rPr>
              <a:t>Internal Bus</a:t>
            </a:r>
          </a:p>
        </p:txBody>
      </p:sp>
      <p:grpSp>
        <p:nvGrpSpPr>
          <p:cNvPr id="67" name="Group 66"/>
          <p:cNvGrpSpPr/>
          <p:nvPr/>
        </p:nvGrpSpPr>
        <p:grpSpPr>
          <a:xfrm>
            <a:off x="855892" y="1067113"/>
            <a:ext cx="7987963" cy="2361888"/>
            <a:chOff x="855892" y="3083358"/>
            <a:chExt cx="7987963" cy="2361888"/>
          </a:xfrm>
        </p:grpSpPr>
        <p:sp>
          <p:nvSpPr>
            <p:cNvPr id="8" name="Line 49"/>
            <p:cNvSpPr>
              <a:spLocks noChangeShapeType="1"/>
            </p:cNvSpPr>
            <p:nvPr/>
          </p:nvSpPr>
          <p:spPr bwMode="auto">
            <a:xfrm flipH="1" flipV="1">
              <a:off x="6838552" y="4869175"/>
              <a:ext cx="119748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14" name="Line 8"/>
            <p:cNvSpPr>
              <a:spLocks noChangeShapeType="1"/>
            </p:cNvSpPr>
            <p:nvPr/>
          </p:nvSpPr>
          <p:spPr bwMode="auto">
            <a:xfrm>
              <a:off x="7747355" y="3782262"/>
              <a:ext cx="29343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15" name="Line 9"/>
            <p:cNvSpPr>
              <a:spLocks noChangeShapeType="1"/>
            </p:cNvSpPr>
            <p:nvPr/>
          </p:nvSpPr>
          <p:spPr bwMode="auto">
            <a:xfrm>
              <a:off x="8343792" y="4272252"/>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16" name="Line 10"/>
            <p:cNvSpPr>
              <a:spLocks noChangeShapeType="1"/>
            </p:cNvSpPr>
            <p:nvPr/>
          </p:nvSpPr>
          <p:spPr bwMode="auto">
            <a:xfrm>
              <a:off x="857200" y="3601821"/>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20" name="Line 14"/>
            <p:cNvSpPr>
              <a:spLocks noChangeShapeType="1"/>
            </p:cNvSpPr>
            <p:nvPr/>
          </p:nvSpPr>
          <p:spPr bwMode="auto">
            <a:xfrm>
              <a:off x="855892" y="4926782"/>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44" name="Line 48"/>
            <p:cNvSpPr>
              <a:spLocks noChangeShapeType="1"/>
            </p:cNvSpPr>
            <p:nvPr/>
          </p:nvSpPr>
          <p:spPr bwMode="auto">
            <a:xfrm>
              <a:off x="6839613" y="3784802"/>
              <a:ext cx="30994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50" name="Rectangle 3"/>
            <p:cNvSpPr>
              <a:spLocks noChangeArrowheads="1"/>
            </p:cNvSpPr>
            <p:nvPr/>
          </p:nvSpPr>
          <p:spPr bwMode="auto">
            <a:xfrm>
              <a:off x="1358380" y="3083358"/>
              <a:ext cx="1555389"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A Group</a:t>
              </a:r>
            </a:p>
            <a:p>
              <a:pPr algn="ctr">
                <a:lnSpc>
                  <a:spcPct val="100000"/>
                </a:lnSpc>
                <a:spcBef>
                  <a:spcPts val="0"/>
                </a:spcBef>
              </a:pPr>
              <a:r>
                <a:rPr lang="en-US" sz="1600" dirty="0" smtClean="0">
                  <a:effectLst/>
                  <a:cs typeface="Arial" pitchFamily="34" charset="0"/>
                </a:rPr>
                <a:t>Mux1 Register</a:t>
              </a:r>
            </a:p>
            <a:p>
              <a:pPr algn="ctr">
                <a:lnSpc>
                  <a:spcPct val="100000"/>
                </a:lnSpc>
                <a:spcBef>
                  <a:spcPts val="0"/>
                </a:spcBef>
              </a:pPr>
              <a:r>
                <a:rPr lang="en-US" sz="1600" dirty="0" smtClean="0">
                  <a:effectLst/>
                  <a:cs typeface="Arial" pitchFamily="34" charset="0"/>
                </a:rPr>
                <a:t>(GPAGMUX1)</a:t>
              </a:r>
            </a:p>
            <a:p>
              <a:pPr algn="ctr">
                <a:lnSpc>
                  <a:spcPct val="100000"/>
                </a:lnSpc>
                <a:spcBef>
                  <a:spcPts val="0"/>
                </a:spcBef>
              </a:pPr>
              <a:r>
                <a:rPr lang="en-US" sz="1600" dirty="0" smtClean="0">
                  <a:effectLst/>
                  <a:cs typeface="Arial" pitchFamily="34" charset="0"/>
                </a:rPr>
                <a:t>[GPIO 0 to 15]</a:t>
              </a:r>
              <a:endParaRPr lang="en-US" sz="1600" dirty="0">
                <a:effectLst/>
                <a:cs typeface="Arial" pitchFamily="34" charset="0"/>
              </a:endParaRPr>
            </a:p>
          </p:txBody>
        </p:sp>
        <p:sp>
          <p:nvSpPr>
            <p:cNvPr id="53" name="Rectangle 5"/>
            <p:cNvSpPr>
              <a:spLocks noChangeArrowheads="1"/>
            </p:cNvSpPr>
            <p:nvPr/>
          </p:nvSpPr>
          <p:spPr bwMode="auto">
            <a:xfrm>
              <a:off x="5340772" y="3083358"/>
              <a:ext cx="1497781" cy="2358062"/>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rPr>
                <a:t>GPIO Port A</a:t>
              </a:r>
            </a:p>
            <a:p>
              <a:pPr algn="ctr">
                <a:lnSpc>
                  <a:spcPct val="100000"/>
                </a:lnSpc>
                <a:spcBef>
                  <a:spcPts val="0"/>
                </a:spcBef>
              </a:pPr>
              <a:r>
                <a:rPr lang="en-US" sz="1600" dirty="0" smtClean="0">
                  <a:effectLst/>
                </a:rPr>
                <a:t>Direction Register</a:t>
              </a:r>
            </a:p>
            <a:p>
              <a:pPr algn="ctr">
                <a:lnSpc>
                  <a:spcPct val="100000"/>
                </a:lnSpc>
                <a:spcBef>
                  <a:spcPts val="0"/>
                </a:spcBef>
              </a:pPr>
              <a:r>
                <a:rPr lang="en-US" sz="1600" dirty="0" smtClean="0">
                  <a:effectLst/>
                </a:rPr>
                <a:t>(GPADIR)</a:t>
              </a:r>
            </a:p>
            <a:p>
              <a:pPr algn="ctr">
                <a:lnSpc>
                  <a:spcPct val="100000"/>
                </a:lnSpc>
                <a:spcBef>
                  <a:spcPts val="0"/>
                </a:spcBef>
              </a:pPr>
              <a:r>
                <a:rPr lang="en-US" sz="1600" dirty="0" smtClean="0">
                  <a:effectLst/>
                </a:rPr>
                <a:t>[GPIO 0 to 31]</a:t>
              </a:r>
              <a:endParaRPr lang="en-US" sz="1600" dirty="0">
                <a:effectLst/>
              </a:endParaRPr>
            </a:p>
          </p:txBody>
        </p:sp>
        <p:sp>
          <p:nvSpPr>
            <p:cNvPr id="54" name="Rectangle 3"/>
            <p:cNvSpPr>
              <a:spLocks noChangeArrowheads="1"/>
            </p:cNvSpPr>
            <p:nvPr/>
          </p:nvSpPr>
          <p:spPr bwMode="auto">
            <a:xfrm>
              <a:off x="3374625" y="3087183"/>
              <a:ext cx="1497782"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A Mux1</a:t>
              </a:r>
            </a:p>
            <a:p>
              <a:pPr algn="ctr">
                <a:lnSpc>
                  <a:spcPct val="100000"/>
                </a:lnSpc>
                <a:spcBef>
                  <a:spcPts val="0"/>
                </a:spcBef>
              </a:pPr>
              <a:r>
                <a:rPr lang="en-US" sz="1600" dirty="0" smtClean="0">
                  <a:effectLst/>
                  <a:cs typeface="Arial" pitchFamily="34" charset="0"/>
                </a:rPr>
                <a:t>Register</a:t>
              </a:r>
            </a:p>
            <a:p>
              <a:pPr algn="ctr">
                <a:lnSpc>
                  <a:spcPct val="100000"/>
                </a:lnSpc>
                <a:spcBef>
                  <a:spcPts val="0"/>
                </a:spcBef>
              </a:pPr>
              <a:r>
                <a:rPr lang="en-US" sz="1600" dirty="0" smtClean="0">
                  <a:effectLst/>
                  <a:cs typeface="Arial" pitchFamily="34" charset="0"/>
                </a:rPr>
                <a:t>(GPAMUX1)</a:t>
              </a:r>
            </a:p>
            <a:p>
              <a:pPr algn="ctr">
                <a:lnSpc>
                  <a:spcPct val="100000"/>
                </a:lnSpc>
                <a:spcBef>
                  <a:spcPts val="0"/>
                </a:spcBef>
              </a:pPr>
              <a:r>
                <a:rPr lang="en-US" sz="1600" dirty="0" smtClean="0">
                  <a:effectLst/>
                  <a:cs typeface="Arial" pitchFamily="34" charset="0"/>
                </a:rPr>
                <a:t>[GPIO 0 to 15]</a:t>
              </a:r>
              <a:endParaRPr lang="en-US" sz="1600" dirty="0">
                <a:effectLst/>
                <a:cs typeface="Arial" pitchFamily="34" charset="0"/>
              </a:endParaRPr>
            </a:p>
          </p:txBody>
        </p:sp>
        <p:sp>
          <p:nvSpPr>
            <p:cNvPr id="57" name="Rectangle 3"/>
            <p:cNvSpPr>
              <a:spLocks noChangeArrowheads="1"/>
            </p:cNvSpPr>
            <p:nvPr/>
          </p:nvSpPr>
          <p:spPr bwMode="auto">
            <a:xfrm>
              <a:off x="1358380" y="4408319"/>
              <a:ext cx="1555389"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A Group</a:t>
              </a:r>
            </a:p>
            <a:p>
              <a:pPr algn="ctr">
                <a:lnSpc>
                  <a:spcPct val="100000"/>
                </a:lnSpc>
                <a:spcBef>
                  <a:spcPts val="0"/>
                </a:spcBef>
              </a:pPr>
              <a:r>
                <a:rPr lang="en-US" sz="1600" dirty="0" smtClean="0">
                  <a:effectLst/>
                  <a:cs typeface="Arial" pitchFamily="34" charset="0"/>
                </a:rPr>
                <a:t>Mux2 Register</a:t>
              </a:r>
            </a:p>
            <a:p>
              <a:pPr algn="ctr">
                <a:lnSpc>
                  <a:spcPct val="100000"/>
                </a:lnSpc>
                <a:spcBef>
                  <a:spcPts val="0"/>
                </a:spcBef>
              </a:pPr>
              <a:r>
                <a:rPr lang="en-US" sz="1600" dirty="0" smtClean="0">
                  <a:effectLst/>
                  <a:cs typeface="Arial" pitchFamily="34" charset="0"/>
                </a:rPr>
                <a:t>(GPAGMUX2)</a:t>
              </a:r>
            </a:p>
            <a:p>
              <a:pPr algn="ctr">
                <a:lnSpc>
                  <a:spcPct val="100000"/>
                </a:lnSpc>
                <a:spcBef>
                  <a:spcPts val="0"/>
                </a:spcBef>
              </a:pPr>
              <a:r>
                <a:rPr lang="en-US" sz="1600" dirty="0" smtClean="0">
                  <a:effectLst/>
                  <a:cs typeface="Arial" pitchFamily="34" charset="0"/>
                </a:rPr>
                <a:t>[GPIO 16 to 31]</a:t>
              </a:r>
              <a:endParaRPr lang="en-US" sz="1600" dirty="0">
                <a:effectLst/>
                <a:cs typeface="Arial" pitchFamily="34" charset="0"/>
              </a:endParaRPr>
            </a:p>
          </p:txBody>
        </p:sp>
        <p:sp>
          <p:nvSpPr>
            <p:cNvPr id="58" name="Rectangle 3"/>
            <p:cNvSpPr>
              <a:spLocks noChangeArrowheads="1"/>
            </p:cNvSpPr>
            <p:nvPr/>
          </p:nvSpPr>
          <p:spPr bwMode="auto">
            <a:xfrm>
              <a:off x="3374625" y="4412144"/>
              <a:ext cx="1497782"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A Mux2</a:t>
              </a:r>
            </a:p>
            <a:p>
              <a:pPr algn="ctr">
                <a:lnSpc>
                  <a:spcPct val="100000"/>
                </a:lnSpc>
                <a:spcBef>
                  <a:spcPts val="0"/>
                </a:spcBef>
              </a:pPr>
              <a:r>
                <a:rPr lang="en-US" sz="1600" dirty="0" smtClean="0">
                  <a:effectLst/>
                  <a:cs typeface="Arial" pitchFamily="34" charset="0"/>
                </a:rPr>
                <a:t>Register</a:t>
              </a:r>
            </a:p>
            <a:p>
              <a:pPr algn="ctr">
                <a:lnSpc>
                  <a:spcPct val="100000"/>
                </a:lnSpc>
                <a:spcBef>
                  <a:spcPts val="0"/>
                </a:spcBef>
              </a:pPr>
              <a:r>
                <a:rPr lang="en-US" sz="1600" dirty="0" smtClean="0">
                  <a:effectLst/>
                  <a:cs typeface="Arial" pitchFamily="34" charset="0"/>
                </a:rPr>
                <a:t>(GPAMUX2)</a:t>
              </a:r>
            </a:p>
            <a:p>
              <a:pPr algn="ctr">
                <a:lnSpc>
                  <a:spcPct val="100000"/>
                </a:lnSpc>
                <a:spcBef>
                  <a:spcPts val="0"/>
                </a:spcBef>
              </a:pPr>
              <a:r>
                <a:rPr lang="en-US" sz="1600" dirty="0" smtClean="0">
                  <a:effectLst/>
                  <a:cs typeface="Arial" pitchFamily="34" charset="0"/>
                </a:rPr>
                <a:t>[GPIO 16 to 31]</a:t>
              </a:r>
              <a:endParaRPr lang="en-US" sz="1600" dirty="0">
                <a:effectLst/>
                <a:cs typeface="Arial" pitchFamily="34" charset="0"/>
              </a:endParaRPr>
            </a:p>
          </p:txBody>
        </p:sp>
        <p:grpSp>
          <p:nvGrpSpPr>
            <p:cNvPr id="62" name="Group 61"/>
            <p:cNvGrpSpPr/>
            <p:nvPr/>
          </p:nvGrpSpPr>
          <p:grpSpPr>
            <a:xfrm>
              <a:off x="8040792" y="3087183"/>
              <a:ext cx="306076" cy="2358063"/>
              <a:chOff x="8184476" y="3087183"/>
              <a:chExt cx="306076" cy="2358063"/>
            </a:xfrm>
          </p:grpSpPr>
          <p:sp>
            <p:nvSpPr>
              <p:cNvPr id="59" name="Rectangle 11"/>
              <p:cNvSpPr>
                <a:spLocks noChangeArrowheads="1"/>
              </p:cNvSpPr>
              <p:nvPr/>
            </p:nvSpPr>
            <p:spPr bwMode="auto">
              <a:xfrm>
                <a:off x="8184476" y="3087183"/>
                <a:ext cx="304800" cy="235806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dirty="0">
                  <a:effectLst/>
                </a:endParaRPr>
              </a:p>
            </p:txBody>
          </p:sp>
          <p:sp>
            <p:nvSpPr>
              <p:cNvPr id="60" name="Text Box 12"/>
              <p:cNvSpPr txBox="1">
                <a:spLocks noChangeArrowheads="1"/>
              </p:cNvSpPr>
              <p:nvPr/>
            </p:nvSpPr>
            <p:spPr bwMode="auto">
              <a:xfrm rot="5400000">
                <a:off x="7166867" y="4121561"/>
                <a:ext cx="2358060" cy="289310"/>
              </a:xfrm>
              <a:prstGeom prst="rect">
                <a:avLst/>
              </a:prstGeom>
              <a:noFill/>
              <a:ln w="12700">
                <a:noFill/>
                <a:miter lim="800000"/>
                <a:headEnd type="none" w="sm" len="sm"/>
                <a:tailEnd type="none" w="sm" len="sm"/>
              </a:ln>
              <a:effectLst/>
            </p:spPr>
            <p:txBody>
              <a:bodyPr wrap="square">
                <a:spAutoFit/>
              </a:bodyPr>
              <a:lstStyle/>
              <a:p>
                <a:pPr algn="ctr">
                  <a:spcBef>
                    <a:spcPct val="0"/>
                  </a:spcBef>
                </a:pPr>
                <a:r>
                  <a:rPr lang="en-US" sz="1600" dirty="0">
                    <a:effectLst/>
                  </a:rPr>
                  <a:t>GPIO Port A</a:t>
                </a:r>
              </a:p>
            </p:txBody>
          </p:sp>
        </p:grpSp>
        <p:sp>
          <p:nvSpPr>
            <p:cNvPr id="61" name="Text Box 47"/>
            <p:cNvSpPr txBox="1">
              <a:spLocks noChangeArrowheads="1"/>
            </p:cNvSpPr>
            <p:nvPr/>
          </p:nvSpPr>
          <p:spPr bwMode="auto">
            <a:xfrm>
              <a:off x="7149560" y="3477902"/>
              <a:ext cx="595035" cy="584775"/>
            </a:xfrm>
            <a:prstGeom prst="rect">
              <a:avLst/>
            </a:prstGeom>
            <a:solidFill>
              <a:schemeClr val="accent2"/>
            </a:solidFill>
            <a:ln w="12700" algn="ctr">
              <a:solidFill>
                <a:schemeClr val="tx1"/>
              </a:solidFill>
              <a:miter lim="800000"/>
              <a:headEnd/>
              <a:tailEnd/>
            </a:ln>
            <a:effectLst/>
          </p:spPr>
          <p:txBody>
            <a:bodyPr wrap="none">
              <a:spAutoFit/>
            </a:bodyPr>
            <a:lstStyle/>
            <a:p>
              <a:pPr algn="ctr">
                <a:lnSpc>
                  <a:spcPct val="100000"/>
                </a:lnSpc>
                <a:spcBef>
                  <a:spcPts val="0"/>
                </a:spcBef>
              </a:pPr>
              <a:r>
                <a:rPr lang="en-US" sz="1600" dirty="0">
                  <a:effectLst/>
                </a:rPr>
                <a:t>Input</a:t>
              </a:r>
            </a:p>
            <a:p>
              <a:pPr algn="ctr">
                <a:lnSpc>
                  <a:spcPct val="100000"/>
                </a:lnSpc>
                <a:spcBef>
                  <a:spcPts val="0"/>
                </a:spcBef>
              </a:pPr>
              <a:r>
                <a:rPr lang="en-US" sz="1600" dirty="0" err="1">
                  <a:effectLst/>
                </a:rPr>
                <a:t>Qual</a:t>
              </a:r>
              <a:endParaRPr lang="en-US" sz="1600" dirty="0">
                <a:effectLst/>
              </a:endParaRPr>
            </a:p>
          </p:txBody>
        </p:sp>
        <p:sp>
          <p:nvSpPr>
            <p:cNvPr id="63" name="Line 7"/>
            <p:cNvSpPr>
              <a:spLocks noChangeShapeType="1"/>
            </p:cNvSpPr>
            <p:nvPr/>
          </p:nvSpPr>
          <p:spPr bwMode="auto">
            <a:xfrm>
              <a:off x="2906238" y="3601821"/>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64" name="Line 13"/>
            <p:cNvSpPr>
              <a:spLocks noChangeShapeType="1"/>
            </p:cNvSpPr>
            <p:nvPr/>
          </p:nvSpPr>
          <p:spPr bwMode="auto">
            <a:xfrm>
              <a:off x="2901397" y="4926782"/>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65" name="Line 7"/>
            <p:cNvSpPr>
              <a:spLocks noChangeShapeType="1"/>
            </p:cNvSpPr>
            <p:nvPr/>
          </p:nvSpPr>
          <p:spPr bwMode="auto">
            <a:xfrm>
              <a:off x="4872384" y="3601821"/>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66" name="Line 13"/>
            <p:cNvSpPr>
              <a:spLocks noChangeShapeType="1"/>
            </p:cNvSpPr>
            <p:nvPr/>
          </p:nvSpPr>
          <p:spPr bwMode="auto">
            <a:xfrm>
              <a:off x="4867543" y="4926782"/>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grpSp>
      <p:grpSp>
        <p:nvGrpSpPr>
          <p:cNvPr id="68" name="Group 67"/>
          <p:cNvGrpSpPr/>
          <p:nvPr/>
        </p:nvGrpSpPr>
        <p:grpSpPr>
          <a:xfrm>
            <a:off x="860282" y="4177891"/>
            <a:ext cx="7987963" cy="2361888"/>
            <a:chOff x="855892" y="3083358"/>
            <a:chExt cx="7987963" cy="2361888"/>
          </a:xfrm>
        </p:grpSpPr>
        <p:sp>
          <p:nvSpPr>
            <p:cNvPr id="69" name="Line 49"/>
            <p:cNvSpPr>
              <a:spLocks noChangeShapeType="1"/>
            </p:cNvSpPr>
            <p:nvPr/>
          </p:nvSpPr>
          <p:spPr bwMode="auto">
            <a:xfrm flipH="1" flipV="1">
              <a:off x="6838552" y="4869175"/>
              <a:ext cx="119748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70" name="Line 8"/>
            <p:cNvSpPr>
              <a:spLocks noChangeShapeType="1"/>
            </p:cNvSpPr>
            <p:nvPr/>
          </p:nvSpPr>
          <p:spPr bwMode="auto">
            <a:xfrm>
              <a:off x="7747355" y="3782262"/>
              <a:ext cx="29343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71" name="Line 9"/>
            <p:cNvSpPr>
              <a:spLocks noChangeShapeType="1"/>
            </p:cNvSpPr>
            <p:nvPr/>
          </p:nvSpPr>
          <p:spPr bwMode="auto">
            <a:xfrm>
              <a:off x="8343792" y="4272252"/>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72" name="Line 10"/>
            <p:cNvSpPr>
              <a:spLocks noChangeShapeType="1"/>
            </p:cNvSpPr>
            <p:nvPr/>
          </p:nvSpPr>
          <p:spPr bwMode="auto">
            <a:xfrm>
              <a:off x="857200" y="3601821"/>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73" name="Line 14"/>
            <p:cNvSpPr>
              <a:spLocks noChangeShapeType="1"/>
            </p:cNvSpPr>
            <p:nvPr/>
          </p:nvSpPr>
          <p:spPr bwMode="auto">
            <a:xfrm>
              <a:off x="855892" y="4926782"/>
              <a:ext cx="500063"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74" name="Line 48"/>
            <p:cNvSpPr>
              <a:spLocks noChangeShapeType="1"/>
            </p:cNvSpPr>
            <p:nvPr/>
          </p:nvSpPr>
          <p:spPr bwMode="auto">
            <a:xfrm>
              <a:off x="6839613" y="3784802"/>
              <a:ext cx="309947" cy="0"/>
            </a:xfrm>
            <a:prstGeom prst="line">
              <a:avLst/>
            </a:prstGeom>
            <a:noFill/>
            <a:ln w="38100">
              <a:solidFill>
                <a:schemeClr val="tx1"/>
              </a:solidFill>
              <a:round/>
              <a:headEnd type="triangle" w="med" len="med"/>
              <a:tailEnd/>
            </a:ln>
            <a:effectLst/>
          </p:spPr>
          <p:txBody>
            <a:bodyPr/>
            <a:lstStyle/>
            <a:p>
              <a:endParaRPr lang="en-US">
                <a:effectLst/>
              </a:endParaRPr>
            </a:p>
          </p:txBody>
        </p:sp>
        <p:sp>
          <p:nvSpPr>
            <p:cNvPr id="75" name="Rectangle 3"/>
            <p:cNvSpPr>
              <a:spLocks noChangeArrowheads="1"/>
            </p:cNvSpPr>
            <p:nvPr/>
          </p:nvSpPr>
          <p:spPr bwMode="auto">
            <a:xfrm>
              <a:off x="1358380" y="3083358"/>
              <a:ext cx="1555389"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F Group</a:t>
              </a:r>
            </a:p>
            <a:p>
              <a:pPr algn="ctr">
                <a:lnSpc>
                  <a:spcPct val="100000"/>
                </a:lnSpc>
                <a:spcBef>
                  <a:spcPts val="0"/>
                </a:spcBef>
              </a:pPr>
              <a:r>
                <a:rPr lang="en-US" sz="1600" dirty="0" smtClean="0">
                  <a:effectLst/>
                  <a:cs typeface="Arial" pitchFamily="34" charset="0"/>
                </a:rPr>
                <a:t>Mux1 Register</a:t>
              </a:r>
            </a:p>
            <a:p>
              <a:pPr algn="ctr">
                <a:lnSpc>
                  <a:spcPct val="100000"/>
                </a:lnSpc>
                <a:spcBef>
                  <a:spcPts val="0"/>
                </a:spcBef>
              </a:pPr>
              <a:r>
                <a:rPr lang="en-US" sz="1600" dirty="0" smtClean="0">
                  <a:effectLst/>
                  <a:cs typeface="Arial" pitchFamily="34" charset="0"/>
                </a:rPr>
                <a:t>(GPFGMUX1)</a:t>
              </a:r>
            </a:p>
            <a:p>
              <a:pPr algn="ctr">
                <a:lnSpc>
                  <a:spcPct val="100000"/>
                </a:lnSpc>
                <a:spcBef>
                  <a:spcPts val="0"/>
                </a:spcBef>
              </a:pPr>
              <a:r>
                <a:rPr lang="en-US" sz="1600" dirty="0" smtClean="0">
                  <a:effectLst/>
                  <a:cs typeface="Arial" pitchFamily="34" charset="0"/>
                </a:rPr>
                <a:t>[GPIO 160 to 175]</a:t>
              </a:r>
              <a:endParaRPr lang="en-US" sz="1600" dirty="0">
                <a:effectLst/>
                <a:cs typeface="Arial" pitchFamily="34" charset="0"/>
              </a:endParaRPr>
            </a:p>
          </p:txBody>
        </p:sp>
        <p:sp>
          <p:nvSpPr>
            <p:cNvPr id="76" name="Rectangle 5"/>
            <p:cNvSpPr>
              <a:spLocks noChangeArrowheads="1"/>
            </p:cNvSpPr>
            <p:nvPr/>
          </p:nvSpPr>
          <p:spPr bwMode="auto">
            <a:xfrm>
              <a:off x="5340772" y="3083358"/>
              <a:ext cx="1497781" cy="2358062"/>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rPr>
                <a:t>GPIO Port F</a:t>
              </a:r>
            </a:p>
            <a:p>
              <a:pPr algn="ctr">
                <a:lnSpc>
                  <a:spcPct val="100000"/>
                </a:lnSpc>
                <a:spcBef>
                  <a:spcPts val="0"/>
                </a:spcBef>
              </a:pPr>
              <a:r>
                <a:rPr lang="en-US" sz="1600" dirty="0" smtClean="0">
                  <a:effectLst/>
                </a:rPr>
                <a:t>Direction Register</a:t>
              </a:r>
            </a:p>
            <a:p>
              <a:pPr algn="ctr">
                <a:lnSpc>
                  <a:spcPct val="100000"/>
                </a:lnSpc>
                <a:spcBef>
                  <a:spcPts val="0"/>
                </a:spcBef>
              </a:pPr>
              <a:r>
                <a:rPr lang="en-US" sz="1600" dirty="0" smtClean="0">
                  <a:effectLst/>
                </a:rPr>
                <a:t>(GPFDIR)</a:t>
              </a:r>
            </a:p>
            <a:p>
              <a:pPr algn="ctr">
                <a:lnSpc>
                  <a:spcPct val="100000"/>
                </a:lnSpc>
                <a:spcBef>
                  <a:spcPts val="0"/>
                </a:spcBef>
              </a:pPr>
              <a:r>
                <a:rPr lang="en-US" sz="1600" dirty="0" smtClean="0">
                  <a:effectLst/>
                </a:rPr>
                <a:t>[GPIO 160 to 191]</a:t>
              </a:r>
              <a:endParaRPr lang="en-US" sz="1600" dirty="0">
                <a:effectLst/>
              </a:endParaRPr>
            </a:p>
          </p:txBody>
        </p:sp>
        <p:sp>
          <p:nvSpPr>
            <p:cNvPr id="77" name="Rectangle 3"/>
            <p:cNvSpPr>
              <a:spLocks noChangeArrowheads="1"/>
            </p:cNvSpPr>
            <p:nvPr/>
          </p:nvSpPr>
          <p:spPr bwMode="auto">
            <a:xfrm>
              <a:off x="3374625" y="3087183"/>
              <a:ext cx="1497782"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F Mux1</a:t>
              </a:r>
            </a:p>
            <a:p>
              <a:pPr algn="ctr">
                <a:lnSpc>
                  <a:spcPct val="100000"/>
                </a:lnSpc>
                <a:spcBef>
                  <a:spcPts val="0"/>
                </a:spcBef>
              </a:pPr>
              <a:r>
                <a:rPr lang="en-US" sz="1600" dirty="0" smtClean="0">
                  <a:effectLst/>
                  <a:cs typeface="Arial" pitchFamily="34" charset="0"/>
                </a:rPr>
                <a:t>Register</a:t>
              </a:r>
            </a:p>
            <a:p>
              <a:pPr algn="ctr">
                <a:lnSpc>
                  <a:spcPct val="100000"/>
                </a:lnSpc>
                <a:spcBef>
                  <a:spcPts val="0"/>
                </a:spcBef>
              </a:pPr>
              <a:r>
                <a:rPr lang="en-US" sz="1600" dirty="0" smtClean="0">
                  <a:effectLst/>
                  <a:cs typeface="Arial" pitchFamily="34" charset="0"/>
                </a:rPr>
                <a:t>(GPFMUX1)</a:t>
              </a:r>
            </a:p>
            <a:p>
              <a:pPr algn="ctr">
                <a:lnSpc>
                  <a:spcPct val="100000"/>
                </a:lnSpc>
                <a:spcBef>
                  <a:spcPts val="0"/>
                </a:spcBef>
              </a:pPr>
              <a:r>
                <a:rPr lang="en-US" sz="1600" dirty="0" smtClean="0">
                  <a:effectLst/>
                  <a:cs typeface="Arial" pitchFamily="34" charset="0"/>
                </a:rPr>
                <a:t>[GPIO 160 to 175]</a:t>
              </a:r>
              <a:endParaRPr lang="en-US" sz="1600" dirty="0">
                <a:effectLst/>
                <a:cs typeface="Arial" pitchFamily="34" charset="0"/>
              </a:endParaRPr>
            </a:p>
          </p:txBody>
        </p:sp>
        <p:sp>
          <p:nvSpPr>
            <p:cNvPr id="78" name="Rectangle 3"/>
            <p:cNvSpPr>
              <a:spLocks noChangeArrowheads="1"/>
            </p:cNvSpPr>
            <p:nvPr/>
          </p:nvSpPr>
          <p:spPr bwMode="auto">
            <a:xfrm>
              <a:off x="1358380" y="4408319"/>
              <a:ext cx="1555389"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F Group</a:t>
              </a:r>
            </a:p>
            <a:p>
              <a:pPr algn="ctr">
                <a:lnSpc>
                  <a:spcPct val="100000"/>
                </a:lnSpc>
                <a:spcBef>
                  <a:spcPts val="0"/>
                </a:spcBef>
              </a:pPr>
              <a:r>
                <a:rPr lang="en-US" sz="1600" dirty="0" smtClean="0">
                  <a:effectLst/>
                  <a:cs typeface="Arial" pitchFamily="34" charset="0"/>
                </a:rPr>
                <a:t>Mux2 Register</a:t>
              </a:r>
            </a:p>
            <a:p>
              <a:pPr algn="ctr">
                <a:lnSpc>
                  <a:spcPct val="100000"/>
                </a:lnSpc>
                <a:spcBef>
                  <a:spcPts val="0"/>
                </a:spcBef>
              </a:pPr>
              <a:r>
                <a:rPr lang="en-US" sz="1600" dirty="0" smtClean="0">
                  <a:effectLst/>
                  <a:cs typeface="Arial" pitchFamily="34" charset="0"/>
                </a:rPr>
                <a:t>(GPFGMUX2)</a:t>
              </a:r>
            </a:p>
            <a:p>
              <a:pPr algn="ctr">
                <a:lnSpc>
                  <a:spcPct val="100000"/>
                </a:lnSpc>
                <a:spcBef>
                  <a:spcPts val="0"/>
                </a:spcBef>
              </a:pPr>
              <a:r>
                <a:rPr lang="en-US" sz="1600" dirty="0" smtClean="0">
                  <a:effectLst/>
                  <a:cs typeface="Arial" pitchFamily="34" charset="0"/>
                </a:rPr>
                <a:t>[GPIO 176 to 191]</a:t>
              </a:r>
              <a:endParaRPr lang="en-US" sz="1600" dirty="0">
                <a:effectLst/>
                <a:cs typeface="Arial" pitchFamily="34" charset="0"/>
              </a:endParaRPr>
            </a:p>
          </p:txBody>
        </p:sp>
        <p:sp>
          <p:nvSpPr>
            <p:cNvPr id="79" name="Rectangle 3"/>
            <p:cNvSpPr>
              <a:spLocks noChangeArrowheads="1"/>
            </p:cNvSpPr>
            <p:nvPr/>
          </p:nvSpPr>
          <p:spPr bwMode="auto">
            <a:xfrm>
              <a:off x="3374625" y="4412144"/>
              <a:ext cx="1497782" cy="103310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cs typeface="Arial" pitchFamily="34" charset="0"/>
                </a:rPr>
                <a:t>GPIO Port F Mux2</a:t>
              </a:r>
            </a:p>
            <a:p>
              <a:pPr algn="ctr">
                <a:lnSpc>
                  <a:spcPct val="100000"/>
                </a:lnSpc>
                <a:spcBef>
                  <a:spcPts val="0"/>
                </a:spcBef>
              </a:pPr>
              <a:r>
                <a:rPr lang="en-US" sz="1600" dirty="0" smtClean="0">
                  <a:effectLst/>
                  <a:cs typeface="Arial" pitchFamily="34" charset="0"/>
                </a:rPr>
                <a:t>Register</a:t>
              </a:r>
            </a:p>
            <a:p>
              <a:pPr algn="ctr">
                <a:lnSpc>
                  <a:spcPct val="100000"/>
                </a:lnSpc>
                <a:spcBef>
                  <a:spcPts val="0"/>
                </a:spcBef>
              </a:pPr>
              <a:r>
                <a:rPr lang="en-US" sz="1600" dirty="0" smtClean="0">
                  <a:effectLst/>
                  <a:cs typeface="Arial" pitchFamily="34" charset="0"/>
                </a:rPr>
                <a:t>(GPFMUX2)</a:t>
              </a:r>
            </a:p>
            <a:p>
              <a:pPr algn="ctr">
                <a:lnSpc>
                  <a:spcPct val="100000"/>
                </a:lnSpc>
                <a:spcBef>
                  <a:spcPts val="0"/>
                </a:spcBef>
              </a:pPr>
              <a:r>
                <a:rPr lang="en-US" sz="1600" dirty="0" smtClean="0">
                  <a:effectLst/>
                  <a:cs typeface="Arial" pitchFamily="34" charset="0"/>
                </a:rPr>
                <a:t>[GPIO 176 to 191]</a:t>
              </a:r>
              <a:endParaRPr lang="en-US" sz="1600" dirty="0">
                <a:effectLst/>
                <a:cs typeface="Arial" pitchFamily="34" charset="0"/>
              </a:endParaRPr>
            </a:p>
          </p:txBody>
        </p:sp>
        <p:grpSp>
          <p:nvGrpSpPr>
            <p:cNvPr id="80" name="Group 79"/>
            <p:cNvGrpSpPr/>
            <p:nvPr/>
          </p:nvGrpSpPr>
          <p:grpSpPr>
            <a:xfrm>
              <a:off x="8040792" y="3087183"/>
              <a:ext cx="306076" cy="2358063"/>
              <a:chOff x="8184476" y="3087183"/>
              <a:chExt cx="306076" cy="2358063"/>
            </a:xfrm>
          </p:grpSpPr>
          <p:sp>
            <p:nvSpPr>
              <p:cNvPr id="86" name="Rectangle 11"/>
              <p:cNvSpPr>
                <a:spLocks noChangeArrowheads="1"/>
              </p:cNvSpPr>
              <p:nvPr/>
            </p:nvSpPr>
            <p:spPr bwMode="auto">
              <a:xfrm>
                <a:off x="8184476" y="3087183"/>
                <a:ext cx="304800" cy="2358061"/>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dirty="0">
                  <a:effectLst/>
                </a:endParaRPr>
              </a:p>
            </p:txBody>
          </p:sp>
          <p:sp>
            <p:nvSpPr>
              <p:cNvPr id="87" name="Text Box 12"/>
              <p:cNvSpPr txBox="1">
                <a:spLocks noChangeArrowheads="1"/>
              </p:cNvSpPr>
              <p:nvPr/>
            </p:nvSpPr>
            <p:spPr bwMode="auto">
              <a:xfrm rot="5400000">
                <a:off x="7166867" y="4121561"/>
                <a:ext cx="2358060" cy="289310"/>
              </a:xfrm>
              <a:prstGeom prst="rect">
                <a:avLst/>
              </a:prstGeom>
              <a:noFill/>
              <a:ln w="12700">
                <a:noFill/>
                <a:miter lim="800000"/>
                <a:headEnd type="none" w="sm" len="sm"/>
                <a:tailEnd type="none" w="sm" len="sm"/>
              </a:ln>
              <a:effectLst/>
            </p:spPr>
            <p:txBody>
              <a:bodyPr wrap="square">
                <a:spAutoFit/>
              </a:bodyPr>
              <a:lstStyle/>
              <a:p>
                <a:pPr algn="ctr">
                  <a:spcBef>
                    <a:spcPct val="0"/>
                  </a:spcBef>
                </a:pPr>
                <a:r>
                  <a:rPr lang="en-US" sz="1600" dirty="0">
                    <a:effectLst/>
                  </a:rPr>
                  <a:t>GPIO Port </a:t>
                </a:r>
                <a:r>
                  <a:rPr lang="en-US" sz="1600" dirty="0" smtClean="0">
                    <a:effectLst/>
                  </a:rPr>
                  <a:t>F</a:t>
                </a:r>
                <a:endParaRPr lang="en-US" sz="1600" dirty="0">
                  <a:effectLst/>
                </a:endParaRPr>
              </a:p>
            </p:txBody>
          </p:sp>
        </p:grpSp>
        <p:sp>
          <p:nvSpPr>
            <p:cNvPr id="81" name="Text Box 47"/>
            <p:cNvSpPr txBox="1">
              <a:spLocks noChangeArrowheads="1"/>
            </p:cNvSpPr>
            <p:nvPr/>
          </p:nvSpPr>
          <p:spPr bwMode="auto">
            <a:xfrm>
              <a:off x="7149560" y="3477902"/>
              <a:ext cx="595035" cy="584775"/>
            </a:xfrm>
            <a:prstGeom prst="rect">
              <a:avLst/>
            </a:prstGeom>
            <a:solidFill>
              <a:schemeClr val="accent2"/>
            </a:solidFill>
            <a:ln w="12700" algn="ctr">
              <a:solidFill>
                <a:schemeClr val="tx1"/>
              </a:solidFill>
              <a:miter lim="800000"/>
              <a:headEnd/>
              <a:tailEnd/>
            </a:ln>
            <a:effectLst/>
          </p:spPr>
          <p:txBody>
            <a:bodyPr wrap="none">
              <a:spAutoFit/>
            </a:bodyPr>
            <a:lstStyle/>
            <a:p>
              <a:pPr algn="ctr">
                <a:lnSpc>
                  <a:spcPct val="100000"/>
                </a:lnSpc>
                <a:spcBef>
                  <a:spcPts val="0"/>
                </a:spcBef>
              </a:pPr>
              <a:r>
                <a:rPr lang="en-US" sz="1600" dirty="0">
                  <a:effectLst/>
                </a:rPr>
                <a:t>Input</a:t>
              </a:r>
            </a:p>
            <a:p>
              <a:pPr algn="ctr">
                <a:lnSpc>
                  <a:spcPct val="100000"/>
                </a:lnSpc>
                <a:spcBef>
                  <a:spcPts val="0"/>
                </a:spcBef>
              </a:pPr>
              <a:r>
                <a:rPr lang="en-US" sz="1600" dirty="0" err="1">
                  <a:effectLst/>
                </a:rPr>
                <a:t>Qual</a:t>
              </a:r>
              <a:endParaRPr lang="en-US" sz="1600" dirty="0">
                <a:effectLst/>
              </a:endParaRPr>
            </a:p>
          </p:txBody>
        </p:sp>
        <p:sp>
          <p:nvSpPr>
            <p:cNvPr id="82" name="Line 7"/>
            <p:cNvSpPr>
              <a:spLocks noChangeShapeType="1"/>
            </p:cNvSpPr>
            <p:nvPr/>
          </p:nvSpPr>
          <p:spPr bwMode="auto">
            <a:xfrm>
              <a:off x="2906238" y="3601821"/>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83" name="Line 13"/>
            <p:cNvSpPr>
              <a:spLocks noChangeShapeType="1"/>
            </p:cNvSpPr>
            <p:nvPr/>
          </p:nvSpPr>
          <p:spPr bwMode="auto">
            <a:xfrm>
              <a:off x="2901397" y="4926782"/>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84" name="Line 7"/>
            <p:cNvSpPr>
              <a:spLocks noChangeShapeType="1"/>
            </p:cNvSpPr>
            <p:nvPr/>
          </p:nvSpPr>
          <p:spPr bwMode="auto">
            <a:xfrm>
              <a:off x="4872384" y="3601821"/>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sp>
          <p:nvSpPr>
            <p:cNvPr id="85" name="Line 13"/>
            <p:cNvSpPr>
              <a:spLocks noChangeShapeType="1"/>
            </p:cNvSpPr>
            <p:nvPr/>
          </p:nvSpPr>
          <p:spPr bwMode="auto">
            <a:xfrm>
              <a:off x="4867543" y="4926782"/>
              <a:ext cx="468387" cy="0"/>
            </a:xfrm>
            <a:prstGeom prst="line">
              <a:avLst/>
            </a:prstGeom>
            <a:noFill/>
            <a:ln w="38100">
              <a:solidFill>
                <a:schemeClr val="tx1"/>
              </a:solidFill>
              <a:round/>
              <a:headEnd type="triangle" w="med" len="med"/>
              <a:tailEnd type="triangle" w="med" len="med"/>
            </a:ln>
            <a:effectLst/>
          </p:spPr>
          <p:txBody>
            <a:bodyPr/>
            <a:lstStyle/>
            <a:p>
              <a:endParaRPr lang="en-US">
                <a:effectLst/>
              </a:endParaRPr>
            </a:p>
          </p:txBody>
        </p:sp>
      </p:grpSp>
      <p:grpSp>
        <p:nvGrpSpPr>
          <p:cNvPr id="89" name="Group 58"/>
          <p:cNvGrpSpPr>
            <a:grpSpLocks/>
          </p:cNvGrpSpPr>
          <p:nvPr/>
        </p:nvGrpSpPr>
        <p:grpSpPr bwMode="auto">
          <a:xfrm>
            <a:off x="2078351" y="3660126"/>
            <a:ext cx="55562" cy="287337"/>
            <a:chOff x="4453" y="3249"/>
            <a:chExt cx="35" cy="181"/>
          </a:xfrm>
        </p:grpSpPr>
        <p:sp>
          <p:nvSpPr>
            <p:cNvPr id="90"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1"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2"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93" name="Group 58"/>
          <p:cNvGrpSpPr>
            <a:grpSpLocks/>
          </p:cNvGrpSpPr>
          <p:nvPr/>
        </p:nvGrpSpPr>
        <p:grpSpPr bwMode="auto">
          <a:xfrm>
            <a:off x="4167837" y="3659428"/>
            <a:ext cx="55562" cy="287337"/>
            <a:chOff x="4453" y="3249"/>
            <a:chExt cx="35" cy="181"/>
          </a:xfrm>
        </p:grpSpPr>
        <p:sp>
          <p:nvSpPr>
            <p:cNvPr id="94"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5"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6"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97" name="Group 58"/>
          <p:cNvGrpSpPr>
            <a:grpSpLocks/>
          </p:cNvGrpSpPr>
          <p:nvPr/>
        </p:nvGrpSpPr>
        <p:grpSpPr bwMode="auto">
          <a:xfrm>
            <a:off x="6122170" y="3659428"/>
            <a:ext cx="55562" cy="287337"/>
            <a:chOff x="4453" y="3249"/>
            <a:chExt cx="35" cy="181"/>
          </a:xfrm>
        </p:grpSpPr>
        <p:sp>
          <p:nvSpPr>
            <p:cNvPr id="98"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9"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00"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101" name="Group 58"/>
          <p:cNvGrpSpPr>
            <a:grpSpLocks/>
          </p:cNvGrpSpPr>
          <p:nvPr/>
        </p:nvGrpSpPr>
        <p:grpSpPr bwMode="auto">
          <a:xfrm>
            <a:off x="7454395" y="3659428"/>
            <a:ext cx="55562" cy="287337"/>
            <a:chOff x="4453" y="3249"/>
            <a:chExt cx="35" cy="181"/>
          </a:xfrm>
        </p:grpSpPr>
        <p:sp>
          <p:nvSpPr>
            <p:cNvPr id="102"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03"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04"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105" name="Group 58"/>
          <p:cNvGrpSpPr>
            <a:grpSpLocks/>
          </p:cNvGrpSpPr>
          <p:nvPr/>
        </p:nvGrpSpPr>
        <p:grpSpPr bwMode="auto">
          <a:xfrm>
            <a:off x="8170304" y="3659428"/>
            <a:ext cx="55562" cy="287337"/>
            <a:chOff x="4453" y="3249"/>
            <a:chExt cx="35" cy="181"/>
          </a:xfrm>
        </p:grpSpPr>
        <p:sp>
          <p:nvSpPr>
            <p:cNvPr id="106"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07"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08"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Tree>
    <p:extLst>
      <p:ext uri="{BB962C8B-B14F-4D97-AF65-F5344CB8AC3E}">
        <p14:creationId xmlns:p14="http://schemas.microsoft.com/office/powerpoint/2010/main" val="3783871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F28x7x Piccolo / </a:t>
            </a:r>
            <a:r>
              <a:rPr lang="en-US" dirty="0" err="1"/>
              <a:t>Delfino</a:t>
            </a:r>
            <a:r>
              <a:rPr lang="en-US" dirty="0"/>
              <a:t> Comparison</a:t>
            </a:r>
          </a:p>
        </p:txBody>
      </p:sp>
      <p:graphicFrame>
        <p:nvGraphicFramePr>
          <p:cNvPr id="4" name="Table 3"/>
          <p:cNvGraphicFramePr>
            <a:graphicFrameLocks noGrp="1"/>
          </p:cNvGraphicFramePr>
          <p:nvPr>
            <p:extLst>
              <p:ext uri="{D42A27DB-BD31-4B8C-83A1-F6EECF244321}">
                <p14:modId xmlns:p14="http://schemas.microsoft.com/office/powerpoint/2010/main" val="2254295384"/>
              </p:ext>
            </p:extLst>
          </p:nvPr>
        </p:nvGraphicFramePr>
        <p:xfrm>
          <a:off x="363038" y="657272"/>
          <a:ext cx="8412480" cy="612648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228600">
                <a:tc>
                  <a:txBody>
                    <a:bodyPr/>
                    <a:lstStyle/>
                    <a:p>
                      <a:endParaRPr lang="en-US" sz="1400" b="1" dirty="0"/>
                    </a:p>
                  </a:txBody>
                  <a:tcPr>
                    <a:solidFill>
                      <a:schemeClr val="accent4">
                        <a:lumMod val="40000"/>
                        <a:lumOff val="60000"/>
                      </a:schemeClr>
                    </a:solidFill>
                  </a:tcPr>
                </a:tc>
                <a:tc>
                  <a:txBody>
                    <a:bodyPr/>
                    <a:lstStyle/>
                    <a:p>
                      <a:pPr algn="ctr"/>
                      <a:r>
                        <a:rPr lang="en-US" sz="1600" b="1" dirty="0" smtClean="0"/>
                        <a:t>F2807x</a:t>
                      </a:r>
                      <a:endParaRPr lang="en-US" sz="1600" b="1" dirty="0"/>
                    </a:p>
                  </a:txBody>
                  <a:tcPr>
                    <a:solidFill>
                      <a:schemeClr val="accent4">
                        <a:lumMod val="40000"/>
                        <a:lumOff val="60000"/>
                      </a:schemeClr>
                    </a:solidFill>
                  </a:tcPr>
                </a:tc>
                <a:tc>
                  <a:txBody>
                    <a:bodyPr/>
                    <a:lstStyle/>
                    <a:p>
                      <a:pPr algn="ctr"/>
                      <a:r>
                        <a:rPr lang="en-US" sz="1600" b="1" dirty="0" smtClean="0"/>
                        <a:t>F2837xS</a:t>
                      </a:r>
                      <a:endParaRPr lang="en-US" sz="1600" b="1" dirty="0"/>
                    </a:p>
                  </a:txBody>
                  <a:tcPr>
                    <a:solidFill>
                      <a:schemeClr val="accent4">
                        <a:lumMod val="40000"/>
                        <a:lumOff val="60000"/>
                      </a:schemeClr>
                    </a:solidFill>
                  </a:tcPr>
                </a:tc>
                <a:tc>
                  <a:txBody>
                    <a:bodyPr/>
                    <a:lstStyle/>
                    <a:p>
                      <a:pPr algn="ctr"/>
                      <a:r>
                        <a:rPr lang="en-US" sz="1600" b="1" dirty="0" smtClean="0"/>
                        <a:t>F2837xD</a:t>
                      </a:r>
                      <a:endParaRPr lang="en-US" sz="1600" b="1" dirty="0"/>
                    </a:p>
                  </a:txBody>
                  <a:tcPr>
                    <a:solidFill>
                      <a:schemeClr val="accent4">
                        <a:lumMod val="40000"/>
                        <a:lumOff val="60000"/>
                      </a:schemeClr>
                    </a:solidFill>
                  </a:tcPr>
                </a:tc>
                <a:extLst>
                  <a:ext uri="{0D108BD9-81ED-4DB2-BD59-A6C34878D82A}">
                    <a16:rowId xmlns:a16="http://schemas.microsoft.com/office/drawing/2014/main" val="10000"/>
                  </a:ext>
                </a:extLst>
              </a:tr>
              <a:tr h="228600">
                <a:tc>
                  <a:txBody>
                    <a:bodyPr/>
                    <a:lstStyle/>
                    <a:p>
                      <a:r>
                        <a:rPr lang="en-US" sz="1400" b="1" dirty="0" smtClean="0"/>
                        <a:t>C28x</a:t>
                      </a:r>
                      <a:r>
                        <a:rPr lang="en-US" sz="1400" b="1" baseline="0" dirty="0" smtClean="0"/>
                        <a:t> CPUs</a:t>
                      </a:r>
                      <a:endParaRPr lang="en-US" sz="1400" b="1" dirty="0"/>
                    </a:p>
                  </a:txBody>
                  <a:tcPr>
                    <a:solidFill>
                      <a:schemeClr val="accent4">
                        <a:lumMod val="40000"/>
                        <a:lumOff val="60000"/>
                      </a:schemeClr>
                    </a:solidFill>
                  </a:tcPr>
                </a:tc>
                <a:tc>
                  <a:txBody>
                    <a:bodyPr/>
                    <a:lstStyle/>
                    <a:p>
                      <a:pPr algn="ctr"/>
                      <a:r>
                        <a:rPr lang="en-US" sz="1400" b="1" dirty="0" smtClean="0"/>
                        <a:t>1</a:t>
                      </a:r>
                      <a:endParaRPr lang="en-US" sz="1400" b="1" dirty="0"/>
                    </a:p>
                  </a:txBody>
                  <a:tcPr>
                    <a:solidFill>
                      <a:schemeClr val="bg2">
                        <a:lumMod val="85000"/>
                      </a:schemeClr>
                    </a:solidFill>
                  </a:tcPr>
                </a:tc>
                <a:tc>
                  <a:txBody>
                    <a:bodyPr/>
                    <a:lstStyle/>
                    <a:p>
                      <a:pPr algn="ctr"/>
                      <a:r>
                        <a:rPr lang="en-US" sz="1400" b="1" dirty="0" smtClean="0"/>
                        <a:t>1</a:t>
                      </a:r>
                      <a:endParaRPr lang="en-US" sz="1400" b="1" dirty="0"/>
                    </a:p>
                  </a:txBody>
                  <a:tcPr>
                    <a:solidFill>
                      <a:schemeClr val="bg2">
                        <a:lumMod val="85000"/>
                      </a:schemeClr>
                    </a:solidFill>
                  </a:tcPr>
                </a:tc>
                <a:tc>
                  <a:txBody>
                    <a:bodyPr/>
                    <a:lstStyle/>
                    <a:p>
                      <a:pPr algn="ctr"/>
                      <a:r>
                        <a:rPr lang="en-US" sz="1400" b="1" dirty="0" smtClean="0"/>
                        <a:t>2</a:t>
                      </a:r>
                      <a:endParaRPr lang="en-US" sz="1400" b="1" dirty="0"/>
                    </a:p>
                  </a:txBody>
                  <a:tcPr>
                    <a:solidFill>
                      <a:schemeClr val="bg2">
                        <a:lumMod val="85000"/>
                      </a:schemeClr>
                    </a:solidFill>
                  </a:tcPr>
                </a:tc>
                <a:extLst>
                  <a:ext uri="{0D108BD9-81ED-4DB2-BD59-A6C34878D82A}">
                    <a16:rowId xmlns:a16="http://schemas.microsoft.com/office/drawing/2014/main" val="10001"/>
                  </a:ext>
                </a:extLst>
              </a:tr>
              <a:tr h="228600">
                <a:tc>
                  <a:txBody>
                    <a:bodyPr/>
                    <a:lstStyle/>
                    <a:p>
                      <a:r>
                        <a:rPr lang="en-US" sz="1400" b="1" dirty="0" smtClean="0"/>
                        <a:t>Clock</a:t>
                      </a:r>
                      <a:endParaRPr lang="en-US" sz="1400" b="1" dirty="0"/>
                    </a:p>
                  </a:txBody>
                  <a:tcPr>
                    <a:solidFill>
                      <a:schemeClr val="accent4">
                        <a:lumMod val="40000"/>
                        <a:lumOff val="60000"/>
                      </a:schemeClr>
                    </a:solidFill>
                  </a:tcPr>
                </a:tc>
                <a:tc>
                  <a:txBody>
                    <a:bodyPr/>
                    <a:lstStyle/>
                    <a:p>
                      <a:pPr algn="ctr"/>
                      <a:r>
                        <a:rPr lang="en-US" sz="1400" b="1" dirty="0" smtClean="0"/>
                        <a:t>120 MHz</a:t>
                      </a:r>
                      <a:endParaRPr lang="en-US" sz="1400" b="1" dirty="0"/>
                    </a:p>
                  </a:txBody>
                  <a:tcPr>
                    <a:solidFill>
                      <a:schemeClr val="bg2">
                        <a:lumMod val="85000"/>
                      </a:schemeClr>
                    </a:solidFill>
                  </a:tcPr>
                </a:tc>
                <a:tc>
                  <a:txBody>
                    <a:bodyPr/>
                    <a:lstStyle/>
                    <a:p>
                      <a:pPr algn="ctr"/>
                      <a:r>
                        <a:rPr lang="en-US" sz="1400" b="1" dirty="0" smtClean="0"/>
                        <a:t>200 MHz</a:t>
                      </a:r>
                      <a:endParaRPr lang="en-US" sz="1400" b="1" dirty="0"/>
                    </a:p>
                  </a:txBody>
                  <a:tcPr>
                    <a:solidFill>
                      <a:schemeClr val="bg2">
                        <a:lumMod val="85000"/>
                      </a:schemeClr>
                    </a:solidFill>
                  </a:tcPr>
                </a:tc>
                <a:tc>
                  <a:txBody>
                    <a:bodyPr/>
                    <a:lstStyle/>
                    <a:p>
                      <a:pPr algn="ctr"/>
                      <a:r>
                        <a:rPr lang="en-US" sz="1400" b="1" dirty="0" smtClean="0"/>
                        <a:t>200 MHz</a:t>
                      </a:r>
                      <a:endParaRPr lang="en-US" sz="1400" b="1" dirty="0"/>
                    </a:p>
                  </a:txBody>
                  <a:tcPr>
                    <a:solidFill>
                      <a:schemeClr val="bg2">
                        <a:lumMod val="85000"/>
                      </a:schemeClr>
                    </a:solidFill>
                  </a:tcPr>
                </a:tc>
                <a:extLst>
                  <a:ext uri="{0D108BD9-81ED-4DB2-BD59-A6C34878D82A}">
                    <a16:rowId xmlns:a16="http://schemas.microsoft.com/office/drawing/2014/main" val="10002"/>
                  </a:ext>
                </a:extLst>
              </a:tr>
              <a:tr h="228600">
                <a:tc>
                  <a:txBody>
                    <a:bodyPr/>
                    <a:lstStyle/>
                    <a:p>
                      <a:r>
                        <a:rPr lang="en-US" sz="1400" b="1" dirty="0" smtClean="0"/>
                        <a:t>Flash</a:t>
                      </a:r>
                      <a:r>
                        <a:rPr lang="en-US" sz="1400" b="1" baseline="0" dirty="0" smtClean="0"/>
                        <a:t> / RAM / OTP</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256Kw</a:t>
                      </a:r>
                      <a:r>
                        <a:rPr lang="en-US" sz="1400" b="1" baseline="0" dirty="0" smtClean="0"/>
                        <a:t> / 50Kw / 2Kw</a:t>
                      </a:r>
                      <a:endParaRPr lang="en-US" sz="1400" b="1" dirty="0" smtClean="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512Kw</a:t>
                      </a:r>
                      <a:r>
                        <a:rPr lang="en-US" sz="1400" b="1" baseline="0" dirty="0" smtClean="0"/>
                        <a:t> / 82Kw / 2Kw</a:t>
                      </a:r>
                      <a:endParaRPr lang="en-US" sz="1400" b="1" dirty="0" smtClean="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512Kw</a:t>
                      </a:r>
                      <a:r>
                        <a:rPr lang="en-US" sz="1400" b="1" baseline="0" dirty="0" smtClean="0"/>
                        <a:t> / 102Kw / 2Kw</a:t>
                      </a:r>
                      <a:endParaRPr lang="en-US" sz="1400" b="1" dirty="0" smtClean="0"/>
                    </a:p>
                  </a:txBody>
                  <a:tcPr>
                    <a:solidFill>
                      <a:schemeClr val="bg2">
                        <a:lumMod val="85000"/>
                      </a:schemeClr>
                    </a:solidFill>
                  </a:tcPr>
                </a:tc>
                <a:extLst>
                  <a:ext uri="{0D108BD9-81ED-4DB2-BD59-A6C34878D82A}">
                    <a16:rowId xmlns:a16="http://schemas.microsoft.com/office/drawing/2014/main" val="10003"/>
                  </a:ext>
                </a:extLst>
              </a:tr>
              <a:tr h="228600">
                <a:tc>
                  <a:txBody>
                    <a:bodyPr/>
                    <a:lstStyle/>
                    <a:p>
                      <a:r>
                        <a:rPr lang="en-US" sz="1400" b="1" dirty="0" smtClean="0"/>
                        <a:t>On-chip Oscillators</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4"/>
                  </a:ext>
                </a:extLst>
              </a:tr>
              <a:tr h="228600">
                <a:tc>
                  <a:txBody>
                    <a:bodyPr/>
                    <a:lstStyle/>
                    <a:p>
                      <a:r>
                        <a:rPr lang="en-US" sz="1400" b="1" dirty="0" smtClean="0"/>
                        <a:t>Watchdog</a:t>
                      </a:r>
                      <a:r>
                        <a:rPr lang="en-US" sz="1400" b="1" baseline="0" dirty="0" smtClean="0"/>
                        <a:t> Timer</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5"/>
                  </a:ext>
                </a:extLst>
              </a:tr>
              <a:tr h="228600">
                <a:tc>
                  <a:txBody>
                    <a:bodyPr/>
                    <a:lstStyle/>
                    <a:p>
                      <a:r>
                        <a:rPr lang="en-US" sz="1400" b="1" dirty="0" smtClean="0"/>
                        <a:t>ADC</a:t>
                      </a:r>
                      <a:endParaRPr lang="en-US" sz="1400" b="1" dirty="0"/>
                    </a:p>
                  </a:txBody>
                  <a:tcPr>
                    <a:solidFill>
                      <a:schemeClr val="accent4">
                        <a:lumMod val="40000"/>
                        <a:lumOff val="60000"/>
                      </a:schemeClr>
                    </a:solidFill>
                  </a:tcPr>
                </a:tc>
                <a:tc>
                  <a:txBody>
                    <a:bodyPr/>
                    <a:lstStyle/>
                    <a:p>
                      <a:pPr algn="ctr"/>
                      <a:r>
                        <a:rPr lang="en-US" sz="1400" b="1" dirty="0" smtClean="0"/>
                        <a:t>Three 12-bit</a:t>
                      </a:r>
                      <a:endParaRPr lang="en-US" sz="1400" b="1" dirty="0"/>
                    </a:p>
                  </a:txBody>
                  <a:tcPr>
                    <a:solidFill>
                      <a:schemeClr val="bg2">
                        <a:lumMod val="85000"/>
                      </a:schemeClr>
                    </a:solidFill>
                  </a:tcPr>
                </a:tc>
                <a:tc>
                  <a:txBody>
                    <a:bodyPr/>
                    <a:lstStyle/>
                    <a:p>
                      <a:pPr algn="ctr"/>
                      <a:r>
                        <a:rPr lang="en-US" sz="1400" b="1" dirty="0" smtClean="0"/>
                        <a:t>Four 12/16-bit</a:t>
                      </a:r>
                      <a:endParaRPr lang="en-US" sz="1400" b="1" dirty="0"/>
                    </a:p>
                  </a:txBody>
                  <a:tcPr>
                    <a:solidFill>
                      <a:schemeClr val="bg2">
                        <a:lumMod val="85000"/>
                      </a:schemeClr>
                    </a:solidFill>
                  </a:tcPr>
                </a:tc>
                <a:tc>
                  <a:txBody>
                    <a:bodyPr/>
                    <a:lstStyle/>
                    <a:p>
                      <a:pPr algn="ctr"/>
                      <a:r>
                        <a:rPr lang="en-US" sz="1400" b="1" dirty="0" smtClean="0"/>
                        <a:t>Four 12/16-bit</a:t>
                      </a:r>
                      <a:endParaRPr lang="en-US" sz="1400" b="1" dirty="0"/>
                    </a:p>
                  </a:txBody>
                  <a:tcPr>
                    <a:solidFill>
                      <a:schemeClr val="bg2">
                        <a:lumMod val="85000"/>
                      </a:schemeClr>
                    </a:solidFill>
                  </a:tcPr>
                </a:tc>
                <a:extLst>
                  <a:ext uri="{0D108BD9-81ED-4DB2-BD59-A6C34878D82A}">
                    <a16:rowId xmlns:a16="http://schemas.microsoft.com/office/drawing/2014/main" val="10006"/>
                  </a:ext>
                </a:extLst>
              </a:tr>
              <a:tr h="228600">
                <a:tc>
                  <a:txBody>
                    <a:bodyPr/>
                    <a:lstStyle/>
                    <a:p>
                      <a:r>
                        <a:rPr lang="en-US" sz="1400" b="1" baseline="0" dirty="0" smtClean="0"/>
                        <a:t>Buffered DAC</a:t>
                      </a:r>
                      <a:endParaRPr lang="en-US" sz="1400" b="1" dirty="0"/>
                    </a:p>
                  </a:txBody>
                  <a:tcPr>
                    <a:solidFill>
                      <a:schemeClr val="accent4">
                        <a:lumMod val="40000"/>
                        <a:lumOff val="60000"/>
                      </a:schemeClr>
                    </a:solidFill>
                  </a:tcPr>
                </a:tc>
                <a:tc>
                  <a:txBody>
                    <a:bodyPr/>
                    <a:lstStyle/>
                    <a:p>
                      <a:pPr algn="ctr"/>
                      <a:r>
                        <a:rPr lang="en-US" sz="1400" b="1" dirty="0" smtClean="0"/>
                        <a:t>3</a:t>
                      </a:r>
                      <a:endParaRPr lang="en-US" sz="1400" b="1" dirty="0"/>
                    </a:p>
                  </a:txBody>
                  <a:tcPr>
                    <a:solidFill>
                      <a:schemeClr val="bg2">
                        <a:lumMod val="85000"/>
                      </a:schemeClr>
                    </a:solidFill>
                  </a:tcPr>
                </a:tc>
                <a:tc>
                  <a:txBody>
                    <a:bodyPr/>
                    <a:lstStyle/>
                    <a:p>
                      <a:pPr algn="ctr"/>
                      <a:r>
                        <a:rPr lang="en-US" sz="1400" b="1" dirty="0" smtClean="0">
                          <a:sym typeface="Wingdings 2"/>
                        </a:rPr>
                        <a:t>3</a:t>
                      </a:r>
                      <a:endParaRPr lang="en-US" sz="1400" b="1" dirty="0"/>
                    </a:p>
                  </a:txBody>
                  <a:tcPr>
                    <a:solidFill>
                      <a:schemeClr val="bg2">
                        <a:lumMod val="85000"/>
                      </a:schemeClr>
                    </a:solidFill>
                  </a:tcPr>
                </a:tc>
                <a:tc>
                  <a:txBody>
                    <a:bodyPr/>
                    <a:lstStyle/>
                    <a:p>
                      <a:pPr algn="ctr"/>
                      <a:r>
                        <a:rPr lang="en-US" sz="1400" b="1" dirty="0" smtClean="0">
                          <a:sym typeface="Wingdings 2"/>
                        </a:rPr>
                        <a:t>3</a:t>
                      </a:r>
                      <a:endParaRPr lang="en-US" sz="1400" b="1" dirty="0"/>
                    </a:p>
                  </a:txBody>
                  <a:tcPr>
                    <a:solidFill>
                      <a:schemeClr val="bg2">
                        <a:lumMod val="85000"/>
                      </a:schemeClr>
                    </a:solidFill>
                  </a:tcPr>
                </a:tc>
                <a:extLst>
                  <a:ext uri="{0D108BD9-81ED-4DB2-BD59-A6C34878D82A}">
                    <a16:rowId xmlns:a16="http://schemas.microsoft.com/office/drawing/2014/main" val="10007"/>
                  </a:ext>
                </a:extLst>
              </a:tr>
              <a:tr h="228600">
                <a:tc>
                  <a:txBody>
                    <a:bodyPr/>
                    <a:lstStyle/>
                    <a:p>
                      <a:r>
                        <a:rPr lang="en-US" sz="1400" b="1" dirty="0" smtClean="0"/>
                        <a:t>Analog</a:t>
                      </a:r>
                      <a:r>
                        <a:rPr lang="en-US" sz="1400" b="1" baseline="0" dirty="0" smtClean="0"/>
                        <a:t> COMP w/DAC</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8"/>
                  </a:ext>
                </a:extLst>
              </a:tr>
              <a:tr h="228600">
                <a:tc>
                  <a:txBody>
                    <a:bodyPr/>
                    <a:lstStyle/>
                    <a:p>
                      <a:r>
                        <a:rPr lang="en-US" sz="1400" b="1" dirty="0" smtClean="0"/>
                        <a:t>FPU</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r>
                        <a:rPr lang="en-US" sz="1400" b="0" dirty="0" smtClean="0">
                          <a:sym typeface="Wingdings 2"/>
                        </a:rPr>
                        <a:t> (each CPU)</a:t>
                      </a:r>
                      <a:endParaRPr lang="en-US" sz="1400" b="1" dirty="0"/>
                    </a:p>
                  </a:txBody>
                  <a:tcPr>
                    <a:solidFill>
                      <a:schemeClr val="bg2">
                        <a:lumMod val="85000"/>
                      </a:schemeClr>
                    </a:solidFill>
                  </a:tcPr>
                </a:tc>
                <a:extLst>
                  <a:ext uri="{0D108BD9-81ED-4DB2-BD59-A6C34878D82A}">
                    <a16:rowId xmlns:a16="http://schemas.microsoft.com/office/drawing/2014/main" val="10009"/>
                  </a:ext>
                </a:extLst>
              </a:tr>
              <a:tr h="228600">
                <a:tc>
                  <a:txBody>
                    <a:bodyPr/>
                    <a:lstStyle/>
                    <a:p>
                      <a:r>
                        <a:rPr lang="en-US" sz="1400" b="1" dirty="0" smtClean="0"/>
                        <a:t>6-Channel</a:t>
                      </a:r>
                      <a:r>
                        <a:rPr lang="en-US" sz="1400" b="1" baseline="0" dirty="0" smtClean="0"/>
                        <a:t> DMA</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r>
                        <a:rPr lang="en-US" sz="1400" b="0" dirty="0" smtClean="0">
                          <a:sym typeface="Wingdings 2"/>
                        </a:rPr>
                        <a:t> (each CPU)</a:t>
                      </a:r>
                      <a:endParaRPr lang="en-US" sz="1400" b="1" dirty="0"/>
                    </a:p>
                  </a:txBody>
                  <a:tcPr>
                    <a:solidFill>
                      <a:schemeClr val="bg2">
                        <a:lumMod val="85000"/>
                      </a:schemeClr>
                    </a:solidFill>
                  </a:tcPr>
                </a:tc>
                <a:extLst>
                  <a:ext uri="{0D108BD9-81ED-4DB2-BD59-A6C34878D82A}">
                    <a16:rowId xmlns:a16="http://schemas.microsoft.com/office/drawing/2014/main" val="10010"/>
                  </a:ext>
                </a:extLst>
              </a:tr>
              <a:tr h="228600">
                <a:tc>
                  <a:txBody>
                    <a:bodyPr/>
                    <a:lstStyle/>
                    <a:p>
                      <a:r>
                        <a:rPr lang="en-US" sz="1400" b="1" dirty="0" smtClean="0"/>
                        <a:t>CLA</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 </a:t>
                      </a:r>
                      <a:r>
                        <a:rPr lang="en-US" sz="1400" b="0" dirty="0" smtClean="0">
                          <a:sym typeface="Wingdings 2"/>
                        </a:rPr>
                        <a:t>(each CPU)</a:t>
                      </a:r>
                      <a:endParaRPr lang="en-US" sz="1400" b="1" dirty="0"/>
                    </a:p>
                  </a:txBody>
                  <a:tcPr>
                    <a:solidFill>
                      <a:schemeClr val="bg2">
                        <a:lumMod val="85000"/>
                      </a:schemeClr>
                    </a:solidFill>
                  </a:tcPr>
                </a:tc>
                <a:extLst>
                  <a:ext uri="{0D108BD9-81ED-4DB2-BD59-A6C34878D82A}">
                    <a16:rowId xmlns:a16="http://schemas.microsoft.com/office/drawing/2014/main" val="10011"/>
                  </a:ext>
                </a:extLst>
              </a:tr>
              <a:tr h="228600">
                <a:tc>
                  <a:txBody>
                    <a:bodyPr/>
                    <a:lstStyle/>
                    <a:p>
                      <a:r>
                        <a:rPr lang="en-US" sz="1400" b="1" dirty="0" smtClean="0"/>
                        <a:t>VCU</a:t>
                      </a:r>
                      <a:r>
                        <a:rPr lang="en-US" sz="1400" b="1" baseline="0" dirty="0" smtClean="0"/>
                        <a:t> / TMU</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r>
                        <a:rPr lang="en-US" sz="1400" b="0" dirty="0" smtClean="0">
                          <a:sym typeface="Wingdings 2"/>
                        </a:rPr>
                        <a:t> (each CPU)</a:t>
                      </a:r>
                      <a:endParaRPr lang="en-US" sz="1400" b="1" dirty="0"/>
                    </a:p>
                  </a:txBody>
                  <a:tcPr>
                    <a:solidFill>
                      <a:schemeClr val="bg2">
                        <a:lumMod val="85000"/>
                      </a:schemeClr>
                    </a:solidFill>
                  </a:tcPr>
                </a:tc>
                <a:extLst>
                  <a:ext uri="{0D108BD9-81ED-4DB2-BD59-A6C34878D82A}">
                    <a16:rowId xmlns:a16="http://schemas.microsoft.com/office/drawing/2014/main" val="10012"/>
                  </a:ext>
                </a:extLst>
              </a:tr>
              <a:tr h="228600">
                <a:tc>
                  <a:txBody>
                    <a:bodyPr/>
                    <a:lstStyle/>
                    <a:p>
                      <a:r>
                        <a:rPr lang="en-US" sz="1400" b="1" dirty="0" err="1" smtClean="0"/>
                        <a:t>ePWM</a:t>
                      </a:r>
                      <a:r>
                        <a:rPr lang="en-US" sz="1400" b="1" dirty="0" smtClean="0"/>
                        <a:t> / HRPWM</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extLst>
                  <a:ext uri="{0D108BD9-81ED-4DB2-BD59-A6C34878D82A}">
                    <a16:rowId xmlns:a16="http://schemas.microsoft.com/office/drawing/2014/main" val="10013"/>
                  </a:ext>
                </a:extLst>
              </a:tr>
              <a:tr h="228600">
                <a:tc>
                  <a:txBody>
                    <a:bodyPr/>
                    <a:lstStyle/>
                    <a:p>
                      <a:r>
                        <a:rPr lang="en-US" sz="1400" b="1" dirty="0" err="1" smtClean="0"/>
                        <a:t>eCAP</a:t>
                      </a:r>
                      <a:r>
                        <a:rPr lang="en-US" sz="1400" b="1" baseline="0" dirty="0" smtClean="0"/>
                        <a:t> / HRCAP</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extLst>
                  <a:ext uri="{0D108BD9-81ED-4DB2-BD59-A6C34878D82A}">
                    <a16:rowId xmlns:a16="http://schemas.microsoft.com/office/drawing/2014/main" val="10014"/>
                  </a:ext>
                </a:extLst>
              </a:tr>
              <a:tr h="228600">
                <a:tc>
                  <a:txBody>
                    <a:bodyPr/>
                    <a:lstStyle/>
                    <a:p>
                      <a:r>
                        <a:rPr lang="en-US" sz="1400" b="1" dirty="0" err="1" smtClean="0"/>
                        <a:t>eQEP</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15"/>
                  </a:ext>
                </a:extLst>
              </a:tr>
              <a:tr h="228600">
                <a:tc>
                  <a:txBody>
                    <a:bodyPr/>
                    <a:lstStyle/>
                    <a:p>
                      <a:r>
                        <a:rPr lang="en-US" sz="1400" b="1" dirty="0" smtClean="0"/>
                        <a:t>SCI</a:t>
                      </a:r>
                      <a:r>
                        <a:rPr lang="en-US" sz="1400" b="1" baseline="0" dirty="0" smtClean="0"/>
                        <a:t> / SPI / I2C</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extLst>
                  <a:ext uri="{0D108BD9-81ED-4DB2-BD59-A6C34878D82A}">
                    <a16:rowId xmlns:a16="http://schemas.microsoft.com/office/drawing/2014/main" val="10016"/>
                  </a:ext>
                </a:extLst>
              </a:tr>
              <a:tr h="228600">
                <a:tc>
                  <a:txBody>
                    <a:bodyPr/>
                    <a:lstStyle/>
                    <a:p>
                      <a:r>
                        <a:rPr lang="en-US" sz="1400" b="1" dirty="0" smtClean="0"/>
                        <a:t>CAN / </a:t>
                      </a:r>
                      <a:r>
                        <a:rPr lang="en-US" sz="1400" b="1" dirty="0" err="1" smtClean="0"/>
                        <a:t>McBSP</a:t>
                      </a:r>
                      <a:r>
                        <a:rPr lang="en-US" sz="1400" b="1" dirty="0" smtClean="0"/>
                        <a:t> /</a:t>
                      </a:r>
                      <a:r>
                        <a:rPr lang="en-US" sz="1400" b="1" baseline="0" dirty="0" smtClean="0"/>
                        <a:t> USB</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extLst>
                  <a:ext uri="{0D108BD9-81ED-4DB2-BD59-A6C34878D82A}">
                    <a16:rowId xmlns:a16="http://schemas.microsoft.com/office/drawing/2014/main" val="10017"/>
                  </a:ext>
                </a:extLst>
              </a:tr>
              <a:tr h="228600">
                <a:tc>
                  <a:txBody>
                    <a:bodyPr/>
                    <a:lstStyle/>
                    <a:p>
                      <a:r>
                        <a:rPr lang="en-US" sz="1400" b="1" dirty="0" smtClean="0"/>
                        <a:t>UPP</a:t>
                      </a:r>
                      <a:endParaRPr lang="en-US" sz="1400" b="1" dirty="0"/>
                    </a:p>
                  </a:txBody>
                  <a:tcPr>
                    <a:solidFill>
                      <a:schemeClr val="accent4">
                        <a:lumMod val="40000"/>
                        <a:lumOff val="60000"/>
                      </a:schemeClr>
                    </a:solidFill>
                  </a:tcPr>
                </a:tc>
                <a:tc>
                  <a:txBody>
                    <a:bodyPr/>
                    <a:lstStyle/>
                    <a:p>
                      <a:pPr algn="ctr"/>
                      <a:r>
                        <a:rPr lang="en-US" sz="1400" b="1" dirty="0" smtClean="0"/>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18"/>
                  </a:ext>
                </a:extLst>
              </a:tr>
              <a:tr h="228600">
                <a:tc>
                  <a:txBody>
                    <a:bodyPr/>
                    <a:lstStyle/>
                    <a:p>
                      <a:r>
                        <a:rPr lang="en-US" sz="1400" b="1" dirty="0" smtClean="0"/>
                        <a:t>EMIF</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1</a:t>
                      </a:r>
                      <a:endParaRPr lang="en-US" sz="1400" b="1" dirty="0"/>
                    </a:p>
                  </a:txBody>
                  <a:tcPr>
                    <a:solidFill>
                      <a:schemeClr val="bg2">
                        <a:lumMod val="85000"/>
                      </a:schemeClr>
                    </a:solidFill>
                  </a:tcPr>
                </a:tc>
                <a:tc>
                  <a:txBody>
                    <a:bodyPr/>
                    <a:lstStyle/>
                    <a:p>
                      <a:pPr algn="ctr"/>
                      <a:r>
                        <a:rPr lang="en-US" sz="1400" b="1" dirty="0" smtClean="0"/>
                        <a:t>2</a:t>
                      </a:r>
                      <a:endParaRPr lang="en-US" sz="1400" b="1" dirty="0"/>
                    </a:p>
                  </a:txBody>
                  <a:tcPr>
                    <a:solidFill>
                      <a:schemeClr val="bg2">
                        <a:lumMod val="85000"/>
                      </a:schemeClr>
                    </a:solidFill>
                  </a:tcPr>
                </a:tc>
                <a:tc>
                  <a:txBody>
                    <a:bodyPr/>
                    <a:lstStyle/>
                    <a:p>
                      <a:pPr algn="ctr"/>
                      <a:r>
                        <a:rPr lang="en-US" sz="1400" b="1" dirty="0" smtClean="0"/>
                        <a:t>2</a:t>
                      </a:r>
                      <a:endParaRPr lang="en-US" sz="1400" b="1" dirty="0"/>
                    </a:p>
                  </a:txBody>
                  <a:tcPr>
                    <a:solidFill>
                      <a:schemeClr val="bg2">
                        <a:lumMod val="85000"/>
                      </a:schemeClr>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0351983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F28x7x </a:t>
            </a:r>
            <a:r>
              <a:rPr lang="en-US" dirty="0"/>
              <a:t>GPIO Pin Block Diagram</a:t>
            </a:r>
          </a:p>
        </p:txBody>
      </p:sp>
      <p:grpSp>
        <p:nvGrpSpPr>
          <p:cNvPr id="172" name="Group 171"/>
          <p:cNvGrpSpPr/>
          <p:nvPr/>
        </p:nvGrpSpPr>
        <p:grpSpPr>
          <a:xfrm>
            <a:off x="5917" y="695541"/>
            <a:ext cx="9124734" cy="6059648"/>
            <a:chOff x="5917" y="802425"/>
            <a:chExt cx="9124734" cy="6059648"/>
          </a:xfrm>
        </p:grpSpPr>
        <p:sp>
          <p:nvSpPr>
            <p:cNvPr id="175" name="Text Box 216"/>
            <p:cNvSpPr txBox="1">
              <a:spLocks noChangeArrowheads="1"/>
            </p:cNvSpPr>
            <p:nvPr/>
          </p:nvSpPr>
          <p:spPr bwMode="auto">
            <a:xfrm>
              <a:off x="5917" y="6366957"/>
              <a:ext cx="5346700" cy="287337"/>
            </a:xfrm>
            <a:prstGeom prst="rect">
              <a:avLst/>
            </a:prstGeom>
            <a:noFill/>
            <a:ln w="12700" algn="ctr">
              <a:noFill/>
              <a:miter lim="800000"/>
              <a:headEnd/>
              <a:tailEnd/>
            </a:ln>
            <a:effectLst/>
          </p:spPr>
          <p:txBody>
            <a:bodyPr wrap="none">
              <a:spAutoFit/>
            </a:bodyPr>
            <a:lstStyle/>
            <a:p>
              <a:r>
                <a:rPr lang="en-US" sz="1600" b="0" i="1" dirty="0" smtClean="0">
                  <a:effectLst/>
                  <a:latin typeface="Arial" charset="0"/>
                </a:rPr>
                <a:t>See </a:t>
              </a:r>
              <a:r>
                <a:rPr lang="en-US" sz="1600" b="0" i="1" dirty="0">
                  <a:effectLst/>
                  <a:latin typeface="Arial" charset="0"/>
                </a:rPr>
                <a:t>device datasheet for pin function selection matrices</a:t>
              </a:r>
            </a:p>
          </p:txBody>
        </p:sp>
        <p:cxnSp>
          <p:nvCxnSpPr>
            <p:cNvPr id="177" name="Straight Connector 176"/>
            <p:cNvCxnSpPr/>
            <p:nvPr/>
          </p:nvCxnSpPr>
          <p:spPr bwMode="auto">
            <a:xfrm>
              <a:off x="1617776" y="3461949"/>
              <a:ext cx="2049738" cy="0"/>
            </a:xfrm>
            <a:prstGeom prst="line">
              <a:avLst/>
            </a:prstGeom>
            <a:solidFill>
              <a:schemeClr val="accent1"/>
            </a:solidFill>
            <a:ln w="28575" cap="flat" cmpd="sng" algn="ctr">
              <a:solidFill>
                <a:srgbClr val="6666FF"/>
              </a:solidFill>
              <a:prstDash val="solid"/>
              <a:round/>
              <a:headEnd type="none" w="sm" len="sm"/>
              <a:tailEnd type="oval" w="med" len="med"/>
            </a:ln>
            <a:effectLst/>
          </p:spPr>
        </p:cxnSp>
        <p:cxnSp>
          <p:nvCxnSpPr>
            <p:cNvPr id="178" name="Straight Connector 177"/>
            <p:cNvCxnSpPr>
              <a:stCxn id="335" idx="2"/>
            </p:cNvCxnSpPr>
            <p:nvPr/>
          </p:nvCxnSpPr>
          <p:spPr bwMode="auto">
            <a:xfrm flipH="1">
              <a:off x="8346935" y="1799239"/>
              <a:ext cx="8910" cy="738856"/>
            </a:xfrm>
            <a:prstGeom prst="line">
              <a:avLst/>
            </a:prstGeom>
            <a:solidFill>
              <a:schemeClr val="accent1"/>
            </a:solidFill>
            <a:ln w="15875" cap="flat" cmpd="sng" algn="ctr">
              <a:solidFill>
                <a:schemeClr val="tx2"/>
              </a:solidFill>
              <a:prstDash val="sysDash"/>
              <a:round/>
              <a:headEnd type="none" w="sm" len="sm"/>
              <a:tailEnd type="none" w="sm" len="sm"/>
            </a:ln>
            <a:effectLst/>
          </p:spPr>
        </p:cxnSp>
        <p:cxnSp>
          <p:nvCxnSpPr>
            <p:cNvPr id="179" name="Straight Connector 178"/>
            <p:cNvCxnSpPr/>
            <p:nvPr/>
          </p:nvCxnSpPr>
          <p:spPr bwMode="auto">
            <a:xfrm flipV="1">
              <a:off x="4714542" y="1873611"/>
              <a:ext cx="0" cy="3957300"/>
            </a:xfrm>
            <a:prstGeom prst="line">
              <a:avLst/>
            </a:prstGeom>
            <a:solidFill>
              <a:schemeClr val="accent1"/>
            </a:solidFill>
            <a:ln w="15875" cap="flat" cmpd="sng" algn="ctr">
              <a:solidFill>
                <a:schemeClr val="tx2"/>
              </a:solidFill>
              <a:prstDash val="sysDash"/>
              <a:round/>
              <a:headEnd type="none" w="sm" len="sm"/>
              <a:tailEnd type="none" w="sm" len="sm"/>
            </a:ln>
            <a:effectLst/>
          </p:spPr>
        </p:cxnSp>
        <p:grpSp>
          <p:nvGrpSpPr>
            <p:cNvPr id="182" name="Group 181"/>
            <p:cNvGrpSpPr/>
            <p:nvPr/>
          </p:nvGrpSpPr>
          <p:grpSpPr>
            <a:xfrm>
              <a:off x="4464437" y="802425"/>
              <a:ext cx="2798125" cy="4855665"/>
              <a:chOff x="4423797" y="1108043"/>
              <a:chExt cx="2798125" cy="4855665"/>
            </a:xfrm>
          </p:grpSpPr>
          <p:grpSp>
            <p:nvGrpSpPr>
              <p:cNvPr id="353" name="Group 352"/>
              <p:cNvGrpSpPr/>
              <p:nvPr/>
            </p:nvGrpSpPr>
            <p:grpSpPr>
              <a:xfrm>
                <a:off x="4423797" y="1108043"/>
                <a:ext cx="2798125" cy="1053603"/>
                <a:chOff x="4423797" y="1108043"/>
                <a:chExt cx="2798125" cy="1053603"/>
              </a:xfrm>
            </p:grpSpPr>
            <p:sp>
              <p:nvSpPr>
                <p:cNvPr id="405" name="Rectangle 78"/>
                <p:cNvSpPr>
                  <a:spLocks noChangeArrowheads="1"/>
                </p:cNvSpPr>
                <p:nvPr/>
              </p:nvSpPr>
              <p:spPr bwMode="auto">
                <a:xfrm>
                  <a:off x="4423797" y="1338016"/>
                  <a:ext cx="1290064" cy="82363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endParaRPr lang="en-US" sz="1800">
                    <a:effectLst/>
                    <a:latin typeface="Times New Roman" pitchFamily="18" charset="0"/>
                  </a:endParaRPr>
                </a:p>
              </p:txBody>
            </p:sp>
            <p:sp>
              <p:nvSpPr>
                <p:cNvPr id="406" name="Text Box 80"/>
                <p:cNvSpPr txBox="1">
                  <a:spLocks noChangeArrowheads="1"/>
                </p:cNvSpPr>
                <p:nvPr/>
              </p:nvSpPr>
              <p:spPr bwMode="auto">
                <a:xfrm>
                  <a:off x="4434460" y="1400703"/>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407" name="Text Box 81"/>
                <p:cNvSpPr txBox="1">
                  <a:spLocks noChangeArrowheads="1"/>
                </p:cNvSpPr>
                <p:nvPr/>
              </p:nvSpPr>
              <p:spPr bwMode="auto">
                <a:xfrm>
                  <a:off x="5303002" y="1405889"/>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408" name="Text Box 82"/>
                <p:cNvSpPr txBox="1">
                  <a:spLocks noChangeArrowheads="1"/>
                </p:cNvSpPr>
                <p:nvPr/>
              </p:nvSpPr>
              <p:spPr bwMode="auto">
                <a:xfrm>
                  <a:off x="4699703" y="1501425"/>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01</a:t>
                  </a:r>
                </a:p>
              </p:txBody>
            </p:sp>
            <p:sp>
              <p:nvSpPr>
                <p:cNvPr id="409" name="Text Box 83"/>
                <p:cNvSpPr txBox="1">
                  <a:spLocks noChangeArrowheads="1"/>
                </p:cNvSpPr>
                <p:nvPr/>
              </p:nvSpPr>
              <p:spPr bwMode="auto">
                <a:xfrm>
                  <a:off x="4431402" y="1755386"/>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00</a:t>
                  </a:r>
                </a:p>
              </p:txBody>
            </p:sp>
            <p:sp>
              <p:nvSpPr>
                <p:cNvPr id="410" name="Line 84"/>
                <p:cNvSpPr>
                  <a:spLocks noChangeShapeType="1"/>
                </p:cNvSpPr>
                <p:nvPr/>
              </p:nvSpPr>
              <p:spPr bwMode="auto">
                <a:xfrm flipH="1" flipV="1">
                  <a:off x="4643119" y="1761494"/>
                  <a:ext cx="389255" cy="188268"/>
                </a:xfrm>
                <a:prstGeom prst="line">
                  <a:avLst/>
                </a:prstGeom>
                <a:noFill/>
                <a:ln w="28575">
                  <a:solidFill>
                    <a:schemeClr val="tx1"/>
                  </a:solidFill>
                  <a:round/>
                  <a:headEnd type="oval" w="lg" len="lg"/>
                  <a:tailEnd type="triangle" w="med" len="med"/>
                </a:ln>
                <a:effectLst/>
              </p:spPr>
              <p:txBody>
                <a:bodyPr wrap="none" anchor="ctr"/>
                <a:lstStyle/>
                <a:p>
                  <a:endParaRPr lang="en-US">
                    <a:effectLst/>
                  </a:endParaRPr>
                </a:p>
              </p:txBody>
            </p:sp>
            <p:sp>
              <p:nvSpPr>
                <p:cNvPr id="411" name="Text Box 137"/>
                <p:cNvSpPr txBox="1">
                  <a:spLocks noChangeArrowheads="1"/>
                </p:cNvSpPr>
                <p:nvPr/>
              </p:nvSpPr>
              <p:spPr bwMode="auto">
                <a:xfrm>
                  <a:off x="5047187" y="1152484"/>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412" name="Text Box 138"/>
                <p:cNvSpPr txBox="1">
                  <a:spLocks noChangeArrowheads="1"/>
                </p:cNvSpPr>
                <p:nvPr/>
              </p:nvSpPr>
              <p:spPr bwMode="auto">
                <a:xfrm>
                  <a:off x="4701393" y="1162036"/>
                  <a:ext cx="356060" cy="641350"/>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413" name="Text Box 139"/>
                <p:cNvSpPr txBox="1">
                  <a:spLocks noChangeArrowheads="1"/>
                </p:cNvSpPr>
                <p:nvPr/>
              </p:nvSpPr>
              <p:spPr bwMode="auto">
                <a:xfrm>
                  <a:off x="5037427" y="1501425"/>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10</a:t>
                  </a:r>
                </a:p>
              </p:txBody>
            </p:sp>
            <p:sp>
              <p:nvSpPr>
                <p:cNvPr id="414" name="Text Box 140"/>
                <p:cNvSpPr txBox="1">
                  <a:spLocks noChangeArrowheads="1"/>
                </p:cNvSpPr>
                <p:nvPr/>
              </p:nvSpPr>
              <p:spPr bwMode="auto">
                <a:xfrm>
                  <a:off x="5303145" y="1755386"/>
                  <a:ext cx="36138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11</a:t>
                  </a:r>
                  <a:endParaRPr lang="en-US" sz="1600" dirty="0">
                    <a:effectLst/>
                  </a:endParaRPr>
                </a:p>
              </p:txBody>
            </p:sp>
            <p:sp>
              <p:nvSpPr>
                <p:cNvPr id="415" name="Rectangle 414"/>
                <p:cNvSpPr/>
                <p:nvPr/>
              </p:nvSpPr>
              <p:spPr bwMode="auto">
                <a:xfrm>
                  <a:off x="6012175" y="1108043"/>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a:t>
                  </a:r>
                  <a:endParaRPr kumimoji="0" lang="en-US" sz="1600" b="1" i="0" u="none" strike="noStrike" cap="none" normalizeH="0" baseline="0" dirty="0" smtClean="0">
                    <a:ln>
                      <a:noFill/>
                    </a:ln>
                    <a:effectLst/>
                  </a:endParaRPr>
                </a:p>
              </p:txBody>
            </p:sp>
            <p:sp>
              <p:nvSpPr>
                <p:cNvPr id="416" name="Rectangle 415"/>
                <p:cNvSpPr/>
                <p:nvPr/>
              </p:nvSpPr>
              <p:spPr bwMode="auto">
                <a:xfrm>
                  <a:off x="6012175" y="1358404"/>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2</a:t>
                  </a:r>
                  <a:endParaRPr kumimoji="0" lang="en-US" sz="1600" b="1" i="0" u="none" strike="noStrike" cap="none" normalizeH="0" baseline="0" dirty="0" smtClean="0">
                    <a:ln>
                      <a:noFill/>
                    </a:ln>
                    <a:effectLst/>
                  </a:endParaRPr>
                </a:p>
              </p:txBody>
            </p:sp>
            <p:sp>
              <p:nvSpPr>
                <p:cNvPr id="417" name="Rectangle 416"/>
                <p:cNvSpPr/>
                <p:nvPr/>
              </p:nvSpPr>
              <p:spPr bwMode="auto">
                <a:xfrm>
                  <a:off x="6012175" y="1610071"/>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3</a:t>
                  </a:r>
                  <a:endParaRPr kumimoji="0" lang="en-US" sz="1600" b="1" i="0" u="none" strike="noStrike" cap="none" normalizeH="0" baseline="0" dirty="0" smtClean="0">
                    <a:ln>
                      <a:noFill/>
                    </a:ln>
                    <a:effectLst/>
                  </a:endParaRPr>
                </a:p>
              </p:txBody>
            </p:sp>
            <p:cxnSp>
              <p:nvCxnSpPr>
                <p:cNvPr id="418" name="Straight Connector 417"/>
                <p:cNvCxnSpPr>
                  <a:endCxn id="417" idx="1"/>
                </p:cNvCxnSpPr>
                <p:nvPr/>
              </p:nvCxnSpPr>
              <p:spPr bwMode="auto">
                <a:xfrm>
                  <a:off x="5483835" y="1735252"/>
                  <a:ext cx="528340"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19" name="Straight Connector 418"/>
                <p:cNvCxnSpPr>
                  <a:endCxn id="416" idx="1"/>
                </p:cNvCxnSpPr>
                <p:nvPr/>
              </p:nvCxnSpPr>
              <p:spPr bwMode="auto">
                <a:xfrm flipV="1">
                  <a:off x="5236560" y="1483585"/>
                  <a:ext cx="775615" cy="139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20" name="Elbow Connector 419"/>
                <p:cNvCxnSpPr>
                  <a:endCxn id="415" idx="1"/>
                </p:cNvCxnSpPr>
                <p:nvPr/>
              </p:nvCxnSpPr>
              <p:spPr bwMode="auto">
                <a:xfrm flipV="1">
                  <a:off x="4879423" y="1233224"/>
                  <a:ext cx="1132752" cy="251058"/>
                </a:xfrm>
                <a:prstGeom prst="bentConnector3">
                  <a:avLst>
                    <a:gd name="adj1" fmla="val 56"/>
                  </a:avLst>
                </a:prstGeom>
                <a:solidFill>
                  <a:schemeClr val="accent1"/>
                </a:solidFill>
                <a:ln w="28575" cap="flat" cmpd="sng" algn="ctr">
                  <a:solidFill>
                    <a:schemeClr val="tx1"/>
                  </a:solidFill>
                  <a:prstDash val="solid"/>
                  <a:round/>
                  <a:headEnd type="none" w="sm" len="sm"/>
                  <a:tailEnd type="none" w="sm" len="sm"/>
                </a:ln>
                <a:effectLst/>
              </p:spPr>
            </p:cxnSp>
          </p:grpSp>
          <p:grpSp>
            <p:nvGrpSpPr>
              <p:cNvPr id="354" name="Group 353"/>
              <p:cNvGrpSpPr/>
              <p:nvPr/>
            </p:nvGrpSpPr>
            <p:grpSpPr>
              <a:xfrm>
                <a:off x="4423797" y="2375397"/>
                <a:ext cx="2798125" cy="1053603"/>
                <a:chOff x="4423797" y="2375397"/>
                <a:chExt cx="2798125" cy="1053603"/>
              </a:xfrm>
            </p:grpSpPr>
            <p:sp>
              <p:nvSpPr>
                <p:cNvPr id="389" name="Rectangle 78"/>
                <p:cNvSpPr>
                  <a:spLocks noChangeArrowheads="1"/>
                </p:cNvSpPr>
                <p:nvPr/>
              </p:nvSpPr>
              <p:spPr bwMode="auto">
                <a:xfrm>
                  <a:off x="4423797" y="2605370"/>
                  <a:ext cx="1290064" cy="82363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endParaRPr lang="en-US" sz="1800">
                    <a:effectLst/>
                    <a:latin typeface="Times New Roman" pitchFamily="18" charset="0"/>
                  </a:endParaRPr>
                </a:p>
              </p:txBody>
            </p:sp>
            <p:sp>
              <p:nvSpPr>
                <p:cNvPr id="390" name="Text Box 80"/>
                <p:cNvSpPr txBox="1">
                  <a:spLocks noChangeArrowheads="1"/>
                </p:cNvSpPr>
                <p:nvPr/>
              </p:nvSpPr>
              <p:spPr bwMode="auto">
                <a:xfrm>
                  <a:off x="4434460" y="2668057"/>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91" name="Text Box 81"/>
                <p:cNvSpPr txBox="1">
                  <a:spLocks noChangeArrowheads="1"/>
                </p:cNvSpPr>
                <p:nvPr/>
              </p:nvSpPr>
              <p:spPr bwMode="auto">
                <a:xfrm>
                  <a:off x="5303002" y="2673243"/>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92" name="Text Box 82"/>
                <p:cNvSpPr txBox="1">
                  <a:spLocks noChangeArrowheads="1"/>
                </p:cNvSpPr>
                <p:nvPr/>
              </p:nvSpPr>
              <p:spPr bwMode="auto">
                <a:xfrm>
                  <a:off x="4699703" y="2768779"/>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01</a:t>
                  </a:r>
                </a:p>
              </p:txBody>
            </p:sp>
            <p:sp>
              <p:nvSpPr>
                <p:cNvPr id="393" name="Text Box 83"/>
                <p:cNvSpPr txBox="1">
                  <a:spLocks noChangeArrowheads="1"/>
                </p:cNvSpPr>
                <p:nvPr/>
              </p:nvSpPr>
              <p:spPr bwMode="auto">
                <a:xfrm>
                  <a:off x="4431402" y="3022740"/>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00</a:t>
                  </a:r>
                </a:p>
              </p:txBody>
            </p:sp>
            <p:sp>
              <p:nvSpPr>
                <p:cNvPr id="394" name="Line 84"/>
                <p:cNvSpPr>
                  <a:spLocks noChangeShapeType="1"/>
                </p:cNvSpPr>
                <p:nvPr/>
              </p:nvSpPr>
              <p:spPr bwMode="auto">
                <a:xfrm flipH="1" flipV="1">
                  <a:off x="4643119" y="3028848"/>
                  <a:ext cx="389255" cy="188268"/>
                </a:xfrm>
                <a:prstGeom prst="line">
                  <a:avLst/>
                </a:prstGeom>
                <a:noFill/>
                <a:ln w="28575">
                  <a:solidFill>
                    <a:schemeClr val="tx1"/>
                  </a:solidFill>
                  <a:round/>
                  <a:headEnd type="oval" w="lg" len="lg"/>
                  <a:tailEnd type="triangle" w="med" len="med"/>
                </a:ln>
                <a:effectLst/>
              </p:spPr>
              <p:txBody>
                <a:bodyPr wrap="none" anchor="ctr"/>
                <a:lstStyle/>
                <a:p>
                  <a:endParaRPr lang="en-US">
                    <a:effectLst/>
                  </a:endParaRPr>
                </a:p>
              </p:txBody>
            </p:sp>
            <p:sp>
              <p:nvSpPr>
                <p:cNvPr id="395" name="Text Box 137"/>
                <p:cNvSpPr txBox="1">
                  <a:spLocks noChangeArrowheads="1"/>
                </p:cNvSpPr>
                <p:nvPr/>
              </p:nvSpPr>
              <p:spPr bwMode="auto">
                <a:xfrm>
                  <a:off x="5047187" y="2419838"/>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96" name="Text Box 138"/>
                <p:cNvSpPr txBox="1">
                  <a:spLocks noChangeArrowheads="1"/>
                </p:cNvSpPr>
                <p:nvPr/>
              </p:nvSpPr>
              <p:spPr bwMode="auto">
                <a:xfrm>
                  <a:off x="4701393" y="2429390"/>
                  <a:ext cx="356060" cy="641350"/>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97" name="Text Box 139"/>
                <p:cNvSpPr txBox="1">
                  <a:spLocks noChangeArrowheads="1"/>
                </p:cNvSpPr>
                <p:nvPr/>
              </p:nvSpPr>
              <p:spPr bwMode="auto">
                <a:xfrm>
                  <a:off x="5037427" y="2768779"/>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10</a:t>
                  </a:r>
                </a:p>
              </p:txBody>
            </p:sp>
            <p:sp>
              <p:nvSpPr>
                <p:cNvPr id="398" name="Text Box 140"/>
                <p:cNvSpPr txBox="1">
                  <a:spLocks noChangeArrowheads="1"/>
                </p:cNvSpPr>
                <p:nvPr/>
              </p:nvSpPr>
              <p:spPr bwMode="auto">
                <a:xfrm>
                  <a:off x="5303145" y="3022740"/>
                  <a:ext cx="36138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11</a:t>
                  </a:r>
                  <a:endParaRPr lang="en-US" sz="1600" dirty="0">
                    <a:effectLst/>
                  </a:endParaRPr>
                </a:p>
              </p:txBody>
            </p:sp>
            <p:sp>
              <p:nvSpPr>
                <p:cNvPr id="399" name="Rectangle 398"/>
                <p:cNvSpPr/>
                <p:nvPr/>
              </p:nvSpPr>
              <p:spPr bwMode="auto">
                <a:xfrm>
                  <a:off x="6012175" y="2375397"/>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5</a:t>
                  </a:r>
                  <a:endParaRPr kumimoji="0" lang="en-US" sz="1600" b="1" i="0" u="none" strike="noStrike" cap="none" normalizeH="0" baseline="0" dirty="0" smtClean="0">
                    <a:ln>
                      <a:noFill/>
                    </a:ln>
                    <a:effectLst/>
                  </a:endParaRPr>
                </a:p>
              </p:txBody>
            </p:sp>
            <p:sp>
              <p:nvSpPr>
                <p:cNvPr id="400" name="Rectangle 399"/>
                <p:cNvSpPr/>
                <p:nvPr/>
              </p:nvSpPr>
              <p:spPr bwMode="auto">
                <a:xfrm>
                  <a:off x="6012175" y="2625758"/>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6</a:t>
                  </a:r>
                  <a:endParaRPr kumimoji="0" lang="en-US" sz="1600" b="1" i="0" u="none" strike="noStrike" cap="none" normalizeH="0" baseline="0" dirty="0" smtClean="0">
                    <a:ln>
                      <a:noFill/>
                    </a:ln>
                    <a:effectLst/>
                  </a:endParaRPr>
                </a:p>
              </p:txBody>
            </p:sp>
            <p:sp>
              <p:nvSpPr>
                <p:cNvPr id="401" name="Rectangle 400"/>
                <p:cNvSpPr/>
                <p:nvPr/>
              </p:nvSpPr>
              <p:spPr bwMode="auto">
                <a:xfrm>
                  <a:off x="6012175" y="2877425"/>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7</a:t>
                  </a:r>
                  <a:endParaRPr kumimoji="0" lang="en-US" sz="1600" b="1" i="0" u="none" strike="noStrike" cap="none" normalizeH="0" baseline="0" dirty="0" smtClean="0">
                    <a:ln>
                      <a:noFill/>
                    </a:ln>
                    <a:effectLst/>
                  </a:endParaRPr>
                </a:p>
              </p:txBody>
            </p:sp>
            <p:cxnSp>
              <p:nvCxnSpPr>
                <p:cNvPr id="402" name="Straight Connector 401"/>
                <p:cNvCxnSpPr>
                  <a:endCxn id="401" idx="1"/>
                </p:cNvCxnSpPr>
                <p:nvPr/>
              </p:nvCxnSpPr>
              <p:spPr bwMode="auto">
                <a:xfrm>
                  <a:off x="5483835" y="3002606"/>
                  <a:ext cx="528340"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03" name="Straight Connector 402"/>
                <p:cNvCxnSpPr>
                  <a:endCxn id="400" idx="1"/>
                </p:cNvCxnSpPr>
                <p:nvPr/>
              </p:nvCxnSpPr>
              <p:spPr bwMode="auto">
                <a:xfrm flipV="1">
                  <a:off x="5236560" y="2750939"/>
                  <a:ext cx="775615" cy="139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404" name="Elbow Connector 403"/>
                <p:cNvCxnSpPr>
                  <a:endCxn id="399" idx="1"/>
                </p:cNvCxnSpPr>
                <p:nvPr/>
              </p:nvCxnSpPr>
              <p:spPr bwMode="auto">
                <a:xfrm flipV="1">
                  <a:off x="4879423" y="2500578"/>
                  <a:ext cx="1132752" cy="251058"/>
                </a:xfrm>
                <a:prstGeom prst="bentConnector3">
                  <a:avLst>
                    <a:gd name="adj1" fmla="val 56"/>
                  </a:avLst>
                </a:prstGeom>
                <a:solidFill>
                  <a:schemeClr val="accent1"/>
                </a:solidFill>
                <a:ln w="28575" cap="flat" cmpd="sng" algn="ctr">
                  <a:solidFill>
                    <a:schemeClr val="tx1"/>
                  </a:solidFill>
                  <a:prstDash val="solid"/>
                  <a:round/>
                  <a:headEnd type="none" w="sm" len="sm"/>
                  <a:tailEnd type="none" w="sm" len="sm"/>
                </a:ln>
                <a:effectLst/>
              </p:spPr>
            </p:cxnSp>
          </p:grpSp>
          <p:grpSp>
            <p:nvGrpSpPr>
              <p:cNvPr id="355" name="Group 354"/>
              <p:cNvGrpSpPr/>
              <p:nvPr/>
            </p:nvGrpSpPr>
            <p:grpSpPr>
              <a:xfrm>
                <a:off x="4423797" y="3642751"/>
                <a:ext cx="2798125" cy="1053603"/>
                <a:chOff x="4423797" y="3642751"/>
                <a:chExt cx="2798125" cy="1053603"/>
              </a:xfrm>
            </p:grpSpPr>
            <p:sp>
              <p:nvSpPr>
                <p:cNvPr id="373" name="Rectangle 78"/>
                <p:cNvSpPr>
                  <a:spLocks noChangeArrowheads="1"/>
                </p:cNvSpPr>
                <p:nvPr/>
              </p:nvSpPr>
              <p:spPr bwMode="auto">
                <a:xfrm>
                  <a:off x="4423797" y="3872724"/>
                  <a:ext cx="1290064" cy="82363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endParaRPr lang="en-US" sz="1800">
                    <a:effectLst/>
                    <a:latin typeface="Times New Roman" pitchFamily="18" charset="0"/>
                  </a:endParaRPr>
                </a:p>
              </p:txBody>
            </p:sp>
            <p:sp>
              <p:nvSpPr>
                <p:cNvPr id="374" name="Text Box 80"/>
                <p:cNvSpPr txBox="1">
                  <a:spLocks noChangeArrowheads="1"/>
                </p:cNvSpPr>
                <p:nvPr/>
              </p:nvSpPr>
              <p:spPr bwMode="auto">
                <a:xfrm>
                  <a:off x="4434460" y="3935411"/>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75" name="Text Box 81"/>
                <p:cNvSpPr txBox="1">
                  <a:spLocks noChangeArrowheads="1"/>
                </p:cNvSpPr>
                <p:nvPr/>
              </p:nvSpPr>
              <p:spPr bwMode="auto">
                <a:xfrm>
                  <a:off x="5303002" y="3940597"/>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76" name="Text Box 82"/>
                <p:cNvSpPr txBox="1">
                  <a:spLocks noChangeArrowheads="1"/>
                </p:cNvSpPr>
                <p:nvPr/>
              </p:nvSpPr>
              <p:spPr bwMode="auto">
                <a:xfrm>
                  <a:off x="4699703" y="4036133"/>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01</a:t>
                  </a:r>
                </a:p>
              </p:txBody>
            </p:sp>
            <p:sp>
              <p:nvSpPr>
                <p:cNvPr id="377" name="Text Box 83"/>
                <p:cNvSpPr txBox="1">
                  <a:spLocks noChangeArrowheads="1"/>
                </p:cNvSpPr>
                <p:nvPr/>
              </p:nvSpPr>
              <p:spPr bwMode="auto">
                <a:xfrm>
                  <a:off x="4431402" y="4290094"/>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00</a:t>
                  </a:r>
                </a:p>
              </p:txBody>
            </p:sp>
            <p:sp>
              <p:nvSpPr>
                <p:cNvPr id="378" name="Line 84"/>
                <p:cNvSpPr>
                  <a:spLocks noChangeShapeType="1"/>
                </p:cNvSpPr>
                <p:nvPr/>
              </p:nvSpPr>
              <p:spPr bwMode="auto">
                <a:xfrm flipH="1" flipV="1">
                  <a:off x="4643119" y="4296202"/>
                  <a:ext cx="389255" cy="188268"/>
                </a:xfrm>
                <a:prstGeom prst="line">
                  <a:avLst/>
                </a:prstGeom>
                <a:noFill/>
                <a:ln w="28575">
                  <a:solidFill>
                    <a:schemeClr val="tx1"/>
                  </a:solidFill>
                  <a:round/>
                  <a:headEnd type="oval" w="lg" len="lg"/>
                  <a:tailEnd type="triangle" w="med" len="med"/>
                </a:ln>
                <a:effectLst/>
              </p:spPr>
              <p:txBody>
                <a:bodyPr wrap="none" anchor="ctr"/>
                <a:lstStyle/>
                <a:p>
                  <a:endParaRPr lang="en-US">
                    <a:effectLst/>
                  </a:endParaRPr>
                </a:p>
              </p:txBody>
            </p:sp>
            <p:sp>
              <p:nvSpPr>
                <p:cNvPr id="379" name="Text Box 137"/>
                <p:cNvSpPr txBox="1">
                  <a:spLocks noChangeArrowheads="1"/>
                </p:cNvSpPr>
                <p:nvPr/>
              </p:nvSpPr>
              <p:spPr bwMode="auto">
                <a:xfrm>
                  <a:off x="5047187" y="3687192"/>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80" name="Text Box 138"/>
                <p:cNvSpPr txBox="1">
                  <a:spLocks noChangeArrowheads="1"/>
                </p:cNvSpPr>
                <p:nvPr/>
              </p:nvSpPr>
              <p:spPr bwMode="auto">
                <a:xfrm>
                  <a:off x="4701393" y="3696744"/>
                  <a:ext cx="356060" cy="641350"/>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81" name="Text Box 139"/>
                <p:cNvSpPr txBox="1">
                  <a:spLocks noChangeArrowheads="1"/>
                </p:cNvSpPr>
                <p:nvPr/>
              </p:nvSpPr>
              <p:spPr bwMode="auto">
                <a:xfrm>
                  <a:off x="5037427" y="4036133"/>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10</a:t>
                  </a:r>
                </a:p>
              </p:txBody>
            </p:sp>
            <p:sp>
              <p:nvSpPr>
                <p:cNvPr id="382" name="Text Box 140"/>
                <p:cNvSpPr txBox="1">
                  <a:spLocks noChangeArrowheads="1"/>
                </p:cNvSpPr>
                <p:nvPr/>
              </p:nvSpPr>
              <p:spPr bwMode="auto">
                <a:xfrm>
                  <a:off x="5303145" y="4290094"/>
                  <a:ext cx="36138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11</a:t>
                  </a:r>
                  <a:endParaRPr lang="en-US" sz="1600" dirty="0">
                    <a:effectLst/>
                  </a:endParaRPr>
                </a:p>
              </p:txBody>
            </p:sp>
            <p:sp>
              <p:nvSpPr>
                <p:cNvPr id="383" name="Rectangle 382"/>
                <p:cNvSpPr/>
                <p:nvPr/>
              </p:nvSpPr>
              <p:spPr bwMode="auto">
                <a:xfrm>
                  <a:off x="6012175" y="3642751"/>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9</a:t>
                  </a:r>
                  <a:endParaRPr kumimoji="0" lang="en-US" sz="1600" b="1" i="0" u="none" strike="noStrike" cap="none" normalizeH="0" baseline="0" dirty="0" smtClean="0">
                    <a:ln>
                      <a:noFill/>
                    </a:ln>
                    <a:effectLst/>
                  </a:endParaRPr>
                </a:p>
              </p:txBody>
            </p:sp>
            <p:sp>
              <p:nvSpPr>
                <p:cNvPr id="384" name="Rectangle 383"/>
                <p:cNvSpPr/>
                <p:nvPr/>
              </p:nvSpPr>
              <p:spPr bwMode="auto">
                <a:xfrm>
                  <a:off x="6012175" y="3893112"/>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10</a:t>
                  </a:r>
                  <a:endParaRPr kumimoji="0" lang="en-US" sz="1600" b="1" i="0" u="none" strike="noStrike" cap="none" normalizeH="0" baseline="0" dirty="0" smtClean="0">
                    <a:ln>
                      <a:noFill/>
                    </a:ln>
                    <a:effectLst/>
                  </a:endParaRPr>
                </a:p>
              </p:txBody>
            </p:sp>
            <p:sp>
              <p:nvSpPr>
                <p:cNvPr id="385" name="Rectangle 384"/>
                <p:cNvSpPr/>
                <p:nvPr/>
              </p:nvSpPr>
              <p:spPr bwMode="auto">
                <a:xfrm>
                  <a:off x="6012175" y="4144779"/>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11</a:t>
                  </a:r>
                  <a:endParaRPr kumimoji="0" lang="en-US" sz="1600" b="1" i="0" u="none" strike="noStrike" cap="none" normalizeH="0" baseline="0" dirty="0" smtClean="0">
                    <a:ln>
                      <a:noFill/>
                    </a:ln>
                    <a:effectLst/>
                  </a:endParaRPr>
                </a:p>
              </p:txBody>
            </p:sp>
            <p:cxnSp>
              <p:nvCxnSpPr>
                <p:cNvPr id="386" name="Straight Connector 385"/>
                <p:cNvCxnSpPr>
                  <a:endCxn id="385" idx="1"/>
                </p:cNvCxnSpPr>
                <p:nvPr/>
              </p:nvCxnSpPr>
              <p:spPr bwMode="auto">
                <a:xfrm>
                  <a:off x="5483835" y="4269960"/>
                  <a:ext cx="528340"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87" name="Straight Connector 386"/>
                <p:cNvCxnSpPr>
                  <a:endCxn id="384" idx="1"/>
                </p:cNvCxnSpPr>
                <p:nvPr/>
              </p:nvCxnSpPr>
              <p:spPr bwMode="auto">
                <a:xfrm flipV="1">
                  <a:off x="5236560" y="4018293"/>
                  <a:ext cx="775615" cy="139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88" name="Elbow Connector 387"/>
                <p:cNvCxnSpPr>
                  <a:endCxn id="383" idx="1"/>
                </p:cNvCxnSpPr>
                <p:nvPr/>
              </p:nvCxnSpPr>
              <p:spPr bwMode="auto">
                <a:xfrm flipV="1">
                  <a:off x="4879423" y="3767932"/>
                  <a:ext cx="1132752" cy="251058"/>
                </a:xfrm>
                <a:prstGeom prst="bentConnector3">
                  <a:avLst>
                    <a:gd name="adj1" fmla="val 56"/>
                  </a:avLst>
                </a:prstGeom>
                <a:solidFill>
                  <a:schemeClr val="accent1"/>
                </a:solidFill>
                <a:ln w="28575" cap="flat" cmpd="sng" algn="ctr">
                  <a:solidFill>
                    <a:schemeClr val="tx1"/>
                  </a:solidFill>
                  <a:prstDash val="solid"/>
                  <a:round/>
                  <a:headEnd type="none" w="sm" len="sm"/>
                  <a:tailEnd type="none" w="sm" len="sm"/>
                </a:ln>
                <a:effectLst/>
              </p:spPr>
            </p:cxnSp>
          </p:grpSp>
          <p:grpSp>
            <p:nvGrpSpPr>
              <p:cNvPr id="356" name="Group 355"/>
              <p:cNvGrpSpPr/>
              <p:nvPr/>
            </p:nvGrpSpPr>
            <p:grpSpPr>
              <a:xfrm>
                <a:off x="4423797" y="4910105"/>
                <a:ext cx="2798125" cy="1053603"/>
                <a:chOff x="4423797" y="4910105"/>
                <a:chExt cx="2798125" cy="1053603"/>
              </a:xfrm>
            </p:grpSpPr>
            <p:sp>
              <p:nvSpPr>
                <p:cNvPr id="357" name="Rectangle 78"/>
                <p:cNvSpPr>
                  <a:spLocks noChangeArrowheads="1"/>
                </p:cNvSpPr>
                <p:nvPr/>
              </p:nvSpPr>
              <p:spPr bwMode="auto">
                <a:xfrm>
                  <a:off x="4423797" y="5140078"/>
                  <a:ext cx="1290064" cy="82363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endParaRPr lang="en-US" sz="1800">
                    <a:effectLst/>
                    <a:latin typeface="Times New Roman" pitchFamily="18" charset="0"/>
                  </a:endParaRPr>
                </a:p>
              </p:txBody>
            </p:sp>
            <p:sp>
              <p:nvSpPr>
                <p:cNvPr id="358" name="Text Box 80"/>
                <p:cNvSpPr txBox="1">
                  <a:spLocks noChangeArrowheads="1"/>
                </p:cNvSpPr>
                <p:nvPr/>
              </p:nvSpPr>
              <p:spPr bwMode="auto">
                <a:xfrm>
                  <a:off x="4434460" y="5202765"/>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59" name="Text Box 81"/>
                <p:cNvSpPr txBox="1">
                  <a:spLocks noChangeArrowheads="1"/>
                </p:cNvSpPr>
                <p:nvPr/>
              </p:nvSpPr>
              <p:spPr bwMode="auto">
                <a:xfrm>
                  <a:off x="5303002" y="5207951"/>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60" name="Text Box 82"/>
                <p:cNvSpPr txBox="1">
                  <a:spLocks noChangeArrowheads="1"/>
                </p:cNvSpPr>
                <p:nvPr/>
              </p:nvSpPr>
              <p:spPr bwMode="auto">
                <a:xfrm>
                  <a:off x="4699703" y="5303487"/>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01</a:t>
                  </a:r>
                </a:p>
              </p:txBody>
            </p:sp>
            <p:sp>
              <p:nvSpPr>
                <p:cNvPr id="361" name="Text Box 83"/>
                <p:cNvSpPr txBox="1">
                  <a:spLocks noChangeArrowheads="1"/>
                </p:cNvSpPr>
                <p:nvPr/>
              </p:nvSpPr>
              <p:spPr bwMode="auto">
                <a:xfrm>
                  <a:off x="4431402" y="5557448"/>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00</a:t>
                  </a:r>
                </a:p>
              </p:txBody>
            </p:sp>
            <p:sp>
              <p:nvSpPr>
                <p:cNvPr id="362" name="Line 84"/>
                <p:cNvSpPr>
                  <a:spLocks noChangeShapeType="1"/>
                </p:cNvSpPr>
                <p:nvPr/>
              </p:nvSpPr>
              <p:spPr bwMode="auto">
                <a:xfrm flipH="1" flipV="1">
                  <a:off x="4643119" y="5563556"/>
                  <a:ext cx="389255" cy="188268"/>
                </a:xfrm>
                <a:prstGeom prst="line">
                  <a:avLst/>
                </a:prstGeom>
                <a:noFill/>
                <a:ln w="28575">
                  <a:solidFill>
                    <a:schemeClr val="tx1"/>
                  </a:solidFill>
                  <a:round/>
                  <a:headEnd type="oval" w="lg" len="lg"/>
                  <a:tailEnd type="triangle" w="med" len="med"/>
                </a:ln>
                <a:effectLst/>
              </p:spPr>
              <p:txBody>
                <a:bodyPr wrap="none" anchor="ctr"/>
                <a:lstStyle/>
                <a:p>
                  <a:endParaRPr lang="en-US">
                    <a:effectLst/>
                  </a:endParaRPr>
                </a:p>
              </p:txBody>
            </p:sp>
            <p:sp>
              <p:nvSpPr>
                <p:cNvPr id="363" name="Text Box 137"/>
                <p:cNvSpPr txBox="1">
                  <a:spLocks noChangeArrowheads="1"/>
                </p:cNvSpPr>
                <p:nvPr/>
              </p:nvSpPr>
              <p:spPr bwMode="auto">
                <a:xfrm>
                  <a:off x="5047187" y="4954546"/>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64" name="Text Box 138"/>
                <p:cNvSpPr txBox="1">
                  <a:spLocks noChangeArrowheads="1"/>
                </p:cNvSpPr>
                <p:nvPr/>
              </p:nvSpPr>
              <p:spPr bwMode="auto">
                <a:xfrm>
                  <a:off x="4701393" y="4964098"/>
                  <a:ext cx="356060" cy="641350"/>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65" name="Text Box 139"/>
                <p:cNvSpPr txBox="1">
                  <a:spLocks noChangeArrowheads="1"/>
                </p:cNvSpPr>
                <p:nvPr/>
              </p:nvSpPr>
              <p:spPr bwMode="auto">
                <a:xfrm>
                  <a:off x="5037427" y="5303487"/>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10</a:t>
                  </a:r>
                </a:p>
              </p:txBody>
            </p:sp>
            <p:sp>
              <p:nvSpPr>
                <p:cNvPr id="366" name="Text Box 140"/>
                <p:cNvSpPr txBox="1">
                  <a:spLocks noChangeArrowheads="1"/>
                </p:cNvSpPr>
                <p:nvPr/>
              </p:nvSpPr>
              <p:spPr bwMode="auto">
                <a:xfrm>
                  <a:off x="5303145" y="5557448"/>
                  <a:ext cx="36138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11</a:t>
                  </a:r>
                  <a:endParaRPr lang="en-US" sz="1600" dirty="0">
                    <a:effectLst/>
                  </a:endParaRPr>
                </a:p>
              </p:txBody>
            </p:sp>
            <p:sp>
              <p:nvSpPr>
                <p:cNvPr id="367" name="Rectangle 366"/>
                <p:cNvSpPr/>
                <p:nvPr/>
              </p:nvSpPr>
              <p:spPr bwMode="auto">
                <a:xfrm>
                  <a:off x="6012175" y="4910105"/>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13</a:t>
                  </a:r>
                  <a:endParaRPr kumimoji="0" lang="en-US" sz="1600" b="1" i="0" u="none" strike="noStrike" cap="none" normalizeH="0" baseline="0" dirty="0" smtClean="0">
                    <a:ln>
                      <a:noFill/>
                    </a:ln>
                    <a:effectLst/>
                  </a:endParaRPr>
                </a:p>
              </p:txBody>
            </p:sp>
            <p:sp>
              <p:nvSpPr>
                <p:cNvPr id="368" name="Rectangle 367"/>
                <p:cNvSpPr/>
                <p:nvPr/>
              </p:nvSpPr>
              <p:spPr bwMode="auto">
                <a:xfrm>
                  <a:off x="6012175" y="5160466"/>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14</a:t>
                  </a:r>
                  <a:endParaRPr kumimoji="0" lang="en-US" sz="1600" b="1" i="0" u="none" strike="noStrike" cap="none" normalizeH="0" baseline="0" dirty="0" smtClean="0">
                    <a:ln>
                      <a:noFill/>
                    </a:ln>
                    <a:effectLst/>
                  </a:endParaRPr>
                </a:p>
              </p:txBody>
            </p:sp>
            <p:sp>
              <p:nvSpPr>
                <p:cNvPr id="369" name="Rectangle 368"/>
                <p:cNvSpPr/>
                <p:nvPr/>
              </p:nvSpPr>
              <p:spPr bwMode="auto">
                <a:xfrm>
                  <a:off x="6012175" y="5412133"/>
                  <a:ext cx="1209747" cy="25036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effectLst/>
                    </a:rPr>
                    <a:t>Peripheral 15</a:t>
                  </a:r>
                  <a:endParaRPr kumimoji="0" lang="en-US" sz="1600" b="1" i="0" u="none" strike="noStrike" cap="none" normalizeH="0" baseline="0" dirty="0" smtClean="0">
                    <a:ln>
                      <a:noFill/>
                    </a:ln>
                    <a:effectLst/>
                  </a:endParaRPr>
                </a:p>
              </p:txBody>
            </p:sp>
            <p:cxnSp>
              <p:nvCxnSpPr>
                <p:cNvPr id="370" name="Straight Connector 369"/>
                <p:cNvCxnSpPr>
                  <a:endCxn id="369" idx="1"/>
                </p:cNvCxnSpPr>
                <p:nvPr/>
              </p:nvCxnSpPr>
              <p:spPr bwMode="auto">
                <a:xfrm>
                  <a:off x="5483835" y="5537314"/>
                  <a:ext cx="528340"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71" name="Straight Connector 370"/>
                <p:cNvCxnSpPr>
                  <a:endCxn id="368" idx="1"/>
                </p:cNvCxnSpPr>
                <p:nvPr/>
              </p:nvCxnSpPr>
              <p:spPr bwMode="auto">
                <a:xfrm flipV="1">
                  <a:off x="5236560" y="5285647"/>
                  <a:ext cx="775615" cy="139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72" name="Elbow Connector 371"/>
                <p:cNvCxnSpPr>
                  <a:endCxn id="367" idx="1"/>
                </p:cNvCxnSpPr>
                <p:nvPr/>
              </p:nvCxnSpPr>
              <p:spPr bwMode="auto">
                <a:xfrm flipV="1">
                  <a:off x="4879423" y="5035286"/>
                  <a:ext cx="1132752" cy="251058"/>
                </a:xfrm>
                <a:prstGeom prst="bentConnector3">
                  <a:avLst>
                    <a:gd name="adj1" fmla="val 56"/>
                  </a:avLst>
                </a:prstGeom>
                <a:solidFill>
                  <a:schemeClr val="accent1"/>
                </a:solidFill>
                <a:ln w="28575" cap="flat" cmpd="sng" algn="ctr">
                  <a:solidFill>
                    <a:schemeClr val="tx1"/>
                  </a:solidFill>
                  <a:prstDash val="solid"/>
                  <a:round/>
                  <a:headEnd type="none" w="sm" len="sm"/>
                  <a:tailEnd type="none" w="sm" len="sm"/>
                </a:ln>
                <a:effectLst/>
              </p:spPr>
            </p:cxnSp>
          </p:grpSp>
        </p:grpSp>
        <p:grpSp>
          <p:nvGrpSpPr>
            <p:cNvPr id="185" name="Group 184"/>
            <p:cNvGrpSpPr/>
            <p:nvPr/>
          </p:nvGrpSpPr>
          <p:grpSpPr>
            <a:xfrm>
              <a:off x="7664969" y="2489887"/>
              <a:ext cx="864947" cy="1485721"/>
              <a:chOff x="881783" y="3106221"/>
              <a:chExt cx="864947" cy="1485721"/>
            </a:xfrm>
          </p:grpSpPr>
          <p:sp>
            <p:nvSpPr>
              <p:cNvPr id="343" name="Rectangle 78"/>
              <p:cNvSpPr>
                <a:spLocks noChangeArrowheads="1"/>
              </p:cNvSpPr>
              <p:nvPr/>
            </p:nvSpPr>
            <p:spPr bwMode="auto">
              <a:xfrm rot="16200000">
                <a:off x="689883" y="3393386"/>
                <a:ext cx="1290064" cy="82363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pPr algn="ctr">
                  <a:lnSpc>
                    <a:spcPct val="100000"/>
                  </a:lnSpc>
                  <a:spcBef>
                    <a:spcPct val="0"/>
                  </a:spcBef>
                </a:pPr>
                <a:endParaRPr lang="en-US" sz="1800">
                  <a:effectLst/>
                  <a:latin typeface="Times New Roman" pitchFamily="18" charset="0"/>
                </a:endParaRPr>
              </a:p>
            </p:txBody>
          </p:sp>
          <p:sp>
            <p:nvSpPr>
              <p:cNvPr id="344" name="Text Box 80"/>
              <p:cNvSpPr txBox="1">
                <a:spLocks noChangeArrowheads="1"/>
              </p:cNvSpPr>
              <p:nvPr/>
            </p:nvSpPr>
            <p:spPr bwMode="auto">
              <a:xfrm>
                <a:off x="1133177" y="3945611"/>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45" name="Text Box 81"/>
              <p:cNvSpPr txBox="1">
                <a:spLocks noChangeArrowheads="1"/>
              </p:cNvSpPr>
              <p:nvPr/>
            </p:nvSpPr>
            <p:spPr bwMode="auto">
              <a:xfrm>
                <a:off x="1109210" y="3106221"/>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46" name="Text Box 82"/>
              <p:cNvSpPr txBox="1">
                <a:spLocks noChangeArrowheads="1"/>
              </p:cNvSpPr>
              <p:nvPr/>
            </p:nvSpPr>
            <p:spPr bwMode="auto">
              <a:xfrm>
                <a:off x="1070479" y="3819743"/>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10</a:t>
                </a:r>
                <a:endParaRPr lang="en-US" sz="1600" dirty="0">
                  <a:effectLst/>
                </a:endParaRPr>
              </a:p>
            </p:txBody>
          </p:sp>
          <p:sp>
            <p:nvSpPr>
              <p:cNvPr id="347" name="Text Box 83"/>
              <p:cNvSpPr txBox="1">
                <a:spLocks noChangeArrowheads="1"/>
              </p:cNvSpPr>
              <p:nvPr/>
            </p:nvSpPr>
            <p:spPr bwMode="auto">
              <a:xfrm>
                <a:off x="1329057" y="4088044"/>
                <a:ext cx="36138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11</a:t>
                </a:r>
                <a:endParaRPr lang="en-US" sz="1600" dirty="0">
                  <a:effectLst/>
                </a:endParaRPr>
              </a:p>
            </p:txBody>
          </p:sp>
          <p:sp>
            <p:nvSpPr>
              <p:cNvPr id="348" name="Line 84"/>
              <p:cNvSpPr>
                <a:spLocks noChangeShapeType="1"/>
              </p:cNvSpPr>
              <p:nvPr/>
            </p:nvSpPr>
            <p:spPr bwMode="auto">
              <a:xfrm rot="16200000" flipV="1">
                <a:off x="1249823" y="3556634"/>
                <a:ext cx="359639" cy="210407"/>
              </a:xfrm>
              <a:prstGeom prst="line">
                <a:avLst/>
              </a:prstGeom>
              <a:noFill/>
              <a:ln w="28575">
                <a:solidFill>
                  <a:schemeClr val="tx1"/>
                </a:solidFill>
                <a:round/>
                <a:headEnd type="oval" w="lg" len="lg"/>
                <a:tailEnd type="triangle" w="med" len="med"/>
              </a:ln>
              <a:effectLst/>
            </p:spPr>
            <p:txBody>
              <a:bodyPr wrap="none" anchor="ctr"/>
              <a:lstStyle/>
              <a:p>
                <a:endParaRPr lang="en-US">
                  <a:effectLst/>
                </a:endParaRPr>
              </a:p>
            </p:txBody>
          </p:sp>
          <p:sp>
            <p:nvSpPr>
              <p:cNvPr id="349" name="Text Box 137"/>
              <p:cNvSpPr txBox="1">
                <a:spLocks noChangeArrowheads="1"/>
              </p:cNvSpPr>
              <p:nvPr/>
            </p:nvSpPr>
            <p:spPr bwMode="auto">
              <a:xfrm>
                <a:off x="881783" y="3336058"/>
                <a:ext cx="346570"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50" name="Text Box 138"/>
              <p:cNvSpPr txBox="1">
                <a:spLocks noChangeArrowheads="1"/>
              </p:cNvSpPr>
              <p:nvPr/>
            </p:nvSpPr>
            <p:spPr bwMode="auto">
              <a:xfrm>
                <a:off x="889765" y="3673932"/>
                <a:ext cx="356060" cy="641350"/>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3600" dirty="0">
                    <a:effectLst/>
                    <a:latin typeface="Times New Roman" pitchFamily="18" charset="0"/>
                  </a:rPr>
                  <a:t>•</a:t>
                </a:r>
                <a:endParaRPr lang="en-US" sz="1800" dirty="0">
                  <a:effectLst/>
                  <a:latin typeface="Times New Roman" pitchFamily="18" charset="0"/>
                </a:endParaRPr>
              </a:p>
            </p:txBody>
          </p:sp>
          <p:sp>
            <p:nvSpPr>
              <p:cNvPr id="351" name="Text Box 139"/>
              <p:cNvSpPr txBox="1">
                <a:spLocks noChangeArrowheads="1"/>
              </p:cNvSpPr>
              <p:nvPr/>
            </p:nvSpPr>
            <p:spPr bwMode="auto">
              <a:xfrm>
                <a:off x="1070479" y="3482019"/>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01</a:t>
                </a:r>
                <a:endParaRPr lang="en-US" sz="1600" dirty="0">
                  <a:effectLst/>
                </a:endParaRPr>
              </a:p>
            </p:txBody>
          </p:sp>
          <p:sp>
            <p:nvSpPr>
              <p:cNvPr id="352" name="Text Box 140"/>
              <p:cNvSpPr txBox="1">
                <a:spLocks noChangeArrowheads="1"/>
              </p:cNvSpPr>
              <p:nvPr/>
            </p:nvSpPr>
            <p:spPr bwMode="auto">
              <a:xfrm>
                <a:off x="1324439" y="3220918"/>
                <a:ext cx="370614"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rPr>
                  <a:t>00</a:t>
                </a:r>
                <a:endParaRPr lang="en-US" sz="1600" dirty="0">
                  <a:effectLst/>
                </a:endParaRPr>
              </a:p>
            </p:txBody>
          </p:sp>
        </p:grpSp>
        <p:cxnSp>
          <p:nvCxnSpPr>
            <p:cNvPr id="186" name="Elbow Connector 185"/>
            <p:cNvCxnSpPr>
              <a:endCxn id="410" idx="0"/>
            </p:cNvCxnSpPr>
            <p:nvPr/>
          </p:nvCxnSpPr>
          <p:spPr bwMode="auto">
            <a:xfrm rot="10800000">
              <a:off x="5073015" y="1644144"/>
              <a:ext cx="2992667" cy="1178024"/>
            </a:xfrm>
            <a:prstGeom prst="bentConnector4">
              <a:avLst>
                <a:gd name="adj1" fmla="val -114"/>
                <a:gd name="adj2" fmla="val 71845"/>
              </a:avLst>
            </a:prstGeom>
            <a:solidFill>
              <a:schemeClr val="accent1"/>
            </a:solidFill>
            <a:ln w="28575" cap="flat" cmpd="sng" algn="ctr">
              <a:solidFill>
                <a:schemeClr val="tx1"/>
              </a:solidFill>
              <a:prstDash val="solid"/>
              <a:round/>
              <a:headEnd type="none" w="sm" len="sm"/>
              <a:tailEnd type="none" w="sm" len="sm"/>
            </a:ln>
            <a:effectLst/>
          </p:spPr>
        </p:cxnSp>
        <p:cxnSp>
          <p:nvCxnSpPr>
            <p:cNvPr id="187" name="Straight Connector 186"/>
            <p:cNvCxnSpPr/>
            <p:nvPr/>
          </p:nvCxnSpPr>
          <p:spPr bwMode="auto">
            <a:xfrm>
              <a:off x="7538720" y="3391126"/>
              <a:ext cx="314945"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88" name="Straight Connector 187"/>
            <p:cNvCxnSpPr>
              <a:stCxn id="362" idx="0"/>
            </p:cNvCxnSpPr>
            <p:nvPr/>
          </p:nvCxnSpPr>
          <p:spPr bwMode="auto">
            <a:xfrm>
              <a:off x="5073014" y="5446206"/>
              <a:ext cx="0" cy="38470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0" name="Straight Connector 189"/>
            <p:cNvCxnSpPr/>
            <p:nvPr/>
          </p:nvCxnSpPr>
          <p:spPr bwMode="auto">
            <a:xfrm>
              <a:off x="5073015" y="4178852"/>
              <a:ext cx="0" cy="327098"/>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1" name="Straight Connector 190"/>
            <p:cNvCxnSpPr/>
            <p:nvPr/>
          </p:nvCxnSpPr>
          <p:spPr bwMode="auto">
            <a:xfrm>
              <a:off x="7550597" y="3391126"/>
              <a:ext cx="0" cy="1114824"/>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2" name="Straight Connector 191"/>
            <p:cNvCxnSpPr/>
            <p:nvPr/>
          </p:nvCxnSpPr>
          <p:spPr bwMode="auto">
            <a:xfrm>
              <a:off x="5060490" y="4505950"/>
              <a:ext cx="2503282"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3" name="Straight Connector 192"/>
            <p:cNvCxnSpPr/>
            <p:nvPr/>
          </p:nvCxnSpPr>
          <p:spPr bwMode="auto">
            <a:xfrm>
              <a:off x="5059857" y="5830911"/>
              <a:ext cx="3045923"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4" name="Straight Connector 193"/>
            <p:cNvCxnSpPr/>
            <p:nvPr/>
          </p:nvCxnSpPr>
          <p:spPr bwMode="auto">
            <a:xfrm>
              <a:off x="8092936" y="3649952"/>
              <a:ext cx="0" cy="2180959"/>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5" name="Straight Connector 194"/>
            <p:cNvCxnSpPr/>
            <p:nvPr/>
          </p:nvCxnSpPr>
          <p:spPr bwMode="auto">
            <a:xfrm>
              <a:off x="4051200" y="1428042"/>
              <a:ext cx="0" cy="3805595"/>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6" name="Straight Connector 195"/>
            <p:cNvCxnSpPr/>
            <p:nvPr/>
          </p:nvCxnSpPr>
          <p:spPr bwMode="auto">
            <a:xfrm flipH="1">
              <a:off x="4036570" y="1426332"/>
              <a:ext cx="611814"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198" name="Straight Connector 197"/>
            <p:cNvCxnSpPr/>
            <p:nvPr/>
          </p:nvCxnSpPr>
          <p:spPr bwMode="auto">
            <a:xfrm flipH="1">
              <a:off x="4042575" y="2688956"/>
              <a:ext cx="611814" cy="0"/>
            </a:xfrm>
            <a:prstGeom prst="line">
              <a:avLst/>
            </a:prstGeom>
            <a:solidFill>
              <a:schemeClr val="accent1"/>
            </a:solidFill>
            <a:ln w="28575" cap="flat" cmpd="sng" algn="ctr">
              <a:solidFill>
                <a:schemeClr val="tx1"/>
              </a:solidFill>
              <a:prstDash val="solid"/>
              <a:round/>
              <a:headEnd type="none" w="sm" len="sm"/>
              <a:tailEnd type="oval" w="med" len="med"/>
            </a:ln>
            <a:effectLst/>
          </p:spPr>
        </p:cxnSp>
        <p:cxnSp>
          <p:nvCxnSpPr>
            <p:cNvPr id="199" name="Straight Connector 198"/>
            <p:cNvCxnSpPr/>
            <p:nvPr/>
          </p:nvCxnSpPr>
          <p:spPr bwMode="auto">
            <a:xfrm flipH="1">
              <a:off x="4043294" y="3967438"/>
              <a:ext cx="611814" cy="0"/>
            </a:xfrm>
            <a:prstGeom prst="line">
              <a:avLst/>
            </a:prstGeom>
            <a:solidFill>
              <a:schemeClr val="accent1"/>
            </a:solidFill>
            <a:ln w="28575" cap="flat" cmpd="sng" algn="ctr">
              <a:solidFill>
                <a:schemeClr val="tx1"/>
              </a:solidFill>
              <a:prstDash val="solid"/>
              <a:round/>
              <a:headEnd type="none" w="sm" len="sm"/>
              <a:tailEnd type="oval" w="med" len="med"/>
            </a:ln>
            <a:effectLst/>
          </p:spPr>
        </p:cxnSp>
        <p:cxnSp>
          <p:nvCxnSpPr>
            <p:cNvPr id="200" name="Straight Connector 199"/>
            <p:cNvCxnSpPr/>
            <p:nvPr/>
          </p:nvCxnSpPr>
          <p:spPr bwMode="auto">
            <a:xfrm flipH="1">
              <a:off x="4044013" y="5235348"/>
              <a:ext cx="611814"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01" name="Straight Connector 200"/>
            <p:cNvCxnSpPr/>
            <p:nvPr/>
          </p:nvCxnSpPr>
          <p:spPr bwMode="auto">
            <a:xfrm>
              <a:off x="7540437" y="3038648"/>
              <a:ext cx="314945"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02" name="Straight Connector 201"/>
            <p:cNvCxnSpPr/>
            <p:nvPr/>
          </p:nvCxnSpPr>
          <p:spPr bwMode="auto">
            <a:xfrm>
              <a:off x="5083656" y="2940401"/>
              <a:ext cx="0" cy="327098"/>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03" name="Straight Connector 202"/>
            <p:cNvCxnSpPr/>
            <p:nvPr/>
          </p:nvCxnSpPr>
          <p:spPr bwMode="auto">
            <a:xfrm>
              <a:off x="5078766" y="3255563"/>
              <a:ext cx="2484892"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204" name="Straight Connector 203"/>
            <p:cNvCxnSpPr/>
            <p:nvPr/>
          </p:nvCxnSpPr>
          <p:spPr bwMode="auto">
            <a:xfrm>
              <a:off x="7550597" y="3031113"/>
              <a:ext cx="0" cy="233941"/>
            </a:xfrm>
            <a:prstGeom prst="line">
              <a:avLst/>
            </a:prstGeom>
            <a:solidFill>
              <a:schemeClr val="accent1"/>
            </a:solidFill>
            <a:ln w="28575" cap="flat" cmpd="sng" algn="ctr">
              <a:solidFill>
                <a:schemeClr val="tx1"/>
              </a:solidFill>
              <a:prstDash val="solid"/>
              <a:round/>
              <a:headEnd type="none" w="sm" len="sm"/>
              <a:tailEnd type="none" w="sm" len="sm"/>
            </a:ln>
            <a:effectLst/>
          </p:spPr>
        </p:cxnSp>
        <p:sp>
          <p:nvSpPr>
            <p:cNvPr id="205" name="TextBox 204"/>
            <p:cNvSpPr txBox="1"/>
            <p:nvPr/>
          </p:nvSpPr>
          <p:spPr>
            <a:xfrm>
              <a:off x="4057024" y="1127747"/>
              <a:ext cx="277640" cy="289310"/>
            </a:xfrm>
            <a:prstGeom prst="rect">
              <a:avLst/>
            </a:prstGeom>
            <a:noFill/>
          </p:spPr>
          <p:txBody>
            <a:bodyPr wrap="none" rtlCol="0" anchor="ctr" anchorCtr="0">
              <a:spAutoFit/>
            </a:bodyPr>
            <a:lstStyle/>
            <a:p>
              <a:r>
                <a:rPr lang="en-US" sz="1600" dirty="0" smtClean="0">
                  <a:effectLst/>
                </a:rPr>
                <a:t>0</a:t>
              </a:r>
            </a:p>
          </p:txBody>
        </p:sp>
        <p:sp>
          <p:nvSpPr>
            <p:cNvPr id="219" name="TextBox 218"/>
            <p:cNvSpPr txBox="1"/>
            <p:nvPr/>
          </p:nvSpPr>
          <p:spPr>
            <a:xfrm>
              <a:off x="4057125" y="2388294"/>
              <a:ext cx="277640" cy="289310"/>
            </a:xfrm>
            <a:prstGeom prst="rect">
              <a:avLst/>
            </a:prstGeom>
            <a:noFill/>
          </p:spPr>
          <p:txBody>
            <a:bodyPr wrap="none" rtlCol="0" anchor="ctr" anchorCtr="0">
              <a:spAutoFit/>
            </a:bodyPr>
            <a:lstStyle/>
            <a:p>
              <a:r>
                <a:rPr lang="en-US" sz="1600" dirty="0" smtClean="0">
                  <a:effectLst/>
                </a:rPr>
                <a:t>4</a:t>
              </a:r>
            </a:p>
          </p:txBody>
        </p:sp>
        <p:sp>
          <p:nvSpPr>
            <p:cNvPr id="220" name="TextBox 219"/>
            <p:cNvSpPr txBox="1"/>
            <p:nvPr/>
          </p:nvSpPr>
          <p:spPr>
            <a:xfrm>
              <a:off x="4067285" y="3681500"/>
              <a:ext cx="277640" cy="289310"/>
            </a:xfrm>
            <a:prstGeom prst="rect">
              <a:avLst/>
            </a:prstGeom>
            <a:noFill/>
          </p:spPr>
          <p:txBody>
            <a:bodyPr wrap="none" rtlCol="0" anchor="ctr" anchorCtr="0">
              <a:spAutoFit/>
            </a:bodyPr>
            <a:lstStyle/>
            <a:p>
              <a:r>
                <a:rPr lang="en-US" sz="1600" dirty="0" smtClean="0">
                  <a:effectLst/>
                </a:rPr>
                <a:t>8</a:t>
              </a:r>
            </a:p>
          </p:txBody>
        </p:sp>
        <p:sp>
          <p:nvSpPr>
            <p:cNvPr id="221" name="TextBox 220"/>
            <p:cNvSpPr txBox="1"/>
            <p:nvPr/>
          </p:nvSpPr>
          <p:spPr>
            <a:xfrm>
              <a:off x="4059045" y="4948854"/>
              <a:ext cx="370614" cy="289310"/>
            </a:xfrm>
            <a:prstGeom prst="rect">
              <a:avLst/>
            </a:prstGeom>
            <a:noFill/>
          </p:spPr>
          <p:txBody>
            <a:bodyPr wrap="none" rtlCol="0" anchor="ctr" anchorCtr="0">
              <a:spAutoFit/>
            </a:bodyPr>
            <a:lstStyle/>
            <a:p>
              <a:r>
                <a:rPr lang="en-US" sz="1600" dirty="0" smtClean="0">
                  <a:effectLst/>
                </a:rPr>
                <a:t>12</a:t>
              </a:r>
            </a:p>
          </p:txBody>
        </p:sp>
        <p:sp>
          <p:nvSpPr>
            <p:cNvPr id="223" name="Text Box 89"/>
            <p:cNvSpPr txBox="1">
              <a:spLocks noChangeArrowheads="1"/>
            </p:cNvSpPr>
            <p:nvPr/>
          </p:nvSpPr>
          <p:spPr bwMode="auto">
            <a:xfrm>
              <a:off x="628895" y="5763001"/>
              <a:ext cx="579437" cy="396875"/>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2000" dirty="0">
                  <a:effectLst/>
                  <a:latin typeface="Arial" charset="0"/>
                </a:rPr>
                <a:t>Pin</a:t>
              </a:r>
            </a:p>
          </p:txBody>
        </p:sp>
        <p:sp>
          <p:nvSpPr>
            <p:cNvPr id="224" name="Text Box 154"/>
            <p:cNvSpPr txBox="1">
              <a:spLocks noChangeArrowheads="1"/>
            </p:cNvSpPr>
            <p:nvPr/>
          </p:nvSpPr>
          <p:spPr bwMode="auto">
            <a:xfrm>
              <a:off x="1879871" y="5065343"/>
              <a:ext cx="1916111" cy="1101840"/>
            </a:xfrm>
            <a:prstGeom prst="rect">
              <a:avLst/>
            </a:prstGeom>
            <a:noFill/>
            <a:ln w="12700">
              <a:noFill/>
              <a:miter lim="800000"/>
              <a:headEnd type="none" w="sm" len="sm"/>
              <a:tailEnd type="none" w="sm" len="sm"/>
            </a:ln>
            <a:effectLst/>
          </p:spPr>
          <p:txBody>
            <a:bodyPr wrap="square">
              <a:spAutoFit/>
            </a:bodyPr>
            <a:lstStyle/>
            <a:p>
              <a:pPr>
                <a:lnSpc>
                  <a:spcPct val="70000"/>
                </a:lnSpc>
                <a:spcBef>
                  <a:spcPct val="0"/>
                </a:spcBef>
                <a:spcAft>
                  <a:spcPct val="20000"/>
                </a:spcAft>
                <a:tabLst>
                  <a:tab pos="344488" algn="l"/>
                </a:tabLst>
              </a:pPr>
              <a:r>
                <a:rPr lang="en-US" sz="1600" dirty="0" smtClean="0">
                  <a:effectLst/>
                </a:rPr>
                <a:t>Internal </a:t>
              </a:r>
              <a:r>
                <a:rPr lang="en-US" sz="1600" dirty="0">
                  <a:effectLst/>
                </a:rPr>
                <a:t>Pull-Up</a:t>
              </a:r>
            </a:p>
            <a:p>
              <a:pPr>
                <a:lnSpc>
                  <a:spcPct val="70000"/>
                </a:lnSpc>
                <a:spcBef>
                  <a:spcPct val="0"/>
                </a:spcBef>
                <a:spcAft>
                  <a:spcPct val="20000"/>
                </a:spcAft>
                <a:tabLst>
                  <a:tab pos="344488" algn="l"/>
                </a:tabLst>
              </a:pPr>
              <a:r>
                <a:rPr lang="en-US" sz="1600" dirty="0">
                  <a:effectLst/>
                </a:rPr>
                <a:t>0 = </a:t>
              </a:r>
              <a:r>
                <a:rPr lang="en-US" sz="1600" dirty="0" smtClean="0">
                  <a:effectLst/>
                </a:rPr>
                <a:t>enable</a:t>
              </a:r>
            </a:p>
            <a:p>
              <a:pPr>
                <a:lnSpc>
                  <a:spcPct val="70000"/>
                </a:lnSpc>
                <a:spcBef>
                  <a:spcPct val="0"/>
                </a:spcBef>
                <a:spcAft>
                  <a:spcPct val="20000"/>
                </a:spcAft>
                <a:tabLst>
                  <a:tab pos="344488" algn="l"/>
                </a:tabLst>
              </a:pPr>
              <a:r>
                <a:rPr lang="en-US" sz="1400" b="0" dirty="0" smtClean="0">
                  <a:effectLst/>
                </a:rPr>
                <a:t>   (default </a:t>
              </a:r>
              <a:r>
                <a:rPr lang="en-US" sz="1400" b="0" dirty="0">
                  <a:effectLst/>
                </a:rPr>
                <a:t>GPIO </a:t>
              </a:r>
              <a:r>
                <a:rPr lang="en-US" sz="1400" b="0" dirty="0" smtClean="0">
                  <a:effectLst/>
                </a:rPr>
                <a:t>12-xx)</a:t>
              </a:r>
              <a:endParaRPr lang="en-US" sz="1400" b="0" dirty="0">
                <a:effectLst/>
              </a:endParaRPr>
            </a:p>
            <a:p>
              <a:pPr>
                <a:lnSpc>
                  <a:spcPct val="70000"/>
                </a:lnSpc>
                <a:spcBef>
                  <a:spcPct val="0"/>
                </a:spcBef>
                <a:spcAft>
                  <a:spcPct val="20000"/>
                </a:spcAft>
                <a:tabLst>
                  <a:tab pos="344488" algn="l"/>
                </a:tabLst>
              </a:pPr>
              <a:r>
                <a:rPr lang="en-US" sz="1600" dirty="0">
                  <a:effectLst/>
                </a:rPr>
                <a:t>1 = </a:t>
              </a:r>
              <a:r>
                <a:rPr lang="en-US" sz="1600" dirty="0" smtClean="0">
                  <a:effectLst/>
                </a:rPr>
                <a:t>disable</a:t>
              </a:r>
            </a:p>
            <a:p>
              <a:pPr>
                <a:lnSpc>
                  <a:spcPct val="70000"/>
                </a:lnSpc>
                <a:spcBef>
                  <a:spcPct val="0"/>
                </a:spcBef>
                <a:spcAft>
                  <a:spcPct val="20000"/>
                </a:spcAft>
                <a:tabLst>
                  <a:tab pos="344488" algn="l"/>
                </a:tabLst>
              </a:pPr>
              <a:r>
                <a:rPr lang="en-US" sz="1400" b="0" dirty="0">
                  <a:effectLst/>
                </a:rPr>
                <a:t> </a:t>
              </a:r>
              <a:r>
                <a:rPr lang="en-US" sz="1400" b="0" dirty="0" smtClean="0">
                  <a:effectLst/>
                </a:rPr>
                <a:t>  (default </a:t>
              </a:r>
              <a:r>
                <a:rPr lang="en-US" sz="1400" b="0" dirty="0">
                  <a:effectLst/>
                </a:rPr>
                <a:t>GPIO 0-11)</a:t>
              </a:r>
            </a:p>
          </p:txBody>
        </p:sp>
        <p:sp>
          <p:nvSpPr>
            <p:cNvPr id="225" name="AutoShape 155"/>
            <p:cNvSpPr>
              <a:spLocks noChangeArrowheads="1"/>
            </p:cNvSpPr>
            <p:nvPr/>
          </p:nvSpPr>
          <p:spPr bwMode="auto">
            <a:xfrm flipH="1">
              <a:off x="1040948" y="5485357"/>
              <a:ext cx="797694" cy="271270"/>
            </a:xfrm>
            <a:prstGeom prst="roundRect">
              <a:avLst>
                <a:gd name="adj" fmla="val 16667"/>
              </a:avLst>
            </a:prstGeom>
            <a:solidFill>
              <a:schemeClr val="accent1"/>
            </a:solidFill>
            <a:ln w="12700">
              <a:solidFill>
                <a:schemeClr val="tx2"/>
              </a:solidFill>
              <a:round/>
              <a:headEnd type="none" w="sm" len="sm"/>
              <a:tailEnd type="none" w="sm" len="sm"/>
            </a:ln>
            <a:effectLst/>
          </p:spPr>
          <p:txBody>
            <a:bodyPr wrap="none" anchor="ctr"/>
            <a:lstStyle/>
            <a:p>
              <a:pPr algn="ctr">
                <a:lnSpc>
                  <a:spcPct val="100000"/>
                </a:lnSpc>
                <a:spcBef>
                  <a:spcPts val="0"/>
                </a:spcBef>
              </a:pPr>
              <a:r>
                <a:rPr lang="en-US" sz="1600" b="0" dirty="0" err="1" smtClean="0">
                  <a:solidFill>
                    <a:srgbClr val="FF0000"/>
                  </a:solidFill>
                  <a:effectLst/>
                </a:rPr>
                <a:t>GPxPUD</a:t>
              </a:r>
              <a:endParaRPr lang="en-US" sz="1600" b="0" dirty="0">
                <a:solidFill>
                  <a:srgbClr val="FF0000"/>
                </a:solidFill>
                <a:effectLst/>
              </a:endParaRPr>
            </a:p>
          </p:txBody>
        </p:sp>
        <p:sp>
          <p:nvSpPr>
            <p:cNvPr id="227" name="Line 187"/>
            <p:cNvSpPr>
              <a:spLocks noChangeShapeType="1"/>
            </p:cNvSpPr>
            <p:nvPr/>
          </p:nvSpPr>
          <p:spPr bwMode="auto">
            <a:xfrm rot="16200000" flipH="1">
              <a:off x="1697309" y="5174424"/>
              <a:ext cx="333375" cy="0"/>
            </a:xfrm>
            <a:prstGeom prst="line">
              <a:avLst/>
            </a:prstGeom>
            <a:noFill/>
            <a:ln w="28575">
              <a:solidFill>
                <a:schemeClr val="tx1"/>
              </a:solidFill>
              <a:round/>
              <a:headEnd type="oval" w="med" len="med"/>
              <a:tailEnd type="none" w="med" len="med"/>
            </a:ln>
            <a:effectLst/>
          </p:spPr>
          <p:txBody>
            <a:bodyPr wrap="none" anchor="ctr"/>
            <a:lstStyle/>
            <a:p>
              <a:endParaRPr lang="en-US">
                <a:effectLst/>
              </a:endParaRPr>
            </a:p>
          </p:txBody>
        </p:sp>
        <p:sp>
          <p:nvSpPr>
            <p:cNvPr id="228" name="Freeform 198"/>
            <p:cNvSpPr>
              <a:spLocks/>
            </p:cNvSpPr>
            <p:nvPr/>
          </p:nvSpPr>
          <p:spPr bwMode="auto">
            <a:xfrm rot="10800000">
              <a:off x="1032145" y="5249614"/>
              <a:ext cx="838200" cy="152400"/>
            </a:xfrm>
            <a:custGeom>
              <a:avLst/>
              <a:gdLst/>
              <a:ahLst/>
              <a:cxnLst>
                <a:cxn ang="0">
                  <a:pos x="0" y="48"/>
                </a:cxn>
                <a:cxn ang="0">
                  <a:pos x="288" y="48"/>
                </a:cxn>
                <a:cxn ang="0">
                  <a:pos x="336" y="0"/>
                </a:cxn>
                <a:cxn ang="0">
                  <a:pos x="432" y="96"/>
                </a:cxn>
                <a:cxn ang="0">
                  <a:pos x="528" y="0"/>
                </a:cxn>
                <a:cxn ang="0">
                  <a:pos x="624" y="96"/>
                </a:cxn>
                <a:cxn ang="0">
                  <a:pos x="720" y="0"/>
                </a:cxn>
                <a:cxn ang="0">
                  <a:pos x="816" y="96"/>
                </a:cxn>
                <a:cxn ang="0">
                  <a:pos x="864" y="48"/>
                </a:cxn>
                <a:cxn ang="0">
                  <a:pos x="1152" y="48"/>
                </a:cxn>
              </a:cxnLst>
              <a:rect l="0" t="0" r="r" b="b"/>
              <a:pathLst>
                <a:path w="1152" h="96">
                  <a:moveTo>
                    <a:pt x="0" y="48"/>
                  </a:moveTo>
                  <a:lnTo>
                    <a:pt x="288" y="48"/>
                  </a:lnTo>
                  <a:lnTo>
                    <a:pt x="336" y="0"/>
                  </a:lnTo>
                  <a:lnTo>
                    <a:pt x="432" y="96"/>
                  </a:lnTo>
                  <a:lnTo>
                    <a:pt x="528" y="0"/>
                  </a:lnTo>
                  <a:lnTo>
                    <a:pt x="624" y="96"/>
                  </a:lnTo>
                  <a:lnTo>
                    <a:pt x="720" y="0"/>
                  </a:lnTo>
                  <a:lnTo>
                    <a:pt x="816" y="96"/>
                  </a:lnTo>
                  <a:lnTo>
                    <a:pt x="864" y="48"/>
                  </a:lnTo>
                  <a:lnTo>
                    <a:pt x="1152" y="48"/>
                  </a:lnTo>
                </a:path>
              </a:pathLst>
            </a:custGeom>
            <a:noFill/>
            <a:ln w="28575" cap="flat" cmpd="sng">
              <a:solidFill>
                <a:schemeClr val="tx1"/>
              </a:solidFill>
              <a:prstDash val="solid"/>
              <a:round/>
              <a:headEnd type="none" w="med" len="med"/>
              <a:tailEnd type="none" w="med" len="med"/>
            </a:ln>
            <a:effectLst/>
          </p:spPr>
          <p:txBody>
            <a:bodyPr/>
            <a:lstStyle/>
            <a:p>
              <a:endParaRPr lang="en-US">
                <a:effectLst/>
              </a:endParaRPr>
            </a:p>
          </p:txBody>
        </p:sp>
        <p:sp>
          <p:nvSpPr>
            <p:cNvPr id="229" name="Freeform 200"/>
            <p:cNvSpPr>
              <a:spLocks/>
            </p:cNvSpPr>
            <p:nvPr/>
          </p:nvSpPr>
          <p:spPr bwMode="auto">
            <a:xfrm flipH="1">
              <a:off x="512766" y="5168857"/>
              <a:ext cx="494771" cy="160061"/>
            </a:xfrm>
            <a:custGeom>
              <a:avLst/>
              <a:gdLst/>
              <a:ahLst/>
              <a:cxnLst>
                <a:cxn ang="0">
                  <a:pos x="576" y="96"/>
                </a:cxn>
                <a:cxn ang="0">
                  <a:pos x="96" y="96"/>
                </a:cxn>
                <a:cxn ang="0">
                  <a:pos x="0" y="0"/>
                </a:cxn>
              </a:cxnLst>
              <a:rect l="0" t="0" r="r" b="b"/>
              <a:pathLst>
                <a:path w="576" h="96">
                  <a:moveTo>
                    <a:pt x="576" y="96"/>
                  </a:moveTo>
                  <a:lnTo>
                    <a:pt x="96" y="96"/>
                  </a:lnTo>
                  <a:lnTo>
                    <a:pt x="0" y="0"/>
                  </a:lnTo>
                </a:path>
              </a:pathLst>
            </a:custGeom>
            <a:noFill/>
            <a:ln w="28575" cap="flat" cmpd="sng">
              <a:solidFill>
                <a:schemeClr val="tx1"/>
              </a:solidFill>
              <a:prstDash val="solid"/>
              <a:round/>
              <a:headEnd type="oval" w="med" len="med"/>
              <a:tailEnd type="none" w="sm" len="sm"/>
            </a:ln>
            <a:effectLst/>
          </p:spPr>
          <p:txBody>
            <a:bodyPr/>
            <a:lstStyle/>
            <a:p>
              <a:endParaRPr lang="en-US">
                <a:effectLst/>
              </a:endParaRPr>
            </a:p>
          </p:txBody>
        </p:sp>
        <p:sp>
          <p:nvSpPr>
            <p:cNvPr id="230" name="AutoShape 77"/>
            <p:cNvSpPr>
              <a:spLocks noChangeArrowheads="1"/>
            </p:cNvSpPr>
            <p:nvPr/>
          </p:nvSpPr>
          <p:spPr bwMode="auto">
            <a:xfrm rot="16200000" flipH="1">
              <a:off x="1142079" y="3331774"/>
              <a:ext cx="717550" cy="260350"/>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31" name="Text Box 78"/>
            <p:cNvSpPr txBox="1">
              <a:spLocks noChangeArrowheads="1"/>
            </p:cNvSpPr>
            <p:nvPr/>
          </p:nvSpPr>
          <p:spPr bwMode="auto">
            <a:xfrm>
              <a:off x="1303841" y="3195702"/>
              <a:ext cx="376238" cy="287338"/>
            </a:xfrm>
            <a:prstGeom prst="rect">
              <a:avLst/>
            </a:prstGeom>
            <a:noFill/>
            <a:ln w="12700" algn="ctr">
              <a:noFill/>
              <a:miter lim="800000"/>
              <a:headEnd type="none" w="sm" len="sm"/>
              <a:tailEnd type="none" w="sm" len="sm"/>
            </a:ln>
            <a:effectLst/>
          </p:spPr>
          <p:txBody>
            <a:bodyPr wrap="none">
              <a:spAutoFit/>
            </a:bodyPr>
            <a:lstStyle/>
            <a:p>
              <a:r>
                <a:rPr lang="en-US" sz="1600" b="0" dirty="0">
                  <a:effectLst/>
                  <a:latin typeface="Arial" charset="0"/>
                </a:rPr>
                <a:t>0*</a:t>
              </a:r>
            </a:p>
          </p:txBody>
        </p:sp>
        <p:sp>
          <p:nvSpPr>
            <p:cNvPr id="232" name="Text Box 79"/>
            <p:cNvSpPr txBox="1">
              <a:spLocks noChangeArrowheads="1"/>
            </p:cNvSpPr>
            <p:nvPr/>
          </p:nvSpPr>
          <p:spPr bwMode="auto">
            <a:xfrm>
              <a:off x="1306120" y="3472955"/>
              <a:ext cx="296863" cy="287338"/>
            </a:xfrm>
            <a:prstGeom prst="rect">
              <a:avLst/>
            </a:prstGeom>
            <a:noFill/>
            <a:ln w="12700" algn="ctr">
              <a:noFill/>
              <a:miter lim="800000"/>
              <a:headEnd type="none" w="sm" len="sm"/>
              <a:tailEnd type="none" w="sm" len="sm"/>
            </a:ln>
            <a:effectLst/>
          </p:spPr>
          <p:txBody>
            <a:bodyPr wrap="none">
              <a:spAutoFit/>
            </a:bodyPr>
            <a:lstStyle/>
            <a:p>
              <a:r>
                <a:rPr lang="en-US" sz="1600" b="0" dirty="0">
                  <a:effectLst/>
                  <a:latin typeface="Arial" charset="0"/>
                </a:rPr>
                <a:t>1</a:t>
              </a:r>
            </a:p>
          </p:txBody>
        </p:sp>
        <p:cxnSp>
          <p:nvCxnSpPr>
            <p:cNvPr id="233" name="Straight Connector 232"/>
            <p:cNvCxnSpPr/>
            <p:nvPr/>
          </p:nvCxnSpPr>
          <p:spPr bwMode="auto">
            <a:xfrm rot="5400000" flipH="1">
              <a:off x="1032106" y="3291168"/>
              <a:ext cx="1" cy="675165"/>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236" name="Straight Connector 235"/>
            <p:cNvCxnSpPr/>
            <p:nvPr/>
          </p:nvCxnSpPr>
          <p:spPr bwMode="auto">
            <a:xfrm rot="5400000" flipH="1">
              <a:off x="1030350" y="2974546"/>
              <a:ext cx="1" cy="671654"/>
            </a:xfrm>
            <a:prstGeom prst="line">
              <a:avLst/>
            </a:prstGeom>
            <a:solidFill>
              <a:schemeClr val="accent1"/>
            </a:solidFill>
            <a:ln w="28575" cap="flat" cmpd="sng" algn="ctr">
              <a:solidFill>
                <a:srgbClr val="6666FF"/>
              </a:solidFill>
              <a:prstDash val="solid"/>
              <a:round/>
              <a:headEnd type="none" w="sm" len="sm"/>
              <a:tailEnd type="none" w="sm" len="sm"/>
            </a:ln>
            <a:effectLst/>
          </p:spPr>
        </p:cxnSp>
        <p:grpSp>
          <p:nvGrpSpPr>
            <p:cNvPr id="237" name="Group 236"/>
            <p:cNvGrpSpPr/>
            <p:nvPr/>
          </p:nvGrpSpPr>
          <p:grpSpPr>
            <a:xfrm rot="5400000">
              <a:off x="929197" y="3456742"/>
              <a:ext cx="254100" cy="348218"/>
              <a:chOff x="4965089" y="6133953"/>
              <a:chExt cx="254100" cy="348218"/>
            </a:xfrm>
          </p:grpSpPr>
          <p:sp>
            <p:nvSpPr>
              <p:cNvPr id="341" name="Isosceles Triangle 340"/>
              <p:cNvSpPr/>
              <p:nvPr/>
            </p:nvSpPr>
            <p:spPr bwMode="auto">
              <a:xfrm>
                <a:off x="4965089" y="6263119"/>
                <a:ext cx="254100" cy="219052"/>
              </a:xfrm>
              <a:prstGeom prst="triangl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42" name="Oval 87"/>
              <p:cNvSpPr>
                <a:spLocks noChangeArrowheads="1"/>
              </p:cNvSpPr>
              <p:nvPr/>
            </p:nvSpPr>
            <p:spPr bwMode="auto">
              <a:xfrm>
                <a:off x="5028645" y="6133953"/>
                <a:ext cx="129410" cy="12941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effectLst/>
                </a:endParaRPr>
              </a:p>
            </p:txBody>
          </p:sp>
        </p:grpSp>
        <p:cxnSp>
          <p:nvCxnSpPr>
            <p:cNvPr id="238" name="Straight Connector 237"/>
            <p:cNvCxnSpPr/>
            <p:nvPr/>
          </p:nvCxnSpPr>
          <p:spPr bwMode="auto">
            <a:xfrm>
              <a:off x="704307" y="3300190"/>
              <a:ext cx="0" cy="336477"/>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239" name="Straight Connector 238"/>
            <p:cNvCxnSpPr/>
            <p:nvPr/>
          </p:nvCxnSpPr>
          <p:spPr bwMode="auto">
            <a:xfrm flipV="1">
              <a:off x="513681" y="5057693"/>
              <a:ext cx="0" cy="881194"/>
            </a:xfrm>
            <a:prstGeom prst="line">
              <a:avLst/>
            </a:prstGeom>
            <a:solidFill>
              <a:schemeClr val="accent1"/>
            </a:solidFill>
            <a:ln w="28575" cap="flat" cmpd="sng" algn="ctr">
              <a:solidFill>
                <a:schemeClr val="tx1"/>
              </a:solidFill>
              <a:prstDash val="solid"/>
              <a:round/>
              <a:headEnd type="none" w="sm" len="sm"/>
              <a:tailEnd type="oval" w="med" len="med"/>
            </a:ln>
            <a:effectLst/>
          </p:spPr>
        </p:cxnSp>
        <p:sp>
          <p:nvSpPr>
            <p:cNvPr id="240" name="Oval 87"/>
            <p:cNvSpPr>
              <a:spLocks noChangeArrowheads="1"/>
            </p:cNvSpPr>
            <p:nvPr/>
          </p:nvSpPr>
          <p:spPr bwMode="auto">
            <a:xfrm>
              <a:off x="398467" y="5859261"/>
              <a:ext cx="228600" cy="2286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effectLst/>
              </a:endParaRPr>
            </a:p>
          </p:txBody>
        </p:sp>
        <p:cxnSp>
          <p:nvCxnSpPr>
            <p:cNvPr id="242" name="Straight Connector 241"/>
            <p:cNvCxnSpPr/>
            <p:nvPr/>
          </p:nvCxnSpPr>
          <p:spPr bwMode="auto">
            <a:xfrm>
              <a:off x="352564" y="3461949"/>
              <a:ext cx="346556" cy="0"/>
            </a:xfrm>
            <a:prstGeom prst="line">
              <a:avLst/>
            </a:prstGeom>
            <a:solidFill>
              <a:schemeClr val="accent1"/>
            </a:solidFill>
            <a:ln w="28575" cap="flat" cmpd="sng" algn="ctr">
              <a:solidFill>
                <a:srgbClr val="6666FF"/>
              </a:solidFill>
              <a:prstDash val="solid"/>
              <a:round/>
              <a:headEnd type="none" w="sm" len="sm"/>
              <a:tailEnd type="oval" w="med" len="med"/>
            </a:ln>
            <a:effectLst/>
          </p:spPr>
        </p:cxnSp>
        <p:cxnSp>
          <p:nvCxnSpPr>
            <p:cNvPr id="243" name="Straight Connector 242"/>
            <p:cNvCxnSpPr/>
            <p:nvPr/>
          </p:nvCxnSpPr>
          <p:spPr bwMode="auto">
            <a:xfrm flipH="1">
              <a:off x="672565" y="4390178"/>
              <a:ext cx="1" cy="675165"/>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244" name="Straight Connector 243"/>
            <p:cNvCxnSpPr/>
            <p:nvPr/>
          </p:nvCxnSpPr>
          <p:spPr bwMode="auto">
            <a:xfrm>
              <a:off x="351808" y="3447943"/>
              <a:ext cx="0" cy="1617144"/>
            </a:xfrm>
            <a:prstGeom prst="line">
              <a:avLst/>
            </a:prstGeom>
            <a:solidFill>
              <a:schemeClr val="accent1"/>
            </a:solidFill>
            <a:ln w="28575" cap="flat" cmpd="sng" algn="ctr">
              <a:solidFill>
                <a:srgbClr val="6666FF"/>
              </a:solidFill>
              <a:prstDash val="solid"/>
              <a:round/>
              <a:headEnd type="none" w="sm" len="sm"/>
              <a:tailEnd type="none" w="sm" len="sm"/>
            </a:ln>
            <a:effectLst/>
          </p:spPr>
        </p:cxnSp>
        <p:sp>
          <p:nvSpPr>
            <p:cNvPr id="245" name="Isosceles Triangle 244"/>
            <p:cNvSpPr/>
            <p:nvPr/>
          </p:nvSpPr>
          <p:spPr bwMode="auto">
            <a:xfrm flipV="1">
              <a:off x="545235" y="4618505"/>
              <a:ext cx="254100" cy="219052"/>
            </a:xfrm>
            <a:prstGeom prst="triangl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279" name="Straight Connector 278"/>
            <p:cNvCxnSpPr/>
            <p:nvPr/>
          </p:nvCxnSpPr>
          <p:spPr bwMode="auto">
            <a:xfrm>
              <a:off x="340785" y="5057693"/>
              <a:ext cx="345281" cy="0"/>
            </a:xfrm>
            <a:prstGeom prst="line">
              <a:avLst/>
            </a:prstGeom>
            <a:solidFill>
              <a:schemeClr val="accent1"/>
            </a:solidFill>
            <a:ln w="28575" cap="flat" cmpd="sng" algn="ctr">
              <a:solidFill>
                <a:schemeClr val="tx1"/>
              </a:solidFill>
              <a:prstDash val="solid"/>
              <a:round/>
              <a:headEnd type="none" w="sm" len="sm"/>
              <a:tailEnd type="none" w="sm" len="sm"/>
            </a:ln>
            <a:effectLst/>
          </p:spPr>
        </p:cxnSp>
        <p:sp>
          <p:nvSpPr>
            <p:cNvPr id="296" name="Isosceles Triangle 295"/>
            <p:cNvSpPr/>
            <p:nvPr/>
          </p:nvSpPr>
          <p:spPr bwMode="auto">
            <a:xfrm>
              <a:off x="224348" y="4618505"/>
              <a:ext cx="254100" cy="219052"/>
            </a:xfrm>
            <a:prstGeom prst="triangl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09" name="Text Box 103"/>
            <p:cNvSpPr txBox="1">
              <a:spLocks noChangeArrowheads="1"/>
            </p:cNvSpPr>
            <p:nvPr/>
          </p:nvSpPr>
          <p:spPr bwMode="auto">
            <a:xfrm>
              <a:off x="1733042" y="860032"/>
              <a:ext cx="1019831" cy="486287"/>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dirty="0" smtClean="0">
                  <a:effectLst/>
                </a:rPr>
                <a:t>0 </a:t>
              </a:r>
              <a:r>
                <a:rPr lang="en-US" sz="1600" dirty="0">
                  <a:effectLst/>
                </a:rPr>
                <a:t>= Input</a:t>
              </a:r>
            </a:p>
            <a:p>
              <a:pPr>
                <a:spcBef>
                  <a:spcPct val="0"/>
                </a:spcBef>
              </a:pPr>
              <a:r>
                <a:rPr lang="en-US" sz="1600" dirty="0">
                  <a:effectLst/>
                </a:rPr>
                <a:t>1 = Output</a:t>
              </a:r>
            </a:p>
          </p:txBody>
        </p:sp>
        <p:sp>
          <p:nvSpPr>
            <p:cNvPr id="310" name="Rounded Rectangle 309"/>
            <p:cNvSpPr/>
            <p:nvPr/>
          </p:nvSpPr>
          <p:spPr bwMode="auto">
            <a:xfrm>
              <a:off x="281955" y="881376"/>
              <a:ext cx="1185862" cy="718084"/>
            </a:xfrm>
            <a:prstGeom prst="roundRect">
              <a:avLst/>
            </a:prstGeom>
            <a:solidFill>
              <a:schemeClr val="accent1"/>
            </a:solidFill>
            <a:ln w="12700" cap="flat" cmpd="sng" algn="ctr">
              <a:solidFill>
                <a:schemeClr val="tx2"/>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0" i="0" u="none" strike="noStrike" cap="none" normalizeH="0" baseline="0" dirty="0" err="1" smtClean="0">
                  <a:ln>
                    <a:noFill/>
                  </a:ln>
                  <a:solidFill>
                    <a:srgbClr val="FF0000"/>
                  </a:solidFill>
                  <a:effectLst/>
                  <a:latin typeface="Arial Narrow" pitchFamily="34" charset="0"/>
                </a:rPr>
                <a:t>GPxSET</a:t>
              </a:r>
              <a:endParaRPr kumimoji="0" lang="en-US" sz="1600" b="0" i="0" u="none" strike="noStrike" cap="none" normalizeH="0" baseline="0" dirty="0" smtClean="0">
                <a:ln>
                  <a:noFill/>
                </a:ln>
                <a:solidFill>
                  <a:srgbClr val="FF0000"/>
                </a:solidFill>
                <a:effectLst/>
                <a:latin typeface="Arial Narrow" pitchFamily="34" charset="0"/>
              </a:endParaRPr>
            </a:p>
            <a:p>
              <a:pPr marL="0" marR="0" indent="0" algn="ctr" defTabSz="914400" rtl="0" eaLnBrk="0" fontAlgn="base" latinLnBrk="0" hangingPunct="0">
                <a:lnSpc>
                  <a:spcPct val="100000"/>
                </a:lnSpc>
                <a:spcBef>
                  <a:spcPts val="0"/>
                </a:spcBef>
                <a:spcAft>
                  <a:spcPct val="0"/>
                </a:spcAft>
                <a:buClrTx/>
                <a:buSzTx/>
                <a:buFontTx/>
                <a:buNone/>
                <a:tabLst/>
              </a:pPr>
              <a:r>
                <a:rPr lang="en-US" sz="1600" b="0" dirty="0" err="1" smtClean="0">
                  <a:solidFill>
                    <a:srgbClr val="FF0000"/>
                  </a:solidFill>
                  <a:effectLst/>
                </a:rPr>
                <a:t>GPxCLEAR</a:t>
              </a:r>
              <a:endParaRPr lang="en-US" sz="1600" b="0" dirty="0" smtClean="0">
                <a:solidFill>
                  <a:srgbClr val="FF0000"/>
                </a:solidFill>
                <a:effectLst/>
              </a:endParaRPr>
            </a:p>
            <a:p>
              <a:pPr marL="0" marR="0" indent="0" algn="ctr" defTabSz="914400" rtl="0" eaLnBrk="0" fontAlgn="base" latinLnBrk="0" hangingPunct="0">
                <a:lnSpc>
                  <a:spcPct val="100000"/>
                </a:lnSpc>
                <a:spcBef>
                  <a:spcPts val="0"/>
                </a:spcBef>
                <a:spcAft>
                  <a:spcPct val="0"/>
                </a:spcAft>
                <a:buClrTx/>
                <a:buSzTx/>
                <a:buFontTx/>
                <a:buNone/>
                <a:tabLst/>
              </a:pPr>
              <a:r>
                <a:rPr kumimoji="0" lang="en-US" sz="1600" b="0" i="0" u="none" strike="noStrike" cap="none" normalizeH="0" baseline="0" dirty="0" err="1" smtClean="0">
                  <a:ln>
                    <a:noFill/>
                  </a:ln>
                  <a:solidFill>
                    <a:srgbClr val="FF0000"/>
                  </a:solidFill>
                  <a:effectLst/>
                  <a:latin typeface="Arial Narrow" pitchFamily="34" charset="0"/>
                </a:rPr>
                <a:t>GPxTOGGLE</a:t>
              </a:r>
              <a:endParaRPr kumimoji="0" lang="en-US" sz="1600" b="0" i="0" u="none" strike="noStrike" cap="none" normalizeH="0" baseline="0" dirty="0" smtClean="0">
                <a:ln>
                  <a:noFill/>
                </a:ln>
                <a:solidFill>
                  <a:srgbClr val="FF0000"/>
                </a:solidFill>
                <a:effectLst/>
                <a:latin typeface="Arial Narrow" pitchFamily="34" charset="0"/>
              </a:endParaRPr>
            </a:p>
          </p:txBody>
        </p:sp>
        <p:sp>
          <p:nvSpPr>
            <p:cNvPr id="311" name="Rounded Rectangle 310"/>
            <p:cNvSpPr/>
            <p:nvPr/>
          </p:nvSpPr>
          <p:spPr bwMode="auto">
            <a:xfrm>
              <a:off x="285034" y="1918301"/>
              <a:ext cx="1185862" cy="603673"/>
            </a:xfrm>
            <a:prstGeom prst="roundRect">
              <a:avLst/>
            </a:prstGeom>
            <a:solidFill>
              <a:schemeClr val="accent1"/>
            </a:solidFill>
            <a:ln w="12700" cap="flat" cmpd="sng" algn="ctr">
              <a:solidFill>
                <a:schemeClr val="tx2"/>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0" i="0" u="none" strike="noStrike" cap="none" normalizeH="0" baseline="0" dirty="0" err="1" smtClean="0">
                  <a:ln>
                    <a:noFill/>
                  </a:ln>
                  <a:solidFill>
                    <a:srgbClr val="FF0000"/>
                  </a:solidFill>
                  <a:effectLst/>
                  <a:latin typeface="Arial Narrow" pitchFamily="34" charset="0"/>
                </a:rPr>
                <a:t>GPxDAT</a:t>
              </a:r>
              <a:endParaRPr kumimoji="0" lang="en-US" sz="1600" b="0" i="0" u="none" strike="noStrike" cap="none" normalizeH="0" baseline="0" dirty="0" smtClean="0">
                <a:ln>
                  <a:noFill/>
                </a:ln>
                <a:solidFill>
                  <a:srgbClr val="FF0000"/>
                </a:solidFill>
                <a:effectLst/>
                <a:latin typeface="Arial Narrow" pitchFamily="34" charset="0"/>
              </a:endParaRPr>
            </a:p>
          </p:txBody>
        </p:sp>
        <p:cxnSp>
          <p:nvCxnSpPr>
            <p:cNvPr id="312" name="Straight Connector 311"/>
            <p:cNvCxnSpPr>
              <a:stCxn id="310" idx="2"/>
              <a:endCxn id="311" idx="0"/>
            </p:cNvCxnSpPr>
            <p:nvPr/>
          </p:nvCxnSpPr>
          <p:spPr bwMode="auto">
            <a:xfrm>
              <a:off x="874886" y="1599460"/>
              <a:ext cx="3079" cy="318841"/>
            </a:xfrm>
            <a:prstGeom prst="line">
              <a:avLst/>
            </a:prstGeom>
            <a:solidFill>
              <a:schemeClr val="accent1"/>
            </a:solidFill>
            <a:ln w="15875" cap="flat" cmpd="sng" algn="ctr">
              <a:solidFill>
                <a:schemeClr val="tx2"/>
              </a:solidFill>
              <a:prstDash val="sysDash"/>
              <a:round/>
              <a:headEnd type="none" w="sm" len="sm"/>
              <a:tailEnd type="none" w="sm" len="sm"/>
            </a:ln>
            <a:effectLst/>
          </p:spPr>
        </p:cxnSp>
        <p:sp>
          <p:nvSpPr>
            <p:cNvPr id="313" name="Text Box 99"/>
            <p:cNvSpPr txBox="1">
              <a:spLocks noChangeArrowheads="1"/>
            </p:cNvSpPr>
            <p:nvPr/>
          </p:nvSpPr>
          <p:spPr bwMode="auto">
            <a:xfrm>
              <a:off x="1640861" y="2076516"/>
              <a:ext cx="333746"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In</a:t>
              </a:r>
            </a:p>
          </p:txBody>
        </p:sp>
        <p:sp>
          <p:nvSpPr>
            <p:cNvPr id="315" name="Text Box 100"/>
            <p:cNvSpPr txBox="1">
              <a:spLocks noChangeArrowheads="1"/>
            </p:cNvSpPr>
            <p:nvPr/>
          </p:nvSpPr>
          <p:spPr bwMode="auto">
            <a:xfrm>
              <a:off x="1540961" y="1755044"/>
              <a:ext cx="474810"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rPr>
                <a:t>Out</a:t>
              </a:r>
            </a:p>
          </p:txBody>
        </p:sp>
        <p:sp>
          <p:nvSpPr>
            <p:cNvPr id="316" name="Line 104"/>
            <p:cNvSpPr>
              <a:spLocks noChangeShapeType="1"/>
            </p:cNvSpPr>
            <p:nvPr/>
          </p:nvSpPr>
          <p:spPr bwMode="auto">
            <a:xfrm flipH="1">
              <a:off x="1466422" y="2406932"/>
              <a:ext cx="762000" cy="0"/>
            </a:xfrm>
            <a:prstGeom prst="line">
              <a:avLst/>
            </a:prstGeom>
            <a:noFill/>
            <a:ln w="28575">
              <a:solidFill>
                <a:srgbClr val="6666FF"/>
              </a:solidFill>
              <a:round/>
              <a:headEnd type="none" w="sm" len="sm"/>
              <a:tailEnd type="none" w="sm" len="sm"/>
            </a:ln>
            <a:effectLst/>
          </p:spPr>
          <p:txBody>
            <a:bodyPr wrap="none" anchor="ctr"/>
            <a:lstStyle/>
            <a:p>
              <a:endParaRPr lang="en-US">
                <a:effectLst/>
              </a:endParaRPr>
            </a:p>
          </p:txBody>
        </p:sp>
        <p:sp>
          <p:nvSpPr>
            <p:cNvPr id="317" name="Line 106"/>
            <p:cNvSpPr>
              <a:spLocks noChangeShapeType="1"/>
            </p:cNvSpPr>
            <p:nvPr/>
          </p:nvSpPr>
          <p:spPr bwMode="auto">
            <a:xfrm flipH="1">
              <a:off x="1466422" y="2042165"/>
              <a:ext cx="914400" cy="0"/>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18" name="AutoShape 107"/>
            <p:cNvSpPr>
              <a:spLocks noChangeArrowheads="1"/>
            </p:cNvSpPr>
            <p:nvPr/>
          </p:nvSpPr>
          <p:spPr bwMode="auto">
            <a:xfrm rot="5400000" flipH="1">
              <a:off x="2104249" y="1929592"/>
              <a:ext cx="321651" cy="240121"/>
            </a:xfrm>
            <a:prstGeom prst="triangle">
              <a:avLst>
                <a:gd name="adj" fmla="val 50000"/>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19" name="Rounded Rectangle 318"/>
            <p:cNvSpPr/>
            <p:nvPr/>
          </p:nvSpPr>
          <p:spPr bwMode="auto">
            <a:xfrm>
              <a:off x="1817927" y="1294188"/>
              <a:ext cx="887990" cy="257228"/>
            </a:xfrm>
            <a:prstGeom prst="roundRect">
              <a:avLst/>
            </a:prstGeom>
            <a:solidFill>
              <a:schemeClr val="accent1"/>
            </a:solidFill>
            <a:ln w="12700" cap="flat" cmpd="sng" algn="ctr">
              <a:solidFill>
                <a:schemeClr val="tx2"/>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kumimoji="0" lang="en-US" sz="1600" b="0" i="0" u="none" strike="noStrike" cap="none" normalizeH="0" baseline="0" dirty="0" err="1" smtClean="0">
                  <a:ln>
                    <a:noFill/>
                  </a:ln>
                  <a:solidFill>
                    <a:srgbClr val="FF0000"/>
                  </a:solidFill>
                  <a:effectLst/>
                  <a:latin typeface="Arial Narrow" pitchFamily="34" charset="0"/>
                </a:rPr>
                <a:t>GPxDIR</a:t>
              </a:r>
              <a:endParaRPr kumimoji="0" lang="en-US" sz="1600" b="0" i="0" u="none" strike="noStrike" cap="none" normalizeH="0" baseline="0" dirty="0" smtClean="0">
                <a:ln>
                  <a:noFill/>
                </a:ln>
                <a:solidFill>
                  <a:srgbClr val="FF0000"/>
                </a:solidFill>
                <a:effectLst/>
                <a:latin typeface="Arial Narrow" pitchFamily="34" charset="0"/>
              </a:endParaRPr>
            </a:p>
          </p:txBody>
        </p:sp>
        <p:cxnSp>
          <p:nvCxnSpPr>
            <p:cNvPr id="320" name="Straight Connector 319"/>
            <p:cNvCxnSpPr>
              <a:stCxn id="318" idx="5"/>
              <a:endCxn id="319" idx="2"/>
            </p:cNvCxnSpPr>
            <p:nvPr/>
          </p:nvCxnSpPr>
          <p:spPr bwMode="auto">
            <a:xfrm flipH="1" flipV="1">
              <a:off x="2261922" y="1551416"/>
              <a:ext cx="3152" cy="417824"/>
            </a:xfrm>
            <a:prstGeom prst="line">
              <a:avLst/>
            </a:prstGeom>
            <a:solidFill>
              <a:schemeClr val="accent1"/>
            </a:solidFill>
            <a:ln w="15875" cap="flat" cmpd="sng" algn="ctr">
              <a:solidFill>
                <a:schemeClr val="tx2"/>
              </a:solidFill>
              <a:prstDash val="sysDash"/>
              <a:round/>
              <a:headEnd type="none" w="sm" len="sm"/>
              <a:tailEnd type="none" w="sm" len="sm"/>
            </a:ln>
            <a:effectLst/>
          </p:spPr>
        </p:cxnSp>
        <p:sp>
          <p:nvSpPr>
            <p:cNvPr id="321" name="AutoShape 107"/>
            <p:cNvSpPr>
              <a:spLocks noChangeArrowheads="1"/>
            </p:cNvSpPr>
            <p:nvPr/>
          </p:nvSpPr>
          <p:spPr bwMode="auto">
            <a:xfrm rot="16200000">
              <a:off x="2104249" y="2284269"/>
              <a:ext cx="321651" cy="240121"/>
            </a:xfrm>
            <a:prstGeom prst="triangle">
              <a:avLst>
                <a:gd name="adj" fmla="val 50000"/>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cxnSp>
          <p:nvCxnSpPr>
            <p:cNvPr id="322" name="Straight Connector 321"/>
            <p:cNvCxnSpPr/>
            <p:nvPr/>
          </p:nvCxnSpPr>
          <p:spPr bwMode="auto">
            <a:xfrm>
              <a:off x="2373143" y="2053986"/>
              <a:ext cx="1671408" cy="0"/>
            </a:xfrm>
            <a:prstGeom prst="line">
              <a:avLst/>
            </a:prstGeom>
            <a:solidFill>
              <a:schemeClr val="accent1"/>
            </a:solidFill>
            <a:ln w="28575" cap="flat" cmpd="sng" algn="ctr">
              <a:solidFill>
                <a:schemeClr val="tx1"/>
              </a:solidFill>
              <a:prstDash val="solid"/>
              <a:round/>
              <a:headEnd type="none" w="sm" len="sm"/>
              <a:tailEnd type="oval" w="med" len="med"/>
            </a:ln>
            <a:effectLst/>
          </p:spPr>
        </p:cxnSp>
        <p:sp>
          <p:nvSpPr>
            <p:cNvPr id="323" name="Rectangle 322"/>
            <p:cNvSpPr/>
            <p:nvPr/>
          </p:nvSpPr>
          <p:spPr bwMode="auto">
            <a:xfrm>
              <a:off x="1964500" y="3195702"/>
              <a:ext cx="1106704" cy="532494"/>
            </a:xfrm>
            <a:prstGeom prst="rect">
              <a:avLst/>
            </a:prstGeom>
            <a:solidFill>
              <a:schemeClr val="accent2"/>
            </a:solidFill>
            <a:ln w="12700" cap="flat" cmpd="sng" algn="ctr">
              <a:solidFill>
                <a:schemeClr val="tx1"/>
              </a:solidFill>
              <a:prstDash val="solid"/>
              <a:round/>
              <a:headEnd type="none" w="sm" len="sm"/>
              <a:tailEnd type="none" w="sm" len="sm"/>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ts val="0"/>
                </a:spcBef>
                <a:spcAft>
                  <a:spcPct val="0"/>
                </a:spcAft>
                <a:buClrTx/>
                <a:buSzTx/>
                <a:buFontTx/>
                <a:buNone/>
                <a:tabLst/>
              </a:pPr>
              <a:r>
                <a:rPr lang="en-US" sz="1600" dirty="0" smtClean="0">
                  <a:effectLst/>
                </a:rPr>
                <a:t>Input</a:t>
              </a:r>
            </a:p>
            <a:p>
              <a:pPr marL="0" marR="0" indent="0" algn="ctr" defTabSz="914400" rtl="0" eaLnBrk="0" fontAlgn="base" latinLnBrk="0" hangingPunct="0">
                <a:lnSpc>
                  <a:spcPct val="100000"/>
                </a:lnSpc>
                <a:spcBef>
                  <a:spcPts val="0"/>
                </a:spcBef>
                <a:spcAft>
                  <a:spcPct val="0"/>
                </a:spcAft>
                <a:buClrTx/>
                <a:buSzTx/>
                <a:buFontTx/>
                <a:buNone/>
                <a:tabLst/>
              </a:pPr>
              <a:r>
                <a:rPr kumimoji="0" lang="en-US" sz="1600" b="1" i="0" u="none" strike="noStrike" cap="none" normalizeH="0" baseline="0" dirty="0" smtClean="0">
                  <a:ln>
                    <a:noFill/>
                  </a:ln>
                  <a:effectLst/>
                </a:rPr>
                <a:t>Qualification</a:t>
              </a:r>
            </a:p>
          </p:txBody>
        </p:sp>
        <p:sp>
          <p:nvSpPr>
            <p:cNvPr id="324" name="AutoShape 155"/>
            <p:cNvSpPr>
              <a:spLocks noChangeArrowheads="1"/>
            </p:cNvSpPr>
            <p:nvPr/>
          </p:nvSpPr>
          <p:spPr bwMode="auto">
            <a:xfrm flipH="1">
              <a:off x="1131599" y="3929968"/>
              <a:ext cx="739822" cy="271270"/>
            </a:xfrm>
            <a:prstGeom prst="roundRect">
              <a:avLst>
                <a:gd name="adj" fmla="val 16667"/>
              </a:avLst>
            </a:prstGeom>
            <a:solidFill>
              <a:schemeClr val="accent1"/>
            </a:solidFill>
            <a:ln w="12700">
              <a:solidFill>
                <a:schemeClr val="tx2"/>
              </a:solidFill>
              <a:round/>
              <a:headEnd type="none" w="sm" len="sm"/>
              <a:tailEnd type="none" w="sm" len="sm"/>
            </a:ln>
            <a:effectLst/>
          </p:spPr>
          <p:txBody>
            <a:bodyPr wrap="none" anchor="ctr"/>
            <a:lstStyle/>
            <a:p>
              <a:pPr algn="ctr">
                <a:lnSpc>
                  <a:spcPct val="100000"/>
                </a:lnSpc>
                <a:spcBef>
                  <a:spcPts val="0"/>
                </a:spcBef>
              </a:pPr>
              <a:r>
                <a:rPr lang="en-US" sz="1600" b="0" dirty="0" err="1" smtClean="0">
                  <a:solidFill>
                    <a:srgbClr val="FF0000"/>
                  </a:solidFill>
                  <a:effectLst/>
                </a:rPr>
                <a:t>GPxINV</a:t>
              </a:r>
              <a:endParaRPr lang="en-US" sz="1600" b="0" dirty="0">
                <a:solidFill>
                  <a:srgbClr val="FF0000"/>
                </a:solidFill>
                <a:effectLst/>
              </a:endParaRPr>
            </a:p>
          </p:txBody>
        </p:sp>
        <p:sp>
          <p:nvSpPr>
            <p:cNvPr id="325" name="AutoShape 212"/>
            <p:cNvSpPr>
              <a:spLocks noChangeArrowheads="1"/>
            </p:cNvSpPr>
            <p:nvPr/>
          </p:nvSpPr>
          <p:spPr bwMode="auto">
            <a:xfrm>
              <a:off x="2012950" y="3792048"/>
              <a:ext cx="1058254" cy="524404"/>
            </a:xfrm>
            <a:prstGeom prst="roundRect">
              <a:avLst>
                <a:gd name="adj" fmla="val 16667"/>
              </a:avLst>
            </a:prstGeom>
            <a:solidFill>
              <a:schemeClr val="accent1"/>
            </a:solidFill>
            <a:ln w="12700">
              <a:solidFill>
                <a:schemeClr val="tx2"/>
              </a:solidFill>
              <a:round/>
              <a:headEnd type="none" w="sm" len="sm"/>
              <a:tailEnd type="none" w="sm" len="sm"/>
            </a:ln>
            <a:effectLst/>
          </p:spPr>
          <p:txBody>
            <a:bodyPr wrap="none" anchor="ctr"/>
            <a:lstStyle/>
            <a:p>
              <a:pPr algn="ctr">
                <a:lnSpc>
                  <a:spcPct val="100000"/>
                </a:lnSpc>
                <a:spcBef>
                  <a:spcPts val="0"/>
                </a:spcBef>
              </a:pPr>
              <a:r>
                <a:rPr lang="en-US" sz="1600" b="0" dirty="0" smtClean="0">
                  <a:solidFill>
                    <a:srgbClr val="FF0000"/>
                  </a:solidFill>
                  <a:effectLst/>
                </a:rPr>
                <a:t>GPxQSEL1/2</a:t>
              </a:r>
            </a:p>
            <a:p>
              <a:pPr algn="ctr">
                <a:lnSpc>
                  <a:spcPct val="100000"/>
                </a:lnSpc>
                <a:spcBef>
                  <a:spcPts val="0"/>
                </a:spcBef>
              </a:pPr>
              <a:r>
                <a:rPr lang="en-US" sz="1600" b="0" dirty="0" err="1" smtClean="0">
                  <a:solidFill>
                    <a:srgbClr val="FF0000"/>
                  </a:solidFill>
                  <a:effectLst/>
                </a:rPr>
                <a:t>GPxCTRL</a:t>
              </a:r>
              <a:endParaRPr lang="en-US" sz="1600" b="0" dirty="0">
                <a:solidFill>
                  <a:srgbClr val="FF0000"/>
                </a:solidFill>
                <a:effectLst/>
              </a:endParaRPr>
            </a:p>
          </p:txBody>
        </p:sp>
        <p:cxnSp>
          <p:nvCxnSpPr>
            <p:cNvPr id="326" name="Straight Connector 325"/>
            <p:cNvCxnSpPr>
              <a:stCxn id="230" idx="3"/>
              <a:endCxn id="324" idx="0"/>
            </p:cNvCxnSpPr>
            <p:nvPr/>
          </p:nvCxnSpPr>
          <p:spPr bwMode="auto">
            <a:xfrm>
              <a:off x="1500854" y="3748969"/>
              <a:ext cx="656" cy="180999"/>
            </a:xfrm>
            <a:prstGeom prst="line">
              <a:avLst/>
            </a:prstGeom>
            <a:solidFill>
              <a:schemeClr val="accent1"/>
            </a:solidFill>
            <a:ln w="15875" cap="flat" cmpd="sng" algn="ctr">
              <a:solidFill>
                <a:schemeClr val="tx2"/>
              </a:solidFill>
              <a:prstDash val="sysDash"/>
              <a:round/>
              <a:headEnd type="none" w="sm" len="sm"/>
              <a:tailEnd type="none" w="sm" len="sm"/>
            </a:ln>
            <a:effectLst/>
          </p:spPr>
        </p:cxnSp>
        <p:cxnSp>
          <p:nvCxnSpPr>
            <p:cNvPr id="327" name="Straight Connector 326"/>
            <p:cNvCxnSpPr>
              <a:stCxn id="321" idx="3"/>
            </p:cNvCxnSpPr>
            <p:nvPr/>
          </p:nvCxnSpPr>
          <p:spPr bwMode="auto">
            <a:xfrm>
              <a:off x="2385135" y="2404329"/>
              <a:ext cx="1295633" cy="0"/>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328" name="Straight Connector 327"/>
            <p:cNvCxnSpPr/>
            <p:nvPr/>
          </p:nvCxnSpPr>
          <p:spPr bwMode="auto">
            <a:xfrm>
              <a:off x="3667514" y="2415070"/>
              <a:ext cx="1378" cy="3759736"/>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329" name="Straight Connector 328"/>
            <p:cNvCxnSpPr/>
            <p:nvPr/>
          </p:nvCxnSpPr>
          <p:spPr bwMode="auto">
            <a:xfrm>
              <a:off x="672566" y="4402054"/>
              <a:ext cx="2996326" cy="0"/>
            </a:xfrm>
            <a:prstGeom prst="line">
              <a:avLst/>
            </a:prstGeom>
            <a:solidFill>
              <a:schemeClr val="accent1"/>
            </a:solidFill>
            <a:ln w="28575" cap="flat" cmpd="sng" algn="ctr">
              <a:solidFill>
                <a:srgbClr val="6666FF"/>
              </a:solidFill>
              <a:prstDash val="solid"/>
              <a:round/>
              <a:headEnd type="none" w="sm" len="sm"/>
              <a:tailEnd type="oval" w="med" len="med"/>
            </a:ln>
            <a:effectLst/>
          </p:spPr>
        </p:cxnSp>
        <p:cxnSp>
          <p:nvCxnSpPr>
            <p:cNvPr id="330" name="Straight Connector 329"/>
            <p:cNvCxnSpPr/>
            <p:nvPr/>
          </p:nvCxnSpPr>
          <p:spPr bwMode="auto">
            <a:xfrm>
              <a:off x="8336518" y="3225323"/>
              <a:ext cx="408014" cy="0"/>
            </a:xfrm>
            <a:prstGeom prst="line">
              <a:avLst/>
            </a:prstGeom>
            <a:solidFill>
              <a:schemeClr val="accent1"/>
            </a:solidFill>
            <a:ln w="28575" cap="flat" cmpd="sng" algn="ctr">
              <a:solidFill>
                <a:schemeClr val="tx1"/>
              </a:solidFill>
              <a:prstDash val="solid"/>
              <a:round/>
              <a:headEnd type="none" w="sm" len="sm"/>
              <a:tailEnd type="none" w="sm" len="sm"/>
            </a:ln>
            <a:effectLst/>
          </p:spPr>
        </p:cxnSp>
        <p:cxnSp>
          <p:nvCxnSpPr>
            <p:cNvPr id="332" name="Straight Connector 331"/>
            <p:cNvCxnSpPr/>
            <p:nvPr/>
          </p:nvCxnSpPr>
          <p:spPr bwMode="auto">
            <a:xfrm>
              <a:off x="3653820" y="6174806"/>
              <a:ext cx="5090712" cy="0"/>
            </a:xfrm>
            <a:prstGeom prst="line">
              <a:avLst/>
            </a:prstGeom>
            <a:solidFill>
              <a:schemeClr val="accent1"/>
            </a:solidFill>
            <a:ln w="28575" cap="flat" cmpd="sng" algn="ctr">
              <a:solidFill>
                <a:srgbClr val="6666FF"/>
              </a:solidFill>
              <a:prstDash val="solid"/>
              <a:round/>
              <a:headEnd type="none" w="sm" len="sm"/>
              <a:tailEnd type="none" w="sm" len="sm"/>
            </a:ln>
            <a:effectLst/>
          </p:spPr>
        </p:cxnSp>
        <p:cxnSp>
          <p:nvCxnSpPr>
            <p:cNvPr id="333" name="Straight Connector 332"/>
            <p:cNvCxnSpPr/>
            <p:nvPr/>
          </p:nvCxnSpPr>
          <p:spPr bwMode="auto">
            <a:xfrm>
              <a:off x="8729460" y="3221069"/>
              <a:ext cx="0" cy="2953737"/>
            </a:xfrm>
            <a:prstGeom prst="line">
              <a:avLst/>
            </a:prstGeom>
            <a:solidFill>
              <a:schemeClr val="accent1"/>
            </a:solidFill>
            <a:ln w="28575" cap="flat" cmpd="sng" algn="ctr">
              <a:solidFill>
                <a:srgbClr val="6666FF"/>
              </a:solidFill>
              <a:prstDash val="solid"/>
              <a:round/>
              <a:headEnd type="none" w="sm" len="sm"/>
              <a:tailEnd type="none" w="sm" len="sm"/>
            </a:ln>
            <a:effectLst/>
          </p:spPr>
        </p:cxnSp>
        <p:sp>
          <p:nvSpPr>
            <p:cNvPr id="334" name="AutoShape 155"/>
            <p:cNvSpPr>
              <a:spLocks noChangeArrowheads="1"/>
            </p:cNvSpPr>
            <p:nvPr/>
          </p:nvSpPr>
          <p:spPr bwMode="auto">
            <a:xfrm flipH="1">
              <a:off x="3938424" y="5811106"/>
              <a:ext cx="1005090" cy="271270"/>
            </a:xfrm>
            <a:prstGeom prst="roundRect">
              <a:avLst>
                <a:gd name="adj" fmla="val 16667"/>
              </a:avLst>
            </a:prstGeom>
            <a:solidFill>
              <a:schemeClr val="accent1"/>
            </a:solidFill>
            <a:ln w="12700">
              <a:solidFill>
                <a:schemeClr val="tx2"/>
              </a:solidFill>
              <a:round/>
              <a:headEnd type="none" w="sm" len="sm"/>
              <a:tailEnd type="none" w="sm" len="sm"/>
            </a:ln>
            <a:effectLst/>
          </p:spPr>
          <p:txBody>
            <a:bodyPr wrap="none" anchor="ctr"/>
            <a:lstStyle/>
            <a:p>
              <a:pPr algn="ctr">
                <a:lnSpc>
                  <a:spcPct val="100000"/>
                </a:lnSpc>
                <a:spcBef>
                  <a:spcPts val="0"/>
                </a:spcBef>
              </a:pPr>
              <a:r>
                <a:rPr lang="en-US" sz="1600" b="0" dirty="0" smtClean="0">
                  <a:solidFill>
                    <a:srgbClr val="FF0000"/>
                  </a:solidFill>
                  <a:effectLst/>
                </a:rPr>
                <a:t>GPxMUX1/2</a:t>
              </a:r>
              <a:endParaRPr lang="en-US" sz="1600" b="0" dirty="0">
                <a:solidFill>
                  <a:srgbClr val="FF0000"/>
                </a:solidFill>
                <a:effectLst/>
              </a:endParaRPr>
            </a:p>
          </p:txBody>
        </p:sp>
        <p:sp>
          <p:nvSpPr>
            <p:cNvPr id="335" name="AutoShape 155"/>
            <p:cNvSpPr>
              <a:spLocks noChangeArrowheads="1"/>
            </p:cNvSpPr>
            <p:nvPr/>
          </p:nvSpPr>
          <p:spPr bwMode="auto">
            <a:xfrm flipH="1">
              <a:off x="7761558" y="1527969"/>
              <a:ext cx="1188574" cy="271270"/>
            </a:xfrm>
            <a:prstGeom prst="roundRect">
              <a:avLst>
                <a:gd name="adj" fmla="val 16667"/>
              </a:avLst>
            </a:prstGeom>
            <a:solidFill>
              <a:schemeClr val="accent1"/>
            </a:solidFill>
            <a:ln w="12700">
              <a:solidFill>
                <a:schemeClr val="tx2"/>
              </a:solidFill>
              <a:round/>
              <a:headEnd type="none" w="sm" len="sm"/>
              <a:tailEnd type="none" w="sm" len="sm"/>
            </a:ln>
            <a:effectLst/>
          </p:spPr>
          <p:txBody>
            <a:bodyPr wrap="none" anchor="ctr"/>
            <a:lstStyle/>
            <a:p>
              <a:pPr algn="ctr">
                <a:lnSpc>
                  <a:spcPct val="100000"/>
                </a:lnSpc>
                <a:spcBef>
                  <a:spcPts val="0"/>
                </a:spcBef>
              </a:pPr>
              <a:r>
                <a:rPr lang="en-US" sz="1600" b="0" dirty="0" smtClean="0">
                  <a:solidFill>
                    <a:srgbClr val="FF0000"/>
                  </a:solidFill>
                  <a:effectLst/>
                </a:rPr>
                <a:t>GPxGMUX1/2</a:t>
              </a:r>
              <a:endParaRPr lang="en-US" sz="1600" b="0" dirty="0">
                <a:solidFill>
                  <a:srgbClr val="FF0000"/>
                </a:solidFill>
                <a:effectLst/>
              </a:endParaRPr>
            </a:p>
          </p:txBody>
        </p:sp>
        <p:sp>
          <p:nvSpPr>
            <p:cNvPr id="336" name="Text Box 216"/>
            <p:cNvSpPr txBox="1">
              <a:spLocks noChangeArrowheads="1"/>
            </p:cNvSpPr>
            <p:nvPr/>
          </p:nvSpPr>
          <p:spPr bwMode="auto">
            <a:xfrm>
              <a:off x="6137780" y="6579168"/>
              <a:ext cx="2992871" cy="264688"/>
            </a:xfrm>
            <a:prstGeom prst="rect">
              <a:avLst/>
            </a:prstGeom>
            <a:noFill/>
            <a:ln w="12700" algn="ctr">
              <a:noFill/>
              <a:miter lim="800000"/>
              <a:headEnd/>
              <a:tailEnd/>
            </a:ln>
            <a:effectLst/>
          </p:spPr>
          <p:txBody>
            <a:bodyPr wrap="none">
              <a:spAutoFit/>
            </a:bodyPr>
            <a:lstStyle/>
            <a:p>
              <a:r>
                <a:rPr lang="en-US" sz="1400" b="0" dirty="0" smtClean="0">
                  <a:effectLst/>
                  <a:latin typeface="Arial" charset="0"/>
                </a:rPr>
                <a:t>* = Default    x = A, B, C, D, E, or F </a:t>
              </a:r>
              <a:endParaRPr lang="en-US" sz="1400" b="0" dirty="0">
                <a:effectLst/>
                <a:latin typeface="Arial" charset="0"/>
              </a:endParaRPr>
            </a:p>
          </p:txBody>
        </p:sp>
        <p:sp>
          <p:nvSpPr>
            <p:cNvPr id="337" name="Text Box 42"/>
            <p:cNvSpPr txBox="1">
              <a:spLocks noChangeArrowheads="1"/>
            </p:cNvSpPr>
            <p:nvPr/>
          </p:nvSpPr>
          <p:spPr bwMode="auto">
            <a:xfrm>
              <a:off x="20156" y="6597385"/>
              <a:ext cx="4568879" cy="264688"/>
            </a:xfrm>
            <a:prstGeom prst="rect">
              <a:avLst/>
            </a:prstGeom>
            <a:noFill/>
            <a:ln w="12700">
              <a:noFill/>
              <a:miter lim="800000"/>
              <a:headEnd type="none" w="sm" len="sm"/>
              <a:tailEnd type="none" w="sm" len="sm"/>
            </a:ln>
            <a:effectLst/>
          </p:spPr>
          <p:txBody>
            <a:bodyPr wrap="none">
              <a:spAutoFit/>
            </a:bodyPr>
            <a:lstStyle/>
            <a:p>
              <a:r>
                <a:rPr lang="en-US" sz="1400" b="0" i="1" dirty="0">
                  <a:effectLst/>
                </a:rPr>
                <a:t>Logic shown is functional representation, not actual implementation</a:t>
              </a:r>
            </a:p>
          </p:txBody>
        </p:sp>
        <p:cxnSp>
          <p:nvCxnSpPr>
            <p:cNvPr id="338" name="Straight Connector 337"/>
            <p:cNvCxnSpPr/>
            <p:nvPr/>
          </p:nvCxnSpPr>
          <p:spPr bwMode="auto">
            <a:xfrm>
              <a:off x="2705917" y="2873250"/>
              <a:ext cx="965496" cy="0"/>
            </a:xfrm>
            <a:prstGeom prst="line">
              <a:avLst/>
            </a:prstGeom>
            <a:solidFill>
              <a:schemeClr val="accent1"/>
            </a:solidFill>
            <a:ln w="28575" cap="flat" cmpd="sng" algn="ctr">
              <a:solidFill>
                <a:srgbClr val="6666FF"/>
              </a:solidFill>
              <a:prstDash val="solid"/>
              <a:round/>
              <a:headEnd type="triangle" w="med" len="med"/>
              <a:tailEnd type="oval" w="med" len="med"/>
            </a:ln>
            <a:effectLst/>
          </p:spPr>
        </p:cxnSp>
        <p:sp>
          <p:nvSpPr>
            <p:cNvPr id="339" name="AutoShape 155"/>
            <p:cNvSpPr>
              <a:spLocks noChangeArrowheads="1"/>
            </p:cNvSpPr>
            <p:nvPr/>
          </p:nvSpPr>
          <p:spPr bwMode="auto">
            <a:xfrm flipH="1">
              <a:off x="1512496" y="2737366"/>
              <a:ext cx="1188574" cy="271270"/>
            </a:xfrm>
            <a:prstGeom prst="roundRect">
              <a:avLst>
                <a:gd name="adj" fmla="val 16667"/>
              </a:avLst>
            </a:prstGeom>
            <a:solidFill>
              <a:schemeClr val="accent1"/>
            </a:solidFill>
            <a:ln w="12700">
              <a:solidFill>
                <a:schemeClr val="accent4">
                  <a:lumMod val="75000"/>
                </a:schemeClr>
              </a:solidFill>
              <a:prstDash val="dash"/>
              <a:round/>
              <a:headEnd type="none" w="sm" len="sm"/>
              <a:tailEnd type="none" w="sm" len="sm"/>
            </a:ln>
            <a:effectLst/>
          </p:spPr>
          <p:txBody>
            <a:bodyPr wrap="none" anchor="ctr"/>
            <a:lstStyle/>
            <a:p>
              <a:pPr algn="ctr">
                <a:lnSpc>
                  <a:spcPct val="100000"/>
                </a:lnSpc>
                <a:spcBef>
                  <a:spcPts val="0"/>
                </a:spcBef>
              </a:pPr>
              <a:r>
                <a:rPr lang="en-US" sz="1600" b="0" i="1" dirty="0" smtClean="0">
                  <a:solidFill>
                    <a:schemeClr val="accent4">
                      <a:lumMod val="75000"/>
                    </a:schemeClr>
                  </a:solidFill>
                  <a:effectLst/>
                </a:rPr>
                <a:t>To Input X-Bar</a:t>
              </a:r>
              <a:endParaRPr lang="en-US" sz="1600" b="0" i="1" dirty="0">
                <a:solidFill>
                  <a:schemeClr val="accent4">
                    <a:lumMod val="75000"/>
                  </a:schemeClr>
                </a:solidFill>
                <a:effectLst/>
              </a:endParaRPr>
            </a:p>
          </p:txBody>
        </p:sp>
        <p:sp>
          <p:nvSpPr>
            <p:cNvPr id="340" name="AutoShape 155"/>
            <p:cNvSpPr>
              <a:spLocks noChangeArrowheads="1"/>
            </p:cNvSpPr>
            <p:nvPr/>
          </p:nvSpPr>
          <p:spPr bwMode="auto">
            <a:xfrm flipH="1">
              <a:off x="5376961" y="6272525"/>
              <a:ext cx="3679947" cy="271270"/>
            </a:xfrm>
            <a:prstGeom prst="roundRect">
              <a:avLst>
                <a:gd name="adj" fmla="val 16667"/>
              </a:avLst>
            </a:prstGeom>
            <a:solidFill>
              <a:schemeClr val="accent1"/>
            </a:solidFill>
            <a:ln w="12700">
              <a:solidFill>
                <a:schemeClr val="accent4">
                  <a:lumMod val="75000"/>
                </a:schemeClr>
              </a:solidFill>
              <a:prstDash val="dash"/>
              <a:round/>
              <a:headEnd type="none" w="sm" len="sm"/>
              <a:tailEnd type="none" w="sm" len="sm"/>
            </a:ln>
            <a:effectLst/>
          </p:spPr>
          <p:txBody>
            <a:bodyPr wrap="none" lIns="0" rIns="0" bIns="18288" anchor="ctr"/>
            <a:lstStyle/>
            <a:p>
              <a:pPr algn="ctr"/>
              <a:r>
                <a:rPr lang="en-US" sz="1600" b="0" i="1" dirty="0">
                  <a:solidFill>
                    <a:schemeClr val="accent4">
                      <a:lumMod val="75000"/>
                    </a:schemeClr>
                  </a:solidFill>
                  <a:effectLst/>
                </a:rPr>
                <a:t>Output X-Bar </a:t>
              </a:r>
              <a:r>
                <a:rPr lang="en-US" sz="1600" b="0" i="1" dirty="0" err="1">
                  <a:solidFill>
                    <a:schemeClr val="accent4">
                      <a:lumMod val="75000"/>
                    </a:schemeClr>
                  </a:solidFill>
                  <a:effectLst/>
                </a:rPr>
                <a:t>muxed</a:t>
              </a:r>
              <a:r>
                <a:rPr lang="en-US" sz="1600" b="0" i="1" dirty="0">
                  <a:solidFill>
                    <a:schemeClr val="accent4">
                      <a:lumMod val="75000"/>
                    </a:schemeClr>
                  </a:solidFill>
                  <a:effectLst/>
                </a:rPr>
                <a:t> with Peripheral GPIO pins</a:t>
              </a:r>
            </a:p>
          </p:txBody>
        </p:sp>
      </p:grpSp>
    </p:spTree>
    <p:extLst>
      <p:ext uri="{BB962C8B-B14F-4D97-AF65-F5344CB8AC3E}">
        <p14:creationId xmlns:p14="http://schemas.microsoft.com/office/powerpoint/2010/main" val="11665408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Rectangle 3"/>
          <p:cNvSpPr>
            <a:spLocks noGrp="1" noChangeArrowheads="1"/>
          </p:cNvSpPr>
          <p:nvPr>
            <p:ph type="title"/>
          </p:nvPr>
        </p:nvSpPr>
        <p:spPr/>
        <p:txBody>
          <a:bodyPr/>
          <a:lstStyle/>
          <a:p>
            <a:r>
              <a:rPr lang="en-US" dirty="0" smtClean="0"/>
              <a:t>F28x7x </a:t>
            </a:r>
            <a:r>
              <a:rPr lang="en-US" dirty="0"/>
              <a:t>GPIO Input Qualification</a:t>
            </a:r>
          </a:p>
        </p:txBody>
      </p:sp>
      <p:sp>
        <p:nvSpPr>
          <p:cNvPr id="350386" name="Rectangle 178"/>
          <p:cNvSpPr>
            <a:spLocks noGrp="1" noChangeArrowheads="1"/>
          </p:cNvSpPr>
          <p:nvPr>
            <p:ph idx="1"/>
          </p:nvPr>
        </p:nvSpPr>
        <p:spPr>
          <a:xfrm>
            <a:off x="66675" y="3560763"/>
            <a:ext cx="7096125" cy="3184525"/>
          </a:xfrm>
        </p:spPr>
        <p:txBody>
          <a:bodyPr/>
          <a:lstStyle/>
          <a:p>
            <a:pPr>
              <a:lnSpc>
                <a:spcPct val="70000"/>
              </a:lnSpc>
            </a:pPr>
            <a:r>
              <a:rPr lang="en-US" sz="2400" dirty="0"/>
              <a:t>Qualification available </a:t>
            </a:r>
            <a:r>
              <a:rPr lang="en-US" sz="2400" dirty="0" smtClean="0"/>
              <a:t>on ports </a:t>
            </a:r>
            <a:r>
              <a:rPr lang="en-US" sz="2400" dirty="0"/>
              <a:t>A </a:t>
            </a:r>
            <a:r>
              <a:rPr lang="en-US" sz="2400" dirty="0" smtClean="0"/>
              <a:t>- F</a:t>
            </a:r>
            <a:endParaRPr lang="en-US" sz="2400" dirty="0"/>
          </a:p>
          <a:p>
            <a:r>
              <a:rPr lang="en-US" sz="2400" dirty="0"/>
              <a:t>Individually selectable per pin</a:t>
            </a:r>
          </a:p>
          <a:p>
            <a:pPr lvl="1">
              <a:lnSpc>
                <a:spcPct val="70000"/>
              </a:lnSpc>
            </a:pPr>
            <a:r>
              <a:rPr lang="en-US" sz="2000" dirty="0"/>
              <a:t>no qualification (peripherals only)</a:t>
            </a:r>
          </a:p>
          <a:p>
            <a:pPr lvl="1">
              <a:lnSpc>
                <a:spcPct val="70000"/>
              </a:lnSpc>
            </a:pPr>
            <a:r>
              <a:rPr lang="en-US" sz="2000" dirty="0"/>
              <a:t>sync to </a:t>
            </a:r>
            <a:r>
              <a:rPr lang="en-US" sz="2000" dirty="0" err="1" smtClean="0"/>
              <a:t>CPUx.SYSCLK</a:t>
            </a:r>
            <a:r>
              <a:rPr lang="en-US" sz="2000" dirty="0" smtClean="0"/>
              <a:t> </a:t>
            </a:r>
            <a:r>
              <a:rPr lang="en-US" sz="2000" dirty="0"/>
              <a:t>only</a:t>
            </a:r>
          </a:p>
          <a:p>
            <a:pPr lvl="1">
              <a:lnSpc>
                <a:spcPct val="70000"/>
              </a:lnSpc>
            </a:pPr>
            <a:r>
              <a:rPr lang="en-US" sz="2000" dirty="0"/>
              <a:t>qualify 3 samples</a:t>
            </a:r>
          </a:p>
          <a:p>
            <a:pPr lvl="1">
              <a:lnSpc>
                <a:spcPct val="70000"/>
              </a:lnSpc>
            </a:pPr>
            <a:r>
              <a:rPr lang="en-US" sz="2000" dirty="0"/>
              <a:t>qualify 6 </a:t>
            </a:r>
            <a:r>
              <a:rPr lang="en-US" sz="2000" dirty="0" smtClean="0"/>
              <a:t>samples</a:t>
            </a:r>
            <a:endParaRPr lang="en-US" sz="2400" dirty="0"/>
          </a:p>
        </p:txBody>
      </p:sp>
      <p:sp>
        <p:nvSpPr>
          <p:cNvPr id="350407" name="Freeform 199"/>
          <p:cNvSpPr>
            <a:spLocks/>
          </p:cNvSpPr>
          <p:nvPr/>
        </p:nvSpPr>
        <p:spPr bwMode="auto">
          <a:xfrm>
            <a:off x="3452813" y="4000500"/>
            <a:ext cx="5576887" cy="2628900"/>
          </a:xfrm>
          <a:custGeom>
            <a:avLst/>
            <a:gdLst/>
            <a:ahLst/>
            <a:cxnLst>
              <a:cxn ang="0">
                <a:pos x="0" y="753"/>
              </a:cxn>
              <a:cxn ang="0">
                <a:pos x="1497" y="576"/>
              </a:cxn>
              <a:cxn ang="0">
                <a:pos x="1497" y="0"/>
              </a:cxn>
              <a:cxn ang="0">
                <a:pos x="3513" y="0"/>
              </a:cxn>
              <a:cxn ang="0">
                <a:pos x="3513" y="1656"/>
              </a:cxn>
              <a:cxn ang="0">
                <a:pos x="1497" y="1656"/>
              </a:cxn>
              <a:cxn ang="0">
                <a:pos x="1497" y="1008"/>
              </a:cxn>
              <a:cxn ang="0">
                <a:pos x="0" y="753"/>
              </a:cxn>
            </a:cxnLst>
            <a:rect l="0" t="0" r="r" b="b"/>
            <a:pathLst>
              <a:path w="3513" h="1656">
                <a:moveTo>
                  <a:pt x="0" y="753"/>
                </a:moveTo>
                <a:lnTo>
                  <a:pt x="1497" y="576"/>
                </a:lnTo>
                <a:lnTo>
                  <a:pt x="1497" y="0"/>
                </a:lnTo>
                <a:lnTo>
                  <a:pt x="3513" y="0"/>
                </a:lnTo>
                <a:lnTo>
                  <a:pt x="3513" y="1656"/>
                </a:lnTo>
                <a:lnTo>
                  <a:pt x="1497" y="1656"/>
                </a:lnTo>
                <a:lnTo>
                  <a:pt x="1497" y="1008"/>
                </a:lnTo>
                <a:lnTo>
                  <a:pt x="0" y="753"/>
                </a:lnTo>
                <a:close/>
              </a:path>
            </a:pathLst>
          </a:custGeom>
          <a:solidFill>
            <a:schemeClr val="accent1"/>
          </a:solidFill>
          <a:ln w="12700" cap="flat" cmpd="sng">
            <a:solidFill>
              <a:schemeClr val="tx1"/>
            </a:solidFill>
            <a:prstDash val="solid"/>
            <a:round/>
            <a:headEnd/>
            <a:tailEnd/>
          </a:ln>
          <a:effectLst/>
        </p:spPr>
        <p:txBody>
          <a:bodyPr wrap="none" anchor="ctr">
            <a:spAutoFit/>
          </a:bodyPr>
          <a:lstStyle/>
          <a:p>
            <a:endParaRPr lang="en-US"/>
          </a:p>
        </p:txBody>
      </p:sp>
      <p:sp>
        <p:nvSpPr>
          <p:cNvPr id="350299" name="Line 91"/>
          <p:cNvSpPr>
            <a:spLocks noChangeShapeType="1"/>
          </p:cNvSpPr>
          <p:nvPr/>
        </p:nvSpPr>
        <p:spPr bwMode="auto">
          <a:xfrm flipH="1">
            <a:off x="1447800" y="1843088"/>
            <a:ext cx="2286000" cy="0"/>
          </a:xfrm>
          <a:prstGeom prst="line">
            <a:avLst/>
          </a:prstGeom>
          <a:noFill/>
          <a:ln w="28575">
            <a:solidFill>
              <a:schemeClr val="tx1"/>
            </a:solidFill>
            <a:round/>
            <a:headEnd type="none" w="sm" len="sm"/>
            <a:tailEnd type="none" w="sm" len="sm"/>
          </a:ln>
          <a:effectLst/>
        </p:spPr>
        <p:txBody>
          <a:bodyPr/>
          <a:lstStyle/>
          <a:p>
            <a:endParaRPr lang="en-US"/>
          </a:p>
        </p:txBody>
      </p:sp>
      <p:sp>
        <p:nvSpPr>
          <p:cNvPr id="350300" name="Oval 92"/>
          <p:cNvSpPr>
            <a:spLocks noChangeArrowheads="1"/>
          </p:cNvSpPr>
          <p:nvPr/>
        </p:nvSpPr>
        <p:spPr bwMode="auto">
          <a:xfrm>
            <a:off x="1341438" y="1733550"/>
            <a:ext cx="211137" cy="2286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effectLst/>
            </a:endParaRPr>
          </a:p>
        </p:txBody>
      </p:sp>
      <p:sp>
        <p:nvSpPr>
          <p:cNvPr id="350304" name="Line 96"/>
          <p:cNvSpPr>
            <a:spLocks noChangeShapeType="1"/>
          </p:cNvSpPr>
          <p:nvPr/>
        </p:nvSpPr>
        <p:spPr bwMode="auto">
          <a:xfrm flipH="1">
            <a:off x="5181600" y="1843088"/>
            <a:ext cx="1981200" cy="0"/>
          </a:xfrm>
          <a:prstGeom prst="line">
            <a:avLst/>
          </a:prstGeom>
          <a:noFill/>
          <a:ln w="28575">
            <a:solidFill>
              <a:schemeClr val="tx1"/>
            </a:solidFill>
            <a:round/>
            <a:headEnd type="triangle" w="med" len="med"/>
            <a:tailEnd type="none" w="sm" len="sm"/>
          </a:ln>
          <a:effectLst/>
        </p:spPr>
        <p:txBody>
          <a:bodyPr/>
          <a:lstStyle/>
          <a:p>
            <a:endParaRPr lang="en-US"/>
          </a:p>
        </p:txBody>
      </p:sp>
      <p:grpSp>
        <p:nvGrpSpPr>
          <p:cNvPr id="350303" name="Group 95"/>
          <p:cNvGrpSpPr>
            <a:grpSpLocks/>
          </p:cNvGrpSpPr>
          <p:nvPr/>
        </p:nvGrpSpPr>
        <p:grpSpPr bwMode="auto">
          <a:xfrm>
            <a:off x="3505200" y="1419225"/>
            <a:ext cx="1719263" cy="838200"/>
            <a:chOff x="2325" y="672"/>
            <a:chExt cx="1083" cy="528"/>
          </a:xfrm>
        </p:grpSpPr>
        <p:sp>
          <p:nvSpPr>
            <p:cNvPr id="350301" name="Rectangle 93"/>
            <p:cNvSpPr>
              <a:spLocks noChangeArrowheads="1"/>
            </p:cNvSpPr>
            <p:nvPr/>
          </p:nvSpPr>
          <p:spPr bwMode="auto">
            <a:xfrm>
              <a:off x="2335" y="672"/>
              <a:ext cx="1073" cy="528"/>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50302" name="Text Box 94"/>
            <p:cNvSpPr txBox="1">
              <a:spLocks noChangeArrowheads="1"/>
            </p:cNvSpPr>
            <p:nvPr/>
          </p:nvSpPr>
          <p:spPr bwMode="auto">
            <a:xfrm>
              <a:off x="2325" y="697"/>
              <a:ext cx="1083" cy="462"/>
            </a:xfrm>
            <a:prstGeom prst="rect">
              <a:avLst/>
            </a:prstGeom>
            <a:noFill/>
            <a:ln w="12700">
              <a:noFill/>
              <a:miter lim="800000"/>
              <a:headEnd type="none" w="sm" len="sm"/>
              <a:tailEnd type="none" w="sm" len="sm"/>
            </a:ln>
            <a:effectLst/>
          </p:spPr>
          <p:txBody>
            <a:bodyPr wrap="none">
              <a:spAutoFit/>
            </a:bodyPr>
            <a:lstStyle/>
            <a:p>
              <a:pPr algn="ctr"/>
              <a:r>
                <a:rPr lang="en-US" sz="2000">
                  <a:effectLst/>
                  <a:latin typeface="Arial" charset="0"/>
                </a:rPr>
                <a:t>Input</a:t>
              </a:r>
            </a:p>
            <a:p>
              <a:pPr algn="ctr"/>
              <a:r>
                <a:rPr lang="en-US" sz="2000">
                  <a:effectLst/>
                  <a:latin typeface="Arial" charset="0"/>
                </a:rPr>
                <a:t>Qualification</a:t>
              </a:r>
            </a:p>
          </p:txBody>
        </p:sp>
      </p:grpSp>
      <p:sp>
        <p:nvSpPr>
          <p:cNvPr id="350305" name="Text Box 97"/>
          <p:cNvSpPr txBox="1">
            <a:spLocks noChangeArrowheads="1"/>
          </p:cNvSpPr>
          <p:nvPr/>
        </p:nvSpPr>
        <p:spPr bwMode="auto">
          <a:xfrm>
            <a:off x="730250" y="1681163"/>
            <a:ext cx="565150" cy="336550"/>
          </a:xfrm>
          <a:prstGeom prst="rect">
            <a:avLst/>
          </a:prstGeom>
          <a:noFill/>
          <a:ln w="12700" algn="ctr">
            <a:noFill/>
            <a:miter lim="800000"/>
            <a:headEnd/>
            <a:tailEnd/>
          </a:ln>
          <a:effectLst/>
        </p:spPr>
        <p:txBody>
          <a:bodyPr wrap="none">
            <a:spAutoFit/>
          </a:bodyPr>
          <a:lstStyle/>
          <a:p>
            <a:pPr algn="ctr"/>
            <a:r>
              <a:rPr lang="en-US" sz="2000">
                <a:effectLst/>
                <a:latin typeface="Arial" charset="0"/>
              </a:rPr>
              <a:t>pin</a:t>
            </a:r>
          </a:p>
        </p:txBody>
      </p:sp>
      <p:sp>
        <p:nvSpPr>
          <p:cNvPr id="350317" name="Text Box 109"/>
          <p:cNvSpPr txBox="1">
            <a:spLocks noChangeArrowheads="1"/>
          </p:cNvSpPr>
          <p:nvPr/>
        </p:nvSpPr>
        <p:spPr bwMode="auto">
          <a:xfrm>
            <a:off x="7162800" y="1385888"/>
            <a:ext cx="1703388" cy="825500"/>
          </a:xfrm>
          <a:prstGeom prst="rect">
            <a:avLst/>
          </a:prstGeom>
          <a:noFill/>
          <a:ln w="12700" algn="ctr">
            <a:noFill/>
            <a:miter lim="800000"/>
            <a:headEnd/>
            <a:tailEnd/>
          </a:ln>
          <a:effectLst/>
        </p:spPr>
        <p:txBody>
          <a:bodyPr>
            <a:spAutoFit/>
          </a:bodyPr>
          <a:lstStyle/>
          <a:p>
            <a:pPr algn="ctr"/>
            <a:r>
              <a:rPr lang="en-US" sz="2000">
                <a:effectLst/>
                <a:latin typeface="Arial" charset="0"/>
              </a:rPr>
              <a:t>to GPIO and peripheral modules</a:t>
            </a:r>
          </a:p>
        </p:txBody>
      </p:sp>
      <p:sp>
        <p:nvSpPr>
          <p:cNvPr id="350319" name="Freeform 111"/>
          <p:cNvSpPr>
            <a:spLocks/>
          </p:cNvSpPr>
          <p:nvPr/>
        </p:nvSpPr>
        <p:spPr bwMode="auto">
          <a:xfrm>
            <a:off x="5883275" y="1096963"/>
            <a:ext cx="1524000" cy="533400"/>
          </a:xfrm>
          <a:custGeom>
            <a:avLst/>
            <a:gdLst/>
            <a:ahLst/>
            <a:cxnLst>
              <a:cxn ang="0">
                <a:pos x="0" y="336"/>
              </a:cxn>
              <a:cxn ang="0">
                <a:pos x="480" y="336"/>
              </a:cxn>
              <a:cxn ang="0">
                <a:pos x="480" y="0"/>
              </a:cxn>
              <a:cxn ang="0">
                <a:pos x="960" y="0"/>
              </a:cxn>
            </a:cxnLst>
            <a:rect l="0" t="0" r="r" b="b"/>
            <a:pathLst>
              <a:path w="960" h="336">
                <a:moveTo>
                  <a:pt x="0" y="336"/>
                </a:moveTo>
                <a:lnTo>
                  <a:pt x="480" y="336"/>
                </a:lnTo>
                <a:lnTo>
                  <a:pt x="480" y="0"/>
                </a:lnTo>
                <a:lnTo>
                  <a:pt x="960" y="0"/>
                </a:lnTo>
              </a:path>
            </a:pathLst>
          </a:custGeom>
          <a:noFill/>
          <a:ln w="28575" cap="flat" cmpd="sng">
            <a:solidFill>
              <a:schemeClr val="tx2"/>
            </a:solidFill>
            <a:prstDash val="solid"/>
            <a:round/>
            <a:headEnd/>
            <a:tailEnd/>
          </a:ln>
          <a:effectLst/>
        </p:spPr>
        <p:txBody>
          <a:bodyPr wrap="none" anchor="ctr">
            <a:spAutoFit/>
          </a:bodyPr>
          <a:lstStyle/>
          <a:p>
            <a:endParaRPr lang="en-US"/>
          </a:p>
        </p:txBody>
      </p:sp>
      <p:sp>
        <p:nvSpPr>
          <p:cNvPr id="350321" name="Freeform 113"/>
          <p:cNvSpPr>
            <a:spLocks/>
          </p:cNvSpPr>
          <p:nvPr/>
        </p:nvSpPr>
        <p:spPr bwMode="auto">
          <a:xfrm>
            <a:off x="1554163" y="1004888"/>
            <a:ext cx="1524000" cy="533400"/>
          </a:xfrm>
          <a:custGeom>
            <a:avLst/>
            <a:gdLst/>
            <a:ahLst/>
            <a:cxnLst>
              <a:cxn ang="0">
                <a:pos x="0" y="336"/>
              </a:cxn>
              <a:cxn ang="0">
                <a:pos x="166" y="336"/>
              </a:cxn>
              <a:cxn ang="0">
                <a:pos x="176" y="82"/>
              </a:cxn>
              <a:cxn ang="0">
                <a:pos x="182" y="336"/>
              </a:cxn>
              <a:cxn ang="0">
                <a:pos x="296" y="336"/>
              </a:cxn>
              <a:cxn ang="0">
                <a:pos x="304" y="200"/>
              </a:cxn>
              <a:cxn ang="0">
                <a:pos x="314" y="336"/>
              </a:cxn>
              <a:cxn ang="0">
                <a:pos x="480" y="336"/>
              </a:cxn>
              <a:cxn ang="0">
                <a:pos x="480" y="0"/>
              </a:cxn>
              <a:cxn ang="0">
                <a:pos x="738" y="0"/>
              </a:cxn>
              <a:cxn ang="0">
                <a:pos x="742" y="250"/>
              </a:cxn>
              <a:cxn ang="0">
                <a:pos x="752" y="0"/>
              </a:cxn>
              <a:cxn ang="0">
                <a:pos x="960" y="0"/>
              </a:cxn>
            </a:cxnLst>
            <a:rect l="0" t="0" r="r" b="b"/>
            <a:pathLst>
              <a:path w="960" h="336">
                <a:moveTo>
                  <a:pt x="0" y="336"/>
                </a:moveTo>
                <a:lnTo>
                  <a:pt x="166" y="336"/>
                </a:lnTo>
                <a:lnTo>
                  <a:pt x="176" y="82"/>
                </a:lnTo>
                <a:lnTo>
                  <a:pt x="182" y="336"/>
                </a:lnTo>
                <a:lnTo>
                  <a:pt x="296" y="336"/>
                </a:lnTo>
                <a:lnTo>
                  <a:pt x="304" y="200"/>
                </a:lnTo>
                <a:lnTo>
                  <a:pt x="314" y="336"/>
                </a:lnTo>
                <a:lnTo>
                  <a:pt x="480" y="336"/>
                </a:lnTo>
                <a:lnTo>
                  <a:pt x="480" y="0"/>
                </a:lnTo>
                <a:lnTo>
                  <a:pt x="738" y="0"/>
                </a:lnTo>
                <a:lnTo>
                  <a:pt x="742" y="250"/>
                </a:lnTo>
                <a:lnTo>
                  <a:pt x="752" y="0"/>
                </a:lnTo>
                <a:lnTo>
                  <a:pt x="960" y="0"/>
                </a:lnTo>
              </a:path>
            </a:pathLst>
          </a:custGeom>
          <a:noFill/>
          <a:ln w="28575" cap="flat" cmpd="sng">
            <a:solidFill>
              <a:schemeClr val="tx2"/>
            </a:solidFill>
            <a:prstDash val="solid"/>
            <a:round/>
            <a:headEnd/>
            <a:tailEnd/>
          </a:ln>
          <a:effectLst/>
        </p:spPr>
        <p:txBody>
          <a:bodyPr wrap="none" anchor="ctr">
            <a:spAutoFit/>
          </a:bodyPr>
          <a:lstStyle/>
          <a:p>
            <a:endParaRPr lang="en-US"/>
          </a:p>
        </p:txBody>
      </p:sp>
      <p:sp>
        <p:nvSpPr>
          <p:cNvPr id="350381" name="Freeform 173"/>
          <p:cNvSpPr>
            <a:spLocks/>
          </p:cNvSpPr>
          <p:nvPr/>
        </p:nvSpPr>
        <p:spPr bwMode="auto">
          <a:xfrm>
            <a:off x="3875088" y="2660650"/>
            <a:ext cx="914400" cy="365125"/>
          </a:xfrm>
          <a:custGeom>
            <a:avLst/>
            <a:gdLst/>
            <a:ahLst/>
            <a:cxnLst>
              <a:cxn ang="0">
                <a:pos x="0" y="0"/>
              </a:cxn>
              <a:cxn ang="0">
                <a:pos x="57" y="0"/>
              </a:cxn>
              <a:cxn ang="0">
                <a:pos x="57" y="230"/>
              </a:cxn>
              <a:cxn ang="0">
                <a:pos x="115" y="230"/>
              </a:cxn>
              <a:cxn ang="0">
                <a:pos x="115" y="0"/>
              </a:cxn>
              <a:cxn ang="0">
                <a:pos x="172" y="0"/>
              </a:cxn>
              <a:cxn ang="0">
                <a:pos x="172" y="230"/>
              </a:cxn>
              <a:cxn ang="0">
                <a:pos x="230" y="230"/>
              </a:cxn>
              <a:cxn ang="0">
                <a:pos x="230" y="0"/>
              </a:cxn>
              <a:cxn ang="0">
                <a:pos x="288" y="0"/>
              </a:cxn>
              <a:cxn ang="0">
                <a:pos x="288" y="230"/>
              </a:cxn>
              <a:cxn ang="0">
                <a:pos x="345" y="230"/>
              </a:cxn>
              <a:cxn ang="0">
                <a:pos x="345" y="0"/>
              </a:cxn>
              <a:cxn ang="0">
                <a:pos x="403" y="0"/>
              </a:cxn>
              <a:cxn ang="0">
                <a:pos x="403" y="230"/>
              </a:cxn>
              <a:cxn ang="0">
                <a:pos x="460" y="230"/>
              </a:cxn>
              <a:cxn ang="0">
                <a:pos x="460" y="0"/>
              </a:cxn>
              <a:cxn ang="0">
                <a:pos x="518" y="0"/>
              </a:cxn>
              <a:cxn ang="0">
                <a:pos x="518" y="230"/>
              </a:cxn>
              <a:cxn ang="0">
                <a:pos x="576" y="230"/>
              </a:cxn>
            </a:cxnLst>
            <a:rect l="0" t="0" r="r" b="b"/>
            <a:pathLst>
              <a:path w="576" h="230">
                <a:moveTo>
                  <a:pt x="0" y="0"/>
                </a:moveTo>
                <a:lnTo>
                  <a:pt x="57" y="0"/>
                </a:lnTo>
                <a:lnTo>
                  <a:pt x="57" y="230"/>
                </a:lnTo>
                <a:lnTo>
                  <a:pt x="115" y="230"/>
                </a:lnTo>
                <a:lnTo>
                  <a:pt x="115" y="0"/>
                </a:lnTo>
                <a:lnTo>
                  <a:pt x="172" y="0"/>
                </a:lnTo>
                <a:lnTo>
                  <a:pt x="172" y="230"/>
                </a:lnTo>
                <a:lnTo>
                  <a:pt x="230" y="230"/>
                </a:lnTo>
                <a:lnTo>
                  <a:pt x="230" y="0"/>
                </a:lnTo>
                <a:lnTo>
                  <a:pt x="288" y="0"/>
                </a:lnTo>
                <a:lnTo>
                  <a:pt x="288" y="230"/>
                </a:lnTo>
                <a:lnTo>
                  <a:pt x="345" y="230"/>
                </a:lnTo>
                <a:lnTo>
                  <a:pt x="345" y="0"/>
                </a:lnTo>
                <a:lnTo>
                  <a:pt x="403" y="0"/>
                </a:lnTo>
                <a:lnTo>
                  <a:pt x="403" y="230"/>
                </a:lnTo>
                <a:lnTo>
                  <a:pt x="460" y="230"/>
                </a:lnTo>
                <a:lnTo>
                  <a:pt x="460" y="0"/>
                </a:lnTo>
                <a:lnTo>
                  <a:pt x="518" y="0"/>
                </a:lnTo>
                <a:lnTo>
                  <a:pt x="518" y="230"/>
                </a:lnTo>
                <a:lnTo>
                  <a:pt x="576" y="230"/>
                </a:lnTo>
              </a:path>
            </a:pathLst>
          </a:custGeom>
          <a:noFill/>
          <a:ln w="12700" cap="flat" cmpd="sng">
            <a:solidFill>
              <a:schemeClr val="tx1"/>
            </a:solidFill>
            <a:prstDash val="solid"/>
            <a:round/>
            <a:headEnd/>
            <a:tailEnd/>
          </a:ln>
          <a:effectLst/>
        </p:spPr>
        <p:txBody>
          <a:bodyPr wrap="none" anchor="ctr">
            <a:spAutoFit/>
          </a:bodyPr>
          <a:lstStyle/>
          <a:p>
            <a:endParaRPr lang="en-US"/>
          </a:p>
        </p:txBody>
      </p:sp>
      <p:sp>
        <p:nvSpPr>
          <p:cNvPr id="350382" name="Text Box 174"/>
          <p:cNvSpPr txBox="1">
            <a:spLocks noChangeArrowheads="1"/>
          </p:cNvSpPr>
          <p:nvPr/>
        </p:nvSpPr>
        <p:spPr bwMode="auto">
          <a:xfrm>
            <a:off x="4711250" y="2711450"/>
            <a:ext cx="1800494" cy="313932"/>
          </a:xfrm>
          <a:prstGeom prst="rect">
            <a:avLst/>
          </a:prstGeom>
          <a:noFill/>
          <a:ln w="12700" algn="ctr">
            <a:noFill/>
            <a:miter lim="800000"/>
            <a:headEnd/>
            <a:tailEnd/>
          </a:ln>
          <a:effectLst/>
        </p:spPr>
        <p:txBody>
          <a:bodyPr wrap="none">
            <a:spAutoFit/>
          </a:bodyPr>
          <a:lstStyle/>
          <a:p>
            <a:pPr algn="ctr"/>
            <a:r>
              <a:rPr lang="en-US" sz="1800" dirty="0" err="1" smtClean="0">
                <a:effectLst/>
                <a:latin typeface="Arial" charset="0"/>
              </a:rPr>
              <a:t>CPUx.SYSCLK</a:t>
            </a:r>
            <a:endParaRPr lang="en-US" sz="1800" dirty="0">
              <a:effectLst/>
              <a:latin typeface="Arial" charset="0"/>
            </a:endParaRPr>
          </a:p>
        </p:txBody>
      </p:sp>
      <p:sp>
        <p:nvSpPr>
          <p:cNvPr id="350385" name="Line 177"/>
          <p:cNvSpPr>
            <a:spLocks noChangeShapeType="1"/>
          </p:cNvSpPr>
          <p:nvPr/>
        </p:nvSpPr>
        <p:spPr bwMode="auto">
          <a:xfrm flipV="1">
            <a:off x="4343400" y="2255838"/>
            <a:ext cx="0" cy="288925"/>
          </a:xfrm>
          <a:prstGeom prst="line">
            <a:avLst/>
          </a:prstGeom>
          <a:noFill/>
          <a:ln w="28575">
            <a:solidFill>
              <a:schemeClr val="tx1"/>
            </a:solidFill>
            <a:round/>
            <a:headEnd/>
            <a:tailEnd type="triangle" w="med" len="med"/>
          </a:ln>
          <a:effectLst/>
        </p:spPr>
        <p:txBody>
          <a:bodyPr wrap="none" anchor="ctr">
            <a:spAutoFit/>
          </a:bodyPr>
          <a:lstStyle/>
          <a:p>
            <a:endParaRPr lang="en-US"/>
          </a:p>
        </p:txBody>
      </p:sp>
      <p:sp>
        <p:nvSpPr>
          <p:cNvPr id="350389" name="Freeform 181"/>
          <p:cNvSpPr>
            <a:spLocks/>
          </p:cNvSpPr>
          <p:nvPr/>
        </p:nvSpPr>
        <p:spPr bwMode="auto">
          <a:xfrm>
            <a:off x="5943600" y="4887913"/>
            <a:ext cx="2860675" cy="530225"/>
          </a:xfrm>
          <a:custGeom>
            <a:avLst/>
            <a:gdLst/>
            <a:ahLst/>
            <a:cxnLst>
              <a:cxn ang="0">
                <a:pos x="0" y="324"/>
              </a:cxn>
              <a:cxn ang="0">
                <a:pos x="122" y="324"/>
              </a:cxn>
              <a:cxn ang="0">
                <a:pos x="271" y="310"/>
              </a:cxn>
              <a:cxn ang="0">
                <a:pos x="299" y="181"/>
              </a:cxn>
              <a:cxn ang="0">
                <a:pos x="318" y="48"/>
              </a:cxn>
              <a:cxn ang="0">
                <a:pos x="400" y="5"/>
              </a:cxn>
              <a:cxn ang="0">
                <a:pos x="623" y="27"/>
              </a:cxn>
              <a:cxn ang="0">
                <a:pos x="887" y="41"/>
              </a:cxn>
              <a:cxn ang="0">
                <a:pos x="995" y="0"/>
              </a:cxn>
              <a:cxn ang="0">
                <a:pos x="1158" y="14"/>
              </a:cxn>
              <a:cxn ang="0">
                <a:pos x="1280" y="48"/>
              </a:cxn>
              <a:cxn ang="0">
                <a:pos x="1524" y="27"/>
              </a:cxn>
              <a:cxn ang="0">
                <a:pos x="1700" y="34"/>
              </a:cxn>
              <a:cxn ang="0">
                <a:pos x="1802" y="34"/>
              </a:cxn>
            </a:cxnLst>
            <a:rect l="0" t="0" r="r" b="b"/>
            <a:pathLst>
              <a:path w="1802" h="334">
                <a:moveTo>
                  <a:pt x="0" y="324"/>
                </a:moveTo>
                <a:cubicBezTo>
                  <a:pt x="21" y="327"/>
                  <a:pt x="77" y="326"/>
                  <a:pt x="122" y="324"/>
                </a:cubicBezTo>
                <a:cubicBezTo>
                  <a:pt x="167" y="322"/>
                  <a:pt x="242" y="334"/>
                  <a:pt x="271" y="310"/>
                </a:cubicBezTo>
                <a:cubicBezTo>
                  <a:pt x="300" y="286"/>
                  <a:pt x="291" y="225"/>
                  <a:pt x="299" y="181"/>
                </a:cubicBezTo>
                <a:cubicBezTo>
                  <a:pt x="307" y="137"/>
                  <a:pt x="301" y="77"/>
                  <a:pt x="318" y="48"/>
                </a:cubicBezTo>
                <a:cubicBezTo>
                  <a:pt x="335" y="19"/>
                  <a:pt x="349" y="8"/>
                  <a:pt x="400" y="5"/>
                </a:cubicBezTo>
                <a:cubicBezTo>
                  <a:pt x="451" y="2"/>
                  <a:pt x="542" y="21"/>
                  <a:pt x="623" y="27"/>
                </a:cubicBezTo>
                <a:cubicBezTo>
                  <a:pt x="703" y="83"/>
                  <a:pt x="766" y="45"/>
                  <a:pt x="887" y="41"/>
                </a:cubicBezTo>
                <a:cubicBezTo>
                  <a:pt x="962" y="22"/>
                  <a:pt x="921" y="25"/>
                  <a:pt x="995" y="0"/>
                </a:cubicBezTo>
                <a:cubicBezTo>
                  <a:pt x="1011" y="2"/>
                  <a:pt x="1144" y="8"/>
                  <a:pt x="1158" y="14"/>
                </a:cubicBezTo>
                <a:cubicBezTo>
                  <a:pt x="1165" y="17"/>
                  <a:pt x="1273" y="44"/>
                  <a:pt x="1280" y="48"/>
                </a:cubicBezTo>
                <a:cubicBezTo>
                  <a:pt x="1288" y="53"/>
                  <a:pt x="1515" y="25"/>
                  <a:pt x="1524" y="27"/>
                </a:cubicBezTo>
                <a:cubicBezTo>
                  <a:pt x="1691" y="25"/>
                  <a:pt x="1533" y="39"/>
                  <a:pt x="1700" y="34"/>
                </a:cubicBezTo>
                <a:cubicBezTo>
                  <a:pt x="1760" y="36"/>
                  <a:pt x="1785" y="34"/>
                  <a:pt x="1802" y="34"/>
                </a:cubicBezTo>
              </a:path>
            </a:pathLst>
          </a:custGeom>
          <a:noFill/>
          <a:ln w="19050" cap="flat" cmpd="sng">
            <a:solidFill>
              <a:schemeClr val="tx1"/>
            </a:solidFill>
            <a:prstDash val="solid"/>
            <a:round/>
            <a:headEnd/>
            <a:tailEnd/>
          </a:ln>
          <a:effectLst/>
        </p:spPr>
        <p:txBody>
          <a:bodyPr wrap="none" anchor="ctr">
            <a:spAutoFit/>
          </a:bodyPr>
          <a:lstStyle/>
          <a:p>
            <a:endParaRPr lang="en-US"/>
          </a:p>
        </p:txBody>
      </p:sp>
      <p:sp>
        <p:nvSpPr>
          <p:cNvPr id="350390" name="Line 182"/>
          <p:cNvSpPr>
            <a:spLocks noChangeShapeType="1"/>
          </p:cNvSpPr>
          <p:nvPr/>
        </p:nvSpPr>
        <p:spPr bwMode="auto">
          <a:xfrm>
            <a:off x="6413500" y="5573713"/>
            <a:ext cx="685800" cy="0"/>
          </a:xfrm>
          <a:prstGeom prst="line">
            <a:avLst/>
          </a:prstGeom>
          <a:noFill/>
          <a:ln w="12700">
            <a:solidFill>
              <a:schemeClr val="tx1"/>
            </a:solidFill>
            <a:round/>
            <a:headEnd type="arrow" w="med" len="med"/>
            <a:tailEnd type="arrow" w="med" len="med"/>
          </a:ln>
          <a:effectLst/>
        </p:spPr>
        <p:txBody>
          <a:bodyPr anchor="ctr">
            <a:spAutoFit/>
          </a:bodyPr>
          <a:lstStyle/>
          <a:p>
            <a:endParaRPr lang="en-US"/>
          </a:p>
        </p:txBody>
      </p:sp>
      <p:sp>
        <p:nvSpPr>
          <p:cNvPr id="350391" name="Line 183"/>
          <p:cNvSpPr>
            <a:spLocks noChangeShapeType="1"/>
          </p:cNvSpPr>
          <p:nvPr/>
        </p:nvSpPr>
        <p:spPr bwMode="auto">
          <a:xfrm>
            <a:off x="6413500" y="5480050"/>
            <a:ext cx="0" cy="207963"/>
          </a:xfrm>
          <a:prstGeom prst="line">
            <a:avLst/>
          </a:prstGeom>
          <a:noFill/>
          <a:ln w="12700">
            <a:solidFill>
              <a:schemeClr val="tx1"/>
            </a:solidFill>
            <a:round/>
            <a:headEnd/>
            <a:tailEnd/>
          </a:ln>
          <a:effectLst/>
        </p:spPr>
        <p:txBody>
          <a:bodyPr anchor="ctr">
            <a:spAutoFit/>
          </a:bodyPr>
          <a:lstStyle/>
          <a:p>
            <a:endParaRPr lang="en-US"/>
          </a:p>
        </p:txBody>
      </p:sp>
      <p:sp>
        <p:nvSpPr>
          <p:cNvPr id="350392" name="Line 184"/>
          <p:cNvSpPr>
            <a:spLocks noChangeShapeType="1"/>
          </p:cNvSpPr>
          <p:nvPr/>
        </p:nvSpPr>
        <p:spPr bwMode="auto">
          <a:xfrm>
            <a:off x="7099300" y="5480050"/>
            <a:ext cx="0" cy="207963"/>
          </a:xfrm>
          <a:prstGeom prst="line">
            <a:avLst/>
          </a:prstGeom>
          <a:noFill/>
          <a:ln w="12700">
            <a:solidFill>
              <a:schemeClr val="tx1"/>
            </a:solidFill>
            <a:round/>
            <a:headEnd/>
            <a:tailEnd/>
          </a:ln>
          <a:effectLst/>
        </p:spPr>
        <p:txBody>
          <a:bodyPr anchor="ctr">
            <a:spAutoFit/>
          </a:bodyPr>
          <a:lstStyle/>
          <a:p>
            <a:endParaRPr lang="en-US"/>
          </a:p>
        </p:txBody>
      </p:sp>
      <p:sp>
        <p:nvSpPr>
          <p:cNvPr id="350393" name="Line 185"/>
          <p:cNvSpPr>
            <a:spLocks noChangeShapeType="1"/>
          </p:cNvSpPr>
          <p:nvPr/>
        </p:nvSpPr>
        <p:spPr bwMode="auto">
          <a:xfrm>
            <a:off x="7099300" y="5573713"/>
            <a:ext cx="685800" cy="0"/>
          </a:xfrm>
          <a:prstGeom prst="line">
            <a:avLst/>
          </a:prstGeom>
          <a:noFill/>
          <a:ln w="12700">
            <a:solidFill>
              <a:schemeClr val="tx1"/>
            </a:solidFill>
            <a:round/>
            <a:headEnd type="arrow" w="med" len="med"/>
            <a:tailEnd type="arrow" w="med" len="med"/>
          </a:ln>
          <a:effectLst/>
        </p:spPr>
        <p:txBody>
          <a:bodyPr anchor="ctr">
            <a:spAutoFit/>
          </a:bodyPr>
          <a:lstStyle/>
          <a:p>
            <a:endParaRPr lang="en-US"/>
          </a:p>
        </p:txBody>
      </p:sp>
      <p:sp>
        <p:nvSpPr>
          <p:cNvPr id="350394" name="Line 186"/>
          <p:cNvSpPr>
            <a:spLocks noChangeShapeType="1"/>
          </p:cNvSpPr>
          <p:nvPr/>
        </p:nvSpPr>
        <p:spPr bwMode="auto">
          <a:xfrm>
            <a:off x="7785100" y="5480050"/>
            <a:ext cx="0" cy="207963"/>
          </a:xfrm>
          <a:prstGeom prst="line">
            <a:avLst/>
          </a:prstGeom>
          <a:noFill/>
          <a:ln w="12700">
            <a:solidFill>
              <a:schemeClr val="tx1"/>
            </a:solidFill>
            <a:round/>
            <a:headEnd/>
            <a:tailEnd/>
          </a:ln>
          <a:effectLst/>
        </p:spPr>
        <p:txBody>
          <a:bodyPr anchor="ctr">
            <a:spAutoFit/>
          </a:bodyPr>
          <a:lstStyle/>
          <a:p>
            <a:endParaRPr lang="en-US"/>
          </a:p>
        </p:txBody>
      </p:sp>
      <p:sp>
        <p:nvSpPr>
          <p:cNvPr id="350395" name="Line 187"/>
          <p:cNvSpPr>
            <a:spLocks noChangeShapeType="1"/>
          </p:cNvSpPr>
          <p:nvPr/>
        </p:nvSpPr>
        <p:spPr bwMode="auto">
          <a:xfrm>
            <a:off x="7785100" y="5573713"/>
            <a:ext cx="685800" cy="0"/>
          </a:xfrm>
          <a:prstGeom prst="line">
            <a:avLst/>
          </a:prstGeom>
          <a:noFill/>
          <a:ln w="12700">
            <a:solidFill>
              <a:schemeClr val="tx1"/>
            </a:solidFill>
            <a:round/>
            <a:headEnd type="arrow" w="med" len="med"/>
            <a:tailEnd type="arrow" w="med" len="med"/>
          </a:ln>
          <a:effectLst/>
        </p:spPr>
        <p:txBody>
          <a:bodyPr anchor="ctr">
            <a:spAutoFit/>
          </a:bodyPr>
          <a:lstStyle/>
          <a:p>
            <a:endParaRPr lang="en-US"/>
          </a:p>
        </p:txBody>
      </p:sp>
      <p:sp>
        <p:nvSpPr>
          <p:cNvPr id="350396" name="Line 188"/>
          <p:cNvSpPr>
            <a:spLocks noChangeShapeType="1"/>
          </p:cNvSpPr>
          <p:nvPr/>
        </p:nvSpPr>
        <p:spPr bwMode="auto">
          <a:xfrm>
            <a:off x="8470900" y="5480050"/>
            <a:ext cx="0" cy="207963"/>
          </a:xfrm>
          <a:prstGeom prst="line">
            <a:avLst/>
          </a:prstGeom>
          <a:noFill/>
          <a:ln w="12700">
            <a:solidFill>
              <a:schemeClr val="tx1"/>
            </a:solidFill>
            <a:round/>
            <a:headEnd/>
            <a:tailEnd/>
          </a:ln>
          <a:effectLst/>
        </p:spPr>
        <p:txBody>
          <a:bodyPr anchor="ctr">
            <a:spAutoFit/>
          </a:bodyPr>
          <a:lstStyle/>
          <a:p>
            <a:endParaRPr lang="en-US"/>
          </a:p>
        </p:txBody>
      </p:sp>
      <p:sp>
        <p:nvSpPr>
          <p:cNvPr id="350397" name="Line 189"/>
          <p:cNvSpPr>
            <a:spLocks noChangeShapeType="1"/>
          </p:cNvSpPr>
          <p:nvPr/>
        </p:nvSpPr>
        <p:spPr bwMode="auto">
          <a:xfrm>
            <a:off x="7099300" y="4456113"/>
            <a:ext cx="0" cy="317500"/>
          </a:xfrm>
          <a:prstGeom prst="line">
            <a:avLst/>
          </a:prstGeom>
          <a:noFill/>
          <a:ln w="38100">
            <a:solidFill>
              <a:schemeClr val="tx2"/>
            </a:solidFill>
            <a:round/>
            <a:headEnd/>
            <a:tailEnd type="triangle" w="med" len="med"/>
          </a:ln>
          <a:effectLst/>
        </p:spPr>
        <p:txBody>
          <a:bodyPr anchor="ctr">
            <a:spAutoFit/>
          </a:bodyPr>
          <a:lstStyle/>
          <a:p>
            <a:endParaRPr lang="en-US"/>
          </a:p>
        </p:txBody>
      </p:sp>
      <p:sp>
        <p:nvSpPr>
          <p:cNvPr id="350398" name="Line 190"/>
          <p:cNvSpPr>
            <a:spLocks noChangeShapeType="1"/>
          </p:cNvSpPr>
          <p:nvPr/>
        </p:nvSpPr>
        <p:spPr bwMode="auto">
          <a:xfrm>
            <a:off x="7785100" y="4456113"/>
            <a:ext cx="0" cy="317500"/>
          </a:xfrm>
          <a:prstGeom prst="line">
            <a:avLst/>
          </a:prstGeom>
          <a:noFill/>
          <a:ln w="38100">
            <a:solidFill>
              <a:schemeClr val="tx2"/>
            </a:solidFill>
            <a:round/>
            <a:headEnd/>
            <a:tailEnd type="triangle" w="med" len="med"/>
          </a:ln>
          <a:effectLst/>
        </p:spPr>
        <p:txBody>
          <a:bodyPr anchor="ctr">
            <a:spAutoFit/>
          </a:bodyPr>
          <a:lstStyle/>
          <a:p>
            <a:endParaRPr lang="en-US"/>
          </a:p>
        </p:txBody>
      </p:sp>
      <p:sp>
        <p:nvSpPr>
          <p:cNvPr id="350399" name="Line 191"/>
          <p:cNvSpPr>
            <a:spLocks noChangeShapeType="1"/>
          </p:cNvSpPr>
          <p:nvPr/>
        </p:nvSpPr>
        <p:spPr bwMode="auto">
          <a:xfrm>
            <a:off x="8470900" y="4456113"/>
            <a:ext cx="0" cy="317500"/>
          </a:xfrm>
          <a:prstGeom prst="line">
            <a:avLst/>
          </a:prstGeom>
          <a:noFill/>
          <a:ln w="38100">
            <a:solidFill>
              <a:schemeClr val="tx2"/>
            </a:solidFill>
            <a:round/>
            <a:headEnd/>
            <a:tailEnd type="triangle" w="med" len="med"/>
          </a:ln>
          <a:effectLst/>
        </p:spPr>
        <p:txBody>
          <a:bodyPr anchor="ctr">
            <a:spAutoFit/>
          </a:bodyPr>
          <a:lstStyle/>
          <a:p>
            <a:endParaRPr lang="en-US"/>
          </a:p>
        </p:txBody>
      </p:sp>
      <p:sp>
        <p:nvSpPr>
          <p:cNvPr id="350400" name="Text Box 192"/>
          <p:cNvSpPr txBox="1">
            <a:spLocks noChangeArrowheads="1"/>
          </p:cNvSpPr>
          <p:nvPr/>
        </p:nvSpPr>
        <p:spPr bwMode="auto">
          <a:xfrm>
            <a:off x="6597650" y="5692775"/>
            <a:ext cx="323850" cy="311150"/>
          </a:xfrm>
          <a:prstGeom prst="rect">
            <a:avLst/>
          </a:prstGeom>
          <a:noFill/>
          <a:ln w="12700" algn="ctr">
            <a:noFill/>
            <a:miter lim="800000"/>
            <a:headEnd/>
            <a:tailEnd/>
          </a:ln>
          <a:effectLst/>
        </p:spPr>
        <p:txBody>
          <a:bodyPr wrap="none">
            <a:spAutoFit/>
          </a:bodyPr>
          <a:lstStyle/>
          <a:p>
            <a:pPr algn="ctr"/>
            <a:r>
              <a:rPr lang="en-US" sz="1800">
                <a:effectLst/>
                <a:latin typeface="Arial" charset="0"/>
              </a:rPr>
              <a:t>T</a:t>
            </a:r>
          </a:p>
        </p:txBody>
      </p:sp>
      <p:sp>
        <p:nvSpPr>
          <p:cNvPr id="350401" name="Text Box 193"/>
          <p:cNvSpPr txBox="1">
            <a:spLocks noChangeArrowheads="1"/>
          </p:cNvSpPr>
          <p:nvPr/>
        </p:nvSpPr>
        <p:spPr bwMode="auto">
          <a:xfrm>
            <a:off x="7291388" y="5699125"/>
            <a:ext cx="323850" cy="311150"/>
          </a:xfrm>
          <a:prstGeom prst="rect">
            <a:avLst/>
          </a:prstGeom>
          <a:noFill/>
          <a:ln w="12700" algn="ctr">
            <a:noFill/>
            <a:miter lim="800000"/>
            <a:headEnd/>
            <a:tailEnd/>
          </a:ln>
          <a:effectLst/>
        </p:spPr>
        <p:txBody>
          <a:bodyPr wrap="none">
            <a:spAutoFit/>
          </a:bodyPr>
          <a:lstStyle/>
          <a:p>
            <a:pPr algn="ctr"/>
            <a:r>
              <a:rPr lang="en-US" sz="1800">
                <a:effectLst/>
                <a:latin typeface="Arial" charset="0"/>
              </a:rPr>
              <a:t>T</a:t>
            </a:r>
          </a:p>
        </p:txBody>
      </p:sp>
      <p:sp>
        <p:nvSpPr>
          <p:cNvPr id="350402" name="Text Box 194"/>
          <p:cNvSpPr txBox="1">
            <a:spLocks noChangeArrowheads="1"/>
          </p:cNvSpPr>
          <p:nvPr/>
        </p:nvSpPr>
        <p:spPr bwMode="auto">
          <a:xfrm>
            <a:off x="7954963" y="5699125"/>
            <a:ext cx="323850" cy="311150"/>
          </a:xfrm>
          <a:prstGeom prst="rect">
            <a:avLst/>
          </a:prstGeom>
          <a:noFill/>
          <a:ln w="12700" algn="ctr">
            <a:noFill/>
            <a:miter lim="800000"/>
            <a:headEnd/>
            <a:tailEnd/>
          </a:ln>
          <a:effectLst/>
        </p:spPr>
        <p:txBody>
          <a:bodyPr wrap="none">
            <a:spAutoFit/>
          </a:bodyPr>
          <a:lstStyle/>
          <a:p>
            <a:pPr algn="ctr"/>
            <a:r>
              <a:rPr lang="en-US" sz="1800">
                <a:effectLst/>
                <a:latin typeface="Arial" charset="0"/>
              </a:rPr>
              <a:t>T</a:t>
            </a:r>
          </a:p>
        </p:txBody>
      </p:sp>
      <p:sp>
        <p:nvSpPr>
          <p:cNvPr id="350403" name="Text Box 195"/>
          <p:cNvSpPr txBox="1">
            <a:spLocks noChangeArrowheads="1"/>
          </p:cNvSpPr>
          <p:nvPr/>
        </p:nvSpPr>
        <p:spPr bwMode="auto">
          <a:xfrm>
            <a:off x="6870700" y="4114800"/>
            <a:ext cx="1758950" cy="311150"/>
          </a:xfrm>
          <a:prstGeom prst="rect">
            <a:avLst/>
          </a:prstGeom>
          <a:noFill/>
          <a:ln w="12700" algn="ctr">
            <a:noFill/>
            <a:miter lim="800000"/>
            <a:headEnd/>
            <a:tailEnd/>
          </a:ln>
          <a:effectLst/>
        </p:spPr>
        <p:txBody>
          <a:bodyPr wrap="none">
            <a:spAutoFit/>
          </a:bodyPr>
          <a:lstStyle/>
          <a:p>
            <a:pPr algn="ctr"/>
            <a:r>
              <a:rPr lang="en-US" sz="1800">
                <a:effectLst/>
                <a:latin typeface="Arial" charset="0"/>
              </a:rPr>
              <a:t>samples taken</a:t>
            </a:r>
          </a:p>
        </p:txBody>
      </p:sp>
      <p:sp>
        <p:nvSpPr>
          <p:cNvPr id="350404" name="Text Box 196"/>
          <p:cNvSpPr txBox="1">
            <a:spLocks noChangeArrowheads="1"/>
          </p:cNvSpPr>
          <p:nvPr/>
        </p:nvSpPr>
        <p:spPr bwMode="auto">
          <a:xfrm>
            <a:off x="6883400" y="6145213"/>
            <a:ext cx="1816100" cy="311150"/>
          </a:xfrm>
          <a:prstGeom prst="rect">
            <a:avLst/>
          </a:prstGeom>
          <a:noFill/>
          <a:ln w="12700" algn="ctr">
            <a:noFill/>
            <a:miter lim="800000"/>
            <a:headEnd/>
            <a:tailEnd/>
          </a:ln>
          <a:effectLst/>
        </p:spPr>
        <p:txBody>
          <a:bodyPr wrap="none">
            <a:spAutoFit/>
          </a:bodyPr>
          <a:lstStyle/>
          <a:p>
            <a:pPr algn="ctr"/>
            <a:r>
              <a:rPr lang="en-US" sz="1800">
                <a:effectLst/>
                <a:latin typeface="Arial" charset="0"/>
              </a:rPr>
              <a:t>T = qual period</a:t>
            </a:r>
          </a:p>
        </p:txBody>
      </p:sp>
    </p:spTree>
    <p:custDataLst>
      <p:tags r:id="rId1"/>
    </p:custDataLst>
    <p:extLst>
      <p:ext uri="{BB962C8B-B14F-4D97-AF65-F5344CB8AC3E}">
        <p14:creationId xmlns:p14="http://schemas.microsoft.com/office/powerpoint/2010/main" val="340892679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F28x7x GPIO Input X-Bar</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701022733"/>
              </p:ext>
            </p:extLst>
          </p:nvPr>
        </p:nvGraphicFramePr>
        <p:xfrm>
          <a:off x="1195388" y="688975"/>
          <a:ext cx="6710362" cy="6097588"/>
        </p:xfrm>
        <a:graphic>
          <a:graphicData uri="http://schemas.openxmlformats.org/presentationml/2006/ole">
            <mc:AlternateContent xmlns:mc="http://schemas.openxmlformats.org/markup-compatibility/2006">
              <mc:Choice xmlns:v="urn:schemas-microsoft-com:vml" Requires="v">
                <p:oleObj spid="_x0000_s26753" name="Visio" r:id="rId3" imgW="7063740" imgH="6416975" progId="Visio.Drawing.11">
                  <p:embed/>
                </p:oleObj>
              </mc:Choice>
              <mc:Fallback>
                <p:oleObj name="Visio" r:id="rId3" imgW="7063740" imgH="6416975" progId="Visio.Drawing.11">
                  <p:embed/>
                  <p:pic>
                    <p:nvPicPr>
                      <p:cNvPr id="0" name=""/>
                      <p:cNvPicPr/>
                      <p:nvPr/>
                    </p:nvPicPr>
                    <p:blipFill>
                      <a:blip r:embed="rId4"/>
                      <a:stretch>
                        <a:fillRect/>
                      </a:stretch>
                    </p:blipFill>
                    <p:spPr>
                      <a:xfrm>
                        <a:off x="1195388" y="688975"/>
                        <a:ext cx="6710362" cy="6097588"/>
                      </a:xfrm>
                      <a:prstGeom prst="rect">
                        <a:avLst/>
                      </a:prstGeom>
                    </p:spPr>
                  </p:pic>
                </p:oleObj>
              </mc:Fallback>
            </mc:AlternateContent>
          </a:graphicData>
        </a:graphic>
      </p:graphicFrame>
    </p:spTree>
    <p:extLst>
      <p:ext uri="{BB962C8B-B14F-4D97-AF65-F5344CB8AC3E}">
        <p14:creationId xmlns:p14="http://schemas.microsoft.com/office/powerpoint/2010/main" val="227668539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F28x7x GPIO Input X-Bar Architecture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240561121"/>
              </p:ext>
            </p:extLst>
          </p:nvPr>
        </p:nvGraphicFramePr>
        <p:xfrm>
          <a:off x="1649374" y="2832509"/>
          <a:ext cx="5813136" cy="3886200"/>
        </p:xfrm>
        <a:graphic>
          <a:graphicData uri="http://schemas.openxmlformats.org/drawingml/2006/table">
            <a:tbl>
              <a:tblPr firstRow="1" bandRow="1">
                <a:tableStyleId>{5C22544A-7EE6-4342-B048-85BDC9FD1C3A}</a:tableStyleId>
              </a:tblPr>
              <a:tblGrid>
                <a:gridCol w="928946">
                  <a:extLst>
                    <a:ext uri="{9D8B030D-6E8A-4147-A177-3AD203B41FA5}">
                      <a16:colId xmlns:a16="http://schemas.microsoft.com/office/drawing/2014/main" val="20000"/>
                    </a:ext>
                  </a:extLst>
                </a:gridCol>
                <a:gridCol w="4884190">
                  <a:extLst>
                    <a:ext uri="{9D8B030D-6E8A-4147-A177-3AD203B41FA5}">
                      <a16:colId xmlns:a16="http://schemas.microsoft.com/office/drawing/2014/main" val="20001"/>
                    </a:ext>
                  </a:extLst>
                </a:gridCol>
              </a:tblGrid>
              <a:tr h="182880">
                <a:tc>
                  <a:txBody>
                    <a:bodyPr/>
                    <a:lstStyle/>
                    <a:p>
                      <a:r>
                        <a:rPr lang="en-US" sz="1100" dirty="0" smtClean="0">
                          <a:solidFill>
                            <a:schemeClr val="tx1"/>
                          </a:solidFill>
                        </a:rPr>
                        <a:t>Input</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r>
                        <a:rPr lang="en-US" sz="1100" dirty="0" smtClean="0">
                          <a:solidFill>
                            <a:schemeClr val="tx1"/>
                          </a:solidFill>
                        </a:rPr>
                        <a:t>Destinations</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82880">
                <a:tc>
                  <a:txBody>
                    <a:bodyPr/>
                    <a:lstStyle/>
                    <a:p>
                      <a:r>
                        <a:rPr lang="en-US" sz="1100" dirty="0" smtClean="0">
                          <a:solidFill>
                            <a:schemeClr val="tx1"/>
                          </a:solidFill>
                        </a:rPr>
                        <a:t>INPUT1</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EPWM[TZ1],</a:t>
                      </a:r>
                      <a:r>
                        <a:rPr lang="en-US" sz="1100" baseline="0" dirty="0" smtClean="0">
                          <a:solidFill>
                            <a:schemeClr val="tx1"/>
                          </a:solidFill>
                        </a:rPr>
                        <a:t> EPWM[TRIP1], EPWM X-Bar, Output X-Bar</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82880">
                <a:tc>
                  <a:txBody>
                    <a:bodyPr/>
                    <a:lstStyle/>
                    <a:p>
                      <a:r>
                        <a:rPr lang="en-US" sz="1100" dirty="0" smtClean="0">
                          <a:solidFill>
                            <a:schemeClr val="tx1"/>
                          </a:solidFill>
                        </a:rPr>
                        <a:t>INPUT2</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EPWM[TZ2],</a:t>
                      </a:r>
                      <a:r>
                        <a:rPr lang="en-US" sz="1100" baseline="0" dirty="0" smtClean="0">
                          <a:solidFill>
                            <a:schemeClr val="tx1"/>
                          </a:solidFill>
                        </a:rPr>
                        <a:t> EPWM[TRIP2], EPWM X-Bar, Output X-Bar</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82880">
                <a:tc>
                  <a:txBody>
                    <a:bodyPr/>
                    <a:lstStyle/>
                    <a:p>
                      <a:r>
                        <a:rPr lang="en-US" sz="1100" dirty="0" smtClean="0">
                          <a:solidFill>
                            <a:schemeClr val="tx1"/>
                          </a:solidFill>
                        </a:rPr>
                        <a:t>INPUT3</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EPWM[TZ3],</a:t>
                      </a:r>
                      <a:r>
                        <a:rPr lang="en-US" sz="1100" baseline="0" dirty="0" smtClean="0">
                          <a:solidFill>
                            <a:schemeClr val="tx1"/>
                          </a:solidFill>
                        </a:rPr>
                        <a:t> EPWM[TRIP3], EPWM X-Bar, Output X-Bar</a:t>
                      </a:r>
                      <a:endParaRPr lang="en-US" sz="11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82880">
                <a:tc>
                  <a:txBody>
                    <a:bodyPr/>
                    <a:lstStyle/>
                    <a:p>
                      <a:r>
                        <a:rPr lang="en-US" sz="1100" dirty="0" smtClean="0">
                          <a:solidFill>
                            <a:schemeClr val="tx1"/>
                          </a:solidFill>
                        </a:rPr>
                        <a:t>INPUT4</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ADC, EPWM X-Bar, Output</a:t>
                      </a:r>
                      <a:r>
                        <a:rPr lang="en-US" sz="1100" baseline="0" dirty="0" smtClean="0">
                          <a:solidFill>
                            <a:schemeClr val="tx1"/>
                          </a:solidFill>
                        </a:rPr>
                        <a:t> X-Bar, XINT1</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182880">
                <a:tc>
                  <a:txBody>
                    <a:bodyPr/>
                    <a:lstStyle/>
                    <a:p>
                      <a:r>
                        <a:rPr lang="en-US" sz="1100" dirty="0" smtClean="0">
                          <a:solidFill>
                            <a:schemeClr val="tx1"/>
                          </a:solidFill>
                        </a:rPr>
                        <a:t>INPUT5</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EXTSYNCIN1, EPWM X-Bar,</a:t>
                      </a:r>
                      <a:r>
                        <a:rPr lang="en-US" sz="1100" baseline="0" dirty="0" smtClean="0">
                          <a:solidFill>
                            <a:schemeClr val="tx1"/>
                          </a:solidFill>
                        </a:rPr>
                        <a:t> Output X-Bar, XINT2</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182880">
                <a:tc>
                  <a:txBody>
                    <a:bodyPr/>
                    <a:lstStyle/>
                    <a:p>
                      <a:r>
                        <a:rPr lang="en-US" sz="1100" dirty="0" smtClean="0">
                          <a:solidFill>
                            <a:schemeClr val="tx1"/>
                          </a:solidFill>
                        </a:rPr>
                        <a:t>INPUT6</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EXTSYNCIN2,</a:t>
                      </a:r>
                      <a:r>
                        <a:rPr lang="en-US" sz="1100" baseline="0" dirty="0" smtClean="0">
                          <a:solidFill>
                            <a:schemeClr val="tx1"/>
                          </a:solidFill>
                        </a:rPr>
                        <a:t> EPWM[TRIP6], EPWM X-Bar, Output X-Bar, XINT3</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182880">
                <a:tc>
                  <a:txBody>
                    <a:bodyPr/>
                    <a:lstStyle/>
                    <a:p>
                      <a:r>
                        <a:rPr lang="en-US" sz="1100" dirty="0" smtClean="0">
                          <a:solidFill>
                            <a:schemeClr val="tx1"/>
                          </a:solidFill>
                        </a:rPr>
                        <a:t>INPUT7</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ECAP1</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182880">
                <a:tc>
                  <a:txBody>
                    <a:bodyPr/>
                    <a:lstStyle/>
                    <a:p>
                      <a:r>
                        <a:rPr lang="en-US" sz="1100" dirty="0" smtClean="0">
                          <a:solidFill>
                            <a:schemeClr val="tx1"/>
                          </a:solidFill>
                        </a:rPr>
                        <a:t>INPUT8</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ECAP2</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2880">
                <a:tc>
                  <a:txBody>
                    <a:bodyPr/>
                    <a:lstStyle/>
                    <a:p>
                      <a:r>
                        <a:rPr lang="en-US" sz="1100" dirty="0" smtClean="0">
                          <a:solidFill>
                            <a:schemeClr val="tx1"/>
                          </a:solidFill>
                        </a:rPr>
                        <a:t>INPUT9</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ECAP3</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182880">
                <a:tc>
                  <a:txBody>
                    <a:bodyPr/>
                    <a:lstStyle/>
                    <a:p>
                      <a:r>
                        <a:rPr lang="en-US" sz="1100" dirty="0" smtClean="0">
                          <a:solidFill>
                            <a:schemeClr val="tx1"/>
                          </a:solidFill>
                        </a:rPr>
                        <a:t>INPUT10</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ECAP4</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182880">
                <a:tc>
                  <a:txBody>
                    <a:bodyPr/>
                    <a:lstStyle/>
                    <a:p>
                      <a:r>
                        <a:rPr lang="en-US" sz="1100" dirty="0" smtClean="0">
                          <a:solidFill>
                            <a:schemeClr val="tx1"/>
                          </a:solidFill>
                        </a:rPr>
                        <a:t>INPUT11</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ECAP5</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182880">
                <a:tc>
                  <a:txBody>
                    <a:bodyPr/>
                    <a:lstStyle/>
                    <a:p>
                      <a:r>
                        <a:rPr lang="en-US" sz="1100" dirty="0" smtClean="0">
                          <a:solidFill>
                            <a:schemeClr val="tx1"/>
                          </a:solidFill>
                        </a:rPr>
                        <a:t>INPUT12</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ECAP6</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182880">
                <a:tc>
                  <a:txBody>
                    <a:bodyPr/>
                    <a:lstStyle/>
                    <a:p>
                      <a:r>
                        <a:rPr lang="en-US" sz="1100" dirty="0" smtClean="0">
                          <a:solidFill>
                            <a:schemeClr val="tx1"/>
                          </a:solidFill>
                        </a:rPr>
                        <a:t>INPUT13</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XINT4</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182880">
                <a:tc>
                  <a:txBody>
                    <a:bodyPr/>
                    <a:lstStyle/>
                    <a:p>
                      <a:r>
                        <a:rPr lang="en-US" sz="1100" dirty="0" smtClean="0">
                          <a:solidFill>
                            <a:schemeClr val="tx1"/>
                          </a:solidFill>
                        </a:rPr>
                        <a:t>INPUT14</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100" dirty="0" smtClean="0">
                          <a:solidFill>
                            <a:schemeClr val="tx1"/>
                          </a:solidFill>
                        </a:rPr>
                        <a:t>XINT5</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grpSp>
        <p:nvGrpSpPr>
          <p:cNvPr id="102" name="Group 101"/>
          <p:cNvGrpSpPr/>
          <p:nvPr/>
        </p:nvGrpSpPr>
        <p:grpSpPr>
          <a:xfrm>
            <a:off x="2801406" y="799297"/>
            <a:ext cx="3509072" cy="1869248"/>
            <a:chOff x="2895083" y="738337"/>
            <a:chExt cx="3509072" cy="1869248"/>
          </a:xfrm>
        </p:grpSpPr>
        <p:cxnSp>
          <p:nvCxnSpPr>
            <p:cNvPr id="10" name="Straight Connector 9"/>
            <p:cNvCxnSpPr>
              <a:endCxn id="40" idx="0"/>
            </p:cNvCxnSpPr>
            <p:nvPr/>
          </p:nvCxnSpPr>
          <p:spPr bwMode="auto">
            <a:xfrm>
              <a:off x="4903588" y="1847041"/>
              <a:ext cx="1" cy="495856"/>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1" name="Straight Connector 10"/>
            <p:cNvCxnSpPr/>
            <p:nvPr/>
          </p:nvCxnSpPr>
          <p:spPr bwMode="auto">
            <a:xfrm>
              <a:off x="4969647" y="1606784"/>
              <a:ext cx="1267475"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nvGrpSpPr>
            <p:cNvPr id="28" name="Group 58"/>
            <p:cNvGrpSpPr>
              <a:grpSpLocks/>
            </p:cNvGrpSpPr>
            <p:nvPr/>
          </p:nvGrpSpPr>
          <p:grpSpPr bwMode="auto">
            <a:xfrm>
              <a:off x="4209824" y="1443832"/>
              <a:ext cx="55562" cy="287337"/>
              <a:chOff x="4453" y="3249"/>
              <a:chExt cx="35" cy="181"/>
            </a:xfrm>
          </p:grpSpPr>
          <p:sp>
            <p:nvSpPr>
              <p:cNvPr id="48"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49"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50"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35" name="AutoShape 77"/>
            <p:cNvSpPr>
              <a:spLocks noChangeArrowheads="1"/>
            </p:cNvSpPr>
            <p:nvPr/>
          </p:nvSpPr>
          <p:spPr bwMode="auto">
            <a:xfrm rot="16200000" flipH="1">
              <a:off x="4216157" y="1450316"/>
              <a:ext cx="1283031" cy="31993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9" name="TextBox 38"/>
            <p:cNvSpPr txBox="1"/>
            <p:nvPr/>
          </p:nvSpPr>
          <p:spPr>
            <a:xfrm>
              <a:off x="5218645" y="1341433"/>
              <a:ext cx="912429" cy="289310"/>
            </a:xfrm>
            <a:prstGeom prst="rect">
              <a:avLst/>
            </a:prstGeom>
            <a:noFill/>
          </p:spPr>
          <p:txBody>
            <a:bodyPr wrap="none" rtlCol="0" anchor="ctr" anchorCtr="0">
              <a:spAutoFit/>
            </a:bodyPr>
            <a:lstStyle/>
            <a:p>
              <a:r>
                <a:rPr lang="en-US" sz="1600" dirty="0" err="1" smtClean="0">
                  <a:solidFill>
                    <a:schemeClr val="dk1"/>
                  </a:solidFill>
                  <a:effectLst/>
                  <a:latin typeface="Arial" panose="020B0604020202020204" pitchFamily="34" charset="0"/>
                  <a:cs typeface="Arial" panose="020B0604020202020204" pitchFamily="34" charset="0"/>
                </a:rPr>
                <a:t>INPUTx</a:t>
              </a:r>
              <a:endParaRPr lang="en-US" sz="1600" dirty="0" smtClean="0">
                <a:solidFill>
                  <a:schemeClr val="dk1"/>
                </a:solidFill>
                <a:effectLst/>
                <a:latin typeface="Arial" panose="020B0604020202020204" pitchFamily="34" charset="0"/>
                <a:cs typeface="Arial" panose="020B0604020202020204" pitchFamily="34" charset="0"/>
              </a:endParaRPr>
            </a:p>
          </p:txBody>
        </p:sp>
        <p:sp>
          <p:nvSpPr>
            <p:cNvPr id="40" name="TextBox 39"/>
            <p:cNvSpPr txBox="1"/>
            <p:nvPr/>
          </p:nvSpPr>
          <p:spPr>
            <a:xfrm>
              <a:off x="4260624" y="2342897"/>
              <a:ext cx="1285929" cy="264688"/>
            </a:xfrm>
            <a:prstGeom prst="rect">
              <a:avLst/>
            </a:prstGeom>
            <a:noFill/>
          </p:spPr>
          <p:txBody>
            <a:bodyPr wrap="none" rtlCol="0" anchor="ctr" anchorCtr="0">
              <a:spAutoFit/>
            </a:bodyPr>
            <a:lstStyle/>
            <a:p>
              <a:r>
                <a:rPr lang="en-US" sz="1400" dirty="0" err="1" smtClean="0">
                  <a:solidFill>
                    <a:srgbClr val="FF0000"/>
                  </a:solidFill>
                  <a:effectLst/>
                </a:rPr>
                <a:t>INPUTxSELECT</a:t>
              </a:r>
              <a:endParaRPr lang="en-US" sz="1050" dirty="0" smtClean="0">
                <a:solidFill>
                  <a:srgbClr val="FF0000"/>
                </a:solidFill>
                <a:effectLst/>
              </a:endParaRPr>
            </a:p>
          </p:txBody>
        </p:sp>
        <p:cxnSp>
          <p:nvCxnSpPr>
            <p:cNvPr id="89" name="Straight Arrow Connector 88"/>
            <p:cNvCxnSpPr/>
            <p:nvPr/>
          </p:nvCxnSpPr>
          <p:spPr bwMode="auto">
            <a:xfrm>
              <a:off x="3833601" y="1226219"/>
              <a:ext cx="864105" cy="0"/>
            </a:xfrm>
            <a:prstGeom prst="straightConnector1">
              <a:avLst/>
            </a:prstGeom>
            <a:solidFill>
              <a:schemeClr val="accent1"/>
            </a:solidFill>
            <a:ln w="12700" cap="flat" cmpd="sng" algn="ctr">
              <a:solidFill>
                <a:schemeClr val="tx1"/>
              </a:solidFill>
              <a:prstDash val="solid"/>
              <a:round/>
              <a:headEnd type="oval" w="lg" len="lg"/>
              <a:tailEnd type="triangle"/>
            </a:ln>
            <a:effectLst/>
          </p:spPr>
        </p:cxnSp>
        <p:cxnSp>
          <p:nvCxnSpPr>
            <p:cNvPr id="92" name="Straight Arrow Connector 91"/>
            <p:cNvCxnSpPr/>
            <p:nvPr/>
          </p:nvCxnSpPr>
          <p:spPr bwMode="auto">
            <a:xfrm>
              <a:off x="3833601" y="1998884"/>
              <a:ext cx="864105" cy="0"/>
            </a:xfrm>
            <a:prstGeom prst="straightConnector1">
              <a:avLst/>
            </a:prstGeom>
            <a:solidFill>
              <a:schemeClr val="accent1"/>
            </a:solidFill>
            <a:ln w="12700" cap="flat" cmpd="sng" algn="ctr">
              <a:solidFill>
                <a:schemeClr val="tx1"/>
              </a:solidFill>
              <a:prstDash val="solid"/>
              <a:round/>
              <a:headEnd type="oval" w="lg" len="lg"/>
              <a:tailEnd type="triangle"/>
            </a:ln>
            <a:effectLst/>
          </p:spPr>
        </p:cxnSp>
        <p:sp>
          <p:nvSpPr>
            <p:cNvPr id="93" name="TextBox 92"/>
            <p:cNvSpPr txBox="1"/>
            <p:nvPr/>
          </p:nvSpPr>
          <p:spPr>
            <a:xfrm>
              <a:off x="2895083" y="1083878"/>
              <a:ext cx="87075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GPIO 0</a:t>
              </a:r>
            </a:p>
          </p:txBody>
        </p:sp>
        <p:sp>
          <p:nvSpPr>
            <p:cNvPr id="94" name="TextBox 93"/>
            <p:cNvSpPr txBox="1"/>
            <p:nvPr/>
          </p:nvSpPr>
          <p:spPr>
            <a:xfrm>
              <a:off x="2905243" y="1851915"/>
              <a:ext cx="88197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GPIO n</a:t>
              </a:r>
            </a:p>
          </p:txBody>
        </p:sp>
        <p:grpSp>
          <p:nvGrpSpPr>
            <p:cNvPr id="95" name="Group 58"/>
            <p:cNvGrpSpPr>
              <a:grpSpLocks/>
            </p:cNvGrpSpPr>
            <p:nvPr/>
          </p:nvGrpSpPr>
          <p:grpSpPr bwMode="auto">
            <a:xfrm>
              <a:off x="3345618" y="1443832"/>
              <a:ext cx="55562" cy="287337"/>
              <a:chOff x="4453" y="3249"/>
              <a:chExt cx="35" cy="181"/>
            </a:xfrm>
          </p:grpSpPr>
          <p:sp>
            <p:nvSpPr>
              <p:cNvPr id="96"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7"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98"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101" name="Text Box 233"/>
            <p:cNvSpPr txBox="1">
              <a:spLocks noChangeArrowheads="1"/>
            </p:cNvSpPr>
            <p:nvPr/>
          </p:nvSpPr>
          <p:spPr bwMode="auto">
            <a:xfrm>
              <a:off x="2986232" y="738337"/>
              <a:ext cx="3417923" cy="264688"/>
            </a:xfrm>
            <a:prstGeom prst="rect">
              <a:avLst/>
            </a:prstGeom>
            <a:noFill/>
            <a:ln w="12700" algn="ctr">
              <a:noFill/>
              <a:miter lim="800000"/>
              <a:headEnd type="none" w="sm" len="sm"/>
              <a:tailEnd type="none" w="sm" len="sm"/>
            </a:ln>
            <a:effectLst/>
          </p:spPr>
          <p:txBody>
            <a:bodyPr wrap="none">
              <a:spAutoFit/>
            </a:bodyPr>
            <a:lstStyle/>
            <a:p>
              <a:r>
                <a:rPr lang="en-US" sz="1400" b="0" i="1" dirty="0">
                  <a:effectLst/>
                  <a:latin typeface="Arial" pitchFamily="34" charset="0"/>
                  <a:cs typeface="Arial" pitchFamily="34" charset="0"/>
                </a:rPr>
                <a:t>This block diagram is replicated </a:t>
              </a:r>
              <a:r>
                <a:rPr lang="en-US" sz="1400" b="0" i="1" dirty="0" smtClean="0">
                  <a:effectLst/>
                  <a:latin typeface="Arial" pitchFamily="34" charset="0"/>
                  <a:cs typeface="Arial" pitchFamily="34" charset="0"/>
                </a:rPr>
                <a:t>14 </a:t>
              </a:r>
              <a:r>
                <a:rPr lang="en-US" sz="1400" b="0" i="1" dirty="0">
                  <a:effectLst/>
                  <a:latin typeface="Arial" pitchFamily="34" charset="0"/>
                  <a:cs typeface="Arial" pitchFamily="34" charset="0"/>
                </a:rPr>
                <a:t>times</a:t>
              </a:r>
            </a:p>
          </p:txBody>
        </p:sp>
      </p:grpSp>
    </p:spTree>
    <p:extLst>
      <p:ext uri="{BB962C8B-B14F-4D97-AF65-F5344CB8AC3E}">
        <p14:creationId xmlns:p14="http://schemas.microsoft.com/office/powerpoint/2010/main" val="34629515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F28x7x GPIO Output X-Bar</a:t>
            </a:r>
            <a:endParaRPr lang="en-US" dirty="0"/>
          </a:p>
        </p:txBody>
      </p:sp>
      <p:grpSp>
        <p:nvGrpSpPr>
          <p:cNvPr id="41" name="Group 40"/>
          <p:cNvGrpSpPr/>
          <p:nvPr/>
        </p:nvGrpSpPr>
        <p:grpSpPr>
          <a:xfrm>
            <a:off x="416560" y="2742200"/>
            <a:ext cx="1968296" cy="315352"/>
            <a:chOff x="3129280" y="2252544"/>
            <a:chExt cx="1968296" cy="315352"/>
          </a:xfrm>
        </p:grpSpPr>
        <p:sp>
          <p:nvSpPr>
            <p:cNvPr id="20" name="Rectangle 19"/>
            <p:cNvSpPr/>
            <p:nvPr/>
          </p:nvSpPr>
          <p:spPr bwMode="auto">
            <a:xfrm>
              <a:off x="3129280" y="2252544"/>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 name="TextBox 4"/>
            <p:cNvSpPr txBox="1"/>
            <p:nvPr/>
          </p:nvSpPr>
          <p:spPr>
            <a:xfrm>
              <a:off x="3129280" y="2278586"/>
              <a:ext cx="1968296"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EPWM/ECAP sync</a:t>
              </a:r>
            </a:p>
          </p:txBody>
        </p:sp>
      </p:grpSp>
      <p:grpSp>
        <p:nvGrpSpPr>
          <p:cNvPr id="37" name="Group 36"/>
          <p:cNvGrpSpPr/>
          <p:nvPr/>
        </p:nvGrpSpPr>
        <p:grpSpPr>
          <a:xfrm>
            <a:off x="416560" y="3219112"/>
            <a:ext cx="1968296" cy="310216"/>
            <a:chOff x="3281680" y="2938400"/>
            <a:chExt cx="1968296" cy="310216"/>
          </a:xfrm>
        </p:grpSpPr>
        <p:sp>
          <p:nvSpPr>
            <p:cNvPr id="35" name="Rectangle 34"/>
            <p:cNvSpPr/>
            <p:nvPr/>
          </p:nvSpPr>
          <p:spPr bwMode="auto">
            <a:xfrm>
              <a:off x="3281680" y="2938400"/>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6" name="TextBox 5"/>
            <p:cNvSpPr txBox="1"/>
            <p:nvPr/>
          </p:nvSpPr>
          <p:spPr>
            <a:xfrm>
              <a:off x="3576376" y="2959306"/>
              <a:ext cx="1378904"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ADCSOCAO</a:t>
              </a:r>
            </a:p>
          </p:txBody>
        </p:sp>
      </p:grpSp>
      <p:grpSp>
        <p:nvGrpSpPr>
          <p:cNvPr id="38" name="Group 37"/>
          <p:cNvGrpSpPr/>
          <p:nvPr/>
        </p:nvGrpSpPr>
        <p:grpSpPr>
          <a:xfrm>
            <a:off x="416560" y="3690888"/>
            <a:ext cx="1968296" cy="312070"/>
            <a:chOff x="3429028" y="3576626"/>
            <a:chExt cx="1968296" cy="312070"/>
          </a:xfrm>
        </p:grpSpPr>
        <p:sp>
          <p:nvSpPr>
            <p:cNvPr id="36" name="Rectangle 35"/>
            <p:cNvSpPr/>
            <p:nvPr/>
          </p:nvSpPr>
          <p:spPr bwMode="auto">
            <a:xfrm>
              <a:off x="3429028" y="3576626"/>
              <a:ext cx="1968296" cy="289310"/>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7" name="TextBox 6"/>
            <p:cNvSpPr txBox="1"/>
            <p:nvPr/>
          </p:nvSpPr>
          <p:spPr>
            <a:xfrm>
              <a:off x="3723724" y="3599386"/>
              <a:ext cx="1378904"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ADCSOCBO</a:t>
              </a:r>
            </a:p>
          </p:txBody>
        </p:sp>
      </p:grpSp>
      <p:grpSp>
        <p:nvGrpSpPr>
          <p:cNvPr id="28" name="Group 27"/>
          <p:cNvGrpSpPr/>
          <p:nvPr/>
        </p:nvGrpSpPr>
        <p:grpSpPr>
          <a:xfrm>
            <a:off x="416560" y="5265626"/>
            <a:ext cx="1973059" cy="1386590"/>
            <a:chOff x="3149600" y="5042106"/>
            <a:chExt cx="1973059" cy="1386590"/>
          </a:xfrm>
        </p:grpSpPr>
        <p:sp>
          <p:nvSpPr>
            <p:cNvPr id="21" name="Rectangle 20"/>
            <p:cNvSpPr/>
            <p:nvPr/>
          </p:nvSpPr>
          <p:spPr bwMode="auto">
            <a:xfrm>
              <a:off x="3149600" y="5042106"/>
              <a:ext cx="1968296" cy="1339644"/>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2" name="TextBox 11"/>
            <p:cNvSpPr txBox="1"/>
            <p:nvPr/>
          </p:nvSpPr>
          <p:spPr>
            <a:xfrm>
              <a:off x="3700777" y="5042106"/>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ECAP1</a:t>
              </a:r>
            </a:p>
          </p:txBody>
        </p:sp>
        <p:sp>
          <p:nvSpPr>
            <p:cNvPr id="13" name="TextBox 12"/>
            <p:cNvSpPr txBox="1"/>
            <p:nvPr/>
          </p:nvSpPr>
          <p:spPr>
            <a:xfrm>
              <a:off x="3700777" y="5261562"/>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ECAP2</a:t>
              </a:r>
            </a:p>
          </p:txBody>
        </p:sp>
        <p:sp>
          <p:nvSpPr>
            <p:cNvPr id="14" name="TextBox 13"/>
            <p:cNvSpPr txBox="1"/>
            <p:nvPr/>
          </p:nvSpPr>
          <p:spPr>
            <a:xfrm>
              <a:off x="3700777" y="5481018"/>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ECAP3</a:t>
              </a:r>
            </a:p>
          </p:txBody>
        </p:sp>
        <p:sp>
          <p:nvSpPr>
            <p:cNvPr id="15" name="TextBox 14"/>
            <p:cNvSpPr txBox="1"/>
            <p:nvPr/>
          </p:nvSpPr>
          <p:spPr>
            <a:xfrm>
              <a:off x="3700777" y="5700474"/>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ECAP4</a:t>
              </a:r>
            </a:p>
          </p:txBody>
        </p:sp>
        <p:sp>
          <p:nvSpPr>
            <p:cNvPr id="16" name="TextBox 15"/>
            <p:cNvSpPr txBox="1"/>
            <p:nvPr/>
          </p:nvSpPr>
          <p:spPr>
            <a:xfrm>
              <a:off x="3700777" y="5919930"/>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ECAP5</a:t>
              </a:r>
            </a:p>
          </p:txBody>
        </p:sp>
        <p:sp>
          <p:nvSpPr>
            <p:cNvPr id="17" name="TextBox 16"/>
            <p:cNvSpPr txBox="1"/>
            <p:nvPr/>
          </p:nvSpPr>
          <p:spPr>
            <a:xfrm>
              <a:off x="3700777" y="6139386"/>
              <a:ext cx="8659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ECAP6</a:t>
              </a:r>
            </a:p>
          </p:txBody>
        </p:sp>
        <p:cxnSp>
          <p:nvCxnSpPr>
            <p:cNvPr id="23" name="Straight Connector 22"/>
            <p:cNvCxnSpPr/>
            <p:nvPr/>
          </p:nvCxnSpPr>
          <p:spPr bwMode="auto">
            <a:xfrm>
              <a:off x="3154363" y="5271088"/>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4" name="Straight Connector 23"/>
            <p:cNvCxnSpPr/>
            <p:nvPr/>
          </p:nvCxnSpPr>
          <p:spPr bwMode="auto">
            <a:xfrm>
              <a:off x="3154347" y="5494933"/>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5" name="Straight Connector 24"/>
            <p:cNvCxnSpPr/>
            <p:nvPr/>
          </p:nvCxnSpPr>
          <p:spPr bwMode="auto">
            <a:xfrm>
              <a:off x="3154331" y="5709252"/>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6" name="Straight Connector 25"/>
            <p:cNvCxnSpPr/>
            <p:nvPr/>
          </p:nvCxnSpPr>
          <p:spPr bwMode="auto">
            <a:xfrm>
              <a:off x="3154315" y="5928334"/>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27" name="Straight Connector 26"/>
            <p:cNvCxnSpPr/>
            <p:nvPr/>
          </p:nvCxnSpPr>
          <p:spPr bwMode="auto">
            <a:xfrm>
              <a:off x="3154299" y="6147416"/>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grpSp>
        <p:nvGrpSpPr>
          <p:cNvPr id="34" name="Group 33"/>
          <p:cNvGrpSpPr/>
          <p:nvPr/>
        </p:nvGrpSpPr>
        <p:grpSpPr>
          <a:xfrm>
            <a:off x="416560" y="4164518"/>
            <a:ext cx="1968328" cy="939550"/>
            <a:chOff x="3186388" y="3954986"/>
            <a:chExt cx="1968328" cy="939550"/>
          </a:xfrm>
        </p:grpSpPr>
        <p:sp>
          <p:nvSpPr>
            <p:cNvPr id="29" name="Rectangle 28"/>
            <p:cNvSpPr/>
            <p:nvPr/>
          </p:nvSpPr>
          <p:spPr bwMode="auto">
            <a:xfrm>
              <a:off x="3186420" y="3957681"/>
              <a:ext cx="1968296" cy="88578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8" name="TextBox 7"/>
            <p:cNvSpPr txBox="1"/>
            <p:nvPr/>
          </p:nvSpPr>
          <p:spPr>
            <a:xfrm>
              <a:off x="3783283" y="3954986"/>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ADCA</a:t>
              </a:r>
            </a:p>
          </p:txBody>
        </p:sp>
        <p:sp>
          <p:nvSpPr>
            <p:cNvPr id="9" name="TextBox 8"/>
            <p:cNvSpPr txBox="1"/>
            <p:nvPr/>
          </p:nvSpPr>
          <p:spPr>
            <a:xfrm>
              <a:off x="3783283" y="4171733"/>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ADCB</a:t>
              </a:r>
            </a:p>
          </p:txBody>
        </p:sp>
        <p:sp>
          <p:nvSpPr>
            <p:cNvPr id="10" name="TextBox 9"/>
            <p:cNvSpPr txBox="1"/>
            <p:nvPr/>
          </p:nvSpPr>
          <p:spPr>
            <a:xfrm>
              <a:off x="3783283" y="4388480"/>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ADCC</a:t>
              </a:r>
            </a:p>
          </p:txBody>
        </p:sp>
        <p:sp>
          <p:nvSpPr>
            <p:cNvPr id="11" name="TextBox 10"/>
            <p:cNvSpPr txBox="1"/>
            <p:nvPr/>
          </p:nvSpPr>
          <p:spPr>
            <a:xfrm>
              <a:off x="3783283" y="4605226"/>
              <a:ext cx="77457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ADCD</a:t>
              </a:r>
            </a:p>
          </p:txBody>
        </p:sp>
        <p:cxnSp>
          <p:nvCxnSpPr>
            <p:cNvPr id="31" name="Straight Connector 30"/>
            <p:cNvCxnSpPr/>
            <p:nvPr/>
          </p:nvCxnSpPr>
          <p:spPr bwMode="auto">
            <a:xfrm>
              <a:off x="3186420" y="4181259"/>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2" name="Straight Connector 31"/>
            <p:cNvCxnSpPr/>
            <p:nvPr/>
          </p:nvCxnSpPr>
          <p:spPr bwMode="auto">
            <a:xfrm>
              <a:off x="3186404" y="4405104"/>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33" name="Straight Connector 32"/>
            <p:cNvCxnSpPr/>
            <p:nvPr/>
          </p:nvCxnSpPr>
          <p:spPr bwMode="auto">
            <a:xfrm>
              <a:off x="3186388" y="4614660"/>
              <a:ext cx="1968296" cy="0"/>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sp>
        <p:nvSpPr>
          <p:cNvPr id="40" name="Rectangle 39"/>
          <p:cNvSpPr/>
          <p:nvPr/>
        </p:nvSpPr>
        <p:spPr bwMode="auto">
          <a:xfrm>
            <a:off x="6780215" y="1018369"/>
            <a:ext cx="984148" cy="1264784"/>
          </a:xfrm>
          <a:prstGeom prst="rect">
            <a:avLst/>
          </a:prstGeom>
          <a:solidFill>
            <a:schemeClr val="tx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rPr>
              <a:t>GPIO</a:t>
            </a:r>
          </a:p>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solidFill>
                  <a:schemeClr val="dk1"/>
                </a:solidFill>
                <a:effectLst/>
                <a:latin typeface="Arial" panose="020B0604020202020204" pitchFamily="34" charset="0"/>
                <a:cs typeface="Arial" panose="020B0604020202020204" pitchFamily="34" charset="0"/>
              </a:rPr>
              <a:t>Module</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p:txBody>
      </p:sp>
      <p:grpSp>
        <p:nvGrpSpPr>
          <p:cNvPr id="48" name="Group 47"/>
          <p:cNvGrpSpPr/>
          <p:nvPr/>
        </p:nvGrpSpPr>
        <p:grpSpPr>
          <a:xfrm>
            <a:off x="416560" y="1018369"/>
            <a:ext cx="1968296" cy="475151"/>
            <a:chOff x="4788855" y="906609"/>
            <a:chExt cx="1968296" cy="475151"/>
          </a:xfrm>
        </p:grpSpPr>
        <p:sp>
          <p:nvSpPr>
            <p:cNvPr id="43" name="Rectangle 42"/>
            <p:cNvSpPr/>
            <p:nvPr/>
          </p:nvSpPr>
          <p:spPr bwMode="auto">
            <a:xfrm>
              <a:off x="4788855" y="906609"/>
              <a:ext cx="1968296" cy="47515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3" name="TextBox 2"/>
            <p:cNvSpPr txBox="1"/>
            <p:nvPr/>
          </p:nvSpPr>
          <p:spPr>
            <a:xfrm>
              <a:off x="5259882" y="999529"/>
              <a:ext cx="10262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CMPSS1</a:t>
              </a:r>
            </a:p>
          </p:txBody>
        </p:sp>
      </p:grpSp>
      <p:grpSp>
        <p:nvGrpSpPr>
          <p:cNvPr id="47" name="Group 46"/>
          <p:cNvGrpSpPr/>
          <p:nvPr/>
        </p:nvGrpSpPr>
        <p:grpSpPr>
          <a:xfrm>
            <a:off x="416560" y="1973409"/>
            <a:ext cx="1968296" cy="475151"/>
            <a:chOff x="4941255" y="1597489"/>
            <a:chExt cx="1968296" cy="475151"/>
          </a:xfrm>
        </p:grpSpPr>
        <p:sp>
          <p:nvSpPr>
            <p:cNvPr id="45" name="Rectangle 44"/>
            <p:cNvSpPr/>
            <p:nvPr/>
          </p:nvSpPr>
          <p:spPr bwMode="auto">
            <a:xfrm>
              <a:off x="4941255" y="1597489"/>
              <a:ext cx="1968296" cy="475151"/>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6" name="TextBox 45"/>
            <p:cNvSpPr txBox="1"/>
            <p:nvPr/>
          </p:nvSpPr>
          <p:spPr>
            <a:xfrm>
              <a:off x="5412282" y="1690409"/>
              <a:ext cx="1026243"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CMPSS8</a:t>
              </a:r>
            </a:p>
          </p:txBody>
        </p:sp>
      </p:grpSp>
      <p:grpSp>
        <p:nvGrpSpPr>
          <p:cNvPr id="69" name="Group 68"/>
          <p:cNvGrpSpPr/>
          <p:nvPr/>
        </p:nvGrpSpPr>
        <p:grpSpPr>
          <a:xfrm>
            <a:off x="6780054" y="2379808"/>
            <a:ext cx="1968296" cy="971909"/>
            <a:chOff x="5672614" y="3050368"/>
            <a:chExt cx="1968296" cy="971909"/>
          </a:xfrm>
        </p:grpSpPr>
        <p:sp>
          <p:nvSpPr>
            <p:cNvPr id="51" name="Rectangle 50"/>
            <p:cNvSpPr/>
            <p:nvPr/>
          </p:nvSpPr>
          <p:spPr bwMode="auto">
            <a:xfrm>
              <a:off x="5672614" y="3050368"/>
              <a:ext cx="1968296" cy="971909"/>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2" name="TextBox 51"/>
            <p:cNvSpPr txBox="1"/>
            <p:nvPr/>
          </p:nvSpPr>
          <p:spPr>
            <a:xfrm>
              <a:off x="5955288" y="3391667"/>
              <a:ext cx="1402948"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INPUT X-Bar</a:t>
              </a:r>
            </a:p>
          </p:txBody>
        </p:sp>
      </p:grpSp>
      <p:grpSp>
        <p:nvGrpSpPr>
          <p:cNvPr id="62" name="Group 58"/>
          <p:cNvGrpSpPr>
            <a:grpSpLocks/>
          </p:cNvGrpSpPr>
          <p:nvPr/>
        </p:nvGrpSpPr>
        <p:grpSpPr bwMode="auto">
          <a:xfrm>
            <a:off x="1383424" y="1596948"/>
            <a:ext cx="55562" cy="287337"/>
            <a:chOff x="4453" y="3249"/>
            <a:chExt cx="35" cy="181"/>
          </a:xfrm>
        </p:grpSpPr>
        <p:sp>
          <p:nvSpPr>
            <p:cNvPr id="63"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64"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65"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68" name="Rectangle 67"/>
          <p:cNvSpPr/>
          <p:nvPr/>
        </p:nvSpPr>
        <p:spPr bwMode="auto">
          <a:xfrm>
            <a:off x="3982720" y="1018369"/>
            <a:ext cx="1168400" cy="5586901"/>
          </a:xfrm>
          <a:prstGeom prst="rect">
            <a:avLst/>
          </a:prstGeom>
          <a:solidFill>
            <a:schemeClr val="accent4">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rPr>
              <a:t>OUTPUT</a:t>
            </a:r>
          </a:p>
          <a:p>
            <a:pPr marL="0" marR="0" indent="0" algn="ctr" defTabSz="914400" rtl="0" eaLnBrk="0" fontAlgn="base" latinLnBrk="0" hangingPunct="0">
              <a:lnSpc>
                <a:spcPct val="80000"/>
              </a:lnSpc>
              <a:spcBef>
                <a:spcPct val="50000"/>
              </a:spcBef>
              <a:spcAft>
                <a:spcPct val="0"/>
              </a:spcAft>
              <a:buClrTx/>
              <a:buSzTx/>
              <a:buFontTx/>
              <a:buNone/>
              <a:tabLst/>
            </a:pPr>
            <a:r>
              <a:rPr lang="en-US" sz="1600" dirty="0" smtClean="0">
                <a:solidFill>
                  <a:schemeClr val="dk1"/>
                </a:solidFill>
                <a:effectLst/>
                <a:latin typeface="Arial" panose="020B0604020202020204" pitchFamily="34" charset="0"/>
                <a:cs typeface="Arial" panose="020B0604020202020204" pitchFamily="34" charset="0"/>
              </a:rPr>
              <a:t>X-Bar</a:t>
            </a:r>
            <a:endParaRPr kumimoji="0" lang="en-US" sz="1600" b="1" i="0" u="none" strike="noStrike" cap="none" normalizeH="0" baseline="0" dirty="0" smtClean="0">
              <a:ln>
                <a:noFill/>
              </a:ln>
              <a:solidFill>
                <a:schemeClr val="dk1"/>
              </a:solidFill>
              <a:effectLst/>
              <a:latin typeface="Arial" panose="020B0604020202020204" pitchFamily="34" charset="0"/>
              <a:cs typeface="Arial" panose="020B0604020202020204" pitchFamily="34" charset="0"/>
            </a:endParaRPr>
          </a:p>
        </p:txBody>
      </p:sp>
      <p:cxnSp>
        <p:nvCxnSpPr>
          <p:cNvPr id="71" name="Straight Connector 70"/>
          <p:cNvCxnSpPr>
            <a:stCxn id="35" idx="3"/>
          </p:cNvCxnSpPr>
          <p:nvPr/>
        </p:nvCxnSpPr>
        <p:spPr bwMode="auto">
          <a:xfrm>
            <a:off x="2384856" y="336376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2" name="Straight Connector 71"/>
          <p:cNvCxnSpPr/>
          <p:nvPr/>
        </p:nvCxnSpPr>
        <p:spPr bwMode="auto">
          <a:xfrm>
            <a:off x="2390936" y="383075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3" name="Straight Connector 72"/>
          <p:cNvCxnSpPr/>
          <p:nvPr/>
        </p:nvCxnSpPr>
        <p:spPr bwMode="auto">
          <a:xfrm>
            <a:off x="2389700" y="427579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4" name="Straight Connector 73"/>
          <p:cNvCxnSpPr/>
          <p:nvPr/>
        </p:nvCxnSpPr>
        <p:spPr bwMode="auto">
          <a:xfrm>
            <a:off x="2388464" y="4505013"/>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5" name="Straight Connector 74"/>
          <p:cNvCxnSpPr/>
          <p:nvPr/>
        </p:nvCxnSpPr>
        <p:spPr bwMode="auto">
          <a:xfrm>
            <a:off x="2390886" y="472325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6" name="Straight Connector 75"/>
          <p:cNvCxnSpPr/>
          <p:nvPr/>
        </p:nvCxnSpPr>
        <p:spPr bwMode="auto">
          <a:xfrm>
            <a:off x="2389650" y="493418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7" name="Straight Connector 76"/>
          <p:cNvCxnSpPr/>
          <p:nvPr/>
        </p:nvCxnSpPr>
        <p:spPr bwMode="auto">
          <a:xfrm>
            <a:off x="2388414" y="5386541"/>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8" name="Straight Connector 77"/>
          <p:cNvCxnSpPr/>
          <p:nvPr/>
        </p:nvCxnSpPr>
        <p:spPr bwMode="auto">
          <a:xfrm>
            <a:off x="2390836" y="560478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79" name="Straight Connector 78"/>
          <p:cNvCxnSpPr/>
          <p:nvPr/>
        </p:nvCxnSpPr>
        <p:spPr bwMode="auto">
          <a:xfrm>
            <a:off x="2389600" y="582302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0" name="Straight Connector 79"/>
          <p:cNvCxnSpPr/>
          <p:nvPr/>
        </p:nvCxnSpPr>
        <p:spPr bwMode="auto">
          <a:xfrm>
            <a:off x="2388364" y="603761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1" name="Straight Connector 80"/>
          <p:cNvCxnSpPr/>
          <p:nvPr/>
        </p:nvCxnSpPr>
        <p:spPr bwMode="auto">
          <a:xfrm>
            <a:off x="2390786" y="625585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2" name="Straight Connector 81"/>
          <p:cNvCxnSpPr/>
          <p:nvPr/>
        </p:nvCxnSpPr>
        <p:spPr bwMode="auto">
          <a:xfrm>
            <a:off x="2389550" y="648141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3" name="Straight Connector 82"/>
          <p:cNvCxnSpPr/>
          <p:nvPr/>
        </p:nvCxnSpPr>
        <p:spPr bwMode="auto">
          <a:xfrm>
            <a:off x="2390936" y="289064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4" name="Straight Connector 83"/>
          <p:cNvCxnSpPr/>
          <p:nvPr/>
        </p:nvCxnSpPr>
        <p:spPr bwMode="auto">
          <a:xfrm>
            <a:off x="2389700" y="110796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5" name="Straight Connector 84"/>
          <p:cNvCxnSpPr/>
          <p:nvPr/>
        </p:nvCxnSpPr>
        <p:spPr bwMode="auto">
          <a:xfrm>
            <a:off x="2388464" y="1300605"/>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6" name="Straight Connector 85"/>
          <p:cNvCxnSpPr/>
          <p:nvPr/>
        </p:nvCxnSpPr>
        <p:spPr bwMode="auto">
          <a:xfrm>
            <a:off x="2387228" y="2071207"/>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87" name="Straight Connector 86"/>
          <p:cNvCxnSpPr/>
          <p:nvPr/>
        </p:nvCxnSpPr>
        <p:spPr bwMode="auto">
          <a:xfrm>
            <a:off x="2385992" y="2256529"/>
            <a:ext cx="159786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nvGrpSpPr>
          <p:cNvPr id="101" name="Group 100"/>
          <p:cNvGrpSpPr/>
          <p:nvPr/>
        </p:nvGrpSpPr>
        <p:grpSpPr>
          <a:xfrm>
            <a:off x="3271705" y="1107969"/>
            <a:ext cx="711015" cy="644128"/>
            <a:chOff x="3271705" y="1107969"/>
            <a:chExt cx="711015" cy="644128"/>
          </a:xfrm>
        </p:grpSpPr>
        <p:cxnSp>
          <p:nvCxnSpPr>
            <p:cNvPr id="89" name="Elbow Connector 88"/>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61"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96" name="Elbow Connector 95"/>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00" name="Straight Connector 99"/>
            <p:cNvCxnSpPr>
              <a:stCxn id="61"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02" name="Group 101"/>
          <p:cNvGrpSpPr/>
          <p:nvPr/>
        </p:nvGrpSpPr>
        <p:grpSpPr>
          <a:xfrm>
            <a:off x="3274127" y="2072445"/>
            <a:ext cx="711015" cy="644128"/>
            <a:chOff x="3271705" y="1107969"/>
            <a:chExt cx="711015" cy="644128"/>
          </a:xfrm>
        </p:grpSpPr>
        <p:cxnSp>
          <p:nvCxnSpPr>
            <p:cNvPr id="103" name="Elbow Connector 10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0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05" name="Elbow Connector 10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06" name="Straight Connector 105"/>
            <p:cNvCxnSpPr>
              <a:stCxn id="10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07" name="Group 106"/>
          <p:cNvGrpSpPr/>
          <p:nvPr/>
        </p:nvGrpSpPr>
        <p:grpSpPr>
          <a:xfrm flipH="1">
            <a:off x="5151305" y="5974609"/>
            <a:ext cx="711015" cy="644128"/>
            <a:chOff x="3271705" y="1107969"/>
            <a:chExt cx="711015" cy="644128"/>
          </a:xfrm>
        </p:grpSpPr>
        <p:cxnSp>
          <p:nvCxnSpPr>
            <p:cNvPr id="108" name="Elbow Connector 107"/>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09"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10" name="Elbow Connector 109"/>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11" name="Straight Connector 110"/>
            <p:cNvCxnSpPr>
              <a:stCxn id="109"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12" name="Group 111"/>
          <p:cNvGrpSpPr/>
          <p:nvPr/>
        </p:nvGrpSpPr>
        <p:grpSpPr>
          <a:xfrm flipH="1">
            <a:off x="5151305" y="5178743"/>
            <a:ext cx="711015" cy="644128"/>
            <a:chOff x="3271705" y="1107969"/>
            <a:chExt cx="711015" cy="644128"/>
          </a:xfrm>
        </p:grpSpPr>
        <p:cxnSp>
          <p:nvCxnSpPr>
            <p:cNvPr id="113" name="Elbow Connector 11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1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15" name="Elbow Connector 11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16" name="Straight Connector 115"/>
            <p:cNvCxnSpPr>
              <a:stCxn id="11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17" name="Group 116"/>
          <p:cNvGrpSpPr/>
          <p:nvPr/>
        </p:nvGrpSpPr>
        <p:grpSpPr>
          <a:xfrm flipH="1">
            <a:off x="5151305" y="4382876"/>
            <a:ext cx="711015" cy="644128"/>
            <a:chOff x="3271705" y="1107969"/>
            <a:chExt cx="711015" cy="644128"/>
          </a:xfrm>
        </p:grpSpPr>
        <p:cxnSp>
          <p:nvCxnSpPr>
            <p:cNvPr id="118" name="Elbow Connector 117"/>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19"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0" name="Elbow Connector 119"/>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21" name="Straight Connector 120"/>
            <p:cNvCxnSpPr>
              <a:stCxn id="119"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22" name="Group 121"/>
          <p:cNvGrpSpPr/>
          <p:nvPr/>
        </p:nvGrpSpPr>
        <p:grpSpPr>
          <a:xfrm flipH="1">
            <a:off x="5151305" y="3587009"/>
            <a:ext cx="711015" cy="644128"/>
            <a:chOff x="3271705" y="1107969"/>
            <a:chExt cx="711015" cy="644128"/>
          </a:xfrm>
        </p:grpSpPr>
        <p:cxnSp>
          <p:nvCxnSpPr>
            <p:cNvPr id="123" name="Elbow Connector 122"/>
            <p:cNvCxnSpPr/>
            <p:nvPr/>
          </p:nvCxnSpPr>
          <p:spPr bwMode="auto">
            <a:xfrm rot="16200000" flipH="1">
              <a:off x="3283464" y="1182194"/>
              <a:ext cx="421418" cy="272967"/>
            </a:xfrm>
            <a:prstGeom prst="bentConnector3">
              <a:avLst>
                <a:gd name="adj1" fmla="val 102944"/>
              </a:avLst>
            </a:prstGeom>
            <a:solidFill>
              <a:schemeClr val="accent1"/>
            </a:solidFill>
            <a:ln w="12700" cap="flat" cmpd="sng" algn="ctr">
              <a:solidFill>
                <a:schemeClr val="tx1"/>
              </a:solidFill>
              <a:prstDash val="solid"/>
              <a:round/>
              <a:headEnd type="oval" w="med" len="med"/>
              <a:tailEnd type="none" w="sm" len="sm"/>
            </a:ln>
            <a:effectLst/>
          </p:spPr>
        </p:cxnSp>
        <p:sp>
          <p:nvSpPr>
            <p:cNvPr id="124" name="AutoShape 65"/>
            <p:cNvSpPr>
              <a:spLocks noChangeArrowheads="1"/>
            </p:cNvSpPr>
            <p:nvPr/>
          </p:nvSpPr>
          <p:spPr bwMode="auto">
            <a:xfrm flipH="1">
              <a:off x="3440068" y="1474945"/>
              <a:ext cx="298450" cy="277152"/>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5" name="Elbow Connector 124"/>
            <p:cNvCxnSpPr/>
            <p:nvPr/>
          </p:nvCxnSpPr>
          <p:spPr bwMode="auto">
            <a:xfrm rot="16200000" flipH="1">
              <a:off x="3188963" y="1383346"/>
              <a:ext cx="375795" cy="210312"/>
            </a:xfrm>
            <a:prstGeom prst="bentConnector3">
              <a:avLst>
                <a:gd name="adj1" fmla="val 100612"/>
              </a:avLst>
            </a:prstGeom>
            <a:solidFill>
              <a:schemeClr val="accent1"/>
            </a:solidFill>
            <a:ln w="12700" cap="flat" cmpd="sng" algn="ctr">
              <a:solidFill>
                <a:schemeClr val="tx1"/>
              </a:solidFill>
              <a:prstDash val="solid"/>
              <a:round/>
              <a:headEnd type="oval" w="med" len="med"/>
              <a:tailEnd type="none" w="sm" len="sm"/>
            </a:ln>
            <a:effectLst/>
          </p:spPr>
        </p:cxnSp>
        <p:cxnSp>
          <p:nvCxnSpPr>
            <p:cNvPr id="126" name="Straight Connector 125"/>
            <p:cNvCxnSpPr>
              <a:stCxn id="124" idx="1"/>
            </p:cNvCxnSpPr>
            <p:nvPr/>
          </p:nvCxnSpPr>
          <p:spPr bwMode="auto">
            <a:xfrm>
              <a:off x="3738518" y="1613521"/>
              <a:ext cx="244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grpSp>
      <p:grpSp>
        <p:nvGrpSpPr>
          <p:cNvPr id="147" name="Group 146"/>
          <p:cNvGrpSpPr/>
          <p:nvPr/>
        </p:nvGrpSpPr>
        <p:grpSpPr>
          <a:xfrm>
            <a:off x="6780054" y="3456768"/>
            <a:ext cx="1968296" cy="3148565"/>
            <a:chOff x="6393974" y="3385648"/>
            <a:chExt cx="1968296" cy="3148565"/>
          </a:xfrm>
        </p:grpSpPr>
        <p:grpSp>
          <p:nvGrpSpPr>
            <p:cNvPr id="56" name="Group 55"/>
            <p:cNvGrpSpPr/>
            <p:nvPr/>
          </p:nvGrpSpPr>
          <p:grpSpPr>
            <a:xfrm>
              <a:off x="6393974" y="3385648"/>
              <a:ext cx="1968296" cy="1573765"/>
              <a:chOff x="5825014" y="5244928"/>
              <a:chExt cx="1968296" cy="1083817"/>
            </a:xfrm>
          </p:grpSpPr>
          <p:sp>
            <p:nvSpPr>
              <p:cNvPr id="53" name="Rectangle 52"/>
              <p:cNvSpPr/>
              <p:nvPr/>
            </p:nvSpPr>
            <p:spPr bwMode="auto">
              <a:xfrm>
                <a:off x="5825014" y="5244928"/>
                <a:ext cx="1968296" cy="108381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54" name="TextBox 53"/>
              <p:cNvSpPr txBox="1"/>
              <p:nvPr/>
            </p:nvSpPr>
            <p:spPr>
              <a:xfrm>
                <a:off x="6518057" y="5642181"/>
                <a:ext cx="582211" cy="289310"/>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SD1</a:t>
                </a:r>
              </a:p>
            </p:txBody>
          </p:sp>
        </p:grpSp>
        <p:grpSp>
          <p:nvGrpSpPr>
            <p:cNvPr id="142" name="Group 141"/>
            <p:cNvGrpSpPr/>
            <p:nvPr/>
          </p:nvGrpSpPr>
          <p:grpSpPr>
            <a:xfrm>
              <a:off x="6393974" y="4960448"/>
              <a:ext cx="1968296" cy="1573765"/>
              <a:chOff x="5825014" y="5244928"/>
              <a:chExt cx="1968296" cy="1083817"/>
            </a:xfrm>
          </p:grpSpPr>
          <p:sp>
            <p:nvSpPr>
              <p:cNvPr id="143" name="Rectangle 142"/>
              <p:cNvSpPr/>
              <p:nvPr/>
            </p:nvSpPr>
            <p:spPr bwMode="auto">
              <a:xfrm>
                <a:off x="5825014" y="5244928"/>
                <a:ext cx="1968296" cy="108381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4" name="TextBox 143"/>
              <p:cNvSpPr txBox="1"/>
              <p:nvPr/>
            </p:nvSpPr>
            <p:spPr>
              <a:xfrm>
                <a:off x="6518057" y="5687215"/>
                <a:ext cx="582211" cy="199241"/>
              </a:xfrm>
              <a:prstGeom prst="rect">
                <a:avLst/>
              </a:prstGeom>
              <a:noFill/>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SD2</a:t>
                </a:r>
              </a:p>
            </p:txBody>
          </p:sp>
        </p:grpSp>
      </p:grpSp>
      <p:cxnSp>
        <p:nvCxnSpPr>
          <p:cNvPr id="149" name="Straight Connector 148"/>
          <p:cNvCxnSpPr/>
          <p:nvPr/>
        </p:nvCxnSpPr>
        <p:spPr bwMode="auto">
          <a:xfrm flipH="1">
            <a:off x="5151120" y="358853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0" name="Straight Connector 149"/>
          <p:cNvCxnSpPr/>
          <p:nvPr/>
        </p:nvCxnSpPr>
        <p:spPr bwMode="auto">
          <a:xfrm flipH="1">
            <a:off x="5152226" y="3780398"/>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1" name="Straight Connector 150"/>
          <p:cNvCxnSpPr/>
          <p:nvPr/>
        </p:nvCxnSpPr>
        <p:spPr bwMode="auto">
          <a:xfrm flipH="1">
            <a:off x="5150043" y="4383391"/>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2" name="Straight Connector 151"/>
          <p:cNvCxnSpPr/>
          <p:nvPr/>
        </p:nvCxnSpPr>
        <p:spPr bwMode="auto">
          <a:xfrm flipH="1">
            <a:off x="5144571" y="4578548"/>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3" name="Straight Connector 152"/>
          <p:cNvCxnSpPr/>
          <p:nvPr/>
        </p:nvCxnSpPr>
        <p:spPr bwMode="auto">
          <a:xfrm flipH="1">
            <a:off x="5145677" y="5174963"/>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4" name="Straight Connector 153"/>
          <p:cNvCxnSpPr/>
          <p:nvPr/>
        </p:nvCxnSpPr>
        <p:spPr bwMode="auto">
          <a:xfrm flipH="1">
            <a:off x="5143494" y="537012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5" name="Straight Connector 154"/>
          <p:cNvCxnSpPr/>
          <p:nvPr/>
        </p:nvCxnSpPr>
        <p:spPr bwMode="auto">
          <a:xfrm flipH="1">
            <a:off x="5144600" y="5969824"/>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6" name="Straight Connector 155"/>
          <p:cNvCxnSpPr/>
          <p:nvPr/>
        </p:nvCxnSpPr>
        <p:spPr bwMode="auto">
          <a:xfrm flipH="1">
            <a:off x="5148995" y="6168270"/>
            <a:ext cx="1628934"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8" name="Straight Connector 157"/>
          <p:cNvCxnSpPr/>
          <p:nvPr/>
        </p:nvCxnSpPr>
        <p:spPr bwMode="auto">
          <a:xfrm flipH="1">
            <a:off x="5155757" y="2472809"/>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59" name="Straight Connector 158"/>
          <p:cNvCxnSpPr/>
          <p:nvPr/>
        </p:nvCxnSpPr>
        <p:spPr bwMode="auto">
          <a:xfrm flipH="1">
            <a:off x="5155757" y="2632687"/>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0" name="Straight Connector 159"/>
          <p:cNvCxnSpPr/>
          <p:nvPr/>
        </p:nvCxnSpPr>
        <p:spPr bwMode="auto">
          <a:xfrm flipH="1">
            <a:off x="5155757" y="2792565"/>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1" name="Straight Connector 160"/>
          <p:cNvCxnSpPr/>
          <p:nvPr/>
        </p:nvCxnSpPr>
        <p:spPr bwMode="auto">
          <a:xfrm flipH="1">
            <a:off x="5155757" y="2952443"/>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2" name="Straight Connector 161"/>
          <p:cNvCxnSpPr/>
          <p:nvPr/>
        </p:nvCxnSpPr>
        <p:spPr bwMode="auto">
          <a:xfrm flipH="1">
            <a:off x="5155757" y="3112321"/>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3" name="Straight Connector 162"/>
          <p:cNvCxnSpPr/>
          <p:nvPr/>
        </p:nvCxnSpPr>
        <p:spPr bwMode="auto">
          <a:xfrm flipH="1">
            <a:off x="5155757" y="3272198"/>
            <a:ext cx="1620202"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67" name="Straight Connector 166"/>
          <p:cNvCxnSpPr/>
          <p:nvPr/>
        </p:nvCxnSpPr>
        <p:spPr bwMode="auto">
          <a:xfrm>
            <a:off x="5150043" y="1115715"/>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68" name="Straight Connector 167"/>
          <p:cNvCxnSpPr/>
          <p:nvPr/>
        </p:nvCxnSpPr>
        <p:spPr bwMode="auto">
          <a:xfrm>
            <a:off x="5150043" y="1268916"/>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69" name="Straight Connector 168"/>
          <p:cNvCxnSpPr/>
          <p:nvPr/>
        </p:nvCxnSpPr>
        <p:spPr bwMode="auto">
          <a:xfrm>
            <a:off x="5150043" y="1422117"/>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0" name="Straight Connector 169"/>
          <p:cNvCxnSpPr/>
          <p:nvPr/>
        </p:nvCxnSpPr>
        <p:spPr bwMode="auto">
          <a:xfrm>
            <a:off x="5150043" y="1575318"/>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1" name="Straight Connector 170"/>
          <p:cNvCxnSpPr/>
          <p:nvPr/>
        </p:nvCxnSpPr>
        <p:spPr bwMode="auto">
          <a:xfrm>
            <a:off x="5150043" y="1728519"/>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2" name="Straight Connector 171"/>
          <p:cNvCxnSpPr/>
          <p:nvPr/>
        </p:nvCxnSpPr>
        <p:spPr bwMode="auto">
          <a:xfrm>
            <a:off x="5150043" y="1881720"/>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3" name="Straight Connector 172"/>
          <p:cNvCxnSpPr/>
          <p:nvPr/>
        </p:nvCxnSpPr>
        <p:spPr bwMode="auto">
          <a:xfrm>
            <a:off x="5150043" y="2034921"/>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cxnSp>
        <p:nvCxnSpPr>
          <p:cNvPr id="174" name="Straight Connector 173"/>
          <p:cNvCxnSpPr/>
          <p:nvPr/>
        </p:nvCxnSpPr>
        <p:spPr bwMode="auto">
          <a:xfrm>
            <a:off x="5150043" y="2188125"/>
            <a:ext cx="1631117" cy="0"/>
          </a:xfrm>
          <a:prstGeom prst="line">
            <a:avLst/>
          </a:prstGeom>
          <a:solidFill>
            <a:schemeClr val="accent1"/>
          </a:solidFill>
          <a:ln w="15875" cap="flat" cmpd="sng" algn="ctr">
            <a:solidFill>
              <a:schemeClr val="tx2"/>
            </a:solidFill>
            <a:prstDash val="solid"/>
            <a:round/>
            <a:headEnd type="none" w="sm" len="sm"/>
            <a:tailEnd type="triangle" w="med" len="med"/>
          </a:ln>
          <a:effectLst/>
        </p:spPr>
      </p:cxnSp>
      <p:sp>
        <p:nvSpPr>
          <p:cNvPr id="175" name="TextBox 174"/>
          <p:cNvSpPr txBox="1"/>
          <p:nvPr/>
        </p:nvSpPr>
        <p:spPr>
          <a:xfrm>
            <a:off x="5590396" y="10031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OUTPUT1</a:t>
            </a:r>
            <a:endParaRPr lang="en-US" sz="1200" dirty="0" smtClean="0">
              <a:solidFill>
                <a:srgbClr val="FF0000"/>
              </a:solidFill>
              <a:effectLst/>
            </a:endParaRPr>
          </a:p>
        </p:txBody>
      </p:sp>
      <p:sp>
        <p:nvSpPr>
          <p:cNvPr id="176" name="TextBox 175"/>
          <p:cNvSpPr txBox="1"/>
          <p:nvPr/>
        </p:nvSpPr>
        <p:spPr>
          <a:xfrm>
            <a:off x="5590396" y="11555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OUTPUT2</a:t>
            </a:r>
            <a:endParaRPr lang="en-US" sz="1200" dirty="0" smtClean="0">
              <a:solidFill>
                <a:srgbClr val="FF0000"/>
              </a:solidFill>
              <a:effectLst/>
            </a:endParaRPr>
          </a:p>
        </p:txBody>
      </p:sp>
      <p:sp>
        <p:nvSpPr>
          <p:cNvPr id="177" name="TextBox 176"/>
          <p:cNvSpPr txBox="1"/>
          <p:nvPr/>
        </p:nvSpPr>
        <p:spPr>
          <a:xfrm>
            <a:off x="5590396" y="13079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OUTPUT3</a:t>
            </a:r>
            <a:endParaRPr lang="en-US" sz="1200" dirty="0" smtClean="0">
              <a:solidFill>
                <a:srgbClr val="FF0000"/>
              </a:solidFill>
              <a:effectLst/>
            </a:endParaRPr>
          </a:p>
        </p:txBody>
      </p:sp>
      <p:sp>
        <p:nvSpPr>
          <p:cNvPr id="178" name="TextBox 177"/>
          <p:cNvSpPr txBox="1"/>
          <p:nvPr/>
        </p:nvSpPr>
        <p:spPr>
          <a:xfrm>
            <a:off x="5590396" y="14603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OUTPUT4</a:t>
            </a:r>
            <a:endParaRPr lang="en-US" sz="1200" dirty="0" smtClean="0">
              <a:solidFill>
                <a:srgbClr val="FF0000"/>
              </a:solidFill>
              <a:effectLst/>
            </a:endParaRPr>
          </a:p>
        </p:txBody>
      </p:sp>
      <p:sp>
        <p:nvSpPr>
          <p:cNvPr id="179" name="TextBox 178"/>
          <p:cNvSpPr txBox="1"/>
          <p:nvPr/>
        </p:nvSpPr>
        <p:spPr>
          <a:xfrm>
            <a:off x="5590396" y="16127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OUTPUT5</a:t>
            </a:r>
            <a:endParaRPr lang="en-US" sz="1200" dirty="0" smtClean="0">
              <a:solidFill>
                <a:srgbClr val="FF0000"/>
              </a:solidFill>
              <a:effectLst/>
            </a:endParaRPr>
          </a:p>
        </p:txBody>
      </p:sp>
      <p:sp>
        <p:nvSpPr>
          <p:cNvPr id="180" name="TextBox 179"/>
          <p:cNvSpPr txBox="1"/>
          <p:nvPr/>
        </p:nvSpPr>
        <p:spPr>
          <a:xfrm>
            <a:off x="5590396" y="17651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OUTPUT6</a:t>
            </a:r>
            <a:endParaRPr lang="en-US" sz="1200" dirty="0" smtClean="0">
              <a:solidFill>
                <a:srgbClr val="FF0000"/>
              </a:solidFill>
              <a:effectLst/>
            </a:endParaRPr>
          </a:p>
        </p:txBody>
      </p:sp>
      <p:sp>
        <p:nvSpPr>
          <p:cNvPr id="181" name="TextBox 180"/>
          <p:cNvSpPr txBox="1"/>
          <p:nvPr/>
        </p:nvSpPr>
        <p:spPr>
          <a:xfrm>
            <a:off x="5590396" y="19175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OUTPUT7</a:t>
            </a:r>
            <a:endParaRPr lang="en-US" sz="1200" dirty="0" smtClean="0">
              <a:solidFill>
                <a:srgbClr val="FF0000"/>
              </a:solidFill>
              <a:effectLst/>
            </a:endParaRPr>
          </a:p>
        </p:txBody>
      </p:sp>
      <p:sp>
        <p:nvSpPr>
          <p:cNvPr id="182" name="TextBox 181"/>
          <p:cNvSpPr txBox="1"/>
          <p:nvPr/>
        </p:nvSpPr>
        <p:spPr>
          <a:xfrm>
            <a:off x="5590396" y="2069968"/>
            <a:ext cx="723275" cy="227755"/>
          </a:xfrm>
          <a:prstGeom prst="rect">
            <a:avLst/>
          </a:prstGeom>
          <a:solidFill>
            <a:schemeClr val="bg2"/>
          </a:solidFill>
        </p:spPr>
        <p:txBody>
          <a:bodyPr wrap="none" rtlCol="0" anchor="ctr" anchorCtr="0">
            <a:spAutoFit/>
          </a:bodyPr>
          <a:lstStyle/>
          <a:p>
            <a:pPr algn="ctr"/>
            <a:r>
              <a:rPr lang="en-US" sz="1050" dirty="0" smtClean="0">
                <a:solidFill>
                  <a:srgbClr val="FF0000"/>
                </a:solidFill>
                <a:effectLst/>
              </a:rPr>
              <a:t>OUTPUT8</a:t>
            </a:r>
            <a:endParaRPr lang="en-US" sz="1200" dirty="0" smtClean="0">
              <a:solidFill>
                <a:srgbClr val="FF0000"/>
              </a:solidFill>
              <a:effectLst/>
            </a:endParaRPr>
          </a:p>
        </p:txBody>
      </p:sp>
      <p:sp>
        <p:nvSpPr>
          <p:cNvPr id="183" name="TextBox 182"/>
          <p:cNvSpPr txBox="1"/>
          <p:nvPr/>
        </p:nvSpPr>
        <p:spPr>
          <a:xfrm>
            <a:off x="5656116" y="2368468"/>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INPUT1</a:t>
            </a:r>
            <a:endParaRPr lang="en-US" sz="1200" b="0" dirty="0" smtClean="0">
              <a:solidFill>
                <a:schemeClr val="dk1"/>
              </a:solidFill>
              <a:effectLst/>
            </a:endParaRPr>
          </a:p>
        </p:txBody>
      </p:sp>
      <p:sp>
        <p:nvSpPr>
          <p:cNvPr id="184" name="TextBox 183"/>
          <p:cNvSpPr txBox="1"/>
          <p:nvPr/>
        </p:nvSpPr>
        <p:spPr>
          <a:xfrm>
            <a:off x="5656116" y="2529536"/>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INPUT2</a:t>
            </a:r>
            <a:endParaRPr lang="en-US" sz="1200" b="0" dirty="0" smtClean="0">
              <a:solidFill>
                <a:schemeClr val="dk1"/>
              </a:solidFill>
              <a:effectLst/>
            </a:endParaRPr>
          </a:p>
        </p:txBody>
      </p:sp>
      <p:sp>
        <p:nvSpPr>
          <p:cNvPr id="185" name="TextBox 184"/>
          <p:cNvSpPr txBox="1"/>
          <p:nvPr/>
        </p:nvSpPr>
        <p:spPr>
          <a:xfrm>
            <a:off x="5656116" y="2686270"/>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INPUT3</a:t>
            </a:r>
            <a:endParaRPr lang="en-US" sz="1200" b="0" dirty="0" smtClean="0">
              <a:solidFill>
                <a:schemeClr val="dk1"/>
              </a:solidFill>
              <a:effectLst/>
            </a:endParaRPr>
          </a:p>
        </p:txBody>
      </p:sp>
      <p:sp>
        <p:nvSpPr>
          <p:cNvPr id="186" name="TextBox 185"/>
          <p:cNvSpPr txBox="1"/>
          <p:nvPr/>
        </p:nvSpPr>
        <p:spPr>
          <a:xfrm>
            <a:off x="5656116" y="2843004"/>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INPUT4</a:t>
            </a:r>
            <a:endParaRPr lang="en-US" sz="1200" b="0" dirty="0" smtClean="0">
              <a:solidFill>
                <a:schemeClr val="dk1"/>
              </a:solidFill>
              <a:effectLst/>
            </a:endParaRPr>
          </a:p>
        </p:txBody>
      </p:sp>
      <p:sp>
        <p:nvSpPr>
          <p:cNvPr id="187" name="TextBox 186"/>
          <p:cNvSpPr txBox="1"/>
          <p:nvPr/>
        </p:nvSpPr>
        <p:spPr>
          <a:xfrm>
            <a:off x="5656116" y="3008406"/>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INPUT5</a:t>
            </a:r>
            <a:endParaRPr lang="en-US" sz="1200" b="0" dirty="0" smtClean="0">
              <a:solidFill>
                <a:schemeClr val="dk1"/>
              </a:solidFill>
              <a:effectLst/>
            </a:endParaRPr>
          </a:p>
        </p:txBody>
      </p:sp>
      <p:sp>
        <p:nvSpPr>
          <p:cNvPr id="188" name="TextBox 187"/>
          <p:cNvSpPr txBox="1"/>
          <p:nvPr/>
        </p:nvSpPr>
        <p:spPr>
          <a:xfrm>
            <a:off x="5656116" y="3169474"/>
            <a:ext cx="577402"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INPUT6</a:t>
            </a:r>
            <a:endParaRPr lang="en-US" sz="1200" b="0" dirty="0" smtClean="0">
              <a:solidFill>
                <a:schemeClr val="dk1"/>
              </a:solidFill>
              <a:effectLst/>
            </a:endParaRPr>
          </a:p>
        </p:txBody>
      </p:sp>
      <p:sp>
        <p:nvSpPr>
          <p:cNvPr id="189" name="TextBox 188"/>
          <p:cNvSpPr txBox="1"/>
          <p:nvPr/>
        </p:nvSpPr>
        <p:spPr>
          <a:xfrm>
            <a:off x="2651332" y="4170302"/>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0" name="TextBox 189"/>
          <p:cNvSpPr txBox="1"/>
          <p:nvPr/>
        </p:nvSpPr>
        <p:spPr>
          <a:xfrm>
            <a:off x="2651332" y="4387314"/>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1" name="TextBox 190"/>
          <p:cNvSpPr txBox="1"/>
          <p:nvPr/>
        </p:nvSpPr>
        <p:spPr>
          <a:xfrm>
            <a:off x="2651332" y="4604326"/>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sp>
        <p:nvSpPr>
          <p:cNvPr id="192" name="TextBox 191"/>
          <p:cNvSpPr txBox="1"/>
          <p:nvPr/>
        </p:nvSpPr>
        <p:spPr>
          <a:xfrm>
            <a:off x="2651332" y="4821338"/>
            <a:ext cx="888385"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EVT1 to EVT4</a:t>
            </a:r>
            <a:endParaRPr lang="en-US" sz="1200" b="0" dirty="0" smtClean="0">
              <a:solidFill>
                <a:schemeClr val="dk1"/>
              </a:solidFill>
              <a:effectLst/>
            </a:endParaRPr>
          </a:p>
        </p:txBody>
      </p:sp>
      <p:cxnSp>
        <p:nvCxnSpPr>
          <p:cNvPr id="194" name="Straight Connector 193"/>
          <p:cNvCxnSpPr/>
          <p:nvPr/>
        </p:nvCxnSpPr>
        <p:spPr bwMode="auto">
          <a:xfrm flipH="1">
            <a:off x="3678364" y="4223898"/>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6" name="Straight Connector 195"/>
          <p:cNvCxnSpPr/>
          <p:nvPr/>
        </p:nvCxnSpPr>
        <p:spPr bwMode="auto">
          <a:xfrm flipH="1">
            <a:off x="3678364" y="445943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7" name="Straight Connector 196"/>
          <p:cNvCxnSpPr/>
          <p:nvPr/>
        </p:nvCxnSpPr>
        <p:spPr bwMode="auto">
          <a:xfrm flipH="1">
            <a:off x="3678364" y="467121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98" name="Straight Connector 197"/>
          <p:cNvCxnSpPr/>
          <p:nvPr/>
        </p:nvCxnSpPr>
        <p:spPr bwMode="auto">
          <a:xfrm flipH="1">
            <a:off x="3678364" y="4882990"/>
            <a:ext cx="104142" cy="104143"/>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99" name="TextBox 198"/>
          <p:cNvSpPr txBox="1"/>
          <p:nvPr/>
        </p:nvSpPr>
        <p:spPr>
          <a:xfrm>
            <a:off x="2712628" y="527424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ECAP1.OUT</a:t>
            </a:r>
            <a:endParaRPr lang="en-US" sz="1200" b="0" dirty="0" smtClean="0">
              <a:solidFill>
                <a:schemeClr val="dk1"/>
              </a:solidFill>
              <a:effectLst/>
            </a:endParaRPr>
          </a:p>
        </p:txBody>
      </p:sp>
      <p:sp>
        <p:nvSpPr>
          <p:cNvPr id="200" name="TextBox 199"/>
          <p:cNvSpPr txBox="1"/>
          <p:nvPr/>
        </p:nvSpPr>
        <p:spPr>
          <a:xfrm>
            <a:off x="2712628" y="549402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ECAP2.OUT</a:t>
            </a:r>
            <a:endParaRPr lang="en-US" sz="1200" b="0" dirty="0" smtClean="0">
              <a:solidFill>
                <a:schemeClr val="dk1"/>
              </a:solidFill>
              <a:effectLst/>
            </a:endParaRPr>
          </a:p>
        </p:txBody>
      </p:sp>
      <p:sp>
        <p:nvSpPr>
          <p:cNvPr id="201" name="TextBox 200"/>
          <p:cNvSpPr txBox="1"/>
          <p:nvPr/>
        </p:nvSpPr>
        <p:spPr>
          <a:xfrm>
            <a:off x="2712628" y="571380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ECAP3.OUT</a:t>
            </a:r>
            <a:endParaRPr lang="en-US" sz="1200" b="0" dirty="0" smtClean="0">
              <a:solidFill>
                <a:schemeClr val="dk1"/>
              </a:solidFill>
              <a:effectLst/>
            </a:endParaRPr>
          </a:p>
        </p:txBody>
      </p:sp>
      <p:sp>
        <p:nvSpPr>
          <p:cNvPr id="202" name="TextBox 201"/>
          <p:cNvSpPr txBox="1"/>
          <p:nvPr/>
        </p:nvSpPr>
        <p:spPr>
          <a:xfrm>
            <a:off x="2712628" y="593358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ECAP4.OUT</a:t>
            </a:r>
            <a:endParaRPr lang="en-US" sz="1200" b="0" dirty="0" smtClean="0">
              <a:solidFill>
                <a:schemeClr val="dk1"/>
              </a:solidFill>
              <a:effectLst/>
            </a:endParaRPr>
          </a:p>
        </p:txBody>
      </p:sp>
      <p:sp>
        <p:nvSpPr>
          <p:cNvPr id="203" name="TextBox 202"/>
          <p:cNvSpPr txBox="1"/>
          <p:nvPr/>
        </p:nvSpPr>
        <p:spPr>
          <a:xfrm>
            <a:off x="2712628" y="6153362"/>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ECAP5.OUT</a:t>
            </a:r>
            <a:endParaRPr lang="en-US" sz="1200" b="0" dirty="0" smtClean="0">
              <a:solidFill>
                <a:schemeClr val="dk1"/>
              </a:solidFill>
              <a:effectLst/>
            </a:endParaRPr>
          </a:p>
        </p:txBody>
      </p:sp>
      <p:sp>
        <p:nvSpPr>
          <p:cNvPr id="204" name="TextBox 203"/>
          <p:cNvSpPr txBox="1"/>
          <p:nvPr/>
        </p:nvSpPr>
        <p:spPr>
          <a:xfrm>
            <a:off x="2712628" y="6373144"/>
            <a:ext cx="811441"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ECAP6.OUT</a:t>
            </a:r>
            <a:endParaRPr lang="en-US" sz="1200" b="0" dirty="0" smtClean="0">
              <a:solidFill>
                <a:schemeClr val="dk1"/>
              </a:solidFill>
              <a:effectLst/>
            </a:endParaRPr>
          </a:p>
        </p:txBody>
      </p:sp>
      <p:sp>
        <p:nvSpPr>
          <p:cNvPr id="205" name="TextBox 204"/>
          <p:cNvSpPr txBox="1"/>
          <p:nvPr/>
        </p:nvSpPr>
        <p:spPr>
          <a:xfrm>
            <a:off x="2775434" y="3253733"/>
            <a:ext cx="732894"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ADCSOCA</a:t>
            </a:r>
            <a:endParaRPr lang="en-US" sz="1200" b="0" dirty="0" smtClean="0">
              <a:solidFill>
                <a:schemeClr val="dk1"/>
              </a:solidFill>
              <a:effectLst/>
            </a:endParaRPr>
          </a:p>
        </p:txBody>
      </p:sp>
      <p:sp>
        <p:nvSpPr>
          <p:cNvPr id="206" name="TextBox 205"/>
          <p:cNvSpPr txBox="1"/>
          <p:nvPr/>
        </p:nvSpPr>
        <p:spPr>
          <a:xfrm>
            <a:off x="2775434" y="3719775"/>
            <a:ext cx="732894"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ADCSOCB</a:t>
            </a:r>
            <a:endParaRPr lang="en-US" sz="1200" b="0" dirty="0" smtClean="0">
              <a:solidFill>
                <a:schemeClr val="dk1"/>
              </a:solidFill>
              <a:effectLst/>
            </a:endParaRPr>
          </a:p>
        </p:txBody>
      </p:sp>
      <p:sp>
        <p:nvSpPr>
          <p:cNvPr id="207" name="TextBox 206"/>
          <p:cNvSpPr txBox="1"/>
          <p:nvPr/>
        </p:nvSpPr>
        <p:spPr>
          <a:xfrm>
            <a:off x="2679426" y="2783522"/>
            <a:ext cx="941283" cy="221599"/>
          </a:xfrm>
          <a:prstGeom prst="rect">
            <a:avLst/>
          </a:prstGeom>
          <a:solidFill>
            <a:schemeClr val="bg2"/>
          </a:solidFill>
        </p:spPr>
        <p:txBody>
          <a:bodyPr wrap="none" rtlCol="0" anchor="ctr" anchorCtr="0">
            <a:spAutoFit/>
          </a:bodyPr>
          <a:lstStyle/>
          <a:p>
            <a:pPr algn="ctr"/>
            <a:r>
              <a:rPr lang="en-US" sz="1050" b="0" dirty="0" smtClean="0">
                <a:solidFill>
                  <a:schemeClr val="dk1"/>
                </a:solidFill>
                <a:effectLst/>
              </a:rPr>
              <a:t>EXTSYNCOUT</a:t>
            </a:r>
            <a:endParaRPr lang="en-US" sz="1200" b="0" dirty="0" smtClean="0">
              <a:solidFill>
                <a:schemeClr val="dk1"/>
              </a:solidFill>
              <a:effectLst/>
            </a:endParaRPr>
          </a:p>
        </p:txBody>
      </p:sp>
      <p:sp>
        <p:nvSpPr>
          <p:cNvPr id="208" name="TextBox 207"/>
          <p:cNvSpPr txBox="1"/>
          <p:nvPr/>
        </p:nvSpPr>
        <p:spPr>
          <a:xfrm>
            <a:off x="2462288" y="1005050"/>
            <a:ext cx="738344"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CTRIPOUTH</a:t>
            </a:r>
            <a:endParaRPr lang="en-US" sz="1200" b="0" dirty="0" smtClean="0">
              <a:solidFill>
                <a:schemeClr val="dk1"/>
              </a:solidFill>
              <a:effectLst/>
            </a:endParaRPr>
          </a:p>
        </p:txBody>
      </p:sp>
      <p:sp>
        <p:nvSpPr>
          <p:cNvPr id="209" name="TextBox 208"/>
          <p:cNvSpPr txBox="1"/>
          <p:nvPr/>
        </p:nvSpPr>
        <p:spPr>
          <a:xfrm>
            <a:off x="2463396" y="1192874"/>
            <a:ext cx="719108"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CTRIPOUTL</a:t>
            </a:r>
            <a:endParaRPr lang="en-US" sz="1200" b="0" dirty="0" smtClean="0">
              <a:solidFill>
                <a:schemeClr val="dk1"/>
              </a:solidFill>
              <a:effectLst/>
            </a:endParaRPr>
          </a:p>
        </p:txBody>
      </p:sp>
      <p:sp>
        <p:nvSpPr>
          <p:cNvPr id="210" name="TextBox 209"/>
          <p:cNvSpPr txBox="1"/>
          <p:nvPr/>
        </p:nvSpPr>
        <p:spPr>
          <a:xfrm>
            <a:off x="2470433" y="2148878"/>
            <a:ext cx="719108"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CTRIPOUTL</a:t>
            </a:r>
            <a:endParaRPr lang="en-US" sz="1200" b="0" dirty="0" smtClean="0">
              <a:solidFill>
                <a:schemeClr val="dk1"/>
              </a:solidFill>
              <a:effectLst/>
            </a:endParaRPr>
          </a:p>
        </p:txBody>
      </p:sp>
      <p:sp>
        <p:nvSpPr>
          <p:cNvPr id="211" name="TextBox 210"/>
          <p:cNvSpPr txBox="1"/>
          <p:nvPr/>
        </p:nvSpPr>
        <p:spPr>
          <a:xfrm>
            <a:off x="2468368" y="1962210"/>
            <a:ext cx="738344"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CTRIPOUTH</a:t>
            </a:r>
            <a:endParaRPr lang="en-US" sz="1200" b="0" dirty="0" smtClean="0">
              <a:solidFill>
                <a:schemeClr val="dk1"/>
              </a:solidFill>
              <a:effectLst/>
            </a:endParaRPr>
          </a:p>
        </p:txBody>
      </p:sp>
      <p:sp>
        <p:nvSpPr>
          <p:cNvPr id="212" name="TextBox 211"/>
          <p:cNvSpPr txBox="1"/>
          <p:nvPr/>
        </p:nvSpPr>
        <p:spPr>
          <a:xfrm>
            <a:off x="5940627" y="3476604"/>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FLT1.COMPH</a:t>
            </a:r>
            <a:endParaRPr lang="en-US" sz="1200" b="0" dirty="0" smtClean="0">
              <a:solidFill>
                <a:schemeClr val="dk1"/>
              </a:solidFill>
              <a:effectLst/>
            </a:endParaRPr>
          </a:p>
        </p:txBody>
      </p:sp>
      <p:sp>
        <p:nvSpPr>
          <p:cNvPr id="213" name="TextBox 212"/>
          <p:cNvSpPr txBox="1"/>
          <p:nvPr/>
        </p:nvSpPr>
        <p:spPr>
          <a:xfrm>
            <a:off x="5930206" y="367517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FLT1.COMPL</a:t>
            </a:r>
            <a:endParaRPr lang="en-US" sz="1200" b="0" dirty="0" smtClean="0">
              <a:solidFill>
                <a:schemeClr val="dk1"/>
              </a:solidFill>
              <a:effectLst/>
            </a:endParaRPr>
          </a:p>
        </p:txBody>
      </p:sp>
      <p:sp>
        <p:nvSpPr>
          <p:cNvPr id="214" name="TextBox 213"/>
          <p:cNvSpPr txBox="1"/>
          <p:nvPr/>
        </p:nvSpPr>
        <p:spPr>
          <a:xfrm>
            <a:off x="5939733" y="4268610"/>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FLT4.COMPH</a:t>
            </a:r>
            <a:endParaRPr lang="en-US" sz="1200" b="0" dirty="0" smtClean="0">
              <a:solidFill>
                <a:schemeClr val="dk1"/>
              </a:solidFill>
              <a:effectLst/>
            </a:endParaRPr>
          </a:p>
        </p:txBody>
      </p:sp>
      <p:sp>
        <p:nvSpPr>
          <p:cNvPr id="215" name="TextBox 214"/>
          <p:cNvSpPr txBox="1"/>
          <p:nvPr/>
        </p:nvSpPr>
        <p:spPr>
          <a:xfrm>
            <a:off x="5929312" y="4472470"/>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FLT4.COMPL</a:t>
            </a:r>
            <a:endParaRPr lang="en-US" sz="1200" b="0" dirty="0" smtClean="0">
              <a:solidFill>
                <a:schemeClr val="dk1"/>
              </a:solidFill>
              <a:effectLst/>
            </a:endParaRPr>
          </a:p>
        </p:txBody>
      </p:sp>
      <p:sp>
        <p:nvSpPr>
          <p:cNvPr id="216" name="TextBox 215"/>
          <p:cNvSpPr txBox="1"/>
          <p:nvPr/>
        </p:nvSpPr>
        <p:spPr>
          <a:xfrm>
            <a:off x="5944125" y="5060616"/>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FLT1.COMPH</a:t>
            </a:r>
            <a:endParaRPr lang="en-US" sz="1200" b="0" dirty="0" smtClean="0">
              <a:solidFill>
                <a:schemeClr val="dk1"/>
              </a:solidFill>
              <a:effectLst/>
            </a:endParaRPr>
          </a:p>
        </p:txBody>
      </p:sp>
      <p:sp>
        <p:nvSpPr>
          <p:cNvPr id="217" name="TextBox 216"/>
          <p:cNvSpPr txBox="1"/>
          <p:nvPr/>
        </p:nvSpPr>
        <p:spPr>
          <a:xfrm>
            <a:off x="5933704" y="5264476"/>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FLT1.COMPL</a:t>
            </a:r>
            <a:endParaRPr lang="en-US" sz="1200" b="0" dirty="0" smtClean="0">
              <a:solidFill>
                <a:schemeClr val="dk1"/>
              </a:solidFill>
              <a:effectLst/>
            </a:endParaRPr>
          </a:p>
        </p:txBody>
      </p:sp>
      <p:sp>
        <p:nvSpPr>
          <p:cNvPr id="218" name="TextBox 217"/>
          <p:cNvSpPr txBox="1"/>
          <p:nvPr/>
        </p:nvSpPr>
        <p:spPr>
          <a:xfrm>
            <a:off x="5943231" y="585790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FLT4.COMPH</a:t>
            </a:r>
            <a:endParaRPr lang="en-US" sz="1200" b="0" dirty="0" smtClean="0">
              <a:solidFill>
                <a:schemeClr val="dk1"/>
              </a:solidFill>
              <a:effectLst/>
            </a:endParaRPr>
          </a:p>
        </p:txBody>
      </p:sp>
      <p:sp>
        <p:nvSpPr>
          <p:cNvPr id="219" name="TextBox 218"/>
          <p:cNvSpPr txBox="1"/>
          <p:nvPr/>
        </p:nvSpPr>
        <p:spPr>
          <a:xfrm>
            <a:off x="5932810" y="6061768"/>
            <a:ext cx="791243" cy="221599"/>
          </a:xfrm>
          <a:prstGeom prst="rect">
            <a:avLst/>
          </a:prstGeom>
          <a:solidFill>
            <a:schemeClr val="bg2"/>
          </a:solidFill>
        </p:spPr>
        <p:txBody>
          <a:bodyPr wrap="none" lIns="45720" rIns="45720" rtlCol="0" anchor="ctr" anchorCtr="0">
            <a:spAutoFit/>
          </a:bodyPr>
          <a:lstStyle/>
          <a:p>
            <a:pPr algn="ctr"/>
            <a:r>
              <a:rPr lang="en-US" sz="1050" b="0" dirty="0" smtClean="0">
                <a:solidFill>
                  <a:schemeClr val="dk1"/>
                </a:solidFill>
                <a:effectLst/>
              </a:rPr>
              <a:t>FLT4.COMPL</a:t>
            </a:r>
            <a:endParaRPr lang="en-US" sz="1200" b="0" dirty="0" smtClean="0">
              <a:solidFill>
                <a:schemeClr val="dk1"/>
              </a:solidFill>
              <a:effectLst/>
            </a:endParaRPr>
          </a:p>
        </p:txBody>
      </p:sp>
      <p:grpSp>
        <p:nvGrpSpPr>
          <p:cNvPr id="220" name="Group 58"/>
          <p:cNvGrpSpPr>
            <a:grpSpLocks/>
          </p:cNvGrpSpPr>
          <p:nvPr/>
        </p:nvGrpSpPr>
        <p:grpSpPr bwMode="auto">
          <a:xfrm>
            <a:off x="6302072" y="3923304"/>
            <a:ext cx="55562" cy="287337"/>
            <a:chOff x="4453" y="3249"/>
            <a:chExt cx="35" cy="181"/>
          </a:xfrm>
        </p:grpSpPr>
        <p:sp>
          <p:nvSpPr>
            <p:cNvPr id="221"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2"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3"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224" name="Group 58"/>
          <p:cNvGrpSpPr>
            <a:grpSpLocks/>
          </p:cNvGrpSpPr>
          <p:nvPr/>
        </p:nvGrpSpPr>
        <p:grpSpPr bwMode="auto">
          <a:xfrm>
            <a:off x="6302072" y="5515724"/>
            <a:ext cx="55562" cy="287337"/>
            <a:chOff x="4453" y="3249"/>
            <a:chExt cx="35" cy="181"/>
          </a:xfrm>
        </p:grpSpPr>
        <p:sp>
          <p:nvSpPr>
            <p:cNvPr id="225"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6"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27"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Tree>
    <p:extLst>
      <p:ext uri="{BB962C8B-B14F-4D97-AF65-F5344CB8AC3E}">
        <p14:creationId xmlns:p14="http://schemas.microsoft.com/office/powerpoint/2010/main" val="37682759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F28x7x GPIO Output X-Bar Architecture</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714600092"/>
              </p:ext>
            </p:extLst>
          </p:nvPr>
        </p:nvGraphicFramePr>
        <p:xfrm>
          <a:off x="4740411" y="4284742"/>
          <a:ext cx="3982720" cy="2476424"/>
        </p:xfrm>
        <a:graphic>
          <a:graphicData uri="http://schemas.openxmlformats.org/drawingml/2006/table">
            <a:tbl>
              <a:tblPr firstRow="1" firstCol="1" bandRow="1">
                <a:tableStyleId>{5C22544A-7EE6-4342-B048-85BDC9FD1C3A}</a:tableStyleId>
              </a:tblPr>
              <a:tblGrid>
                <a:gridCol w="335280">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58928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tblGrid>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MUX</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SD1FLT1.COMPL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SD1FLT2.COMPL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SD1FLT3.COMPH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SD1FLT3.COMPH_OR_COMPL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SD1FLT3.COMPL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SD1FLT4.COMPH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SD1FLT4.COMPH_OR_COMPL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SD1FLT4.COMPL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8"/>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SD2FLT1.COMPH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SD2FLT1.COMPH_OR_COMPL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9"/>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SD2FLT1.COMPL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SD2FLT2.COMPH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SD2FLT2.COMPH_OR_COMPL</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SD2FLT2.COMPL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 </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SD2FLT3.COMPL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SD2FLT4.COMPH_OR_COMPL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SD2FLT4.COMPL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6"/>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514550018"/>
              </p:ext>
            </p:extLst>
          </p:nvPr>
        </p:nvGraphicFramePr>
        <p:xfrm>
          <a:off x="437163" y="4284742"/>
          <a:ext cx="3982720" cy="2469169"/>
        </p:xfrm>
        <a:graphic>
          <a:graphicData uri="http://schemas.openxmlformats.org/drawingml/2006/table">
            <a:tbl>
              <a:tblPr firstRow="1" firstCol="1" bandRow="1">
                <a:tableStyleId>{5C22544A-7EE6-4342-B048-85BDC9FD1C3A}</a:tableStyleId>
              </a:tblPr>
              <a:tblGrid>
                <a:gridCol w="335280">
                  <a:extLst>
                    <a:ext uri="{9D8B030D-6E8A-4147-A177-3AD203B41FA5}">
                      <a16:colId xmlns:a16="http://schemas.microsoft.com/office/drawing/2014/main" val="20000"/>
                    </a:ext>
                  </a:extLst>
                </a:gridCol>
                <a:gridCol w="99568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589280">
                  <a:extLst>
                    <a:ext uri="{9D8B030D-6E8A-4147-A177-3AD203B41FA5}">
                      <a16:colId xmlns:a16="http://schemas.microsoft.com/office/drawing/2014/main" val="20003"/>
                    </a:ext>
                  </a:extLst>
                </a:gridCol>
                <a:gridCol w="711200">
                  <a:extLst>
                    <a:ext uri="{9D8B030D-6E8A-4147-A177-3AD203B41FA5}">
                      <a16:colId xmlns:a16="http://schemas.microsoft.com/office/drawing/2014/main" val="20004"/>
                    </a:ext>
                  </a:extLst>
                </a:gridCol>
              </a:tblGrid>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MUX</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1000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ECAP1.OUT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CMPSS1.CTRIPOUTL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2"/>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ECAP2.OUT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CMPSS2.CTRIPOUTL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ECAP3.OUT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CMPSS3.CTRIPOUTL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ADCCEVT3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6"/>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ADCAEVT4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ECAP4.OUT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7"/>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7</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CMPSS4.CTRIPOUTL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a:solidFill>
                            <a:schemeClr val="tx1"/>
                          </a:solidFill>
                          <a:effectLst/>
                          <a:latin typeface="Arial Narrow" panose="020B0606020202030204" pitchFamily="34" charset="0"/>
                        </a:rPr>
                        <a:t>ADCCEVT4</a:t>
                      </a:r>
                      <a:endParaRPr lang="en-US" sz="80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8"/>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8</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ECAP5.OUT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09"/>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9</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CMPSS5.CTRIPOUTL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0"/>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10</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ECAP6.OUT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1"/>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11</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CMPSS6.CTRIPOUTL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INPUTXBAR6</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2"/>
                  </a:ext>
                </a:extLst>
              </a:tr>
              <a:tr h="138417">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12</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 </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3"/>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CMPSS7.CTRIPOUTL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ADCSOCA</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ADCDEVT3</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4"/>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CMPSS8.CTRIPOUTH</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CMPSS8.CTRIPH_OR_CTRIPL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ADCBEVT4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EXTSYNCOUT</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5"/>
                  </a:ext>
                </a:extLst>
              </a:tr>
              <a:tr h="145672">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15</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algn="ctr">
                        <a:spcBef>
                          <a:spcPts val="0"/>
                        </a:spcBef>
                        <a:spcAft>
                          <a:spcPts val="0"/>
                        </a:spcAft>
                      </a:pPr>
                      <a:r>
                        <a:rPr lang="en-US" sz="800" dirty="0" smtClean="0">
                          <a:solidFill>
                            <a:schemeClr val="tx1"/>
                          </a:solidFill>
                          <a:effectLst/>
                          <a:latin typeface="Arial Narrow" panose="020B0606020202030204" pitchFamily="34" charset="0"/>
                        </a:rPr>
                        <a:t>CMPSS8.CTRIPOUTL</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ADCSOCB</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algn="ctr">
                        <a:spcBef>
                          <a:spcPts val="0"/>
                        </a:spcBef>
                        <a:spcAft>
                          <a:spcPts val="0"/>
                        </a:spcAft>
                      </a:pPr>
                      <a:r>
                        <a:rPr lang="en-US" sz="800" dirty="0">
                          <a:solidFill>
                            <a:schemeClr val="tx1"/>
                          </a:solidFill>
                          <a:effectLst/>
                          <a:latin typeface="Arial Narrow" panose="020B0606020202030204" pitchFamily="34" charset="0"/>
                        </a:rPr>
                        <a:t>ADCDEVT4</a:t>
                      </a:r>
                      <a:endParaRPr lang="en-US" sz="800" dirty="0">
                        <a:solidFill>
                          <a:schemeClr val="tx1"/>
                        </a:solidFill>
                        <a:effectLst/>
                        <a:latin typeface="Arial Narrow" panose="020B0606020202030204" pitchFamily="34" charset="0"/>
                        <a:ea typeface="Times New Roman"/>
                      </a:endParaRPr>
                    </a:p>
                  </a:txBody>
                  <a:tcPr marL="61346" marR="6134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0016"/>
                  </a:ext>
                </a:extLst>
              </a:tr>
            </a:tbl>
          </a:graphicData>
        </a:graphic>
      </p:graphicFrame>
      <p:grpSp>
        <p:nvGrpSpPr>
          <p:cNvPr id="97" name="Group 96"/>
          <p:cNvGrpSpPr/>
          <p:nvPr/>
        </p:nvGrpSpPr>
        <p:grpSpPr>
          <a:xfrm>
            <a:off x="476505" y="703554"/>
            <a:ext cx="8179815" cy="3552702"/>
            <a:chOff x="415545" y="723874"/>
            <a:chExt cx="8179815" cy="3552702"/>
          </a:xfrm>
        </p:grpSpPr>
        <p:cxnSp>
          <p:nvCxnSpPr>
            <p:cNvPr id="98" name="Straight Connector 97"/>
            <p:cNvCxnSpPr/>
            <p:nvPr/>
          </p:nvCxnSpPr>
          <p:spPr bwMode="auto">
            <a:xfrm>
              <a:off x="2048228" y="133495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99" name="Straight Connector 98"/>
            <p:cNvCxnSpPr/>
            <p:nvPr/>
          </p:nvCxnSpPr>
          <p:spPr bwMode="auto">
            <a:xfrm>
              <a:off x="2048228" y="238905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0" name="Straight Connector 99"/>
            <p:cNvCxnSpPr/>
            <p:nvPr/>
          </p:nvCxnSpPr>
          <p:spPr bwMode="auto">
            <a:xfrm>
              <a:off x="2048228" y="388130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1" name="Straight Connector 100"/>
            <p:cNvCxnSpPr/>
            <p:nvPr/>
          </p:nvCxnSpPr>
          <p:spPr bwMode="auto">
            <a:xfrm>
              <a:off x="2994378" y="128415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2" name="Straight Connector 101"/>
            <p:cNvCxnSpPr/>
            <p:nvPr/>
          </p:nvCxnSpPr>
          <p:spPr bwMode="auto">
            <a:xfrm>
              <a:off x="6004278" y="203345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3" name="Straight Connector 102"/>
            <p:cNvCxnSpPr/>
            <p:nvPr/>
          </p:nvCxnSpPr>
          <p:spPr bwMode="auto">
            <a:xfrm>
              <a:off x="7280628" y="2757358"/>
              <a:ext cx="0" cy="178990"/>
            </a:xfrm>
            <a:prstGeom prst="line">
              <a:avLst/>
            </a:prstGeom>
            <a:solidFill>
              <a:schemeClr val="accent1"/>
            </a:solidFill>
            <a:ln w="12700" cap="flat" cmpd="sng" algn="ctr">
              <a:solidFill>
                <a:schemeClr val="tx2"/>
              </a:solidFill>
              <a:prstDash val="sysDash"/>
              <a:round/>
              <a:headEnd type="none" w="sm" len="sm"/>
              <a:tailEnd type="none" w="sm" len="sm"/>
            </a:ln>
            <a:effectLst/>
          </p:spPr>
        </p:cxnSp>
        <p:cxnSp>
          <p:nvCxnSpPr>
            <p:cNvPr id="104" name="Straight Connector 103"/>
            <p:cNvCxnSpPr/>
            <p:nvPr/>
          </p:nvCxnSpPr>
          <p:spPr bwMode="auto">
            <a:xfrm>
              <a:off x="7327885" y="2475440"/>
              <a:ext cx="1267475" cy="0"/>
            </a:xfrm>
            <a:prstGeom prst="line">
              <a:avLst/>
            </a:prstGeom>
            <a:solidFill>
              <a:schemeClr val="accent1"/>
            </a:solidFill>
            <a:ln w="12700" cap="flat" cmpd="sng" algn="ctr">
              <a:solidFill>
                <a:schemeClr val="tx1"/>
              </a:solidFill>
              <a:prstDash val="solid"/>
              <a:round/>
              <a:headEnd type="none" w="sm" len="sm"/>
              <a:tailEnd type="triangle" w="med" len="med"/>
            </a:ln>
            <a:effectLst/>
          </p:spPr>
        </p:cxnSp>
        <p:cxnSp>
          <p:nvCxnSpPr>
            <p:cNvPr id="106" name="Straight Connector 105"/>
            <p:cNvCxnSpPr/>
            <p:nvPr/>
          </p:nvCxnSpPr>
          <p:spPr bwMode="auto">
            <a:xfrm>
              <a:off x="4213341" y="2298271"/>
              <a:ext cx="1752198"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07" name="Straight Connector 106"/>
            <p:cNvCxnSpPr>
              <a:stCxn id="137" idx="3"/>
            </p:cNvCxnSpPr>
            <p:nvPr/>
          </p:nvCxnSpPr>
          <p:spPr bwMode="auto">
            <a:xfrm>
              <a:off x="5608090" y="2679352"/>
              <a:ext cx="318713"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08" name="Rectangle 107"/>
            <p:cNvSpPr/>
            <p:nvPr/>
          </p:nvSpPr>
          <p:spPr bwMode="auto">
            <a:xfrm>
              <a:off x="2763191" y="1471339"/>
              <a:ext cx="449248" cy="1559907"/>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109" name="Straight Connector 108"/>
            <p:cNvCxnSpPr/>
            <p:nvPr/>
          </p:nvCxnSpPr>
          <p:spPr bwMode="auto">
            <a:xfrm>
              <a:off x="3103348" y="1763449"/>
              <a:ext cx="706017"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10" name="Straight Connector 109"/>
            <p:cNvCxnSpPr/>
            <p:nvPr/>
          </p:nvCxnSpPr>
          <p:spPr bwMode="auto">
            <a:xfrm>
              <a:off x="3109972" y="2131417"/>
              <a:ext cx="852544"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12" name="Straight Connector 111"/>
            <p:cNvCxnSpPr/>
            <p:nvPr/>
          </p:nvCxnSpPr>
          <p:spPr bwMode="auto">
            <a:xfrm>
              <a:off x="3109972" y="2860729"/>
              <a:ext cx="775593" cy="0"/>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13" name="Elbow Connector 112"/>
            <p:cNvCxnSpPr/>
            <p:nvPr/>
          </p:nvCxnSpPr>
          <p:spPr bwMode="auto">
            <a:xfrm flipV="1">
              <a:off x="2103890" y="2862859"/>
              <a:ext cx="767614" cy="763497"/>
            </a:xfrm>
            <a:prstGeom prst="bentConnector3">
              <a:avLst>
                <a:gd name="adj1" fmla="val 42001"/>
              </a:avLst>
            </a:prstGeom>
            <a:solidFill>
              <a:schemeClr val="accent1"/>
            </a:solidFill>
            <a:ln w="12700" cap="flat" cmpd="sng" algn="ctr">
              <a:solidFill>
                <a:schemeClr val="tx1"/>
              </a:solidFill>
              <a:prstDash val="solid"/>
              <a:round/>
              <a:headEnd type="none" w="sm" len="sm"/>
              <a:tailEnd type="none" w="sm" len="sm"/>
            </a:ln>
            <a:effectLst/>
          </p:spPr>
        </p:cxnSp>
        <p:cxnSp>
          <p:nvCxnSpPr>
            <p:cNvPr id="114" name="Straight Connector 113"/>
            <p:cNvCxnSpPr/>
            <p:nvPr/>
          </p:nvCxnSpPr>
          <p:spPr bwMode="auto">
            <a:xfrm>
              <a:off x="2120904" y="2132191"/>
              <a:ext cx="751836"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15" name="Elbow Connector 114"/>
            <p:cNvCxnSpPr/>
            <p:nvPr/>
          </p:nvCxnSpPr>
          <p:spPr bwMode="auto">
            <a:xfrm>
              <a:off x="2011324" y="1086306"/>
              <a:ext cx="861416" cy="677143"/>
            </a:xfrm>
            <a:prstGeom prst="bentConnector3">
              <a:avLst>
                <a:gd name="adj1" fmla="val 47877"/>
              </a:avLst>
            </a:prstGeom>
            <a:solidFill>
              <a:schemeClr val="accent1"/>
            </a:solidFill>
            <a:ln w="12700" cap="flat" cmpd="sng" algn="ctr">
              <a:solidFill>
                <a:schemeClr val="tx1"/>
              </a:solidFill>
              <a:prstDash val="solid"/>
              <a:round/>
              <a:headEnd type="none" w="sm" len="sm"/>
              <a:tailEnd type="none" w="sm" len="sm"/>
            </a:ln>
            <a:effectLst/>
          </p:spPr>
        </p:cxnSp>
        <p:grpSp>
          <p:nvGrpSpPr>
            <p:cNvPr id="116" name="Group 115"/>
            <p:cNvGrpSpPr/>
            <p:nvPr/>
          </p:nvGrpSpPr>
          <p:grpSpPr>
            <a:xfrm>
              <a:off x="1282640" y="723874"/>
              <a:ext cx="868060" cy="735566"/>
              <a:chOff x="4577020" y="3103174"/>
              <a:chExt cx="868060" cy="735566"/>
            </a:xfrm>
          </p:grpSpPr>
          <p:sp>
            <p:nvSpPr>
              <p:cNvPr id="174" name="AutoShape 77"/>
              <p:cNvSpPr>
                <a:spLocks noChangeArrowheads="1"/>
              </p:cNvSpPr>
              <p:nvPr/>
            </p:nvSpPr>
            <p:spPr bwMode="auto">
              <a:xfrm rot="16200000" flipH="1">
                <a:off x="4929047" y="3334487"/>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5" name="Text Box 79"/>
              <p:cNvSpPr txBox="1">
                <a:spLocks noChangeArrowheads="1"/>
              </p:cNvSpPr>
              <p:nvPr/>
            </p:nvSpPr>
            <p:spPr bwMode="auto">
              <a:xfrm>
                <a:off x="5146600" y="3320555"/>
                <a:ext cx="298480"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0</a:t>
                </a:r>
                <a:endParaRPr lang="en-US" sz="1600" b="0" dirty="0">
                  <a:effectLst/>
                  <a:latin typeface="Arial" charset="0"/>
                </a:endParaRPr>
              </a:p>
            </p:txBody>
          </p:sp>
          <p:cxnSp>
            <p:nvCxnSpPr>
              <p:cNvPr id="176" name="Straight Arrow Connector 175"/>
              <p:cNvCxnSpPr/>
              <p:nvPr/>
            </p:nvCxnSpPr>
            <p:spPr bwMode="auto">
              <a:xfrm>
                <a:off x="4869639" y="319169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77" name="Straight Arrow Connector 176"/>
              <p:cNvCxnSpPr/>
              <p:nvPr/>
            </p:nvCxnSpPr>
            <p:spPr bwMode="auto">
              <a:xfrm>
                <a:off x="4869639" y="3368643"/>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78" name="Straight Arrow Connector 177"/>
              <p:cNvCxnSpPr/>
              <p:nvPr/>
            </p:nvCxnSpPr>
            <p:spPr bwMode="auto">
              <a:xfrm>
                <a:off x="4869639" y="35455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79" name="Straight Arrow Connector 178"/>
              <p:cNvCxnSpPr/>
              <p:nvPr/>
            </p:nvCxnSpPr>
            <p:spPr bwMode="auto">
              <a:xfrm>
                <a:off x="4869639" y="3722531"/>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80" name="Text Box 79"/>
              <p:cNvSpPr txBox="1">
                <a:spLocks noChangeArrowheads="1"/>
              </p:cNvSpPr>
              <p:nvPr/>
            </p:nvSpPr>
            <p:spPr bwMode="auto">
              <a:xfrm>
                <a:off x="4577020" y="3104795"/>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0.1</a:t>
                </a:r>
                <a:endParaRPr lang="en-US" sz="1600" b="0" dirty="0">
                  <a:effectLst/>
                  <a:latin typeface="Arial" charset="0"/>
                </a:endParaRPr>
              </a:p>
            </p:txBody>
          </p:sp>
          <p:sp>
            <p:nvSpPr>
              <p:cNvPr id="181" name="Text Box 79"/>
              <p:cNvSpPr txBox="1">
                <a:spLocks noChangeArrowheads="1"/>
              </p:cNvSpPr>
              <p:nvPr/>
            </p:nvSpPr>
            <p:spPr bwMode="auto">
              <a:xfrm>
                <a:off x="4577020" y="3283784"/>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0.2</a:t>
                </a:r>
                <a:endParaRPr lang="en-US" sz="1600" b="0" dirty="0">
                  <a:effectLst/>
                  <a:latin typeface="Arial" charset="0"/>
                </a:endParaRPr>
              </a:p>
            </p:txBody>
          </p:sp>
          <p:sp>
            <p:nvSpPr>
              <p:cNvPr id="182" name="Text Box 79"/>
              <p:cNvSpPr txBox="1">
                <a:spLocks noChangeArrowheads="1"/>
              </p:cNvSpPr>
              <p:nvPr/>
            </p:nvSpPr>
            <p:spPr bwMode="auto">
              <a:xfrm>
                <a:off x="4577020" y="3462773"/>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0.3</a:t>
                </a:r>
                <a:endParaRPr lang="en-US" sz="1600" b="0" dirty="0">
                  <a:effectLst/>
                  <a:latin typeface="Arial" charset="0"/>
                </a:endParaRPr>
              </a:p>
            </p:txBody>
          </p:sp>
          <p:sp>
            <p:nvSpPr>
              <p:cNvPr id="183" name="Text Box 79"/>
              <p:cNvSpPr txBox="1">
                <a:spLocks noChangeArrowheads="1"/>
              </p:cNvSpPr>
              <p:nvPr/>
            </p:nvSpPr>
            <p:spPr bwMode="auto">
              <a:xfrm>
                <a:off x="4577020" y="3641763"/>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0.4</a:t>
                </a:r>
                <a:endParaRPr lang="en-US" sz="1600" b="0" dirty="0">
                  <a:effectLst/>
                  <a:latin typeface="Arial" charset="0"/>
                </a:endParaRPr>
              </a:p>
            </p:txBody>
          </p:sp>
        </p:grpSp>
        <p:grpSp>
          <p:nvGrpSpPr>
            <p:cNvPr id="117" name="Group 116"/>
            <p:cNvGrpSpPr/>
            <p:nvPr/>
          </p:nvGrpSpPr>
          <p:grpSpPr>
            <a:xfrm>
              <a:off x="1282640" y="1772130"/>
              <a:ext cx="868060" cy="735566"/>
              <a:chOff x="4729420" y="4151430"/>
              <a:chExt cx="868060" cy="735566"/>
            </a:xfrm>
          </p:grpSpPr>
          <p:sp>
            <p:nvSpPr>
              <p:cNvPr id="164" name="AutoShape 77"/>
              <p:cNvSpPr>
                <a:spLocks noChangeArrowheads="1"/>
              </p:cNvSpPr>
              <p:nvPr/>
            </p:nvSpPr>
            <p:spPr bwMode="auto">
              <a:xfrm rot="16200000" flipH="1">
                <a:off x="5081447" y="4382743"/>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65" name="Text Box 79"/>
              <p:cNvSpPr txBox="1">
                <a:spLocks noChangeArrowheads="1"/>
              </p:cNvSpPr>
              <p:nvPr/>
            </p:nvSpPr>
            <p:spPr bwMode="auto">
              <a:xfrm>
                <a:off x="5299000" y="4368811"/>
                <a:ext cx="298480"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1</a:t>
                </a:r>
                <a:endParaRPr lang="en-US" sz="1600" b="0" dirty="0">
                  <a:effectLst/>
                  <a:latin typeface="Arial" charset="0"/>
                </a:endParaRPr>
              </a:p>
            </p:txBody>
          </p:sp>
          <p:cxnSp>
            <p:nvCxnSpPr>
              <p:cNvPr id="166" name="Straight Arrow Connector 165"/>
              <p:cNvCxnSpPr/>
              <p:nvPr/>
            </p:nvCxnSpPr>
            <p:spPr bwMode="auto">
              <a:xfrm>
                <a:off x="5022039" y="4239955"/>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7" name="Straight Arrow Connector 166"/>
              <p:cNvCxnSpPr/>
              <p:nvPr/>
            </p:nvCxnSpPr>
            <p:spPr bwMode="auto">
              <a:xfrm>
                <a:off x="5022039" y="441689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8" name="Straight Arrow Connector 167"/>
              <p:cNvCxnSpPr/>
              <p:nvPr/>
            </p:nvCxnSpPr>
            <p:spPr bwMode="auto">
              <a:xfrm>
                <a:off x="5022039" y="4593843"/>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69" name="Straight Arrow Connector 168"/>
              <p:cNvCxnSpPr/>
              <p:nvPr/>
            </p:nvCxnSpPr>
            <p:spPr bwMode="auto">
              <a:xfrm>
                <a:off x="5022039" y="47707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70" name="Text Box 79"/>
              <p:cNvSpPr txBox="1">
                <a:spLocks noChangeArrowheads="1"/>
              </p:cNvSpPr>
              <p:nvPr/>
            </p:nvSpPr>
            <p:spPr bwMode="auto">
              <a:xfrm>
                <a:off x="4729420" y="4153051"/>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1.1</a:t>
                </a:r>
                <a:endParaRPr lang="en-US" sz="1600" b="0" dirty="0">
                  <a:effectLst/>
                  <a:latin typeface="Arial" charset="0"/>
                </a:endParaRPr>
              </a:p>
            </p:txBody>
          </p:sp>
          <p:sp>
            <p:nvSpPr>
              <p:cNvPr id="171" name="Text Box 79"/>
              <p:cNvSpPr txBox="1">
                <a:spLocks noChangeArrowheads="1"/>
              </p:cNvSpPr>
              <p:nvPr/>
            </p:nvSpPr>
            <p:spPr bwMode="auto">
              <a:xfrm>
                <a:off x="4729420" y="4332040"/>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1.2</a:t>
                </a:r>
                <a:endParaRPr lang="en-US" sz="1600" b="0" dirty="0">
                  <a:effectLst/>
                  <a:latin typeface="Arial" charset="0"/>
                </a:endParaRPr>
              </a:p>
            </p:txBody>
          </p:sp>
          <p:sp>
            <p:nvSpPr>
              <p:cNvPr id="172" name="Text Box 79"/>
              <p:cNvSpPr txBox="1">
                <a:spLocks noChangeArrowheads="1"/>
              </p:cNvSpPr>
              <p:nvPr/>
            </p:nvSpPr>
            <p:spPr bwMode="auto">
              <a:xfrm>
                <a:off x="4729420" y="4511029"/>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1.3</a:t>
                </a:r>
                <a:endParaRPr lang="en-US" sz="1600" b="0" dirty="0">
                  <a:effectLst/>
                  <a:latin typeface="Arial" charset="0"/>
                </a:endParaRPr>
              </a:p>
            </p:txBody>
          </p:sp>
          <p:sp>
            <p:nvSpPr>
              <p:cNvPr id="173" name="Text Box 79"/>
              <p:cNvSpPr txBox="1">
                <a:spLocks noChangeArrowheads="1"/>
              </p:cNvSpPr>
              <p:nvPr/>
            </p:nvSpPr>
            <p:spPr bwMode="auto">
              <a:xfrm>
                <a:off x="4729420" y="4690019"/>
                <a:ext cx="285335"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1.4</a:t>
                </a:r>
                <a:endParaRPr lang="en-US" sz="1600" b="0" dirty="0">
                  <a:effectLst/>
                  <a:latin typeface="Arial" charset="0"/>
                </a:endParaRPr>
              </a:p>
            </p:txBody>
          </p:sp>
        </p:grpSp>
        <p:grpSp>
          <p:nvGrpSpPr>
            <p:cNvPr id="118" name="Group 117"/>
            <p:cNvGrpSpPr/>
            <p:nvPr/>
          </p:nvGrpSpPr>
          <p:grpSpPr>
            <a:xfrm>
              <a:off x="1174690" y="3267582"/>
              <a:ext cx="1040164" cy="735566"/>
              <a:chOff x="4771372" y="5067762"/>
              <a:chExt cx="1040164" cy="735566"/>
            </a:xfrm>
          </p:grpSpPr>
          <p:sp>
            <p:nvSpPr>
              <p:cNvPr id="154" name="AutoShape 77"/>
              <p:cNvSpPr>
                <a:spLocks noChangeArrowheads="1"/>
              </p:cNvSpPr>
              <p:nvPr/>
            </p:nvSpPr>
            <p:spPr bwMode="auto">
              <a:xfrm rot="16200000" flipH="1">
                <a:off x="5233847" y="5299075"/>
                <a:ext cx="717550" cy="254923"/>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55" name="Text Box 79"/>
              <p:cNvSpPr txBox="1">
                <a:spLocks noChangeArrowheads="1"/>
              </p:cNvSpPr>
              <p:nvPr/>
            </p:nvSpPr>
            <p:spPr bwMode="auto">
              <a:xfrm>
                <a:off x="5399244" y="5285143"/>
                <a:ext cx="412292" cy="289310"/>
              </a:xfrm>
              <a:prstGeom prst="rect">
                <a:avLst/>
              </a:prstGeom>
              <a:noFill/>
              <a:ln w="12700" algn="ctr">
                <a:noFill/>
                <a:miter lim="800000"/>
                <a:headEnd type="none" w="sm" len="sm"/>
                <a:tailEnd type="none" w="sm" len="sm"/>
              </a:ln>
              <a:effectLst/>
            </p:spPr>
            <p:txBody>
              <a:bodyPr wrap="none">
                <a:spAutoFit/>
              </a:bodyPr>
              <a:lstStyle/>
              <a:p>
                <a:r>
                  <a:rPr lang="en-US" sz="1600" b="0" dirty="0" smtClean="0">
                    <a:effectLst/>
                    <a:latin typeface="Arial" charset="0"/>
                  </a:rPr>
                  <a:t>31</a:t>
                </a:r>
                <a:endParaRPr lang="en-US" sz="1600" b="0" dirty="0">
                  <a:effectLst/>
                  <a:latin typeface="Arial" charset="0"/>
                </a:endParaRPr>
              </a:p>
            </p:txBody>
          </p:sp>
          <p:cxnSp>
            <p:nvCxnSpPr>
              <p:cNvPr id="156" name="Straight Arrow Connector 155"/>
              <p:cNvCxnSpPr/>
              <p:nvPr/>
            </p:nvCxnSpPr>
            <p:spPr bwMode="auto">
              <a:xfrm>
                <a:off x="5174439" y="5156287"/>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7" name="Straight Arrow Connector 156"/>
              <p:cNvCxnSpPr/>
              <p:nvPr/>
            </p:nvCxnSpPr>
            <p:spPr bwMode="auto">
              <a:xfrm>
                <a:off x="5174439" y="5333231"/>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8" name="Straight Arrow Connector 157"/>
              <p:cNvCxnSpPr/>
              <p:nvPr/>
            </p:nvCxnSpPr>
            <p:spPr bwMode="auto">
              <a:xfrm>
                <a:off x="5174439" y="5510175"/>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159" name="Straight Arrow Connector 158"/>
              <p:cNvCxnSpPr/>
              <p:nvPr/>
            </p:nvCxnSpPr>
            <p:spPr bwMode="auto">
              <a:xfrm>
                <a:off x="5174439" y="5687119"/>
                <a:ext cx="283097" cy="0"/>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sp>
            <p:nvSpPr>
              <p:cNvPr id="160" name="Text Box 79"/>
              <p:cNvSpPr txBox="1">
                <a:spLocks noChangeArrowheads="1"/>
              </p:cNvSpPr>
              <p:nvPr/>
            </p:nvSpPr>
            <p:spPr bwMode="auto">
              <a:xfrm>
                <a:off x="4771372" y="5069383"/>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31.1</a:t>
                </a:r>
                <a:endParaRPr lang="en-US" sz="1600" b="0" dirty="0">
                  <a:effectLst/>
                  <a:latin typeface="Arial" charset="0"/>
                </a:endParaRPr>
              </a:p>
            </p:txBody>
          </p:sp>
          <p:sp>
            <p:nvSpPr>
              <p:cNvPr id="161" name="Text Box 79"/>
              <p:cNvSpPr txBox="1">
                <a:spLocks noChangeArrowheads="1"/>
              </p:cNvSpPr>
              <p:nvPr/>
            </p:nvSpPr>
            <p:spPr bwMode="auto">
              <a:xfrm>
                <a:off x="4771372" y="5248372"/>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31.2</a:t>
                </a:r>
                <a:endParaRPr lang="en-US" sz="1600" b="0" dirty="0">
                  <a:effectLst/>
                  <a:latin typeface="Arial" charset="0"/>
                </a:endParaRPr>
              </a:p>
            </p:txBody>
          </p:sp>
          <p:sp>
            <p:nvSpPr>
              <p:cNvPr id="162" name="Text Box 79"/>
              <p:cNvSpPr txBox="1">
                <a:spLocks noChangeArrowheads="1"/>
              </p:cNvSpPr>
              <p:nvPr/>
            </p:nvSpPr>
            <p:spPr bwMode="auto">
              <a:xfrm>
                <a:off x="4771372" y="5427361"/>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31.3</a:t>
                </a:r>
                <a:endParaRPr lang="en-US" sz="1600" b="0" dirty="0">
                  <a:effectLst/>
                  <a:latin typeface="Arial" charset="0"/>
                </a:endParaRPr>
              </a:p>
            </p:txBody>
          </p:sp>
          <p:sp>
            <p:nvSpPr>
              <p:cNvPr id="163" name="Text Box 79"/>
              <p:cNvSpPr txBox="1">
                <a:spLocks noChangeArrowheads="1"/>
              </p:cNvSpPr>
              <p:nvPr/>
            </p:nvSpPr>
            <p:spPr bwMode="auto">
              <a:xfrm>
                <a:off x="4771372" y="5606351"/>
                <a:ext cx="399148"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b="0" dirty="0" smtClean="0">
                    <a:effectLst/>
                    <a:latin typeface="Arial" charset="0"/>
                  </a:rPr>
                  <a:t>31.4</a:t>
                </a:r>
                <a:endParaRPr lang="en-US" sz="1600" b="0" dirty="0">
                  <a:effectLst/>
                  <a:latin typeface="Arial" charset="0"/>
                </a:endParaRPr>
              </a:p>
            </p:txBody>
          </p:sp>
        </p:grpSp>
        <p:cxnSp>
          <p:nvCxnSpPr>
            <p:cNvPr id="119" name="Straight Connector 118"/>
            <p:cNvCxnSpPr/>
            <p:nvPr/>
          </p:nvCxnSpPr>
          <p:spPr bwMode="auto">
            <a:xfrm flipV="1">
              <a:off x="2872740" y="1556013"/>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20" name="Straight Connector 119"/>
            <p:cNvCxnSpPr/>
            <p:nvPr/>
          </p:nvCxnSpPr>
          <p:spPr bwMode="auto">
            <a:xfrm flipV="1">
              <a:off x="2872740" y="1930303"/>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121" name="Straight Connector 120"/>
            <p:cNvCxnSpPr/>
            <p:nvPr/>
          </p:nvCxnSpPr>
          <p:spPr bwMode="auto">
            <a:xfrm flipV="1">
              <a:off x="2872740" y="2657431"/>
              <a:ext cx="203778" cy="203778"/>
            </a:xfrm>
            <a:prstGeom prst="line">
              <a:avLst/>
            </a:prstGeom>
            <a:solidFill>
              <a:schemeClr val="accent1"/>
            </a:solidFill>
            <a:ln w="12700" cap="flat" cmpd="sng" algn="ctr">
              <a:solidFill>
                <a:schemeClr val="tx1"/>
              </a:solidFill>
              <a:prstDash val="solid"/>
              <a:round/>
              <a:headEnd type="oval" w="med" len="med"/>
              <a:tailEnd type="none" w="sm" len="sm"/>
            </a:ln>
            <a:effectLst/>
          </p:spPr>
        </p:cxnSp>
        <p:grpSp>
          <p:nvGrpSpPr>
            <p:cNvPr id="122" name="Group 58"/>
            <p:cNvGrpSpPr>
              <a:grpSpLocks/>
            </p:cNvGrpSpPr>
            <p:nvPr/>
          </p:nvGrpSpPr>
          <p:grpSpPr bwMode="auto">
            <a:xfrm>
              <a:off x="1983543" y="2856782"/>
              <a:ext cx="55562" cy="287337"/>
              <a:chOff x="4453" y="3249"/>
              <a:chExt cx="35" cy="181"/>
            </a:xfrm>
          </p:grpSpPr>
          <p:sp>
            <p:nvSpPr>
              <p:cNvPr id="151"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52"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53"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grpSp>
          <p:nvGrpSpPr>
            <p:cNvPr id="124" name="Group 58"/>
            <p:cNvGrpSpPr>
              <a:grpSpLocks/>
            </p:cNvGrpSpPr>
            <p:nvPr/>
          </p:nvGrpSpPr>
          <p:grpSpPr bwMode="auto">
            <a:xfrm>
              <a:off x="2951874" y="2306288"/>
              <a:ext cx="55562" cy="287337"/>
              <a:chOff x="4489" y="3249"/>
              <a:chExt cx="35" cy="181"/>
            </a:xfrm>
          </p:grpSpPr>
          <p:sp>
            <p:nvSpPr>
              <p:cNvPr id="148" name="Oval 59"/>
              <p:cNvSpPr>
                <a:spLocks noChangeArrowheads="1"/>
              </p:cNvSpPr>
              <p:nvPr/>
            </p:nvSpPr>
            <p:spPr bwMode="auto">
              <a:xfrm>
                <a:off x="4489"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49" name="Oval 60"/>
              <p:cNvSpPr>
                <a:spLocks noChangeArrowheads="1"/>
              </p:cNvSpPr>
              <p:nvPr/>
            </p:nvSpPr>
            <p:spPr bwMode="auto">
              <a:xfrm>
                <a:off x="4489"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150" name="Oval 61"/>
              <p:cNvSpPr>
                <a:spLocks noChangeArrowheads="1"/>
              </p:cNvSpPr>
              <p:nvPr/>
            </p:nvSpPr>
            <p:spPr bwMode="auto">
              <a:xfrm>
                <a:off x="4489"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grpSp>
        <p:sp>
          <p:nvSpPr>
            <p:cNvPr id="126" name="AutoShape 65"/>
            <p:cNvSpPr>
              <a:spLocks noChangeArrowheads="1"/>
            </p:cNvSpPr>
            <p:nvPr/>
          </p:nvSpPr>
          <p:spPr bwMode="auto">
            <a:xfrm flipH="1">
              <a:off x="3660891" y="1556013"/>
              <a:ext cx="603250" cy="1495553"/>
            </a:xfrm>
            <a:prstGeom prst="moon">
              <a:avLst>
                <a:gd name="adj" fmla="val 68475"/>
              </a:avLst>
            </a:prstGeom>
            <a:solidFill>
              <a:schemeClr val="accent1"/>
            </a:solidFill>
            <a:ln w="19050">
              <a:solidFill>
                <a:schemeClr val="tx1"/>
              </a:solidFill>
              <a:miter lim="800000"/>
              <a:headEnd type="none" w="sm" len="sm"/>
              <a:tailEnd type="none" w="sm" len="sm"/>
            </a:ln>
            <a:effectLst/>
          </p:spPr>
          <p:txBody>
            <a:bodyPr wrap="none" anchor="ctr"/>
            <a:lstStyle/>
            <a:p>
              <a:endParaRPr lang="en-US">
                <a:effectLst/>
              </a:endParaRPr>
            </a:p>
          </p:txBody>
        </p:sp>
        <p:cxnSp>
          <p:nvCxnSpPr>
            <p:cNvPr id="127" name="Straight Connector 126"/>
            <p:cNvCxnSpPr/>
            <p:nvPr/>
          </p:nvCxnSpPr>
          <p:spPr bwMode="auto">
            <a:xfrm rot="5400000" flipH="1">
              <a:off x="6792855" y="2313948"/>
              <a:ext cx="1" cy="675165"/>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28" name="Straight Connector 127"/>
            <p:cNvCxnSpPr/>
            <p:nvPr/>
          </p:nvCxnSpPr>
          <p:spPr bwMode="auto">
            <a:xfrm rot="5400000" flipH="1">
              <a:off x="6795075" y="1985398"/>
              <a:ext cx="1" cy="671654"/>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nvGrpSpPr>
            <p:cNvPr id="130" name="Group 129"/>
            <p:cNvGrpSpPr/>
            <p:nvPr/>
          </p:nvGrpSpPr>
          <p:grpSpPr>
            <a:xfrm rot="5400000">
              <a:off x="6674042" y="2479522"/>
              <a:ext cx="254100" cy="348218"/>
              <a:chOff x="4965089" y="6133953"/>
              <a:chExt cx="254100" cy="348218"/>
            </a:xfrm>
          </p:grpSpPr>
          <p:sp>
            <p:nvSpPr>
              <p:cNvPr id="146" name="Isosceles Triangle 145"/>
              <p:cNvSpPr/>
              <p:nvPr/>
            </p:nvSpPr>
            <p:spPr bwMode="auto">
              <a:xfrm>
                <a:off x="4965089" y="6263119"/>
                <a:ext cx="254100" cy="219052"/>
              </a:xfrm>
              <a:prstGeom prst="triangl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147" name="Oval 87"/>
              <p:cNvSpPr>
                <a:spLocks noChangeArrowheads="1"/>
              </p:cNvSpPr>
              <p:nvPr/>
            </p:nvSpPr>
            <p:spPr bwMode="auto">
              <a:xfrm>
                <a:off x="5028645" y="6133953"/>
                <a:ext cx="129410" cy="12941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effectLst/>
                </a:endParaRPr>
              </a:p>
            </p:txBody>
          </p:sp>
        </p:grpSp>
        <p:cxnSp>
          <p:nvCxnSpPr>
            <p:cNvPr id="131" name="Straight Connector 130"/>
            <p:cNvCxnSpPr/>
            <p:nvPr/>
          </p:nvCxnSpPr>
          <p:spPr bwMode="auto">
            <a:xfrm>
              <a:off x="6454162" y="2317960"/>
              <a:ext cx="0" cy="336477"/>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32" name="Straight Connector 131"/>
            <p:cNvCxnSpPr/>
            <p:nvPr/>
          </p:nvCxnSpPr>
          <p:spPr bwMode="auto">
            <a:xfrm>
              <a:off x="5955379" y="2484729"/>
              <a:ext cx="488586" cy="0"/>
            </a:xfrm>
            <a:prstGeom prst="line">
              <a:avLst/>
            </a:prstGeom>
            <a:solidFill>
              <a:schemeClr val="accent1"/>
            </a:solidFill>
            <a:ln w="12700" cap="flat" cmpd="sng" algn="ctr">
              <a:solidFill>
                <a:schemeClr val="tx1"/>
              </a:solidFill>
              <a:prstDash val="solid"/>
              <a:round/>
              <a:headEnd type="none" w="sm" len="sm"/>
              <a:tailEnd type="oval" w="med" len="med"/>
            </a:ln>
            <a:effectLst/>
          </p:spPr>
        </p:cxnSp>
        <p:sp>
          <p:nvSpPr>
            <p:cNvPr id="134" name="AutoShape 77"/>
            <p:cNvSpPr>
              <a:spLocks noChangeArrowheads="1"/>
            </p:cNvSpPr>
            <p:nvPr/>
          </p:nvSpPr>
          <p:spPr bwMode="auto">
            <a:xfrm rot="16200000" flipH="1">
              <a:off x="6886924" y="2354553"/>
              <a:ext cx="717550" cy="26035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6" name="AutoShape 77"/>
            <p:cNvSpPr>
              <a:spLocks noChangeArrowheads="1"/>
            </p:cNvSpPr>
            <p:nvPr/>
          </p:nvSpPr>
          <p:spPr bwMode="auto">
            <a:xfrm rot="16200000" flipH="1">
              <a:off x="5657564" y="2374873"/>
              <a:ext cx="717550" cy="260351"/>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37" name="TextBox 136"/>
            <p:cNvSpPr txBox="1"/>
            <p:nvPr/>
          </p:nvSpPr>
          <p:spPr>
            <a:xfrm>
              <a:off x="4876800" y="2534697"/>
              <a:ext cx="731290" cy="289310"/>
            </a:xfrm>
            <a:prstGeom prst="rect">
              <a:avLst/>
            </a:prstGeom>
            <a:solidFill>
              <a:schemeClr val="accent3">
                <a:lumMod val="40000"/>
                <a:lumOff val="60000"/>
              </a:schemeClr>
            </a:solidFill>
            <a:ln>
              <a:solidFill>
                <a:schemeClr val="tx1"/>
              </a:solidFill>
            </a:ln>
          </p:spPr>
          <p:txBody>
            <a:bodyPr wrap="none" rtlCol="0" anchor="ctr" anchorCtr="0">
              <a:spAutoFit/>
            </a:bodyPr>
            <a:lstStyle/>
            <a:p>
              <a:r>
                <a:rPr lang="en-US" sz="1600" dirty="0" smtClean="0">
                  <a:solidFill>
                    <a:schemeClr val="dk1"/>
                  </a:solidFill>
                  <a:effectLst/>
                  <a:latin typeface="Arial" panose="020B0604020202020204" pitchFamily="34" charset="0"/>
                  <a:cs typeface="Arial" panose="020B0604020202020204" pitchFamily="34" charset="0"/>
                </a:rPr>
                <a:t>Latch</a:t>
              </a:r>
              <a:endParaRPr lang="en-US" dirty="0" smtClean="0">
                <a:solidFill>
                  <a:schemeClr val="dk1"/>
                </a:solidFill>
                <a:effectLst/>
                <a:latin typeface="Arial" panose="020B0604020202020204" pitchFamily="34" charset="0"/>
                <a:cs typeface="Arial" panose="020B0604020202020204" pitchFamily="34" charset="0"/>
              </a:endParaRPr>
            </a:p>
          </p:txBody>
        </p:sp>
        <p:cxnSp>
          <p:nvCxnSpPr>
            <p:cNvPr id="138" name="Elbow Connector 137"/>
            <p:cNvCxnSpPr>
              <a:endCxn id="137" idx="1"/>
            </p:cNvCxnSpPr>
            <p:nvPr/>
          </p:nvCxnSpPr>
          <p:spPr bwMode="auto">
            <a:xfrm rot="16200000" flipH="1">
              <a:off x="4546415" y="2348966"/>
              <a:ext cx="386451" cy="274320"/>
            </a:xfrm>
            <a:prstGeom prst="bentConnector2">
              <a:avLst/>
            </a:prstGeom>
            <a:solidFill>
              <a:schemeClr val="accent1"/>
            </a:solidFill>
            <a:ln w="12700" cap="flat" cmpd="sng" algn="ctr">
              <a:solidFill>
                <a:schemeClr val="tx1"/>
              </a:solidFill>
              <a:prstDash val="solid"/>
              <a:round/>
              <a:headEnd type="oval" w="med" len="med"/>
              <a:tailEnd type="none" w="sm" len="sm"/>
            </a:ln>
            <a:effectLst/>
          </p:spPr>
        </p:cxnSp>
        <p:sp>
          <p:nvSpPr>
            <p:cNvPr id="139" name="TextBox 138"/>
            <p:cNvSpPr txBox="1"/>
            <p:nvPr/>
          </p:nvSpPr>
          <p:spPr>
            <a:xfrm>
              <a:off x="7388845" y="2210089"/>
              <a:ext cx="1140056" cy="289310"/>
            </a:xfrm>
            <a:prstGeom prst="rect">
              <a:avLst/>
            </a:prstGeom>
            <a:noFill/>
          </p:spPr>
          <p:txBody>
            <a:bodyPr wrap="none" rtlCol="0" anchor="ctr" anchorCtr="0">
              <a:spAutoFit/>
            </a:bodyPr>
            <a:lstStyle/>
            <a:p>
              <a:r>
                <a:rPr lang="en-US" sz="1600" dirty="0" err="1" smtClean="0">
                  <a:solidFill>
                    <a:schemeClr val="dk1"/>
                  </a:solidFill>
                  <a:effectLst/>
                  <a:latin typeface="Arial" panose="020B0604020202020204" pitchFamily="34" charset="0"/>
                  <a:cs typeface="Arial" panose="020B0604020202020204" pitchFamily="34" charset="0"/>
                </a:rPr>
                <a:t>OUTPUTx</a:t>
              </a:r>
              <a:endParaRPr lang="en-US" sz="1600" dirty="0" smtClean="0">
                <a:solidFill>
                  <a:schemeClr val="dk1"/>
                </a:solidFill>
                <a:effectLst/>
                <a:latin typeface="Arial" panose="020B0604020202020204" pitchFamily="34" charset="0"/>
                <a:cs typeface="Arial" panose="020B0604020202020204" pitchFamily="34" charset="0"/>
              </a:endParaRPr>
            </a:p>
          </p:txBody>
        </p:sp>
        <p:sp>
          <p:nvSpPr>
            <p:cNvPr id="140" name="TextBox 139"/>
            <p:cNvSpPr txBox="1"/>
            <p:nvPr/>
          </p:nvSpPr>
          <p:spPr>
            <a:xfrm>
              <a:off x="6825516" y="2946915"/>
              <a:ext cx="915635" cy="240066"/>
            </a:xfrm>
            <a:prstGeom prst="rect">
              <a:avLst/>
            </a:prstGeom>
            <a:noFill/>
          </p:spPr>
          <p:txBody>
            <a:bodyPr wrap="none" rtlCol="0" anchor="ctr" anchorCtr="0">
              <a:spAutoFit/>
            </a:bodyPr>
            <a:lstStyle/>
            <a:p>
              <a:r>
                <a:rPr lang="en-US" sz="1200" dirty="0" smtClean="0">
                  <a:solidFill>
                    <a:srgbClr val="FF0000"/>
                  </a:solidFill>
                  <a:effectLst/>
                </a:rPr>
                <a:t>OUTPUTINV</a:t>
              </a:r>
              <a:endParaRPr lang="en-US" sz="1050" dirty="0" smtClean="0">
                <a:solidFill>
                  <a:srgbClr val="FF0000"/>
                </a:solidFill>
                <a:effectLst/>
              </a:endParaRPr>
            </a:p>
          </p:txBody>
        </p:sp>
        <p:sp>
          <p:nvSpPr>
            <p:cNvPr id="141" name="TextBox 140"/>
            <p:cNvSpPr txBox="1"/>
            <p:nvPr/>
          </p:nvSpPr>
          <p:spPr>
            <a:xfrm>
              <a:off x="5189756" y="1800105"/>
              <a:ext cx="1643783" cy="240066"/>
            </a:xfrm>
            <a:prstGeom prst="rect">
              <a:avLst/>
            </a:prstGeom>
            <a:noFill/>
          </p:spPr>
          <p:txBody>
            <a:bodyPr wrap="none" rtlCol="0" anchor="ctr" anchorCtr="0">
              <a:spAutoFit/>
            </a:bodyPr>
            <a:lstStyle/>
            <a:p>
              <a:r>
                <a:rPr lang="en-US" sz="1200" dirty="0" smtClean="0">
                  <a:solidFill>
                    <a:srgbClr val="FF0000"/>
                  </a:solidFill>
                  <a:effectLst/>
                </a:rPr>
                <a:t>OUTPUTLATCHENABLE</a:t>
              </a:r>
              <a:endParaRPr lang="en-US" sz="1050" dirty="0" smtClean="0">
                <a:solidFill>
                  <a:srgbClr val="FF0000"/>
                </a:solidFill>
                <a:effectLst/>
              </a:endParaRPr>
            </a:p>
          </p:txBody>
        </p:sp>
        <p:sp>
          <p:nvSpPr>
            <p:cNvPr id="142" name="TextBox 141"/>
            <p:cNvSpPr txBox="1"/>
            <p:nvPr/>
          </p:nvSpPr>
          <p:spPr>
            <a:xfrm>
              <a:off x="2440206" y="1066045"/>
              <a:ext cx="1577676" cy="240066"/>
            </a:xfrm>
            <a:prstGeom prst="rect">
              <a:avLst/>
            </a:prstGeom>
            <a:noFill/>
          </p:spPr>
          <p:txBody>
            <a:bodyPr wrap="none" rtlCol="0" anchor="ctr" anchorCtr="0">
              <a:spAutoFit/>
            </a:bodyPr>
            <a:lstStyle/>
            <a:p>
              <a:r>
                <a:rPr lang="en-US" sz="1200" dirty="0" err="1" smtClean="0">
                  <a:solidFill>
                    <a:srgbClr val="FF0000"/>
                  </a:solidFill>
                  <a:effectLst/>
                </a:rPr>
                <a:t>OUTPUTxMUXENABLE</a:t>
              </a:r>
              <a:endParaRPr lang="en-US" sz="1050" dirty="0" smtClean="0">
                <a:solidFill>
                  <a:srgbClr val="FF0000"/>
                </a:solidFill>
                <a:effectLst/>
              </a:endParaRPr>
            </a:p>
          </p:txBody>
        </p:sp>
        <p:sp>
          <p:nvSpPr>
            <p:cNvPr id="143" name="TextBox 142"/>
            <p:cNvSpPr txBox="1"/>
            <p:nvPr/>
          </p:nvSpPr>
          <p:spPr>
            <a:xfrm>
              <a:off x="415545" y="1493130"/>
              <a:ext cx="2094869" cy="240066"/>
            </a:xfrm>
            <a:prstGeom prst="rect">
              <a:avLst/>
            </a:prstGeom>
            <a:noFill/>
          </p:spPr>
          <p:txBody>
            <a:bodyPr wrap="none" rtlCol="0" anchor="ctr" anchorCtr="0">
              <a:spAutoFit/>
            </a:bodyPr>
            <a:lstStyle/>
            <a:p>
              <a:r>
                <a:rPr lang="en-US" sz="1200" dirty="0" smtClean="0">
                  <a:solidFill>
                    <a:srgbClr val="FF0000"/>
                  </a:solidFill>
                  <a:effectLst/>
                </a:rPr>
                <a:t>OUTPUTxMUX0TO15CFG.MUX0</a:t>
              </a:r>
              <a:endParaRPr lang="en-US" sz="1050" dirty="0" smtClean="0">
                <a:solidFill>
                  <a:srgbClr val="FF0000"/>
                </a:solidFill>
                <a:effectLst/>
              </a:endParaRPr>
            </a:p>
          </p:txBody>
        </p:sp>
        <p:sp>
          <p:nvSpPr>
            <p:cNvPr id="144" name="TextBox 143"/>
            <p:cNvSpPr txBox="1"/>
            <p:nvPr/>
          </p:nvSpPr>
          <p:spPr>
            <a:xfrm>
              <a:off x="415545" y="2549405"/>
              <a:ext cx="2094869" cy="240066"/>
            </a:xfrm>
            <a:prstGeom prst="rect">
              <a:avLst/>
            </a:prstGeom>
            <a:noFill/>
          </p:spPr>
          <p:txBody>
            <a:bodyPr wrap="none" rtlCol="0" anchor="ctr" anchorCtr="0">
              <a:spAutoFit/>
            </a:bodyPr>
            <a:lstStyle/>
            <a:p>
              <a:r>
                <a:rPr lang="en-US" sz="1200" dirty="0" smtClean="0">
                  <a:solidFill>
                    <a:srgbClr val="FF0000"/>
                  </a:solidFill>
                  <a:effectLst/>
                </a:rPr>
                <a:t>OUTPUTxMUX0TO15CFG.MUX1</a:t>
              </a:r>
              <a:endParaRPr lang="en-US" sz="1050" dirty="0" smtClean="0">
                <a:solidFill>
                  <a:srgbClr val="FF0000"/>
                </a:solidFill>
                <a:effectLst/>
              </a:endParaRPr>
            </a:p>
          </p:txBody>
        </p:sp>
        <p:sp>
          <p:nvSpPr>
            <p:cNvPr id="145" name="TextBox 144"/>
            <p:cNvSpPr txBox="1"/>
            <p:nvPr/>
          </p:nvSpPr>
          <p:spPr>
            <a:xfrm>
              <a:off x="415545" y="4036510"/>
              <a:ext cx="2235933" cy="240066"/>
            </a:xfrm>
            <a:prstGeom prst="rect">
              <a:avLst/>
            </a:prstGeom>
            <a:noFill/>
          </p:spPr>
          <p:txBody>
            <a:bodyPr wrap="none" rtlCol="0" anchor="ctr" anchorCtr="0">
              <a:spAutoFit/>
            </a:bodyPr>
            <a:lstStyle/>
            <a:p>
              <a:r>
                <a:rPr lang="en-US" sz="1200" dirty="0" smtClean="0">
                  <a:solidFill>
                    <a:srgbClr val="FF0000"/>
                  </a:solidFill>
                  <a:effectLst/>
                </a:rPr>
                <a:t>OUTPUTxMUX16TO31CFG.MUX31</a:t>
              </a:r>
              <a:endParaRPr lang="en-US" sz="1050" dirty="0" smtClean="0">
                <a:solidFill>
                  <a:srgbClr val="FF0000"/>
                </a:solidFill>
                <a:effectLst/>
              </a:endParaRPr>
            </a:p>
          </p:txBody>
        </p:sp>
      </p:grpSp>
      <p:sp>
        <p:nvSpPr>
          <p:cNvPr id="184" name="Text Box 233"/>
          <p:cNvSpPr txBox="1">
            <a:spLocks noChangeArrowheads="1"/>
          </p:cNvSpPr>
          <p:nvPr/>
        </p:nvSpPr>
        <p:spPr bwMode="auto">
          <a:xfrm>
            <a:off x="3848735" y="3329940"/>
            <a:ext cx="3417923" cy="264688"/>
          </a:xfrm>
          <a:prstGeom prst="rect">
            <a:avLst/>
          </a:prstGeom>
          <a:noFill/>
          <a:ln w="12700" algn="ctr">
            <a:noFill/>
            <a:miter lim="800000"/>
            <a:headEnd type="none" w="sm" len="sm"/>
            <a:tailEnd type="none" w="sm" len="sm"/>
          </a:ln>
          <a:effectLst/>
        </p:spPr>
        <p:txBody>
          <a:bodyPr wrap="none">
            <a:spAutoFit/>
          </a:bodyPr>
          <a:lstStyle/>
          <a:p>
            <a:r>
              <a:rPr lang="en-US" sz="1400" b="0" i="1" dirty="0">
                <a:effectLst/>
                <a:latin typeface="Arial" pitchFamily="34" charset="0"/>
                <a:cs typeface="Arial" pitchFamily="34" charset="0"/>
              </a:rPr>
              <a:t>This block diagram is replicated </a:t>
            </a:r>
            <a:r>
              <a:rPr lang="en-US" sz="1400" b="0" i="1" dirty="0" smtClean="0">
                <a:effectLst/>
                <a:latin typeface="Arial" pitchFamily="34" charset="0"/>
                <a:cs typeface="Arial" pitchFamily="34" charset="0"/>
              </a:rPr>
              <a:t>8 </a:t>
            </a:r>
            <a:r>
              <a:rPr lang="en-US" sz="1400" b="0" i="1" dirty="0">
                <a:effectLst/>
                <a:latin typeface="Arial" pitchFamily="34" charset="0"/>
                <a:cs typeface="Arial" pitchFamily="34" charset="0"/>
              </a:rPr>
              <a:t>times</a:t>
            </a:r>
          </a:p>
        </p:txBody>
      </p:sp>
      <p:sp>
        <p:nvSpPr>
          <p:cNvPr id="88" name="AutoShape 56"/>
          <p:cNvSpPr>
            <a:spLocks noChangeArrowheads="1"/>
          </p:cNvSpPr>
          <p:nvPr/>
        </p:nvSpPr>
        <p:spPr bwMode="auto">
          <a:xfrm>
            <a:off x="7728526" y="1366914"/>
            <a:ext cx="999444" cy="565002"/>
          </a:xfrm>
          <a:prstGeom prst="wedgeRoundRectCallout">
            <a:avLst>
              <a:gd name="adj1" fmla="val 1111"/>
              <a:gd name="adj2" fmla="val 87500"/>
              <a:gd name="adj3" fmla="val 16667"/>
            </a:avLst>
          </a:prstGeom>
          <a:solidFill>
            <a:schemeClr val="accent4">
              <a:lumMod val="40000"/>
              <a:lumOff val="60000"/>
            </a:schemeClr>
          </a:solidFill>
          <a:ln w="12700">
            <a:solidFill>
              <a:schemeClr val="tx1"/>
            </a:solidFill>
            <a:miter lim="800000"/>
            <a:headEnd type="none" w="sm" len="sm"/>
            <a:tailEnd type="none" w="sm" len="sm"/>
          </a:ln>
          <a:effectLst/>
        </p:spPr>
        <p:txBody>
          <a:bodyPr/>
          <a:lstStyle/>
          <a:p>
            <a:pPr algn="ctr"/>
            <a:endParaRPr lang="en-US" sz="2400">
              <a:effectLst/>
              <a:latin typeface="Arial" charset="0"/>
            </a:endParaRPr>
          </a:p>
        </p:txBody>
      </p:sp>
      <p:sp>
        <p:nvSpPr>
          <p:cNvPr id="87" name="Text Box 54"/>
          <p:cNvSpPr txBox="1">
            <a:spLocks noChangeArrowheads="1"/>
          </p:cNvSpPr>
          <p:nvPr/>
        </p:nvSpPr>
        <p:spPr bwMode="auto">
          <a:xfrm>
            <a:off x="7688580" y="1364615"/>
            <a:ext cx="1115695" cy="609398"/>
          </a:xfrm>
          <a:prstGeom prst="rect">
            <a:avLst/>
          </a:prstGeom>
          <a:noFill/>
          <a:ln w="12700">
            <a:noFill/>
            <a:miter lim="800000"/>
            <a:headEnd type="none" w="sm" len="sm"/>
            <a:tailEnd type="none" w="sm" len="sm"/>
          </a:ln>
          <a:effectLst/>
        </p:spPr>
        <p:txBody>
          <a:bodyPr wrap="square">
            <a:spAutoFit/>
          </a:bodyPr>
          <a:lstStyle/>
          <a:p>
            <a:pPr algn="ctr"/>
            <a:r>
              <a:rPr lang="en-US" sz="1400" b="0" dirty="0" err="1" smtClean="0">
                <a:effectLst/>
                <a:latin typeface="Arial" charset="0"/>
              </a:rPr>
              <a:t>Muxed</a:t>
            </a:r>
            <a:r>
              <a:rPr lang="en-US" sz="1400" b="0" dirty="0" smtClean="0">
                <a:effectLst/>
                <a:latin typeface="Arial" charset="0"/>
              </a:rPr>
              <a:t> with Peripheral GPIO Pins</a:t>
            </a:r>
            <a:endParaRPr lang="en-US" sz="1400" b="0" dirty="0">
              <a:effectLst/>
              <a:latin typeface="Arial" charset="0"/>
            </a:endParaRPr>
          </a:p>
        </p:txBody>
      </p:sp>
      <p:sp>
        <p:nvSpPr>
          <p:cNvPr id="4" name="橢圓 3"/>
          <p:cNvSpPr/>
          <p:nvPr/>
        </p:nvSpPr>
        <p:spPr bwMode="auto">
          <a:xfrm>
            <a:off x="1193470" y="558140"/>
            <a:ext cx="1211283" cy="3698116"/>
          </a:xfrm>
          <a:prstGeom prst="ellipse">
            <a:avLst/>
          </a:prstGeom>
          <a:noFill/>
          <a:ln w="28575" cap="flat" cmpd="sng" algn="ctr">
            <a:solidFill>
              <a:srgbClr val="6666FF"/>
            </a:solidFill>
            <a:prstDash val="sys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zh-TW" altLang="en-US" sz="2800" b="1" i="0" u="none" strike="noStrike" cap="none" normalizeH="0" baseline="0" dirty="0" smtClean="0">
              <a:ln>
                <a:noFill/>
              </a:ln>
              <a:solidFill>
                <a:schemeClr val="dk1"/>
              </a:solidFill>
              <a:effectLst/>
              <a:latin typeface="Arial Narrow" pitchFamily="34" charset="0"/>
            </a:endParaRPr>
          </a:p>
        </p:txBody>
      </p:sp>
      <p:cxnSp>
        <p:nvCxnSpPr>
          <p:cNvPr id="6" name="直線接點 5"/>
          <p:cNvCxnSpPr/>
          <p:nvPr/>
        </p:nvCxnSpPr>
        <p:spPr bwMode="auto">
          <a:xfrm>
            <a:off x="2339439" y="3329940"/>
            <a:ext cx="2324001" cy="531048"/>
          </a:xfrm>
          <a:prstGeom prst="line">
            <a:avLst/>
          </a:prstGeom>
          <a:solidFill>
            <a:schemeClr val="accent1"/>
          </a:solidFill>
          <a:ln w="28575" cap="flat" cmpd="sng" algn="ctr">
            <a:solidFill>
              <a:srgbClr val="6666FF"/>
            </a:solidFill>
            <a:prstDash val="sysDash"/>
            <a:round/>
            <a:headEnd type="none" w="sm" len="sm"/>
            <a:tailEnd type="none" w="sm" len="sm"/>
          </a:ln>
          <a:effectLst/>
        </p:spPr>
      </p:cxnSp>
      <p:sp>
        <p:nvSpPr>
          <p:cNvPr id="8" name="右大括弧 7"/>
          <p:cNvSpPr/>
          <p:nvPr/>
        </p:nvSpPr>
        <p:spPr bwMode="auto">
          <a:xfrm rot="16200000">
            <a:off x="4514998" y="3415340"/>
            <a:ext cx="296883" cy="1252847"/>
          </a:xfrm>
          <a:prstGeom prst="rightBrace">
            <a:avLst/>
          </a:prstGeom>
          <a:noFill/>
          <a:ln w="28575" cap="flat" cmpd="sng" algn="ctr">
            <a:solidFill>
              <a:srgbClr val="6666F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zh-TW"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Tree>
    <p:extLst>
      <p:ext uri="{BB962C8B-B14F-4D97-AF65-F5344CB8AC3E}">
        <p14:creationId xmlns:p14="http://schemas.microsoft.com/office/powerpoint/2010/main" val="12855501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3073072"/>
            <a:ext cx="7906755" cy="84868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38787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Subsystem</a:t>
            </a:r>
            <a:endParaRPr lang="en-US" dirty="0"/>
          </a:p>
        </p:txBody>
      </p:sp>
      <p:sp>
        <p:nvSpPr>
          <p:cNvPr id="3" name="Content Placeholder 2"/>
          <p:cNvSpPr>
            <a:spLocks noGrp="1"/>
          </p:cNvSpPr>
          <p:nvPr>
            <p:ph idx="1"/>
          </p:nvPr>
        </p:nvSpPr>
        <p:spPr>
          <a:xfrm>
            <a:off x="457200" y="609601"/>
            <a:ext cx="8229600" cy="6178720"/>
          </a:xfrm>
        </p:spPr>
        <p:txBody>
          <a:bodyPr>
            <a:normAutofit fontScale="92500" lnSpcReduction="10000"/>
          </a:bodyPr>
          <a:lstStyle/>
          <a:p>
            <a:r>
              <a:rPr lang="en-US" sz="3000" dirty="0" smtClean="0"/>
              <a:t>Four dual-mode ADCs</a:t>
            </a:r>
          </a:p>
          <a:p>
            <a:pPr lvl="1"/>
            <a:r>
              <a:rPr lang="en-US" sz="2600" dirty="0" smtClean="0"/>
              <a:t>16-bit mode</a:t>
            </a:r>
            <a:r>
              <a:rPr lang="en-US" dirty="0" smtClean="0"/>
              <a:t>	</a:t>
            </a:r>
          </a:p>
          <a:p>
            <a:pPr lvl="2"/>
            <a:r>
              <a:rPr lang="en-US" sz="2200" dirty="0" smtClean="0"/>
              <a:t>1 MSPS each (up to 4 MSPS system)</a:t>
            </a:r>
          </a:p>
          <a:p>
            <a:pPr lvl="2"/>
            <a:r>
              <a:rPr lang="en-US" sz="2200" dirty="0" smtClean="0"/>
              <a:t>Differential inputs</a:t>
            </a:r>
          </a:p>
          <a:p>
            <a:pPr lvl="2"/>
            <a:r>
              <a:rPr lang="en-US" sz="2200" dirty="0" smtClean="0"/>
              <a:t>External reference</a:t>
            </a:r>
          </a:p>
          <a:p>
            <a:pPr lvl="1"/>
            <a:r>
              <a:rPr lang="en-US" sz="2600" dirty="0" smtClean="0"/>
              <a:t>12-bit mode</a:t>
            </a:r>
          </a:p>
          <a:p>
            <a:pPr lvl="2"/>
            <a:r>
              <a:rPr lang="en-US" sz="2200" dirty="0" smtClean="0"/>
              <a:t>3.5 MSPS each (up to 14 MSPS system)</a:t>
            </a:r>
          </a:p>
          <a:p>
            <a:pPr lvl="2"/>
            <a:r>
              <a:rPr lang="en-US" sz="2200" dirty="0" smtClean="0"/>
              <a:t>Single-ended or differential inputs</a:t>
            </a:r>
          </a:p>
          <a:p>
            <a:pPr lvl="2"/>
            <a:r>
              <a:rPr lang="en-US" sz="2200" dirty="0" smtClean="0"/>
              <a:t>Internal or external reference</a:t>
            </a:r>
          </a:p>
          <a:p>
            <a:r>
              <a:rPr lang="en-US" sz="3000" dirty="0" smtClean="0"/>
              <a:t>Eight comparator subsystems</a:t>
            </a:r>
          </a:p>
          <a:p>
            <a:pPr lvl="1"/>
            <a:r>
              <a:rPr lang="en-US" sz="2600" dirty="0" smtClean="0"/>
              <a:t>Each contains:</a:t>
            </a:r>
          </a:p>
          <a:p>
            <a:pPr lvl="2"/>
            <a:r>
              <a:rPr lang="en-US" sz="2200" dirty="0" smtClean="0"/>
              <a:t>Two 12-bit reference DACs</a:t>
            </a:r>
          </a:p>
          <a:p>
            <a:pPr lvl="2"/>
            <a:r>
              <a:rPr lang="en-US" sz="2200" dirty="0" smtClean="0"/>
              <a:t>Two comparators</a:t>
            </a:r>
          </a:p>
          <a:p>
            <a:pPr lvl="2"/>
            <a:r>
              <a:rPr lang="en-US" sz="2200" dirty="0" smtClean="0"/>
              <a:t>Digital glitch filter</a:t>
            </a:r>
          </a:p>
          <a:p>
            <a:r>
              <a:rPr lang="en-US" sz="3000" dirty="0" smtClean="0"/>
              <a:t>Three 12-bit buffered DAC outputs</a:t>
            </a:r>
          </a:p>
          <a:p>
            <a:r>
              <a:rPr lang="en-US" sz="3000" dirty="0" smtClean="0"/>
              <a:t>Sigma-Delta Filter Module (SDFM)</a:t>
            </a:r>
            <a:endParaRPr lang="en-US" sz="3000" dirty="0"/>
          </a:p>
        </p:txBody>
      </p:sp>
    </p:spTree>
    <p:extLst>
      <p:ext uri="{BB962C8B-B14F-4D97-AF65-F5344CB8AC3E}">
        <p14:creationId xmlns:p14="http://schemas.microsoft.com/office/powerpoint/2010/main" val="1738254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Subsystem</a:t>
            </a:r>
            <a:endParaRPr lang="en-US" dirty="0"/>
          </a:p>
        </p:txBody>
      </p:sp>
      <p:sp>
        <p:nvSpPr>
          <p:cNvPr id="3" name="Content Placeholder 2"/>
          <p:cNvSpPr>
            <a:spLocks noGrp="1"/>
          </p:cNvSpPr>
          <p:nvPr>
            <p:ph idx="1"/>
          </p:nvPr>
        </p:nvSpPr>
        <p:spPr>
          <a:xfrm>
            <a:off x="457200" y="609601"/>
            <a:ext cx="8229600" cy="606356"/>
          </a:xfrm>
        </p:spPr>
        <p:txBody>
          <a:bodyPr>
            <a:normAutofit/>
          </a:bodyPr>
          <a:lstStyle/>
          <a:p>
            <a:r>
              <a:rPr lang="en-US" sz="2400" dirty="0" smtClean="0">
                <a:latin typeface="Tahoma" panose="020B0604030504040204" pitchFamily="34" charset="0"/>
                <a:ea typeface="Tahoma" panose="020B0604030504040204" pitchFamily="34" charset="0"/>
                <a:cs typeface="Tahoma" panose="020B0604030504040204" pitchFamily="34" charset="0"/>
              </a:rPr>
              <a:t>ADC input models</a:t>
            </a:r>
          </a:p>
        </p:txBody>
      </p:sp>
      <p:grpSp>
        <p:nvGrpSpPr>
          <p:cNvPr id="5" name="Group 4"/>
          <p:cNvGrpSpPr>
            <a:grpSpLocks noChangeAspect="1"/>
          </p:cNvGrpSpPr>
          <p:nvPr/>
        </p:nvGrpSpPr>
        <p:grpSpPr bwMode="auto">
          <a:xfrm>
            <a:off x="1095375" y="1216025"/>
            <a:ext cx="6953250" cy="2566988"/>
            <a:chOff x="690" y="766"/>
            <a:chExt cx="4380" cy="1617"/>
          </a:xfrm>
        </p:grpSpPr>
        <p:sp>
          <p:nvSpPr>
            <p:cNvPr id="6" name="AutoShape 3"/>
            <p:cNvSpPr>
              <a:spLocks noChangeAspect="1" noChangeArrowheads="1" noTextEdit="1"/>
            </p:cNvSpPr>
            <p:nvPr/>
          </p:nvSpPr>
          <p:spPr bwMode="auto">
            <a:xfrm>
              <a:off x="690" y="766"/>
              <a:ext cx="4380" cy="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 y="766"/>
              <a:ext cx="4385" cy="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8"/>
          <p:cNvGrpSpPr>
            <a:grpSpLocks noChangeAspect="1"/>
          </p:cNvGrpSpPr>
          <p:nvPr/>
        </p:nvGrpSpPr>
        <p:grpSpPr bwMode="auto">
          <a:xfrm>
            <a:off x="1095375" y="4006592"/>
            <a:ext cx="7112001" cy="2502428"/>
            <a:chOff x="595" y="2388"/>
            <a:chExt cx="4570" cy="1608"/>
          </a:xfrm>
        </p:grpSpPr>
        <p:sp>
          <p:nvSpPr>
            <p:cNvPr id="9" name="AutoShape 7"/>
            <p:cNvSpPr>
              <a:spLocks noChangeAspect="1" noChangeArrowheads="1" noTextEdit="1"/>
            </p:cNvSpPr>
            <p:nvPr/>
          </p:nvSpPr>
          <p:spPr bwMode="auto">
            <a:xfrm>
              <a:off x="595" y="2388"/>
              <a:ext cx="4570" cy="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765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 y="2388"/>
              <a:ext cx="4574"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0401833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ADC Subsystem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591669768"/>
              </p:ext>
            </p:extLst>
          </p:nvPr>
        </p:nvGraphicFramePr>
        <p:xfrm>
          <a:off x="155425" y="779055"/>
          <a:ext cx="8823087" cy="5343781"/>
        </p:xfrm>
        <a:graphic>
          <a:graphicData uri="http://schemas.openxmlformats.org/presentationml/2006/ole">
            <mc:AlternateContent xmlns:mc="http://schemas.openxmlformats.org/markup-compatibility/2006">
              <mc:Choice xmlns:v="urn:schemas-microsoft-com:vml" Requires="v">
                <p:oleObj spid="_x0000_s18794" name="Visio" r:id="rId3" imgW="8402940" imgH="5089315" progId="Visio.Drawing.11">
                  <p:embed/>
                </p:oleObj>
              </mc:Choice>
              <mc:Fallback>
                <p:oleObj name="Visio" r:id="rId3" imgW="8402940" imgH="5089315" progId="Visio.Drawing.11">
                  <p:embed/>
                  <p:pic>
                    <p:nvPicPr>
                      <p:cNvPr id="0" name=""/>
                      <p:cNvPicPr/>
                      <p:nvPr/>
                    </p:nvPicPr>
                    <p:blipFill>
                      <a:blip r:embed="rId4"/>
                      <a:stretch>
                        <a:fillRect/>
                      </a:stretch>
                    </p:blipFill>
                    <p:spPr>
                      <a:xfrm>
                        <a:off x="155425" y="779055"/>
                        <a:ext cx="8823087" cy="5343781"/>
                      </a:xfrm>
                      <a:prstGeom prst="rect">
                        <a:avLst/>
                      </a:prstGeom>
                    </p:spPr>
                  </p:pic>
                </p:oleObj>
              </mc:Fallback>
            </mc:AlternateContent>
          </a:graphicData>
        </a:graphic>
      </p:graphicFrame>
      <p:grpSp>
        <p:nvGrpSpPr>
          <p:cNvPr id="4" name="Group 3"/>
          <p:cNvGrpSpPr/>
          <p:nvPr/>
        </p:nvGrpSpPr>
        <p:grpSpPr>
          <a:xfrm>
            <a:off x="372240" y="6254995"/>
            <a:ext cx="8394029" cy="384175"/>
            <a:chOff x="372240" y="6254995"/>
            <a:chExt cx="8394029" cy="384175"/>
          </a:xfrm>
        </p:grpSpPr>
        <p:sp>
          <p:nvSpPr>
            <p:cNvPr id="5" name="Rectangle 391"/>
            <p:cNvSpPr>
              <a:spLocks noChangeArrowheads="1"/>
            </p:cNvSpPr>
            <p:nvPr/>
          </p:nvSpPr>
          <p:spPr bwMode="auto">
            <a:xfrm>
              <a:off x="372240" y="6254995"/>
              <a:ext cx="8394029" cy="384175"/>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6" name="Text Box 258"/>
            <p:cNvSpPr txBox="1">
              <a:spLocks noChangeArrowheads="1"/>
            </p:cNvSpPr>
            <p:nvPr/>
          </p:nvSpPr>
          <p:spPr bwMode="auto">
            <a:xfrm>
              <a:off x="372240" y="6285600"/>
              <a:ext cx="8394029" cy="338554"/>
            </a:xfrm>
            <a:prstGeom prst="rect">
              <a:avLst/>
            </a:prstGeom>
            <a:noFill/>
            <a:ln w="12700" algn="ctr">
              <a:noFill/>
              <a:miter lim="800000"/>
              <a:headEnd type="none" w="sm" len="sm"/>
              <a:tailEnd type="none" w="sm" len="sm"/>
            </a:ln>
            <a:effectLst/>
          </p:spPr>
          <p:txBody>
            <a:bodyPr wrap="none">
              <a:spAutoFit/>
            </a:bodyPr>
            <a:lstStyle/>
            <a:p>
              <a:pPr eaLnBrk="1" hangingPunct="1">
                <a:lnSpc>
                  <a:spcPct val="100000"/>
                </a:lnSpc>
                <a:spcBef>
                  <a:spcPct val="0"/>
                </a:spcBef>
              </a:pPr>
              <a:r>
                <a:rPr lang="en-US" sz="1600" i="1" dirty="0" smtClean="0">
                  <a:effectLst/>
                  <a:latin typeface="Arial" pitchFamily="34" charset="0"/>
                  <a:cs typeface="Arial" pitchFamily="34" charset="0"/>
                </a:rPr>
                <a:t>*** Multiple ADC modules allow simultaneous sampling or independent operation ***</a:t>
              </a:r>
              <a:endParaRPr lang="en-US" sz="1600" i="1" dirty="0">
                <a:effectLst/>
                <a:latin typeface="Arial" pitchFamily="34" charset="0"/>
                <a:cs typeface="Arial" pitchFamily="34" charset="0"/>
              </a:endParaRPr>
            </a:p>
          </p:txBody>
        </p:sp>
      </p:grpSp>
    </p:spTree>
    <p:extLst>
      <p:ext uri="{BB962C8B-B14F-4D97-AF65-F5344CB8AC3E}">
        <p14:creationId xmlns:p14="http://schemas.microsoft.com/office/powerpoint/2010/main" val="1023586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F28x </a:t>
            </a:r>
            <a:r>
              <a:rPr lang="en-US" dirty="0"/>
              <a:t>Piccolo / </a:t>
            </a:r>
            <a:r>
              <a:rPr lang="en-US" dirty="0" err="1"/>
              <a:t>Delfino</a:t>
            </a:r>
            <a:r>
              <a:rPr lang="en-US" dirty="0"/>
              <a:t> </a:t>
            </a:r>
            <a:r>
              <a:rPr lang="en-US" dirty="0" smtClean="0"/>
              <a:t>Comparison</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90693603"/>
              </p:ext>
            </p:extLst>
          </p:nvPr>
        </p:nvGraphicFramePr>
        <p:xfrm>
          <a:off x="363038" y="657272"/>
          <a:ext cx="8412480" cy="612648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20000"/>
                    </a:ext>
                  </a:extLst>
                </a:gridCol>
                <a:gridCol w="2103120">
                  <a:extLst>
                    <a:ext uri="{9D8B030D-6E8A-4147-A177-3AD203B41FA5}">
                      <a16:colId xmlns:a16="http://schemas.microsoft.com/office/drawing/2014/main" val="20001"/>
                    </a:ext>
                  </a:extLst>
                </a:gridCol>
                <a:gridCol w="2103120">
                  <a:extLst>
                    <a:ext uri="{9D8B030D-6E8A-4147-A177-3AD203B41FA5}">
                      <a16:colId xmlns:a16="http://schemas.microsoft.com/office/drawing/2014/main" val="20002"/>
                    </a:ext>
                  </a:extLst>
                </a:gridCol>
                <a:gridCol w="2103120">
                  <a:extLst>
                    <a:ext uri="{9D8B030D-6E8A-4147-A177-3AD203B41FA5}">
                      <a16:colId xmlns:a16="http://schemas.microsoft.com/office/drawing/2014/main" val="20003"/>
                    </a:ext>
                  </a:extLst>
                </a:gridCol>
              </a:tblGrid>
              <a:tr h="228600">
                <a:tc>
                  <a:txBody>
                    <a:bodyPr/>
                    <a:lstStyle/>
                    <a:p>
                      <a:endParaRPr lang="en-US" sz="1400" b="1" dirty="0"/>
                    </a:p>
                  </a:txBody>
                  <a:tcPr>
                    <a:solidFill>
                      <a:schemeClr val="accent4">
                        <a:lumMod val="40000"/>
                        <a:lumOff val="60000"/>
                      </a:schemeClr>
                    </a:solidFill>
                  </a:tcPr>
                </a:tc>
                <a:tc>
                  <a:txBody>
                    <a:bodyPr/>
                    <a:lstStyle/>
                    <a:p>
                      <a:pPr algn="ctr"/>
                      <a:r>
                        <a:rPr lang="en-US" sz="1600" b="1" dirty="0" smtClean="0"/>
                        <a:t>F2806x</a:t>
                      </a:r>
                      <a:endParaRPr lang="en-US" sz="1600" b="1" dirty="0"/>
                    </a:p>
                  </a:txBody>
                  <a:tcPr>
                    <a:solidFill>
                      <a:schemeClr val="accent4">
                        <a:lumMod val="40000"/>
                        <a:lumOff val="60000"/>
                      </a:schemeClr>
                    </a:solidFill>
                  </a:tcPr>
                </a:tc>
                <a:tc>
                  <a:txBody>
                    <a:bodyPr/>
                    <a:lstStyle/>
                    <a:p>
                      <a:pPr algn="ctr"/>
                      <a:r>
                        <a:rPr lang="en-US" sz="1600" b="1" dirty="0" smtClean="0"/>
                        <a:t>F2833x</a:t>
                      </a:r>
                      <a:endParaRPr lang="en-US" sz="1600" b="1" dirty="0"/>
                    </a:p>
                  </a:txBody>
                  <a:tcPr>
                    <a:solidFill>
                      <a:schemeClr val="accent4">
                        <a:lumMod val="40000"/>
                        <a:lumOff val="60000"/>
                      </a:schemeClr>
                    </a:solidFill>
                  </a:tcPr>
                </a:tc>
                <a:tc>
                  <a:txBody>
                    <a:bodyPr/>
                    <a:lstStyle/>
                    <a:p>
                      <a:pPr algn="ctr"/>
                      <a:r>
                        <a:rPr lang="en-US" sz="1600" b="1" dirty="0" smtClean="0"/>
                        <a:t>F2837xD</a:t>
                      </a:r>
                      <a:endParaRPr lang="en-US" sz="1600" b="1" dirty="0"/>
                    </a:p>
                  </a:txBody>
                  <a:tcPr>
                    <a:solidFill>
                      <a:schemeClr val="accent4">
                        <a:lumMod val="40000"/>
                        <a:lumOff val="60000"/>
                      </a:schemeClr>
                    </a:solidFill>
                  </a:tcPr>
                </a:tc>
                <a:extLst>
                  <a:ext uri="{0D108BD9-81ED-4DB2-BD59-A6C34878D82A}">
                    <a16:rowId xmlns:a16="http://schemas.microsoft.com/office/drawing/2014/main" val="10000"/>
                  </a:ext>
                </a:extLst>
              </a:tr>
              <a:tr h="228600">
                <a:tc>
                  <a:txBody>
                    <a:bodyPr/>
                    <a:lstStyle/>
                    <a:p>
                      <a:r>
                        <a:rPr lang="en-US" sz="1400" b="1" dirty="0" smtClean="0"/>
                        <a:t>C28x</a:t>
                      </a:r>
                      <a:r>
                        <a:rPr lang="en-US" sz="1400" b="1" baseline="0" dirty="0" smtClean="0"/>
                        <a:t> CPUs</a:t>
                      </a:r>
                      <a:endParaRPr lang="en-US" sz="1400" b="1" dirty="0"/>
                    </a:p>
                  </a:txBody>
                  <a:tcPr>
                    <a:solidFill>
                      <a:schemeClr val="accent4">
                        <a:lumMod val="40000"/>
                        <a:lumOff val="60000"/>
                      </a:schemeClr>
                    </a:solidFill>
                  </a:tcPr>
                </a:tc>
                <a:tc>
                  <a:txBody>
                    <a:bodyPr/>
                    <a:lstStyle/>
                    <a:p>
                      <a:pPr algn="ctr"/>
                      <a:r>
                        <a:rPr lang="en-US" sz="1400" b="1" dirty="0" smtClean="0"/>
                        <a:t>1</a:t>
                      </a:r>
                      <a:endParaRPr lang="en-US" sz="1400" b="1" dirty="0"/>
                    </a:p>
                  </a:txBody>
                  <a:tcPr>
                    <a:solidFill>
                      <a:schemeClr val="bg2">
                        <a:lumMod val="85000"/>
                      </a:schemeClr>
                    </a:solidFill>
                  </a:tcPr>
                </a:tc>
                <a:tc>
                  <a:txBody>
                    <a:bodyPr/>
                    <a:lstStyle/>
                    <a:p>
                      <a:pPr algn="ctr"/>
                      <a:r>
                        <a:rPr lang="en-US" sz="1400" b="1" dirty="0" smtClean="0"/>
                        <a:t>1</a:t>
                      </a:r>
                      <a:endParaRPr lang="en-US" sz="1400" b="1" dirty="0"/>
                    </a:p>
                  </a:txBody>
                  <a:tcPr>
                    <a:solidFill>
                      <a:schemeClr val="bg2">
                        <a:lumMod val="85000"/>
                      </a:schemeClr>
                    </a:solidFill>
                  </a:tcPr>
                </a:tc>
                <a:tc>
                  <a:txBody>
                    <a:bodyPr/>
                    <a:lstStyle/>
                    <a:p>
                      <a:pPr algn="ctr"/>
                      <a:r>
                        <a:rPr lang="en-US" sz="1400" b="1" dirty="0" smtClean="0"/>
                        <a:t>2</a:t>
                      </a:r>
                      <a:endParaRPr lang="en-US" sz="1400" b="1" dirty="0"/>
                    </a:p>
                  </a:txBody>
                  <a:tcPr>
                    <a:solidFill>
                      <a:schemeClr val="bg2">
                        <a:lumMod val="85000"/>
                      </a:schemeClr>
                    </a:solidFill>
                  </a:tcPr>
                </a:tc>
                <a:extLst>
                  <a:ext uri="{0D108BD9-81ED-4DB2-BD59-A6C34878D82A}">
                    <a16:rowId xmlns:a16="http://schemas.microsoft.com/office/drawing/2014/main" val="10001"/>
                  </a:ext>
                </a:extLst>
              </a:tr>
              <a:tr h="228600">
                <a:tc>
                  <a:txBody>
                    <a:bodyPr/>
                    <a:lstStyle/>
                    <a:p>
                      <a:r>
                        <a:rPr lang="en-US" sz="1400" b="1" dirty="0" smtClean="0"/>
                        <a:t>Clock</a:t>
                      </a:r>
                      <a:endParaRPr lang="en-US" sz="1400" b="1" dirty="0"/>
                    </a:p>
                  </a:txBody>
                  <a:tcPr>
                    <a:solidFill>
                      <a:schemeClr val="accent4">
                        <a:lumMod val="40000"/>
                        <a:lumOff val="60000"/>
                      </a:schemeClr>
                    </a:solidFill>
                  </a:tcPr>
                </a:tc>
                <a:tc>
                  <a:txBody>
                    <a:bodyPr/>
                    <a:lstStyle/>
                    <a:p>
                      <a:pPr algn="ctr"/>
                      <a:r>
                        <a:rPr lang="en-US" sz="1400" b="1" dirty="0" smtClean="0"/>
                        <a:t>90 MHz</a:t>
                      </a:r>
                      <a:endParaRPr lang="en-US" sz="1400" b="1" dirty="0"/>
                    </a:p>
                  </a:txBody>
                  <a:tcPr>
                    <a:solidFill>
                      <a:schemeClr val="bg2">
                        <a:lumMod val="85000"/>
                      </a:schemeClr>
                    </a:solidFill>
                  </a:tcPr>
                </a:tc>
                <a:tc>
                  <a:txBody>
                    <a:bodyPr/>
                    <a:lstStyle/>
                    <a:p>
                      <a:pPr algn="ctr"/>
                      <a:r>
                        <a:rPr lang="en-US" sz="1400" b="1" dirty="0" smtClean="0"/>
                        <a:t>150 MHz</a:t>
                      </a:r>
                      <a:endParaRPr lang="en-US" sz="1400" b="1" dirty="0"/>
                    </a:p>
                  </a:txBody>
                  <a:tcPr>
                    <a:solidFill>
                      <a:schemeClr val="bg2">
                        <a:lumMod val="85000"/>
                      </a:schemeClr>
                    </a:solidFill>
                  </a:tcPr>
                </a:tc>
                <a:tc>
                  <a:txBody>
                    <a:bodyPr/>
                    <a:lstStyle/>
                    <a:p>
                      <a:pPr algn="ctr"/>
                      <a:r>
                        <a:rPr lang="en-US" sz="1400" b="1" dirty="0" smtClean="0"/>
                        <a:t>200 MHz</a:t>
                      </a:r>
                      <a:endParaRPr lang="en-US" sz="1400" b="1" dirty="0"/>
                    </a:p>
                  </a:txBody>
                  <a:tcPr>
                    <a:solidFill>
                      <a:schemeClr val="bg2">
                        <a:lumMod val="85000"/>
                      </a:schemeClr>
                    </a:solidFill>
                  </a:tcPr>
                </a:tc>
                <a:extLst>
                  <a:ext uri="{0D108BD9-81ED-4DB2-BD59-A6C34878D82A}">
                    <a16:rowId xmlns:a16="http://schemas.microsoft.com/office/drawing/2014/main" val="10002"/>
                  </a:ext>
                </a:extLst>
              </a:tr>
              <a:tr h="228600">
                <a:tc>
                  <a:txBody>
                    <a:bodyPr/>
                    <a:lstStyle/>
                    <a:p>
                      <a:r>
                        <a:rPr lang="en-US" sz="1400" b="1" dirty="0" smtClean="0"/>
                        <a:t>Flash</a:t>
                      </a:r>
                      <a:r>
                        <a:rPr lang="en-US" sz="1400" b="1" baseline="0" dirty="0" smtClean="0"/>
                        <a:t> / RAM / OTP</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128Kw</a:t>
                      </a:r>
                      <a:r>
                        <a:rPr lang="en-US" sz="1400" b="1" baseline="0" dirty="0" smtClean="0"/>
                        <a:t> / 50Kw / 1Kw</a:t>
                      </a:r>
                      <a:endParaRPr lang="en-US" sz="1400" b="1" dirty="0" smtClean="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256Kw</a:t>
                      </a:r>
                      <a:r>
                        <a:rPr lang="en-US" sz="1400" b="1" baseline="0" dirty="0" smtClean="0"/>
                        <a:t> / 34Kw / 1Kw</a:t>
                      </a:r>
                      <a:endParaRPr lang="en-US" sz="1400" b="1" dirty="0" smtClean="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512Kw</a:t>
                      </a:r>
                      <a:r>
                        <a:rPr lang="en-US" sz="1400" b="1" baseline="0" dirty="0" smtClean="0"/>
                        <a:t> / 102Kw / 2Kw</a:t>
                      </a:r>
                      <a:endParaRPr lang="en-US" sz="1400" b="1" dirty="0" smtClean="0"/>
                    </a:p>
                  </a:txBody>
                  <a:tcPr>
                    <a:solidFill>
                      <a:schemeClr val="bg2">
                        <a:lumMod val="85000"/>
                      </a:schemeClr>
                    </a:solidFill>
                  </a:tcPr>
                </a:tc>
                <a:extLst>
                  <a:ext uri="{0D108BD9-81ED-4DB2-BD59-A6C34878D82A}">
                    <a16:rowId xmlns:a16="http://schemas.microsoft.com/office/drawing/2014/main" val="10003"/>
                  </a:ext>
                </a:extLst>
              </a:tr>
              <a:tr h="228600">
                <a:tc>
                  <a:txBody>
                    <a:bodyPr/>
                    <a:lstStyle/>
                    <a:p>
                      <a:r>
                        <a:rPr lang="en-US" sz="1400" b="1" dirty="0" smtClean="0"/>
                        <a:t>On-chip Oscillators</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4"/>
                  </a:ext>
                </a:extLst>
              </a:tr>
              <a:tr h="228600">
                <a:tc>
                  <a:txBody>
                    <a:bodyPr/>
                    <a:lstStyle/>
                    <a:p>
                      <a:r>
                        <a:rPr lang="en-US" sz="1400" b="1" dirty="0" smtClean="0"/>
                        <a:t>Watchdog</a:t>
                      </a:r>
                      <a:r>
                        <a:rPr lang="en-US" sz="1400" b="1" baseline="0" dirty="0" smtClean="0"/>
                        <a:t> Timer</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5"/>
                  </a:ext>
                </a:extLst>
              </a:tr>
              <a:tr h="228600">
                <a:tc>
                  <a:txBody>
                    <a:bodyPr/>
                    <a:lstStyle/>
                    <a:p>
                      <a:r>
                        <a:rPr lang="en-US" sz="1400" b="1" dirty="0" smtClean="0"/>
                        <a:t>ADC</a:t>
                      </a:r>
                      <a:endParaRPr lang="en-US" sz="1400" b="1" dirty="0"/>
                    </a:p>
                  </a:txBody>
                  <a:tcPr>
                    <a:solidFill>
                      <a:schemeClr val="accent4">
                        <a:lumMod val="40000"/>
                        <a:lumOff val="60000"/>
                      </a:schemeClr>
                    </a:solidFill>
                  </a:tcPr>
                </a:tc>
                <a:tc>
                  <a:txBody>
                    <a:bodyPr/>
                    <a:lstStyle/>
                    <a:p>
                      <a:pPr algn="ctr"/>
                      <a:r>
                        <a:rPr lang="en-US" sz="1400" b="1" dirty="0" smtClean="0"/>
                        <a:t>One 12-bit </a:t>
                      </a:r>
                      <a:r>
                        <a:rPr lang="en-US" sz="1400" b="0" dirty="0" smtClean="0"/>
                        <a:t>(SOC)</a:t>
                      </a:r>
                      <a:endParaRPr lang="en-US" sz="1400" b="0" dirty="0"/>
                    </a:p>
                  </a:txBody>
                  <a:tcPr>
                    <a:solidFill>
                      <a:schemeClr val="bg2">
                        <a:lumMod val="85000"/>
                      </a:schemeClr>
                    </a:solidFill>
                  </a:tcPr>
                </a:tc>
                <a:tc>
                  <a:txBody>
                    <a:bodyPr/>
                    <a:lstStyle/>
                    <a:p>
                      <a:pPr algn="ctr"/>
                      <a:r>
                        <a:rPr lang="en-US" sz="1400" b="1" dirty="0" smtClean="0"/>
                        <a:t>One 12-bit </a:t>
                      </a:r>
                      <a:r>
                        <a:rPr lang="en-US" sz="1400" b="0" dirty="0" smtClean="0"/>
                        <a:t>(SEQ)</a:t>
                      </a:r>
                      <a:endParaRPr lang="en-US" sz="1400" b="0" dirty="0"/>
                    </a:p>
                  </a:txBody>
                  <a:tcPr>
                    <a:solidFill>
                      <a:schemeClr val="bg2">
                        <a:lumMod val="85000"/>
                      </a:schemeClr>
                    </a:solidFill>
                  </a:tcPr>
                </a:tc>
                <a:tc>
                  <a:txBody>
                    <a:bodyPr/>
                    <a:lstStyle/>
                    <a:p>
                      <a:pPr algn="ctr"/>
                      <a:r>
                        <a:rPr lang="en-US" sz="1400" b="1" dirty="0" smtClean="0"/>
                        <a:t>Four 12/16-bit </a:t>
                      </a:r>
                      <a:r>
                        <a:rPr lang="en-US" sz="1400" b="0" dirty="0" smtClean="0"/>
                        <a:t>(SOC)</a:t>
                      </a:r>
                      <a:endParaRPr lang="en-US" sz="1400" b="0" dirty="0"/>
                    </a:p>
                  </a:txBody>
                  <a:tcPr>
                    <a:solidFill>
                      <a:schemeClr val="bg2">
                        <a:lumMod val="85000"/>
                      </a:schemeClr>
                    </a:solidFill>
                  </a:tcPr>
                </a:tc>
                <a:extLst>
                  <a:ext uri="{0D108BD9-81ED-4DB2-BD59-A6C34878D82A}">
                    <a16:rowId xmlns:a16="http://schemas.microsoft.com/office/drawing/2014/main" val="10006"/>
                  </a:ext>
                </a:extLst>
              </a:tr>
              <a:tr h="228600">
                <a:tc>
                  <a:txBody>
                    <a:bodyPr/>
                    <a:lstStyle/>
                    <a:p>
                      <a:r>
                        <a:rPr lang="en-US" sz="1400" b="1" baseline="0" dirty="0" smtClean="0"/>
                        <a:t>Buffered DAC</a:t>
                      </a:r>
                      <a:endParaRPr lang="en-US" sz="1400" b="1" dirty="0"/>
                    </a:p>
                  </a:txBody>
                  <a:tcPr>
                    <a:solidFill>
                      <a:schemeClr val="accent4">
                        <a:lumMod val="40000"/>
                        <a:lumOff val="60000"/>
                      </a:schemeClr>
                    </a:solidFill>
                  </a:tcPr>
                </a:tc>
                <a:tc>
                  <a:txBody>
                    <a:bodyPr/>
                    <a:lstStyle/>
                    <a:p>
                      <a:pPr algn="ctr"/>
                      <a:r>
                        <a:rPr lang="en-US" sz="1400" b="1" dirty="0" smtClean="0"/>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3</a:t>
                      </a:r>
                      <a:endParaRPr lang="en-US" sz="1400" b="1" dirty="0"/>
                    </a:p>
                  </a:txBody>
                  <a:tcPr>
                    <a:solidFill>
                      <a:schemeClr val="bg2">
                        <a:lumMod val="85000"/>
                      </a:schemeClr>
                    </a:solidFill>
                  </a:tcPr>
                </a:tc>
                <a:extLst>
                  <a:ext uri="{0D108BD9-81ED-4DB2-BD59-A6C34878D82A}">
                    <a16:rowId xmlns:a16="http://schemas.microsoft.com/office/drawing/2014/main" val="10007"/>
                  </a:ext>
                </a:extLst>
              </a:tr>
              <a:tr h="228600">
                <a:tc>
                  <a:txBody>
                    <a:bodyPr/>
                    <a:lstStyle/>
                    <a:p>
                      <a:r>
                        <a:rPr lang="en-US" sz="1400" b="1" dirty="0" smtClean="0"/>
                        <a:t>Analog</a:t>
                      </a:r>
                      <a:r>
                        <a:rPr lang="en-US" sz="1400" b="1" baseline="0" dirty="0" smtClean="0"/>
                        <a:t> COMP w/DAC</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08"/>
                  </a:ext>
                </a:extLst>
              </a:tr>
              <a:tr h="228600">
                <a:tc>
                  <a:txBody>
                    <a:bodyPr/>
                    <a:lstStyle/>
                    <a:p>
                      <a:r>
                        <a:rPr lang="en-US" sz="1400" b="1" dirty="0" smtClean="0"/>
                        <a:t>FPU</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 </a:t>
                      </a:r>
                      <a:r>
                        <a:rPr lang="en-US" sz="1400" b="0" dirty="0" smtClean="0">
                          <a:sym typeface="Wingdings 2"/>
                        </a:rPr>
                        <a:t>(each CPU)</a:t>
                      </a:r>
                      <a:endParaRPr lang="en-US" sz="1400" b="0" dirty="0"/>
                    </a:p>
                  </a:txBody>
                  <a:tcPr>
                    <a:solidFill>
                      <a:schemeClr val="bg2">
                        <a:lumMod val="85000"/>
                      </a:schemeClr>
                    </a:solidFill>
                  </a:tcPr>
                </a:tc>
                <a:extLst>
                  <a:ext uri="{0D108BD9-81ED-4DB2-BD59-A6C34878D82A}">
                    <a16:rowId xmlns:a16="http://schemas.microsoft.com/office/drawing/2014/main" val="10009"/>
                  </a:ext>
                </a:extLst>
              </a:tr>
              <a:tr h="228600">
                <a:tc>
                  <a:txBody>
                    <a:bodyPr/>
                    <a:lstStyle/>
                    <a:p>
                      <a:r>
                        <a:rPr lang="en-US" sz="1400" b="1" dirty="0" smtClean="0"/>
                        <a:t>6-Channel</a:t>
                      </a:r>
                      <a:r>
                        <a:rPr lang="en-US" sz="1400" b="1" baseline="0" dirty="0" smtClean="0"/>
                        <a:t> DMA</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 </a:t>
                      </a:r>
                      <a:r>
                        <a:rPr lang="en-US" sz="1400" b="0" dirty="0" smtClean="0">
                          <a:sym typeface="Wingdings 2"/>
                        </a:rPr>
                        <a:t>(each CPU)</a:t>
                      </a:r>
                      <a:endParaRPr lang="en-US" sz="1400" b="0" dirty="0"/>
                    </a:p>
                  </a:txBody>
                  <a:tcPr>
                    <a:solidFill>
                      <a:schemeClr val="bg2">
                        <a:lumMod val="85000"/>
                      </a:schemeClr>
                    </a:solidFill>
                  </a:tcPr>
                </a:tc>
                <a:extLst>
                  <a:ext uri="{0D108BD9-81ED-4DB2-BD59-A6C34878D82A}">
                    <a16:rowId xmlns:a16="http://schemas.microsoft.com/office/drawing/2014/main" val="10010"/>
                  </a:ext>
                </a:extLst>
              </a:tr>
              <a:tr h="228600">
                <a:tc>
                  <a:txBody>
                    <a:bodyPr/>
                    <a:lstStyle/>
                    <a:p>
                      <a:r>
                        <a:rPr lang="en-US" sz="1400" b="1" dirty="0" smtClean="0"/>
                        <a:t>CLA</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 </a:t>
                      </a:r>
                      <a:r>
                        <a:rPr lang="en-US" sz="1400" b="0" dirty="0" smtClean="0">
                          <a:sym typeface="Wingdings 2"/>
                        </a:rPr>
                        <a:t>(each</a:t>
                      </a:r>
                      <a:r>
                        <a:rPr lang="en-US" sz="1400" b="0" baseline="0" dirty="0" smtClean="0">
                          <a:sym typeface="Wingdings 2"/>
                        </a:rPr>
                        <a:t> CPU)</a:t>
                      </a:r>
                      <a:endParaRPr lang="en-US" sz="1400" b="0" dirty="0"/>
                    </a:p>
                  </a:txBody>
                  <a:tcPr>
                    <a:solidFill>
                      <a:schemeClr val="bg2">
                        <a:lumMod val="85000"/>
                      </a:schemeClr>
                    </a:solidFill>
                  </a:tcPr>
                </a:tc>
                <a:extLst>
                  <a:ext uri="{0D108BD9-81ED-4DB2-BD59-A6C34878D82A}">
                    <a16:rowId xmlns:a16="http://schemas.microsoft.com/office/drawing/2014/main" val="10011"/>
                  </a:ext>
                </a:extLst>
              </a:tr>
              <a:tr h="228600">
                <a:tc>
                  <a:txBody>
                    <a:bodyPr/>
                    <a:lstStyle/>
                    <a:p>
                      <a:r>
                        <a:rPr lang="en-US" sz="1400" b="1" dirty="0" smtClean="0"/>
                        <a:t>VCU</a:t>
                      </a:r>
                      <a:r>
                        <a:rPr lang="en-US" sz="1400" b="1" baseline="0" dirty="0" smtClean="0"/>
                        <a:t> / TMU</a:t>
                      </a:r>
                      <a:endParaRPr lang="en-US" sz="1400" b="1" dirty="0"/>
                    </a:p>
                  </a:txBody>
                  <a:tcPr>
                    <a:solidFill>
                      <a:schemeClr val="accent4">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 /  </a:t>
                      </a:r>
                      <a:r>
                        <a:rPr lang="en-US" sz="1400" b="0" dirty="0" smtClean="0">
                          <a:sym typeface="Wingdings 2"/>
                        </a:rPr>
                        <a:t>(each CPU)</a:t>
                      </a:r>
                      <a:endParaRPr lang="en-US" sz="1400" b="0" dirty="0"/>
                    </a:p>
                  </a:txBody>
                  <a:tcPr>
                    <a:solidFill>
                      <a:schemeClr val="bg2">
                        <a:lumMod val="85000"/>
                      </a:schemeClr>
                    </a:solidFill>
                  </a:tcPr>
                </a:tc>
                <a:extLst>
                  <a:ext uri="{0D108BD9-81ED-4DB2-BD59-A6C34878D82A}">
                    <a16:rowId xmlns:a16="http://schemas.microsoft.com/office/drawing/2014/main" val="10012"/>
                  </a:ext>
                </a:extLst>
              </a:tr>
              <a:tr h="228600">
                <a:tc>
                  <a:txBody>
                    <a:bodyPr/>
                    <a:lstStyle/>
                    <a:p>
                      <a:r>
                        <a:rPr lang="en-US" sz="1400" b="1" dirty="0" err="1" smtClean="0"/>
                        <a:t>ePWM</a:t>
                      </a:r>
                      <a:r>
                        <a:rPr lang="en-US" sz="1400" b="1" dirty="0" smtClean="0"/>
                        <a:t> / HRPWM</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extLst>
                  <a:ext uri="{0D108BD9-81ED-4DB2-BD59-A6C34878D82A}">
                    <a16:rowId xmlns:a16="http://schemas.microsoft.com/office/drawing/2014/main" val="10013"/>
                  </a:ext>
                </a:extLst>
              </a:tr>
              <a:tr h="228600">
                <a:tc>
                  <a:txBody>
                    <a:bodyPr/>
                    <a:lstStyle/>
                    <a:p>
                      <a:r>
                        <a:rPr lang="en-US" sz="1400" b="1" dirty="0" err="1" smtClean="0"/>
                        <a:t>eCAP</a:t>
                      </a:r>
                      <a:r>
                        <a:rPr lang="en-US" sz="1400" b="1" baseline="0" dirty="0" smtClean="0"/>
                        <a:t> / HRCAP</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a:t>
                      </a:r>
                      <a:endParaRPr lang="en-US" sz="1400" b="1" dirty="0"/>
                    </a:p>
                  </a:txBody>
                  <a:tcPr>
                    <a:solidFill>
                      <a:schemeClr val="bg2">
                        <a:lumMod val="85000"/>
                      </a:schemeClr>
                    </a:solidFill>
                  </a:tcPr>
                </a:tc>
                <a:extLst>
                  <a:ext uri="{0D108BD9-81ED-4DB2-BD59-A6C34878D82A}">
                    <a16:rowId xmlns:a16="http://schemas.microsoft.com/office/drawing/2014/main" val="10014"/>
                  </a:ext>
                </a:extLst>
              </a:tr>
              <a:tr h="228600">
                <a:tc>
                  <a:txBody>
                    <a:bodyPr/>
                    <a:lstStyle/>
                    <a:p>
                      <a:r>
                        <a:rPr lang="en-US" sz="1400" b="1" dirty="0" err="1" smtClean="0"/>
                        <a:t>eQEP</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15"/>
                  </a:ext>
                </a:extLst>
              </a:tr>
              <a:tr h="228600">
                <a:tc>
                  <a:txBody>
                    <a:bodyPr/>
                    <a:lstStyle/>
                    <a:p>
                      <a:r>
                        <a:rPr lang="en-US" sz="1400" b="1" dirty="0" smtClean="0"/>
                        <a:t>SCI</a:t>
                      </a:r>
                      <a:r>
                        <a:rPr lang="en-US" sz="1400" b="1" baseline="0" dirty="0" smtClean="0"/>
                        <a:t> / SPI / I2C</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extLst>
                  <a:ext uri="{0D108BD9-81ED-4DB2-BD59-A6C34878D82A}">
                    <a16:rowId xmlns:a16="http://schemas.microsoft.com/office/drawing/2014/main" val="10016"/>
                  </a:ext>
                </a:extLst>
              </a:tr>
              <a:tr h="228600">
                <a:tc>
                  <a:txBody>
                    <a:bodyPr/>
                    <a:lstStyle/>
                    <a:p>
                      <a:r>
                        <a:rPr lang="en-US" sz="1400" b="1" dirty="0" smtClean="0"/>
                        <a:t>CAN / </a:t>
                      </a:r>
                      <a:r>
                        <a:rPr lang="en-US" sz="1400" b="1" dirty="0" err="1" smtClean="0"/>
                        <a:t>McBSP</a:t>
                      </a:r>
                      <a:r>
                        <a:rPr lang="en-US" sz="1400" b="1" dirty="0" smtClean="0"/>
                        <a:t> /</a:t>
                      </a:r>
                      <a:r>
                        <a:rPr lang="en-US" sz="1400" b="1" baseline="0" dirty="0" smtClean="0"/>
                        <a:t> USB</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 /</a:t>
                      </a:r>
                      <a:r>
                        <a:rPr lang="en-US" sz="1400" b="1" baseline="0" dirty="0" smtClean="0">
                          <a:sym typeface="Wingdings 2"/>
                        </a:rPr>
                        <a:t> </a:t>
                      </a:r>
                      <a:r>
                        <a:rPr lang="en-US" sz="1400" b="1" dirty="0" smtClean="0">
                          <a:sym typeface="Wingdings 2"/>
                        </a:rPr>
                        <a:t>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tc>
                  <a:txBody>
                    <a:bodyPr/>
                    <a:lstStyle/>
                    <a:p>
                      <a:pPr algn="ctr"/>
                      <a:r>
                        <a:rPr lang="en-US" sz="1400" b="1" dirty="0" smtClean="0">
                          <a:sym typeface="Wingdings 2"/>
                        </a:rPr>
                        <a:t> /  / </a:t>
                      </a:r>
                      <a:endParaRPr lang="en-US" sz="1400" b="1" dirty="0"/>
                    </a:p>
                  </a:txBody>
                  <a:tcPr>
                    <a:solidFill>
                      <a:schemeClr val="bg2">
                        <a:lumMod val="85000"/>
                      </a:schemeClr>
                    </a:solidFill>
                  </a:tcPr>
                </a:tc>
                <a:extLst>
                  <a:ext uri="{0D108BD9-81ED-4DB2-BD59-A6C34878D82A}">
                    <a16:rowId xmlns:a16="http://schemas.microsoft.com/office/drawing/2014/main" val="10017"/>
                  </a:ext>
                </a:extLst>
              </a:tr>
              <a:tr h="228600">
                <a:tc>
                  <a:txBody>
                    <a:bodyPr/>
                    <a:lstStyle/>
                    <a:p>
                      <a:r>
                        <a:rPr lang="en-US" sz="1400" b="1" dirty="0" smtClean="0"/>
                        <a:t>UPP</a:t>
                      </a:r>
                      <a:endParaRPr lang="en-US" sz="1400" b="1" dirty="0"/>
                    </a:p>
                  </a:txBody>
                  <a:tcPr>
                    <a:solidFill>
                      <a:schemeClr val="accent4">
                        <a:lumMod val="40000"/>
                        <a:lumOff val="60000"/>
                      </a:schemeClr>
                    </a:solidFill>
                  </a:tcPr>
                </a:tc>
                <a:tc>
                  <a:txBody>
                    <a:bodyPr/>
                    <a:lstStyle/>
                    <a:p>
                      <a:pPr algn="ctr"/>
                      <a:r>
                        <a:rPr lang="en-US" sz="1400" b="1" dirty="0" smtClean="0"/>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extLst>
                  <a:ext uri="{0D108BD9-81ED-4DB2-BD59-A6C34878D82A}">
                    <a16:rowId xmlns:a16="http://schemas.microsoft.com/office/drawing/2014/main" val="10018"/>
                  </a:ext>
                </a:extLst>
              </a:tr>
              <a:tr h="228600">
                <a:tc>
                  <a:txBody>
                    <a:bodyPr/>
                    <a:lstStyle/>
                    <a:p>
                      <a:r>
                        <a:rPr lang="en-US" sz="1400" b="1" dirty="0" smtClean="0"/>
                        <a:t>EMIF</a:t>
                      </a:r>
                      <a:endParaRPr lang="en-US" sz="1400" b="1" dirty="0"/>
                    </a:p>
                  </a:txBody>
                  <a:tcPr>
                    <a:solidFill>
                      <a:schemeClr val="accent4">
                        <a:lumMod val="40000"/>
                        <a:lumOff val="60000"/>
                      </a:schemeClr>
                    </a:solidFill>
                  </a:tcPr>
                </a:tc>
                <a:tc>
                  <a:txBody>
                    <a:bodyPr/>
                    <a:lstStyle/>
                    <a:p>
                      <a:pPr algn="ctr"/>
                      <a:r>
                        <a:rPr lang="en-US" sz="1400" b="1" dirty="0" smtClean="0">
                          <a:sym typeface="Wingdings 2"/>
                        </a:rPr>
                        <a:t>-</a:t>
                      </a:r>
                      <a:endParaRPr lang="en-US" sz="1400" b="1" dirty="0"/>
                    </a:p>
                  </a:txBody>
                  <a:tcPr>
                    <a:solidFill>
                      <a:schemeClr val="bg2">
                        <a:lumMod val="85000"/>
                      </a:schemeClr>
                    </a:solidFill>
                  </a:tcPr>
                </a:tc>
                <a:tc>
                  <a:txBody>
                    <a:bodyPr/>
                    <a:lstStyle/>
                    <a:p>
                      <a:pPr algn="ctr"/>
                      <a:r>
                        <a:rPr lang="en-US" sz="1400" b="1" dirty="0" smtClean="0"/>
                        <a:t>1</a:t>
                      </a:r>
                      <a:endParaRPr lang="en-US" sz="1400" b="1" dirty="0"/>
                    </a:p>
                  </a:txBody>
                  <a:tcPr>
                    <a:solidFill>
                      <a:schemeClr val="bg2">
                        <a:lumMod val="85000"/>
                      </a:schemeClr>
                    </a:solidFill>
                  </a:tcPr>
                </a:tc>
                <a:tc>
                  <a:txBody>
                    <a:bodyPr/>
                    <a:lstStyle/>
                    <a:p>
                      <a:pPr algn="ctr"/>
                      <a:r>
                        <a:rPr lang="en-US" sz="1400" b="1" dirty="0" smtClean="0"/>
                        <a:t>2</a:t>
                      </a:r>
                      <a:endParaRPr lang="en-US" sz="1400" b="1" dirty="0"/>
                    </a:p>
                  </a:txBody>
                  <a:tcPr>
                    <a:solidFill>
                      <a:schemeClr val="bg2">
                        <a:lumMod val="85000"/>
                      </a:schemeClr>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35301248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p:cNvSpPr>
            <a:spLocks noGrp="1" noChangeArrowheads="1"/>
          </p:cNvSpPr>
          <p:nvPr>
            <p:ph type="title"/>
          </p:nvPr>
        </p:nvSpPr>
        <p:spPr>
          <a:noFill/>
          <a:ln/>
        </p:spPr>
        <p:txBody>
          <a:bodyPr lIns="90488" tIns="44450" rIns="90488" bIns="44450" anchor="ctr">
            <a:normAutofit/>
          </a:bodyPr>
          <a:lstStyle/>
          <a:p>
            <a:r>
              <a:rPr lang="en-US" dirty="0"/>
              <a:t>ADC Module Block Diagram</a:t>
            </a:r>
            <a:endParaRPr lang="en-US" sz="1800" dirty="0"/>
          </a:p>
        </p:txBody>
      </p:sp>
      <p:grpSp>
        <p:nvGrpSpPr>
          <p:cNvPr id="10" name="Group 9"/>
          <p:cNvGrpSpPr/>
          <p:nvPr/>
        </p:nvGrpSpPr>
        <p:grpSpPr>
          <a:xfrm>
            <a:off x="309045" y="702246"/>
            <a:ext cx="8525708" cy="5983428"/>
            <a:chOff x="309045" y="740651"/>
            <a:chExt cx="8525708" cy="5983428"/>
          </a:xfrm>
        </p:grpSpPr>
        <p:sp>
          <p:nvSpPr>
            <p:cNvPr id="358404" name="Line 4"/>
            <p:cNvSpPr>
              <a:spLocks noChangeShapeType="1"/>
            </p:cNvSpPr>
            <p:nvPr/>
          </p:nvSpPr>
          <p:spPr bwMode="auto">
            <a:xfrm>
              <a:off x="4427858" y="2378913"/>
              <a:ext cx="0" cy="722313"/>
            </a:xfrm>
            <a:prstGeom prst="line">
              <a:avLst/>
            </a:prstGeom>
            <a:noFill/>
            <a:ln w="12700">
              <a:solidFill>
                <a:schemeClr val="tx1"/>
              </a:solidFill>
              <a:round/>
              <a:headEnd type="triangle" w="med" len="med"/>
              <a:tailEnd/>
            </a:ln>
            <a:effectLst/>
          </p:spPr>
          <p:txBody>
            <a:bodyPr wrap="none" anchor="ctr"/>
            <a:lstStyle/>
            <a:p>
              <a:endParaRPr lang="en-US" sz="1600" dirty="0">
                <a:effectLst/>
                <a:latin typeface="Arial" pitchFamily="34" charset="0"/>
                <a:cs typeface="Arial" pitchFamily="34" charset="0"/>
              </a:endParaRPr>
            </a:p>
          </p:txBody>
        </p:sp>
        <p:sp>
          <p:nvSpPr>
            <p:cNvPr id="358407" name="Freeform 7"/>
            <p:cNvSpPr>
              <a:spLocks/>
            </p:cNvSpPr>
            <p:nvPr/>
          </p:nvSpPr>
          <p:spPr bwMode="auto">
            <a:xfrm flipH="1">
              <a:off x="2063149" y="2740069"/>
              <a:ext cx="1740821" cy="708818"/>
            </a:xfrm>
            <a:custGeom>
              <a:avLst/>
              <a:gdLst/>
              <a:ahLst/>
              <a:cxnLst>
                <a:cxn ang="0">
                  <a:pos x="0" y="382"/>
                </a:cxn>
                <a:cxn ang="0">
                  <a:pos x="861" y="382"/>
                </a:cxn>
                <a:cxn ang="0">
                  <a:pos x="861" y="0"/>
                </a:cxn>
              </a:cxnLst>
              <a:rect l="0" t="0" r="r" b="b"/>
              <a:pathLst>
                <a:path w="861" h="382">
                  <a:moveTo>
                    <a:pt x="0" y="382"/>
                  </a:moveTo>
                  <a:lnTo>
                    <a:pt x="861" y="382"/>
                  </a:lnTo>
                  <a:lnTo>
                    <a:pt x="861" y="0"/>
                  </a:lnTo>
                </a:path>
              </a:pathLst>
            </a:custGeom>
            <a:noFill/>
            <a:ln w="12700" cap="flat" cmpd="sng">
              <a:solidFill>
                <a:schemeClr val="tx1"/>
              </a:solidFill>
              <a:prstDash val="solid"/>
              <a:round/>
              <a:headEnd type="none" w="sm" len="sm"/>
              <a:tailEnd type="triangle" w="med" len="med"/>
            </a:ln>
            <a:effectLst/>
          </p:spPr>
          <p:txBody>
            <a:bodyPr/>
            <a:lstStyle/>
            <a:p>
              <a:endParaRPr lang="en-US" sz="1600" dirty="0">
                <a:effectLst/>
                <a:latin typeface="Arial" pitchFamily="34" charset="0"/>
                <a:cs typeface="Arial" pitchFamily="34" charset="0"/>
              </a:endParaRPr>
            </a:p>
          </p:txBody>
        </p:sp>
        <p:sp>
          <p:nvSpPr>
            <p:cNvPr id="358408" name="Line 8"/>
            <p:cNvSpPr>
              <a:spLocks noChangeShapeType="1"/>
            </p:cNvSpPr>
            <p:nvPr/>
          </p:nvSpPr>
          <p:spPr bwMode="auto">
            <a:xfrm flipH="1">
              <a:off x="3189919" y="2002676"/>
              <a:ext cx="582299" cy="0"/>
            </a:xfrm>
            <a:prstGeom prst="line">
              <a:avLst/>
            </a:prstGeom>
            <a:noFill/>
            <a:ln w="28575">
              <a:solidFill>
                <a:schemeClr val="tx1"/>
              </a:solidFill>
              <a:round/>
              <a:headEnd type="triangle" w="med" len="med"/>
              <a:tailEnd/>
            </a:ln>
            <a:effectLst/>
          </p:spPr>
          <p:txBody>
            <a:bodyPr wrap="none" anchor="ctr"/>
            <a:lstStyle/>
            <a:p>
              <a:endParaRPr lang="en-US" sz="1600" dirty="0">
                <a:effectLst/>
                <a:latin typeface="Arial" pitchFamily="34" charset="0"/>
                <a:cs typeface="Arial" pitchFamily="34" charset="0"/>
              </a:endParaRPr>
            </a:p>
          </p:txBody>
        </p:sp>
        <p:sp>
          <p:nvSpPr>
            <p:cNvPr id="358409" name="Line 9"/>
            <p:cNvSpPr>
              <a:spLocks noChangeShapeType="1"/>
            </p:cNvSpPr>
            <p:nvPr/>
          </p:nvSpPr>
          <p:spPr bwMode="auto">
            <a:xfrm flipH="1">
              <a:off x="5029520" y="2007438"/>
              <a:ext cx="551818" cy="0"/>
            </a:xfrm>
            <a:prstGeom prst="line">
              <a:avLst/>
            </a:prstGeom>
            <a:noFill/>
            <a:ln w="28575">
              <a:solidFill>
                <a:schemeClr val="tx1"/>
              </a:solidFill>
              <a:round/>
              <a:headEnd type="triangle" w="med" len="med"/>
              <a:tailEnd/>
            </a:ln>
            <a:effectLst/>
          </p:spPr>
          <p:txBody>
            <a:bodyPr wrap="none" anchor="ctr"/>
            <a:lstStyle/>
            <a:p>
              <a:endParaRPr lang="en-US" sz="1600" dirty="0">
                <a:effectLst/>
                <a:latin typeface="Arial" pitchFamily="34" charset="0"/>
                <a:cs typeface="Arial" pitchFamily="34" charset="0"/>
              </a:endParaRPr>
            </a:p>
          </p:txBody>
        </p:sp>
        <p:sp>
          <p:nvSpPr>
            <p:cNvPr id="358410" name="Rectangle 10"/>
            <p:cNvSpPr>
              <a:spLocks noChangeArrowheads="1"/>
            </p:cNvSpPr>
            <p:nvPr/>
          </p:nvSpPr>
          <p:spPr bwMode="auto">
            <a:xfrm>
              <a:off x="3775395" y="1628026"/>
              <a:ext cx="1306513" cy="752475"/>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lnSpc>
                  <a:spcPct val="100000"/>
                </a:lnSpc>
                <a:spcBef>
                  <a:spcPts val="0"/>
                </a:spcBef>
              </a:pPr>
              <a:r>
                <a:rPr lang="en-US" sz="1600" dirty="0" smtClean="0">
                  <a:effectLst/>
                  <a:latin typeface="Arial" pitchFamily="34" charset="0"/>
                  <a:cs typeface="Arial" pitchFamily="34" charset="0"/>
                </a:rPr>
                <a:t>12/16-bit</a:t>
              </a:r>
            </a:p>
            <a:p>
              <a:pPr algn="ctr">
                <a:lnSpc>
                  <a:spcPct val="100000"/>
                </a:lnSpc>
                <a:spcBef>
                  <a:spcPts val="0"/>
                </a:spcBef>
              </a:pPr>
              <a:r>
                <a:rPr lang="en-US" sz="1600" dirty="0" smtClean="0">
                  <a:effectLst/>
                  <a:latin typeface="Arial" pitchFamily="34" charset="0"/>
                  <a:cs typeface="Arial" pitchFamily="34" charset="0"/>
                </a:rPr>
                <a:t>A/D</a:t>
              </a:r>
            </a:p>
            <a:p>
              <a:pPr algn="ctr">
                <a:lnSpc>
                  <a:spcPct val="100000"/>
                </a:lnSpc>
                <a:spcBef>
                  <a:spcPts val="0"/>
                </a:spcBef>
              </a:pPr>
              <a:r>
                <a:rPr lang="en-US" sz="1600" dirty="0" smtClean="0">
                  <a:effectLst/>
                  <a:latin typeface="Arial" pitchFamily="34" charset="0"/>
                  <a:cs typeface="Arial" pitchFamily="34" charset="0"/>
                </a:rPr>
                <a:t>Converter</a:t>
              </a:r>
              <a:endParaRPr lang="en-US" sz="1600" dirty="0">
                <a:effectLst/>
                <a:latin typeface="Arial" pitchFamily="34" charset="0"/>
                <a:cs typeface="Arial" pitchFamily="34" charset="0"/>
              </a:endParaRPr>
            </a:p>
          </p:txBody>
        </p:sp>
        <p:sp>
          <p:nvSpPr>
            <p:cNvPr id="358412" name="Text Box 12"/>
            <p:cNvSpPr txBox="1">
              <a:spLocks noChangeArrowheads="1"/>
            </p:cNvSpPr>
            <p:nvPr/>
          </p:nvSpPr>
          <p:spPr bwMode="auto">
            <a:xfrm>
              <a:off x="4406063" y="2417013"/>
              <a:ext cx="74251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err="1" smtClean="0">
                  <a:effectLst/>
                  <a:latin typeface="Arial" pitchFamily="34" charset="0"/>
                  <a:cs typeface="Arial" pitchFamily="34" charset="0"/>
                </a:rPr>
                <a:t>SOCx</a:t>
              </a:r>
              <a:endParaRPr lang="en-US" sz="1600" dirty="0">
                <a:effectLst/>
                <a:latin typeface="Arial" pitchFamily="34" charset="0"/>
                <a:cs typeface="Arial" pitchFamily="34" charset="0"/>
              </a:endParaRPr>
            </a:p>
          </p:txBody>
        </p:sp>
        <p:sp>
          <p:nvSpPr>
            <p:cNvPr id="358413" name="Text Box 13"/>
            <p:cNvSpPr txBox="1">
              <a:spLocks noChangeArrowheads="1"/>
            </p:cNvSpPr>
            <p:nvPr/>
          </p:nvSpPr>
          <p:spPr bwMode="auto">
            <a:xfrm>
              <a:off x="5032914" y="3145676"/>
              <a:ext cx="742511"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err="1">
                  <a:effectLst/>
                  <a:latin typeface="Arial" pitchFamily="34" charset="0"/>
                  <a:cs typeface="Arial" pitchFamily="34" charset="0"/>
                </a:rPr>
                <a:t>EOCx</a:t>
              </a:r>
              <a:endParaRPr lang="en-US" sz="1600" dirty="0">
                <a:effectLst/>
                <a:latin typeface="Arial" pitchFamily="34" charset="0"/>
                <a:cs typeface="Arial" pitchFamily="34" charset="0"/>
              </a:endParaRPr>
            </a:p>
          </p:txBody>
        </p:sp>
        <p:sp>
          <p:nvSpPr>
            <p:cNvPr id="358414" name="Line 14"/>
            <p:cNvSpPr>
              <a:spLocks noChangeShapeType="1"/>
            </p:cNvSpPr>
            <p:nvPr/>
          </p:nvSpPr>
          <p:spPr bwMode="auto">
            <a:xfrm flipH="1">
              <a:off x="1393672" y="1205933"/>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15" name="Line 15"/>
            <p:cNvSpPr>
              <a:spLocks noChangeShapeType="1"/>
            </p:cNvSpPr>
            <p:nvPr/>
          </p:nvSpPr>
          <p:spPr bwMode="auto">
            <a:xfrm flipH="1">
              <a:off x="1403539" y="1432879"/>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16" name="Line 16"/>
            <p:cNvSpPr>
              <a:spLocks noChangeShapeType="1"/>
            </p:cNvSpPr>
            <p:nvPr/>
          </p:nvSpPr>
          <p:spPr bwMode="auto">
            <a:xfrm flipH="1">
              <a:off x="1400250" y="1886771"/>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20" name="Line 20"/>
            <p:cNvSpPr>
              <a:spLocks noChangeShapeType="1"/>
            </p:cNvSpPr>
            <p:nvPr/>
          </p:nvSpPr>
          <p:spPr bwMode="auto">
            <a:xfrm flipH="1">
              <a:off x="1403539" y="1659825"/>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21" name="Line 21"/>
            <p:cNvSpPr>
              <a:spLocks noChangeShapeType="1"/>
            </p:cNvSpPr>
            <p:nvPr/>
          </p:nvSpPr>
          <p:spPr bwMode="auto">
            <a:xfrm flipH="1">
              <a:off x="1403539" y="2600831"/>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22" name="Line 22"/>
            <p:cNvSpPr>
              <a:spLocks noChangeShapeType="1"/>
            </p:cNvSpPr>
            <p:nvPr/>
          </p:nvSpPr>
          <p:spPr bwMode="auto">
            <a:xfrm flipH="1">
              <a:off x="1403539" y="2822457"/>
              <a:ext cx="381000"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26" name="Rectangle 26"/>
            <p:cNvSpPr>
              <a:spLocks noChangeArrowheads="1"/>
            </p:cNvSpPr>
            <p:nvPr/>
          </p:nvSpPr>
          <p:spPr bwMode="auto">
            <a:xfrm>
              <a:off x="2805870" y="1748503"/>
              <a:ext cx="385763" cy="5080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pPr algn="ctr"/>
              <a:r>
                <a:rPr lang="en-US" sz="1600" dirty="0" smtClean="0">
                  <a:effectLst/>
                  <a:latin typeface="Arial" pitchFamily="34" charset="0"/>
                  <a:cs typeface="Arial" pitchFamily="34" charset="0"/>
                </a:rPr>
                <a:t>S/H</a:t>
              </a:r>
              <a:endParaRPr lang="en-US" sz="1600" dirty="0">
                <a:effectLst/>
                <a:latin typeface="Arial" pitchFamily="34" charset="0"/>
                <a:cs typeface="Arial" pitchFamily="34" charset="0"/>
              </a:endParaRPr>
            </a:p>
          </p:txBody>
        </p:sp>
        <p:sp>
          <p:nvSpPr>
            <p:cNvPr id="358430" name="Line 30"/>
            <p:cNvSpPr>
              <a:spLocks noChangeShapeType="1"/>
            </p:cNvSpPr>
            <p:nvPr/>
          </p:nvSpPr>
          <p:spPr bwMode="auto">
            <a:xfrm>
              <a:off x="2356039" y="2016240"/>
              <a:ext cx="447675" cy="0"/>
            </a:xfrm>
            <a:prstGeom prst="line">
              <a:avLst/>
            </a:prstGeom>
            <a:noFill/>
            <a:ln w="28575">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358443" name="AutoShape 43"/>
            <p:cNvSpPr>
              <a:spLocks noChangeArrowheads="1"/>
            </p:cNvSpPr>
            <p:nvPr/>
          </p:nvSpPr>
          <p:spPr bwMode="auto">
            <a:xfrm rot="16200000">
              <a:off x="1104724" y="1728036"/>
              <a:ext cx="1916850" cy="576263"/>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44" name="Text Box 44"/>
            <p:cNvSpPr txBox="1">
              <a:spLocks noChangeArrowheads="1"/>
            </p:cNvSpPr>
            <p:nvPr/>
          </p:nvSpPr>
          <p:spPr bwMode="auto">
            <a:xfrm>
              <a:off x="1734455" y="1862531"/>
              <a:ext cx="639919"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latin typeface="Arial" pitchFamily="34" charset="0"/>
                  <a:cs typeface="Arial" pitchFamily="34" charset="0"/>
                </a:rPr>
                <a:t>MUX</a:t>
              </a:r>
              <a:endParaRPr lang="en-US" sz="1600" dirty="0">
                <a:effectLst/>
                <a:latin typeface="Arial" pitchFamily="34" charset="0"/>
                <a:cs typeface="Arial" pitchFamily="34" charset="0"/>
              </a:endParaRPr>
            </a:p>
          </p:txBody>
        </p:sp>
        <p:sp>
          <p:nvSpPr>
            <p:cNvPr id="358446" name="Line 46"/>
            <p:cNvSpPr>
              <a:spLocks noChangeShapeType="1"/>
            </p:cNvSpPr>
            <p:nvPr/>
          </p:nvSpPr>
          <p:spPr bwMode="auto">
            <a:xfrm flipH="1">
              <a:off x="6375087" y="1307351"/>
              <a:ext cx="268288"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47" name="Line 47"/>
            <p:cNvSpPr>
              <a:spLocks noChangeShapeType="1"/>
            </p:cNvSpPr>
            <p:nvPr/>
          </p:nvSpPr>
          <p:spPr bwMode="auto">
            <a:xfrm flipH="1">
              <a:off x="6375086" y="1586751"/>
              <a:ext cx="288099"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48" name="Line 48"/>
            <p:cNvSpPr>
              <a:spLocks noChangeShapeType="1"/>
            </p:cNvSpPr>
            <p:nvPr/>
          </p:nvSpPr>
          <p:spPr bwMode="auto">
            <a:xfrm flipH="1">
              <a:off x="6375087" y="1891551"/>
              <a:ext cx="283338"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49" name="Line 49"/>
            <p:cNvSpPr>
              <a:spLocks noChangeShapeType="1"/>
            </p:cNvSpPr>
            <p:nvPr/>
          </p:nvSpPr>
          <p:spPr bwMode="auto">
            <a:xfrm flipH="1">
              <a:off x="6375087" y="2678951"/>
              <a:ext cx="280984" cy="0"/>
            </a:xfrm>
            <a:prstGeom prst="line">
              <a:avLst/>
            </a:prstGeom>
            <a:noFill/>
            <a:ln w="28575">
              <a:solidFill>
                <a:schemeClr val="tx1"/>
              </a:solidFill>
              <a:round/>
              <a:headEnd type="triangle" w="med" len="med"/>
              <a:tailEnd/>
            </a:ln>
            <a:effectLst/>
          </p:spPr>
          <p:txBody>
            <a:bodyPr wrap="none" anchor="ctr"/>
            <a:lstStyle/>
            <a:p>
              <a:endParaRPr lang="en-US" sz="1600">
                <a:effectLst/>
                <a:latin typeface="Arial" pitchFamily="34" charset="0"/>
                <a:cs typeface="Arial" pitchFamily="34" charset="0"/>
              </a:endParaRPr>
            </a:p>
          </p:txBody>
        </p:sp>
        <p:sp>
          <p:nvSpPr>
            <p:cNvPr id="358450" name="Rectangle 50"/>
            <p:cNvSpPr>
              <a:spLocks noChangeArrowheads="1"/>
            </p:cNvSpPr>
            <p:nvPr/>
          </p:nvSpPr>
          <p:spPr bwMode="auto">
            <a:xfrm>
              <a:off x="6664774" y="1215276"/>
              <a:ext cx="1514285" cy="2079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51" name="Text Box 51"/>
            <p:cNvSpPr txBox="1">
              <a:spLocks noChangeArrowheads="1"/>
            </p:cNvSpPr>
            <p:nvPr/>
          </p:nvSpPr>
          <p:spPr bwMode="auto">
            <a:xfrm>
              <a:off x="6737557" y="1188425"/>
              <a:ext cx="1358513" cy="246221"/>
            </a:xfrm>
            <a:prstGeom prst="rect">
              <a:avLst/>
            </a:prstGeom>
            <a:noFill/>
            <a:ln w="12700">
              <a:noFill/>
              <a:miter lim="800000"/>
              <a:headEnd type="none" w="sm" len="sm"/>
              <a:tailEnd type="none" w="sm" len="sm"/>
            </a:ln>
            <a:effectLst/>
          </p:spPr>
          <p:txBody>
            <a:bodyPr wrap="none" lIns="0" tIns="0" rIns="0" bIns="0">
              <a:spAutoFit/>
            </a:bodyPr>
            <a:lstStyle/>
            <a:p>
              <a:pPr>
                <a:lnSpc>
                  <a:spcPct val="100000"/>
                </a:lnSpc>
                <a:spcBef>
                  <a:spcPct val="0"/>
                </a:spcBef>
              </a:pPr>
              <a:r>
                <a:rPr lang="en-US" sz="1600" dirty="0" smtClean="0">
                  <a:effectLst/>
                  <a:latin typeface="Arial" pitchFamily="34" charset="0"/>
                  <a:cs typeface="Arial" pitchFamily="34" charset="0"/>
                </a:rPr>
                <a:t>ADCRESULT0</a:t>
              </a:r>
              <a:endParaRPr lang="en-US" sz="1600" dirty="0">
                <a:effectLst/>
                <a:latin typeface="Arial" pitchFamily="34" charset="0"/>
                <a:cs typeface="Arial" pitchFamily="34" charset="0"/>
              </a:endParaRPr>
            </a:p>
          </p:txBody>
        </p:sp>
        <p:sp>
          <p:nvSpPr>
            <p:cNvPr id="358452" name="Rectangle 52"/>
            <p:cNvSpPr>
              <a:spLocks noChangeArrowheads="1"/>
            </p:cNvSpPr>
            <p:nvPr/>
          </p:nvSpPr>
          <p:spPr bwMode="auto">
            <a:xfrm>
              <a:off x="6663186" y="1493088"/>
              <a:ext cx="1515873" cy="2079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53" name="Text Box 53"/>
            <p:cNvSpPr txBox="1">
              <a:spLocks noChangeArrowheads="1"/>
            </p:cNvSpPr>
            <p:nvPr/>
          </p:nvSpPr>
          <p:spPr bwMode="auto">
            <a:xfrm>
              <a:off x="6737557" y="1474038"/>
              <a:ext cx="1358513" cy="246221"/>
            </a:xfrm>
            <a:prstGeom prst="rect">
              <a:avLst/>
            </a:prstGeom>
            <a:noFill/>
            <a:ln w="12700">
              <a:noFill/>
              <a:miter lim="800000"/>
              <a:headEnd type="none" w="sm" len="sm"/>
              <a:tailEnd type="none" w="sm" len="sm"/>
            </a:ln>
            <a:effectLst/>
          </p:spPr>
          <p:txBody>
            <a:bodyPr wrap="none" lIns="0" tIns="0" rIns="0" bIns="0">
              <a:spAutoFit/>
            </a:bodyPr>
            <a:lstStyle/>
            <a:p>
              <a:pPr>
                <a:lnSpc>
                  <a:spcPct val="100000"/>
                </a:lnSpc>
                <a:spcBef>
                  <a:spcPct val="0"/>
                </a:spcBef>
              </a:pPr>
              <a:r>
                <a:rPr lang="en-US" sz="1600" dirty="0" smtClean="0">
                  <a:effectLst/>
                  <a:latin typeface="Arial" pitchFamily="34" charset="0"/>
                  <a:cs typeface="Arial" pitchFamily="34" charset="0"/>
                </a:rPr>
                <a:t>ADCRESULT1</a:t>
              </a:r>
              <a:endParaRPr lang="en-US" sz="1600" dirty="0">
                <a:effectLst/>
                <a:latin typeface="Arial" pitchFamily="34" charset="0"/>
                <a:cs typeface="Arial" pitchFamily="34" charset="0"/>
              </a:endParaRPr>
            </a:p>
          </p:txBody>
        </p:sp>
        <p:sp>
          <p:nvSpPr>
            <p:cNvPr id="358454" name="Rectangle 54"/>
            <p:cNvSpPr>
              <a:spLocks noChangeArrowheads="1"/>
            </p:cNvSpPr>
            <p:nvPr/>
          </p:nvSpPr>
          <p:spPr bwMode="auto">
            <a:xfrm>
              <a:off x="6658425" y="1797888"/>
              <a:ext cx="1520634" cy="2079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55" name="Text Box 55"/>
            <p:cNvSpPr txBox="1">
              <a:spLocks noChangeArrowheads="1"/>
            </p:cNvSpPr>
            <p:nvPr/>
          </p:nvSpPr>
          <p:spPr bwMode="auto">
            <a:xfrm>
              <a:off x="6737557" y="1778838"/>
              <a:ext cx="1358513" cy="246221"/>
            </a:xfrm>
            <a:prstGeom prst="rect">
              <a:avLst/>
            </a:prstGeom>
            <a:noFill/>
            <a:ln w="12700">
              <a:noFill/>
              <a:miter lim="800000"/>
              <a:headEnd type="none" w="sm" len="sm"/>
              <a:tailEnd type="none" w="sm" len="sm"/>
            </a:ln>
            <a:effectLst/>
          </p:spPr>
          <p:txBody>
            <a:bodyPr wrap="none" lIns="0" tIns="0" rIns="0" bIns="0">
              <a:spAutoFit/>
            </a:bodyPr>
            <a:lstStyle/>
            <a:p>
              <a:pPr>
                <a:lnSpc>
                  <a:spcPct val="100000"/>
                </a:lnSpc>
                <a:spcBef>
                  <a:spcPct val="0"/>
                </a:spcBef>
              </a:pPr>
              <a:r>
                <a:rPr lang="en-US" sz="1600" dirty="0" smtClean="0">
                  <a:effectLst/>
                  <a:latin typeface="Arial" pitchFamily="34" charset="0"/>
                  <a:cs typeface="Arial" pitchFamily="34" charset="0"/>
                </a:rPr>
                <a:t>ADCRESULT2</a:t>
              </a:r>
              <a:endParaRPr lang="en-US" sz="1600" dirty="0">
                <a:effectLst/>
                <a:latin typeface="Arial" pitchFamily="34" charset="0"/>
                <a:cs typeface="Arial" pitchFamily="34" charset="0"/>
              </a:endParaRPr>
            </a:p>
          </p:txBody>
        </p:sp>
        <p:sp>
          <p:nvSpPr>
            <p:cNvPr id="358456" name="Rectangle 56"/>
            <p:cNvSpPr>
              <a:spLocks noChangeArrowheads="1"/>
            </p:cNvSpPr>
            <p:nvPr/>
          </p:nvSpPr>
          <p:spPr bwMode="auto">
            <a:xfrm>
              <a:off x="6656836" y="2577351"/>
              <a:ext cx="1522223" cy="2079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57" name="Text Box 57"/>
            <p:cNvSpPr txBox="1">
              <a:spLocks noChangeArrowheads="1"/>
            </p:cNvSpPr>
            <p:nvPr/>
          </p:nvSpPr>
          <p:spPr bwMode="auto">
            <a:xfrm>
              <a:off x="6680650" y="2558301"/>
              <a:ext cx="1472326" cy="246221"/>
            </a:xfrm>
            <a:prstGeom prst="rect">
              <a:avLst/>
            </a:prstGeom>
            <a:noFill/>
            <a:ln w="12700">
              <a:noFill/>
              <a:miter lim="800000"/>
              <a:headEnd type="none" w="sm" len="sm"/>
              <a:tailEnd type="none" w="sm" len="sm"/>
            </a:ln>
            <a:effectLst/>
          </p:spPr>
          <p:txBody>
            <a:bodyPr wrap="none" lIns="0" tIns="0" rIns="0" bIns="0">
              <a:spAutoFit/>
            </a:bodyPr>
            <a:lstStyle/>
            <a:p>
              <a:pPr>
                <a:lnSpc>
                  <a:spcPct val="100000"/>
                </a:lnSpc>
                <a:spcBef>
                  <a:spcPct val="0"/>
                </a:spcBef>
              </a:pPr>
              <a:r>
                <a:rPr lang="en-US" sz="1600" dirty="0" smtClean="0">
                  <a:effectLst/>
                  <a:latin typeface="Arial" pitchFamily="34" charset="0"/>
                  <a:cs typeface="Arial" pitchFamily="34" charset="0"/>
                </a:rPr>
                <a:t>ADCRESULT15</a:t>
              </a:r>
              <a:endParaRPr lang="en-US" sz="1600" dirty="0">
                <a:effectLst/>
                <a:latin typeface="Arial" pitchFamily="34" charset="0"/>
                <a:cs typeface="Arial" pitchFamily="34" charset="0"/>
              </a:endParaRPr>
            </a:p>
          </p:txBody>
        </p:sp>
        <p:grpSp>
          <p:nvGrpSpPr>
            <p:cNvPr id="358458" name="Group 58"/>
            <p:cNvGrpSpPr>
              <a:grpSpLocks/>
            </p:cNvGrpSpPr>
            <p:nvPr/>
          </p:nvGrpSpPr>
          <p:grpSpPr bwMode="auto">
            <a:xfrm>
              <a:off x="7215637" y="2139201"/>
              <a:ext cx="55562" cy="287337"/>
              <a:chOff x="4453" y="3249"/>
              <a:chExt cx="35" cy="181"/>
            </a:xfrm>
          </p:grpSpPr>
          <p:sp>
            <p:nvSpPr>
              <p:cNvPr id="358459" name="Oval 59"/>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60" name="Oval 60"/>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61" name="Oval 61"/>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grpSp>
        <p:sp>
          <p:nvSpPr>
            <p:cNvPr id="358462" name="AutoShape 62"/>
            <p:cNvSpPr>
              <a:spLocks noChangeArrowheads="1"/>
            </p:cNvSpPr>
            <p:nvPr/>
          </p:nvSpPr>
          <p:spPr bwMode="auto">
            <a:xfrm rot="5400000" flipH="1">
              <a:off x="5178113" y="1601038"/>
              <a:ext cx="1612900" cy="8064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63" name="Text Box 63"/>
            <p:cNvSpPr txBox="1">
              <a:spLocks noChangeArrowheads="1"/>
            </p:cNvSpPr>
            <p:nvPr/>
          </p:nvSpPr>
          <p:spPr bwMode="auto">
            <a:xfrm>
              <a:off x="5567729" y="1648663"/>
              <a:ext cx="811440" cy="584775"/>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latin typeface="Arial" pitchFamily="34" charset="0"/>
                  <a:cs typeface="Arial" pitchFamily="34" charset="0"/>
                </a:rPr>
                <a:t>Result</a:t>
              </a:r>
            </a:p>
            <a:p>
              <a:pPr algn="ctr">
                <a:lnSpc>
                  <a:spcPct val="100000"/>
                </a:lnSpc>
                <a:spcBef>
                  <a:spcPct val="0"/>
                </a:spcBef>
              </a:pPr>
              <a:r>
                <a:rPr lang="en-US" sz="1600" dirty="0">
                  <a:effectLst/>
                  <a:latin typeface="Arial" pitchFamily="34" charset="0"/>
                  <a:cs typeface="Arial" pitchFamily="34" charset="0"/>
                </a:rPr>
                <a:t>MUX</a:t>
              </a:r>
            </a:p>
          </p:txBody>
        </p:sp>
        <p:sp>
          <p:nvSpPr>
            <p:cNvPr id="358467" name="Rectangle 67"/>
            <p:cNvSpPr>
              <a:spLocks noChangeArrowheads="1"/>
            </p:cNvSpPr>
            <p:nvPr/>
          </p:nvSpPr>
          <p:spPr bwMode="auto">
            <a:xfrm>
              <a:off x="3802383" y="3099638"/>
              <a:ext cx="1235075" cy="69056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68" name="Text Box 68"/>
            <p:cNvSpPr txBox="1">
              <a:spLocks noChangeArrowheads="1"/>
            </p:cNvSpPr>
            <p:nvPr/>
          </p:nvSpPr>
          <p:spPr bwMode="auto">
            <a:xfrm>
              <a:off x="3792122" y="3105988"/>
              <a:ext cx="1268296" cy="683264"/>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a:effectLst/>
                  <a:latin typeface="Arial" pitchFamily="34" charset="0"/>
                  <a:cs typeface="Arial" pitchFamily="34" charset="0"/>
                </a:rPr>
                <a:t>ADC</a:t>
              </a:r>
            </a:p>
            <a:p>
              <a:pPr algn="ctr">
                <a:spcBef>
                  <a:spcPct val="0"/>
                </a:spcBef>
              </a:pPr>
              <a:r>
                <a:rPr lang="en-US" sz="1600">
                  <a:effectLst/>
                  <a:latin typeface="Arial" pitchFamily="34" charset="0"/>
                  <a:cs typeface="Arial" pitchFamily="34" charset="0"/>
                </a:rPr>
                <a:t>Generation</a:t>
              </a:r>
            </a:p>
            <a:p>
              <a:pPr algn="ctr">
                <a:spcBef>
                  <a:spcPct val="0"/>
                </a:spcBef>
              </a:pPr>
              <a:r>
                <a:rPr lang="en-US" sz="1600">
                  <a:effectLst/>
                  <a:latin typeface="Arial" pitchFamily="34" charset="0"/>
                  <a:cs typeface="Arial" pitchFamily="34" charset="0"/>
                </a:rPr>
                <a:t>Logic</a:t>
              </a:r>
            </a:p>
          </p:txBody>
        </p:sp>
        <p:sp>
          <p:nvSpPr>
            <p:cNvPr id="358469" name="Text Box 69"/>
            <p:cNvSpPr txBox="1">
              <a:spLocks noChangeArrowheads="1"/>
            </p:cNvSpPr>
            <p:nvPr/>
          </p:nvSpPr>
          <p:spPr bwMode="auto">
            <a:xfrm>
              <a:off x="309045" y="3035340"/>
              <a:ext cx="1536700" cy="683264"/>
            </a:xfrm>
            <a:prstGeom prst="rect">
              <a:avLst/>
            </a:prstGeom>
            <a:noFill/>
            <a:ln w="12700">
              <a:noFill/>
              <a:miter lim="800000"/>
              <a:headEnd type="none" w="sm" len="sm"/>
              <a:tailEnd type="none" w="sm" len="sm"/>
            </a:ln>
            <a:effectLst/>
          </p:spPr>
          <p:txBody>
            <a:bodyPr>
              <a:spAutoFit/>
            </a:bodyPr>
            <a:lstStyle/>
            <a:p>
              <a:pPr algn="ctr"/>
              <a:r>
                <a:rPr lang="en-US" sz="1600" b="0">
                  <a:solidFill>
                    <a:schemeClr val="tx2"/>
                  </a:solidFill>
                  <a:effectLst/>
                  <a:latin typeface="Arial" pitchFamily="34" charset="0"/>
                  <a:cs typeface="Arial" pitchFamily="34" charset="0"/>
                </a:rPr>
                <a:t>ADC full-scale input range is 0 to 3.3V </a:t>
              </a:r>
            </a:p>
          </p:txBody>
        </p:sp>
        <p:sp>
          <p:nvSpPr>
            <p:cNvPr id="358470" name="Text Box 70"/>
            <p:cNvSpPr txBox="1">
              <a:spLocks noChangeArrowheads="1"/>
            </p:cNvSpPr>
            <p:nvPr/>
          </p:nvSpPr>
          <p:spPr bwMode="auto">
            <a:xfrm>
              <a:off x="2508387" y="3153613"/>
              <a:ext cx="877163"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a:effectLst/>
                  <a:latin typeface="Arial" pitchFamily="34" charset="0"/>
                  <a:cs typeface="Arial" pitchFamily="34" charset="0"/>
                </a:rPr>
                <a:t>CHSEL</a:t>
              </a:r>
            </a:p>
          </p:txBody>
        </p:sp>
        <p:sp>
          <p:nvSpPr>
            <p:cNvPr id="358472" name="Rectangle 72"/>
            <p:cNvSpPr>
              <a:spLocks noChangeArrowheads="1"/>
            </p:cNvSpPr>
            <p:nvPr/>
          </p:nvSpPr>
          <p:spPr bwMode="auto">
            <a:xfrm>
              <a:off x="6112195" y="3099639"/>
              <a:ext cx="996950" cy="68421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73" name="Text Box 73"/>
            <p:cNvSpPr txBox="1">
              <a:spLocks noChangeArrowheads="1"/>
            </p:cNvSpPr>
            <p:nvPr/>
          </p:nvSpPr>
          <p:spPr bwMode="auto">
            <a:xfrm>
              <a:off x="6101502" y="3094876"/>
              <a:ext cx="1029448" cy="683264"/>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dirty="0">
                  <a:effectLst/>
                  <a:latin typeface="Arial" pitchFamily="34" charset="0"/>
                  <a:cs typeface="Arial" pitchFamily="34" charset="0"/>
                </a:rPr>
                <a:t>ADC</a:t>
              </a:r>
            </a:p>
            <a:p>
              <a:pPr algn="ctr">
                <a:spcBef>
                  <a:spcPct val="0"/>
                </a:spcBef>
              </a:pPr>
              <a:r>
                <a:rPr lang="en-US" sz="1600" dirty="0">
                  <a:effectLst/>
                  <a:latin typeface="Arial" pitchFamily="34" charset="0"/>
                  <a:cs typeface="Arial" pitchFamily="34" charset="0"/>
                </a:rPr>
                <a:t>Interrupt</a:t>
              </a:r>
            </a:p>
            <a:p>
              <a:pPr algn="ctr">
                <a:spcBef>
                  <a:spcPct val="0"/>
                </a:spcBef>
              </a:pPr>
              <a:r>
                <a:rPr lang="en-US" sz="1600" dirty="0">
                  <a:effectLst/>
                  <a:latin typeface="Arial" pitchFamily="34" charset="0"/>
                  <a:cs typeface="Arial" pitchFamily="34" charset="0"/>
                </a:rPr>
                <a:t>Logic</a:t>
              </a:r>
            </a:p>
          </p:txBody>
        </p:sp>
        <p:sp>
          <p:nvSpPr>
            <p:cNvPr id="358487" name="Line 87"/>
            <p:cNvSpPr>
              <a:spLocks noChangeShapeType="1"/>
            </p:cNvSpPr>
            <p:nvPr/>
          </p:nvSpPr>
          <p:spPr bwMode="auto">
            <a:xfrm>
              <a:off x="5032695" y="3448888"/>
              <a:ext cx="1073150" cy="0"/>
            </a:xfrm>
            <a:prstGeom prst="line">
              <a:avLst/>
            </a:prstGeom>
            <a:noFill/>
            <a:ln w="12700">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358488" name="Line 88"/>
            <p:cNvSpPr>
              <a:spLocks noChangeShapeType="1"/>
            </p:cNvSpPr>
            <p:nvPr/>
          </p:nvSpPr>
          <p:spPr bwMode="auto">
            <a:xfrm>
              <a:off x="7107558" y="3444126"/>
              <a:ext cx="1228725" cy="0"/>
            </a:xfrm>
            <a:prstGeom prst="line">
              <a:avLst/>
            </a:prstGeom>
            <a:noFill/>
            <a:ln w="38100">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358489" name="Text Box 89"/>
            <p:cNvSpPr txBox="1">
              <a:spLocks noChangeArrowheads="1"/>
            </p:cNvSpPr>
            <p:nvPr/>
          </p:nvSpPr>
          <p:spPr bwMode="auto">
            <a:xfrm>
              <a:off x="7062759" y="3138691"/>
              <a:ext cx="1253869"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dirty="0" smtClean="0">
                  <a:effectLst/>
                  <a:latin typeface="Arial" pitchFamily="34" charset="0"/>
                  <a:cs typeface="Arial" pitchFamily="34" charset="0"/>
                </a:rPr>
                <a:t>ADCINT1-4</a:t>
              </a:r>
              <a:endParaRPr lang="en-US" sz="1600" dirty="0">
                <a:effectLst/>
                <a:latin typeface="Arial" pitchFamily="34" charset="0"/>
                <a:cs typeface="Arial" pitchFamily="34" charset="0"/>
              </a:endParaRPr>
            </a:p>
          </p:txBody>
        </p:sp>
        <p:sp>
          <p:nvSpPr>
            <p:cNvPr id="358491" name="Rectangle 91"/>
            <p:cNvSpPr>
              <a:spLocks noChangeArrowheads="1"/>
            </p:cNvSpPr>
            <p:nvPr/>
          </p:nvSpPr>
          <p:spPr bwMode="auto">
            <a:xfrm>
              <a:off x="5783579" y="4996705"/>
              <a:ext cx="3005836" cy="1512883"/>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92" name="Text Box 92"/>
            <p:cNvSpPr txBox="1">
              <a:spLocks noChangeArrowheads="1"/>
            </p:cNvSpPr>
            <p:nvPr/>
          </p:nvSpPr>
          <p:spPr bwMode="auto">
            <a:xfrm>
              <a:off x="5745480" y="4987180"/>
              <a:ext cx="1051891" cy="289310"/>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a:effectLst/>
                  <a:latin typeface="Arial" pitchFamily="34" charset="0"/>
                  <a:cs typeface="Arial" pitchFamily="34" charset="0"/>
                </a:rPr>
                <a:t>Software</a:t>
              </a:r>
              <a:endParaRPr lang="en-US" sz="1000">
                <a:effectLst/>
                <a:latin typeface="Arial" pitchFamily="34" charset="0"/>
                <a:cs typeface="Arial" pitchFamily="34" charset="0"/>
              </a:endParaRPr>
            </a:p>
          </p:txBody>
        </p:sp>
        <p:sp>
          <p:nvSpPr>
            <p:cNvPr id="358493" name="Text Box 93"/>
            <p:cNvSpPr txBox="1">
              <a:spLocks noChangeArrowheads="1"/>
            </p:cNvSpPr>
            <p:nvPr/>
          </p:nvSpPr>
          <p:spPr bwMode="auto">
            <a:xfrm>
              <a:off x="5745480" y="6015881"/>
              <a:ext cx="3089273" cy="289310"/>
            </a:xfrm>
            <a:prstGeom prst="rect">
              <a:avLst/>
            </a:prstGeom>
            <a:noFill/>
            <a:ln w="12700">
              <a:noFill/>
              <a:miter lim="800000"/>
              <a:headEnd type="none" w="sm" len="sm"/>
              <a:tailEnd type="none" w="sm" len="sm"/>
            </a:ln>
            <a:effectLst/>
          </p:spPr>
          <p:txBody>
            <a:bodyPr wrap="square">
              <a:spAutoFit/>
            </a:bodyPr>
            <a:lstStyle/>
            <a:p>
              <a:pPr>
                <a:spcBef>
                  <a:spcPct val="0"/>
                </a:spcBef>
              </a:pPr>
              <a:r>
                <a:rPr lang="en-US" sz="1600" dirty="0">
                  <a:effectLst/>
                  <a:latin typeface="Arial" pitchFamily="34" charset="0"/>
                  <a:cs typeface="Arial" pitchFamily="34" charset="0"/>
                </a:rPr>
                <a:t>External </a:t>
              </a:r>
              <a:r>
                <a:rPr lang="en-US" sz="1600" dirty="0" smtClean="0">
                  <a:effectLst/>
                  <a:latin typeface="Arial" pitchFamily="34" charset="0"/>
                  <a:cs typeface="Arial" pitchFamily="34" charset="0"/>
                </a:rPr>
                <a:t>Pin</a:t>
              </a:r>
              <a:r>
                <a:rPr lang="en-US" sz="1000" b="0" dirty="0" smtClean="0">
                  <a:effectLst/>
                  <a:latin typeface="Arial" pitchFamily="34" charset="0"/>
                  <a:cs typeface="Arial" pitchFamily="34" charset="0"/>
                </a:rPr>
                <a:t>(GPIO/ADCEXTSOC</a:t>
              </a:r>
              <a:r>
                <a:rPr lang="en-US" sz="1000" b="0" dirty="0">
                  <a:effectLst/>
                  <a:latin typeface="Arial" pitchFamily="34" charset="0"/>
                  <a:cs typeface="Arial" pitchFamily="34" charset="0"/>
                </a:rPr>
                <a:t>)</a:t>
              </a:r>
            </a:p>
          </p:txBody>
        </p:sp>
        <p:sp>
          <p:nvSpPr>
            <p:cNvPr id="358494" name="Text Box 94"/>
            <p:cNvSpPr txBox="1">
              <a:spLocks noChangeArrowheads="1"/>
            </p:cNvSpPr>
            <p:nvPr/>
          </p:nvSpPr>
          <p:spPr bwMode="auto">
            <a:xfrm>
              <a:off x="5745480" y="5501530"/>
              <a:ext cx="2512226" cy="289310"/>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dirty="0" err="1" smtClean="0">
                  <a:effectLst/>
                  <a:latin typeface="Arial" pitchFamily="34" charset="0"/>
                  <a:cs typeface="Arial" pitchFamily="34" charset="0"/>
                </a:rPr>
                <a:t>EPWMxSOCA</a:t>
              </a:r>
              <a:r>
                <a:rPr lang="en-US" sz="1600" dirty="0" smtClean="0">
                  <a:effectLst/>
                  <a:latin typeface="Arial" pitchFamily="34" charset="0"/>
                  <a:cs typeface="Arial" pitchFamily="34" charset="0"/>
                </a:rPr>
                <a:t>/C </a:t>
              </a:r>
              <a:r>
                <a:rPr lang="en-US" sz="1000" b="0" dirty="0">
                  <a:effectLst/>
                  <a:latin typeface="Arial" pitchFamily="34" charset="0"/>
                  <a:cs typeface="Arial" pitchFamily="34" charset="0"/>
                </a:rPr>
                <a:t>(x = 1 to </a:t>
              </a:r>
              <a:r>
                <a:rPr lang="en-US" sz="1000" b="0" dirty="0" smtClean="0">
                  <a:effectLst/>
                  <a:latin typeface="Arial" pitchFamily="34" charset="0"/>
                  <a:cs typeface="Arial" pitchFamily="34" charset="0"/>
                </a:rPr>
                <a:t>12)</a:t>
              </a:r>
              <a:endParaRPr lang="en-US" sz="900" b="0" dirty="0">
                <a:effectLst/>
                <a:latin typeface="Arial" pitchFamily="34" charset="0"/>
                <a:cs typeface="Arial" pitchFamily="34" charset="0"/>
              </a:endParaRPr>
            </a:p>
          </p:txBody>
        </p:sp>
        <p:sp>
          <p:nvSpPr>
            <p:cNvPr id="358495" name="Text Box 95"/>
            <p:cNvSpPr txBox="1">
              <a:spLocks noChangeArrowheads="1"/>
            </p:cNvSpPr>
            <p:nvPr/>
          </p:nvSpPr>
          <p:spPr bwMode="auto">
            <a:xfrm>
              <a:off x="5745480" y="5758706"/>
              <a:ext cx="2512226" cy="289310"/>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dirty="0" err="1" smtClean="0">
                  <a:effectLst/>
                  <a:latin typeface="Arial" pitchFamily="34" charset="0"/>
                  <a:cs typeface="Arial" pitchFamily="34" charset="0"/>
                </a:rPr>
                <a:t>EPWMxSOCB</a:t>
              </a:r>
              <a:r>
                <a:rPr lang="en-US" sz="1600" dirty="0" smtClean="0">
                  <a:effectLst/>
                  <a:latin typeface="Arial" pitchFamily="34" charset="0"/>
                  <a:cs typeface="Arial" pitchFamily="34" charset="0"/>
                </a:rPr>
                <a:t>/D </a:t>
              </a:r>
              <a:r>
                <a:rPr lang="en-US" sz="1000" b="0" dirty="0">
                  <a:effectLst/>
                  <a:latin typeface="Arial" pitchFamily="34" charset="0"/>
                  <a:cs typeface="Arial" pitchFamily="34" charset="0"/>
                </a:rPr>
                <a:t>(x = 1 to </a:t>
              </a:r>
              <a:r>
                <a:rPr lang="en-US" sz="1000" b="0" dirty="0" smtClean="0">
                  <a:effectLst/>
                  <a:latin typeface="Arial" pitchFamily="34" charset="0"/>
                  <a:cs typeface="Arial" pitchFamily="34" charset="0"/>
                </a:rPr>
                <a:t>12)</a:t>
              </a:r>
              <a:endParaRPr lang="en-US" sz="900" b="0" dirty="0">
                <a:effectLst/>
                <a:latin typeface="Arial" pitchFamily="34" charset="0"/>
                <a:cs typeface="Arial" pitchFamily="34" charset="0"/>
              </a:endParaRPr>
            </a:p>
          </p:txBody>
        </p:sp>
        <p:sp>
          <p:nvSpPr>
            <p:cNvPr id="358496" name="Text Box 96"/>
            <p:cNvSpPr txBox="1">
              <a:spLocks noChangeArrowheads="1"/>
            </p:cNvSpPr>
            <p:nvPr/>
          </p:nvSpPr>
          <p:spPr bwMode="auto">
            <a:xfrm>
              <a:off x="5745480" y="5244355"/>
              <a:ext cx="1790362" cy="289310"/>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dirty="0" smtClean="0">
                  <a:effectLst/>
                  <a:latin typeface="Arial" pitchFamily="34" charset="0"/>
                  <a:cs typeface="Arial" pitchFamily="34" charset="0"/>
                </a:rPr>
                <a:t>CPU1 </a:t>
              </a:r>
              <a:r>
                <a:rPr lang="en-US" sz="1600" dirty="0">
                  <a:effectLst/>
                  <a:latin typeface="Arial" pitchFamily="34" charset="0"/>
                  <a:cs typeface="Arial" pitchFamily="34" charset="0"/>
                </a:rPr>
                <a:t>Timer </a:t>
              </a:r>
              <a:r>
                <a:rPr lang="en-US" sz="1000" b="0" dirty="0">
                  <a:effectLst/>
                  <a:latin typeface="Arial" pitchFamily="34" charset="0"/>
                  <a:cs typeface="Arial" pitchFamily="34" charset="0"/>
                </a:rPr>
                <a:t>(0,1,2)</a:t>
              </a:r>
              <a:endParaRPr lang="en-US" sz="900" b="0" dirty="0">
                <a:effectLst/>
                <a:latin typeface="Arial" pitchFamily="34" charset="0"/>
                <a:cs typeface="Arial" pitchFamily="34" charset="0"/>
              </a:endParaRPr>
            </a:p>
          </p:txBody>
        </p:sp>
        <p:sp>
          <p:nvSpPr>
            <p:cNvPr id="358498" name="Text Box 98"/>
            <p:cNvSpPr txBox="1">
              <a:spLocks noChangeArrowheads="1"/>
            </p:cNvSpPr>
            <p:nvPr/>
          </p:nvSpPr>
          <p:spPr bwMode="auto">
            <a:xfrm>
              <a:off x="2816683" y="3817188"/>
              <a:ext cx="1415772"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a:effectLst/>
                  <a:latin typeface="Arial" pitchFamily="34" charset="0"/>
                  <a:cs typeface="Arial" pitchFamily="34" charset="0"/>
                </a:rPr>
                <a:t>SOCx Signal</a:t>
              </a:r>
            </a:p>
          </p:txBody>
        </p:sp>
        <p:sp>
          <p:nvSpPr>
            <p:cNvPr id="358499" name="Line 99"/>
            <p:cNvSpPr>
              <a:spLocks noChangeShapeType="1"/>
            </p:cNvSpPr>
            <p:nvPr/>
          </p:nvSpPr>
          <p:spPr bwMode="auto">
            <a:xfrm>
              <a:off x="4173858" y="5131638"/>
              <a:ext cx="1603375" cy="0"/>
            </a:xfrm>
            <a:prstGeom prst="line">
              <a:avLst/>
            </a:prstGeom>
            <a:noFill/>
            <a:ln w="12700">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58500" name="Line 100"/>
            <p:cNvSpPr>
              <a:spLocks noChangeShapeType="1"/>
            </p:cNvSpPr>
            <p:nvPr/>
          </p:nvSpPr>
          <p:spPr bwMode="auto">
            <a:xfrm>
              <a:off x="4183383" y="5382463"/>
              <a:ext cx="1603375" cy="0"/>
            </a:xfrm>
            <a:prstGeom prst="line">
              <a:avLst/>
            </a:prstGeom>
            <a:noFill/>
            <a:ln w="28575">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58501" name="Line 101"/>
            <p:cNvSpPr>
              <a:spLocks noChangeShapeType="1"/>
            </p:cNvSpPr>
            <p:nvPr/>
          </p:nvSpPr>
          <p:spPr bwMode="auto">
            <a:xfrm>
              <a:off x="4178620" y="5631701"/>
              <a:ext cx="1603375" cy="0"/>
            </a:xfrm>
            <a:prstGeom prst="line">
              <a:avLst/>
            </a:prstGeom>
            <a:noFill/>
            <a:ln w="38100">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58502" name="Line 102"/>
            <p:cNvSpPr>
              <a:spLocks noChangeShapeType="1"/>
            </p:cNvSpPr>
            <p:nvPr/>
          </p:nvSpPr>
          <p:spPr bwMode="auto">
            <a:xfrm>
              <a:off x="4173858" y="5890463"/>
              <a:ext cx="1603375" cy="0"/>
            </a:xfrm>
            <a:prstGeom prst="line">
              <a:avLst/>
            </a:prstGeom>
            <a:noFill/>
            <a:ln w="38100">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58508" name="Text Box 108"/>
            <p:cNvSpPr txBox="1">
              <a:spLocks noChangeArrowheads="1"/>
            </p:cNvSpPr>
            <p:nvPr/>
          </p:nvSpPr>
          <p:spPr bwMode="auto">
            <a:xfrm>
              <a:off x="6079076" y="3810838"/>
              <a:ext cx="1071126"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a:effectLst/>
                  <a:latin typeface="Arial" pitchFamily="34" charset="0"/>
                  <a:cs typeface="Arial" pitchFamily="34" charset="0"/>
                </a:rPr>
                <a:t>ADCINT1</a:t>
              </a:r>
            </a:p>
          </p:txBody>
        </p:sp>
        <p:sp>
          <p:nvSpPr>
            <p:cNvPr id="358509" name="Text Box 109"/>
            <p:cNvSpPr txBox="1">
              <a:spLocks noChangeArrowheads="1"/>
            </p:cNvSpPr>
            <p:nvPr/>
          </p:nvSpPr>
          <p:spPr bwMode="auto">
            <a:xfrm>
              <a:off x="6079076" y="4139451"/>
              <a:ext cx="1071126" cy="338554"/>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600">
                  <a:effectLst/>
                  <a:latin typeface="Arial" pitchFamily="34" charset="0"/>
                  <a:cs typeface="Arial" pitchFamily="34" charset="0"/>
                </a:rPr>
                <a:t>ADCINT2</a:t>
              </a:r>
            </a:p>
          </p:txBody>
        </p:sp>
        <p:sp>
          <p:nvSpPr>
            <p:cNvPr id="358510" name="Freeform 110"/>
            <p:cNvSpPr>
              <a:spLocks/>
            </p:cNvSpPr>
            <p:nvPr/>
          </p:nvSpPr>
          <p:spPr bwMode="auto">
            <a:xfrm>
              <a:off x="4175445" y="3444126"/>
              <a:ext cx="3379788" cy="1458912"/>
            </a:xfrm>
            <a:custGeom>
              <a:avLst/>
              <a:gdLst/>
              <a:ahLst/>
              <a:cxnLst>
                <a:cxn ang="0">
                  <a:pos x="0" y="823"/>
                </a:cxn>
                <a:cxn ang="0">
                  <a:pos x="702" y="823"/>
                </a:cxn>
                <a:cxn ang="0">
                  <a:pos x="702" y="557"/>
                </a:cxn>
                <a:cxn ang="0">
                  <a:pos x="2129" y="557"/>
                </a:cxn>
                <a:cxn ang="0">
                  <a:pos x="2129" y="0"/>
                </a:cxn>
              </a:cxnLst>
              <a:rect l="0" t="0" r="r" b="b"/>
              <a:pathLst>
                <a:path w="2129" h="823">
                  <a:moveTo>
                    <a:pt x="0" y="823"/>
                  </a:moveTo>
                  <a:lnTo>
                    <a:pt x="702" y="823"/>
                  </a:lnTo>
                  <a:lnTo>
                    <a:pt x="702" y="557"/>
                  </a:lnTo>
                  <a:lnTo>
                    <a:pt x="2129" y="557"/>
                  </a:lnTo>
                  <a:lnTo>
                    <a:pt x="2129" y="0"/>
                  </a:lnTo>
                </a:path>
              </a:pathLst>
            </a:custGeom>
            <a:noFill/>
            <a:ln w="12700" cap="flat" cmpd="sng">
              <a:solidFill>
                <a:schemeClr val="tx1"/>
              </a:solidFill>
              <a:prstDash val="solid"/>
              <a:round/>
              <a:headEnd type="triangle" w="med" len="med"/>
              <a:tailEnd type="oval" w="med" len="med"/>
            </a:ln>
            <a:effectLst/>
          </p:spPr>
          <p:txBody>
            <a:bodyPr/>
            <a:lstStyle/>
            <a:p>
              <a:endParaRPr lang="en-US" sz="1600">
                <a:effectLst/>
                <a:latin typeface="Arial" pitchFamily="34" charset="0"/>
                <a:cs typeface="Arial" pitchFamily="34" charset="0"/>
              </a:endParaRPr>
            </a:p>
          </p:txBody>
        </p:sp>
        <p:sp>
          <p:nvSpPr>
            <p:cNvPr id="358511" name="Freeform 111"/>
            <p:cNvSpPr>
              <a:spLocks/>
            </p:cNvSpPr>
            <p:nvPr/>
          </p:nvSpPr>
          <p:spPr bwMode="auto">
            <a:xfrm>
              <a:off x="4167508" y="3444126"/>
              <a:ext cx="3132137" cy="1228725"/>
            </a:xfrm>
            <a:custGeom>
              <a:avLst/>
              <a:gdLst/>
              <a:ahLst/>
              <a:cxnLst>
                <a:cxn ang="0">
                  <a:pos x="0" y="726"/>
                </a:cxn>
                <a:cxn ang="0">
                  <a:pos x="581" y="726"/>
                </a:cxn>
                <a:cxn ang="0">
                  <a:pos x="581" y="387"/>
                </a:cxn>
                <a:cxn ang="0">
                  <a:pos x="1960" y="387"/>
                </a:cxn>
                <a:cxn ang="0">
                  <a:pos x="1960" y="0"/>
                </a:cxn>
              </a:cxnLst>
              <a:rect l="0" t="0" r="r" b="b"/>
              <a:pathLst>
                <a:path w="1960" h="726">
                  <a:moveTo>
                    <a:pt x="0" y="726"/>
                  </a:moveTo>
                  <a:lnTo>
                    <a:pt x="581" y="726"/>
                  </a:lnTo>
                  <a:lnTo>
                    <a:pt x="581" y="387"/>
                  </a:lnTo>
                  <a:lnTo>
                    <a:pt x="1960" y="387"/>
                  </a:lnTo>
                  <a:lnTo>
                    <a:pt x="1960" y="0"/>
                  </a:lnTo>
                </a:path>
              </a:pathLst>
            </a:custGeom>
            <a:noFill/>
            <a:ln w="12700" cap="flat" cmpd="sng">
              <a:solidFill>
                <a:schemeClr val="tx1"/>
              </a:solidFill>
              <a:prstDash val="solid"/>
              <a:round/>
              <a:headEnd type="triangle" w="med" len="med"/>
              <a:tailEnd type="oval" w="med" len="med"/>
            </a:ln>
            <a:effectLst/>
          </p:spPr>
          <p:txBody>
            <a:bodyPr/>
            <a:lstStyle/>
            <a:p>
              <a:endParaRPr lang="en-US" sz="1600">
                <a:effectLst/>
                <a:latin typeface="Arial" pitchFamily="34" charset="0"/>
                <a:cs typeface="Arial" pitchFamily="34" charset="0"/>
              </a:endParaRPr>
            </a:p>
          </p:txBody>
        </p:sp>
        <p:sp>
          <p:nvSpPr>
            <p:cNvPr id="358512" name="Line 112"/>
            <p:cNvSpPr>
              <a:spLocks noChangeShapeType="1"/>
            </p:cNvSpPr>
            <p:nvPr/>
          </p:nvSpPr>
          <p:spPr bwMode="auto">
            <a:xfrm>
              <a:off x="4178620" y="6131763"/>
              <a:ext cx="1603375" cy="0"/>
            </a:xfrm>
            <a:prstGeom prst="line">
              <a:avLst/>
            </a:prstGeom>
            <a:noFill/>
            <a:ln w="12700">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58529" name="Freeform 129"/>
            <p:cNvSpPr>
              <a:spLocks/>
            </p:cNvSpPr>
            <p:nvPr/>
          </p:nvSpPr>
          <p:spPr bwMode="auto">
            <a:xfrm>
              <a:off x="2651445" y="3790201"/>
              <a:ext cx="1766888" cy="750570"/>
            </a:xfrm>
            <a:custGeom>
              <a:avLst/>
              <a:gdLst/>
              <a:ahLst/>
              <a:cxnLst>
                <a:cxn ang="0">
                  <a:pos x="0" y="460"/>
                </a:cxn>
                <a:cxn ang="0">
                  <a:pos x="0" y="218"/>
                </a:cxn>
                <a:cxn ang="0">
                  <a:pos x="1161" y="218"/>
                </a:cxn>
                <a:cxn ang="0">
                  <a:pos x="1161" y="0"/>
                </a:cxn>
              </a:cxnLst>
              <a:rect l="0" t="0" r="r" b="b"/>
              <a:pathLst>
                <a:path w="1161" h="460">
                  <a:moveTo>
                    <a:pt x="0" y="460"/>
                  </a:moveTo>
                  <a:lnTo>
                    <a:pt x="0" y="218"/>
                  </a:lnTo>
                  <a:lnTo>
                    <a:pt x="1161" y="218"/>
                  </a:lnTo>
                  <a:lnTo>
                    <a:pt x="1161" y="0"/>
                  </a:lnTo>
                </a:path>
              </a:pathLst>
            </a:custGeom>
            <a:noFill/>
            <a:ln w="38100" cap="flat" cmpd="sng">
              <a:solidFill>
                <a:schemeClr val="tx1"/>
              </a:solidFill>
              <a:prstDash val="solid"/>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358474" name="Rectangle 74"/>
            <p:cNvSpPr>
              <a:spLocks noChangeArrowheads="1"/>
            </p:cNvSpPr>
            <p:nvPr/>
          </p:nvSpPr>
          <p:spPr bwMode="auto">
            <a:xfrm>
              <a:off x="1230633" y="4542359"/>
              <a:ext cx="2638425" cy="1953606"/>
            </a:xfrm>
            <a:prstGeom prst="rect">
              <a:avLst/>
            </a:prstGeom>
            <a:solidFill>
              <a:schemeClr val="accent3"/>
            </a:solidFill>
            <a:ln w="1270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75" name="Text Box 75"/>
            <p:cNvSpPr txBox="1">
              <a:spLocks noChangeArrowheads="1"/>
            </p:cNvSpPr>
            <p:nvPr/>
          </p:nvSpPr>
          <p:spPr bwMode="auto">
            <a:xfrm>
              <a:off x="438470" y="4551883"/>
              <a:ext cx="3484287" cy="1969770"/>
            </a:xfrm>
            <a:prstGeom prst="rect">
              <a:avLst/>
            </a:prstGeom>
            <a:noFill/>
            <a:ln w="12700">
              <a:noFill/>
              <a:miter lim="800000"/>
              <a:headEnd type="none" w="sm" len="sm"/>
              <a:tailEnd type="none" w="sm" len="sm"/>
            </a:ln>
            <a:effectLst/>
          </p:spPr>
          <p:txBody>
            <a:bodyPr wrap="none" lIns="0" tIns="0" rIns="0" bIns="0">
              <a:spAutoFit/>
            </a:bodyPr>
            <a:lstStyle/>
            <a:p>
              <a:pPr>
                <a:lnSpc>
                  <a:spcPct val="100000"/>
                </a:lnSpc>
                <a:spcBef>
                  <a:spcPct val="0"/>
                </a:spcBef>
              </a:pPr>
              <a:r>
                <a:rPr lang="en-US" sz="1600" dirty="0">
                  <a:effectLst/>
                  <a:latin typeface="Arial" pitchFamily="34" charset="0"/>
                  <a:cs typeface="Arial" pitchFamily="34" charset="0"/>
                </a:rPr>
                <a:t>  SOC0   TRIGSEL  CHSEL  ACQPS</a:t>
              </a:r>
              <a:endParaRPr lang="en-US" sz="1000" dirty="0">
                <a:effectLst/>
                <a:latin typeface="Arial" pitchFamily="34" charset="0"/>
                <a:cs typeface="Arial" pitchFamily="34" charset="0"/>
              </a:endParaRPr>
            </a:p>
            <a:p>
              <a:pPr>
                <a:lnSpc>
                  <a:spcPct val="100000"/>
                </a:lnSpc>
                <a:spcBef>
                  <a:spcPct val="0"/>
                </a:spcBef>
              </a:pPr>
              <a:r>
                <a:rPr lang="en-US" sz="1600" dirty="0">
                  <a:effectLst/>
                  <a:latin typeface="Arial" pitchFamily="34" charset="0"/>
                  <a:cs typeface="Arial" pitchFamily="34" charset="0"/>
                </a:rPr>
                <a:t>  SOC1   TRIGSEL  CHSEL  ACQPS</a:t>
              </a:r>
              <a:endParaRPr lang="en-US" sz="1000" dirty="0">
                <a:effectLst/>
                <a:latin typeface="Arial" pitchFamily="34" charset="0"/>
                <a:cs typeface="Arial" pitchFamily="34" charset="0"/>
              </a:endParaRPr>
            </a:p>
            <a:p>
              <a:pPr>
                <a:lnSpc>
                  <a:spcPct val="100000"/>
                </a:lnSpc>
                <a:spcBef>
                  <a:spcPct val="0"/>
                </a:spcBef>
              </a:pPr>
              <a:r>
                <a:rPr lang="en-US" sz="1600" dirty="0">
                  <a:effectLst/>
                  <a:latin typeface="Arial" pitchFamily="34" charset="0"/>
                  <a:cs typeface="Arial" pitchFamily="34" charset="0"/>
                </a:rPr>
                <a:t>  SOC2   TRIGSEL  CHSEL  ACQPS</a:t>
              </a:r>
              <a:endParaRPr lang="en-US" sz="1000" dirty="0">
                <a:effectLst/>
                <a:latin typeface="Arial" pitchFamily="34" charset="0"/>
                <a:cs typeface="Arial" pitchFamily="34" charset="0"/>
              </a:endParaRPr>
            </a:p>
            <a:p>
              <a:pPr>
                <a:lnSpc>
                  <a:spcPct val="100000"/>
                </a:lnSpc>
                <a:spcBef>
                  <a:spcPct val="0"/>
                </a:spcBef>
              </a:pPr>
              <a:r>
                <a:rPr lang="en-US" sz="1600" dirty="0">
                  <a:effectLst/>
                  <a:latin typeface="Arial" pitchFamily="34" charset="0"/>
                  <a:cs typeface="Arial" pitchFamily="34" charset="0"/>
                </a:rPr>
                <a:t>  SOC3   TRIGSEL  CHSEL  ACQPS</a:t>
              </a:r>
              <a:endParaRPr lang="en-US" sz="1000" dirty="0">
                <a:effectLst/>
                <a:latin typeface="Arial" pitchFamily="34" charset="0"/>
                <a:cs typeface="Arial" pitchFamily="34" charset="0"/>
              </a:endParaRPr>
            </a:p>
            <a:p>
              <a:pPr>
                <a:lnSpc>
                  <a:spcPct val="100000"/>
                </a:lnSpc>
                <a:spcBef>
                  <a:spcPct val="0"/>
                </a:spcBef>
              </a:pPr>
              <a:endParaRPr lang="en-US" sz="1600" dirty="0">
                <a:effectLst/>
                <a:latin typeface="Arial" pitchFamily="34" charset="0"/>
                <a:cs typeface="Arial" pitchFamily="34" charset="0"/>
              </a:endParaRPr>
            </a:p>
            <a:p>
              <a:pPr>
                <a:lnSpc>
                  <a:spcPct val="100000"/>
                </a:lnSpc>
                <a:spcBef>
                  <a:spcPct val="0"/>
                </a:spcBef>
              </a:pPr>
              <a:endParaRPr lang="en-US" sz="1600" dirty="0">
                <a:effectLst/>
                <a:latin typeface="Arial" pitchFamily="34" charset="0"/>
                <a:cs typeface="Arial" pitchFamily="34" charset="0"/>
              </a:endParaRPr>
            </a:p>
            <a:p>
              <a:pPr>
                <a:lnSpc>
                  <a:spcPct val="100000"/>
                </a:lnSpc>
                <a:spcBef>
                  <a:spcPct val="0"/>
                </a:spcBef>
              </a:pPr>
              <a:endParaRPr lang="en-US" sz="1600" dirty="0" smtClean="0">
                <a:effectLst/>
                <a:latin typeface="Arial" pitchFamily="34" charset="0"/>
                <a:cs typeface="Arial" pitchFamily="34" charset="0"/>
              </a:endParaRPr>
            </a:p>
            <a:p>
              <a:pPr>
                <a:lnSpc>
                  <a:spcPct val="100000"/>
                </a:lnSpc>
                <a:spcBef>
                  <a:spcPct val="0"/>
                </a:spcBef>
              </a:pPr>
              <a:r>
                <a:rPr lang="en-US" sz="1600" dirty="0" smtClean="0">
                  <a:effectLst/>
                  <a:latin typeface="Arial" pitchFamily="34" charset="0"/>
                  <a:cs typeface="Arial" pitchFamily="34" charset="0"/>
                </a:rPr>
                <a:t>SOC15   </a:t>
              </a:r>
              <a:r>
                <a:rPr lang="en-US" sz="1600" dirty="0">
                  <a:effectLst/>
                  <a:latin typeface="Arial" pitchFamily="34" charset="0"/>
                  <a:cs typeface="Arial" pitchFamily="34" charset="0"/>
                </a:rPr>
                <a:t>TRIGSEL  CHSEL  ACQPS  </a:t>
              </a:r>
              <a:endParaRPr lang="en-US" sz="1000" dirty="0">
                <a:effectLst/>
                <a:latin typeface="Arial" pitchFamily="34" charset="0"/>
                <a:cs typeface="Arial" pitchFamily="34" charset="0"/>
              </a:endParaRPr>
            </a:p>
          </p:txBody>
        </p:sp>
        <p:sp>
          <p:nvSpPr>
            <p:cNvPr id="358476" name="Line 76"/>
            <p:cNvSpPr>
              <a:spLocks noChangeShapeType="1"/>
            </p:cNvSpPr>
            <p:nvPr/>
          </p:nvSpPr>
          <p:spPr bwMode="auto">
            <a:xfrm>
              <a:off x="1230633" y="6256251"/>
              <a:ext cx="2638425" cy="0"/>
            </a:xfrm>
            <a:prstGeom prst="line">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77" name="Line 77"/>
            <p:cNvSpPr>
              <a:spLocks noChangeShapeType="1"/>
            </p:cNvSpPr>
            <p:nvPr/>
          </p:nvSpPr>
          <p:spPr bwMode="auto">
            <a:xfrm>
              <a:off x="1230633" y="4799533"/>
              <a:ext cx="2638425" cy="0"/>
            </a:xfrm>
            <a:prstGeom prst="line">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78" name="Line 78"/>
            <p:cNvSpPr>
              <a:spLocks noChangeShapeType="1"/>
            </p:cNvSpPr>
            <p:nvPr/>
          </p:nvSpPr>
          <p:spPr bwMode="auto">
            <a:xfrm>
              <a:off x="1230633" y="5048771"/>
              <a:ext cx="2638425" cy="0"/>
            </a:xfrm>
            <a:prstGeom prst="line">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79" name="Line 79"/>
            <p:cNvSpPr>
              <a:spLocks noChangeShapeType="1"/>
            </p:cNvSpPr>
            <p:nvPr/>
          </p:nvSpPr>
          <p:spPr bwMode="auto">
            <a:xfrm>
              <a:off x="1230633" y="5547246"/>
              <a:ext cx="2638425" cy="0"/>
            </a:xfrm>
            <a:prstGeom prst="line">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80" name="Line 80"/>
            <p:cNvSpPr>
              <a:spLocks noChangeShapeType="1"/>
            </p:cNvSpPr>
            <p:nvPr/>
          </p:nvSpPr>
          <p:spPr bwMode="auto">
            <a:xfrm>
              <a:off x="1230633" y="5299596"/>
              <a:ext cx="2638425" cy="0"/>
            </a:xfrm>
            <a:prstGeom prst="line">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grpSp>
          <p:nvGrpSpPr>
            <p:cNvPr id="358481" name="Group 81"/>
            <p:cNvGrpSpPr>
              <a:grpSpLocks/>
            </p:cNvGrpSpPr>
            <p:nvPr/>
          </p:nvGrpSpPr>
          <p:grpSpPr bwMode="auto">
            <a:xfrm>
              <a:off x="2575245" y="5760438"/>
              <a:ext cx="55563" cy="287337"/>
              <a:chOff x="4453" y="3249"/>
              <a:chExt cx="35" cy="181"/>
            </a:xfrm>
          </p:grpSpPr>
          <p:sp>
            <p:nvSpPr>
              <p:cNvPr id="358482" name="Oval 82"/>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83" name="Oval 83"/>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84" name="Oval 84"/>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grpSp>
        <p:sp>
          <p:nvSpPr>
            <p:cNvPr id="358485" name="Rectangle 85"/>
            <p:cNvSpPr>
              <a:spLocks noChangeArrowheads="1"/>
            </p:cNvSpPr>
            <p:nvPr/>
          </p:nvSpPr>
          <p:spPr bwMode="auto">
            <a:xfrm>
              <a:off x="3869058" y="4542358"/>
              <a:ext cx="306387" cy="1953607"/>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486" name="Text Box 86"/>
            <p:cNvSpPr txBox="1">
              <a:spLocks noChangeArrowheads="1"/>
            </p:cNvSpPr>
            <p:nvPr/>
          </p:nvSpPr>
          <p:spPr bwMode="auto">
            <a:xfrm rot="16200000">
              <a:off x="3219034" y="5396649"/>
              <a:ext cx="1609607" cy="28931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dirty="0" err="1">
                  <a:effectLst/>
                  <a:latin typeface="Arial" pitchFamily="34" charset="0"/>
                  <a:cs typeface="Arial" pitchFamily="34" charset="0"/>
                </a:rPr>
                <a:t>SOCx</a:t>
              </a:r>
              <a:r>
                <a:rPr lang="en-US" sz="1600" dirty="0">
                  <a:effectLst/>
                  <a:latin typeface="Arial" pitchFamily="34" charset="0"/>
                  <a:cs typeface="Arial" pitchFamily="34" charset="0"/>
                </a:rPr>
                <a:t> Triggers</a:t>
              </a:r>
              <a:endParaRPr lang="en-US" sz="1000" dirty="0">
                <a:effectLst/>
                <a:latin typeface="Arial" pitchFamily="34" charset="0"/>
                <a:cs typeface="Arial" pitchFamily="34" charset="0"/>
              </a:endParaRPr>
            </a:p>
          </p:txBody>
        </p:sp>
        <p:sp>
          <p:nvSpPr>
            <p:cNvPr id="358516" name="Line 116"/>
            <p:cNvSpPr>
              <a:spLocks noChangeShapeType="1"/>
            </p:cNvSpPr>
            <p:nvPr/>
          </p:nvSpPr>
          <p:spPr bwMode="auto">
            <a:xfrm>
              <a:off x="2214883" y="4540771"/>
              <a:ext cx="0" cy="998537"/>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58517" name="Line 117"/>
            <p:cNvSpPr>
              <a:spLocks noChangeShapeType="1"/>
            </p:cNvSpPr>
            <p:nvPr/>
          </p:nvSpPr>
          <p:spPr bwMode="auto">
            <a:xfrm>
              <a:off x="3016570" y="4540771"/>
              <a:ext cx="0" cy="998537"/>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58518" name="Line 118"/>
            <p:cNvSpPr>
              <a:spLocks noChangeShapeType="1"/>
            </p:cNvSpPr>
            <p:nvPr/>
          </p:nvSpPr>
          <p:spPr bwMode="auto">
            <a:xfrm>
              <a:off x="2214883" y="6256251"/>
              <a:ext cx="0" cy="239713"/>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58519" name="Line 119"/>
            <p:cNvSpPr>
              <a:spLocks noChangeShapeType="1"/>
            </p:cNvSpPr>
            <p:nvPr/>
          </p:nvSpPr>
          <p:spPr bwMode="auto">
            <a:xfrm>
              <a:off x="3016570" y="6256251"/>
              <a:ext cx="0" cy="239713"/>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grpSp>
          <p:nvGrpSpPr>
            <p:cNvPr id="358520" name="Group 120"/>
            <p:cNvGrpSpPr>
              <a:grpSpLocks/>
            </p:cNvGrpSpPr>
            <p:nvPr/>
          </p:nvGrpSpPr>
          <p:grpSpPr bwMode="auto">
            <a:xfrm>
              <a:off x="3381695" y="5758850"/>
              <a:ext cx="55563" cy="287338"/>
              <a:chOff x="4453" y="3249"/>
              <a:chExt cx="35" cy="181"/>
            </a:xfrm>
          </p:grpSpPr>
          <p:sp>
            <p:nvSpPr>
              <p:cNvPr id="358521" name="Oval 121"/>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522" name="Oval 122"/>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523" name="Oval 123"/>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grpSp>
        <p:grpSp>
          <p:nvGrpSpPr>
            <p:cNvPr id="358524" name="Group 124"/>
            <p:cNvGrpSpPr>
              <a:grpSpLocks/>
            </p:cNvGrpSpPr>
            <p:nvPr/>
          </p:nvGrpSpPr>
          <p:grpSpPr bwMode="auto">
            <a:xfrm>
              <a:off x="1652908" y="5757263"/>
              <a:ext cx="55562" cy="287337"/>
              <a:chOff x="4453" y="3249"/>
              <a:chExt cx="35" cy="181"/>
            </a:xfrm>
          </p:grpSpPr>
          <p:sp>
            <p:nvSpPr>
              <p:cNvPr id="358525" name="Oval 125"/>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526" name="Oval 126"/>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58527" name="Oval 127"/>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grpSp>
        <p:sp>
          <p:nvSpPr>
            <p:cNvPr id="358530" name="Text Box 130"/>
            <p:cNvSpPr txBox="1">
              <a:spLocks noChangeArrowheads="1"/>
            </p:cNvSpPr>
            <p:nvPr/>
          </p:nvSpPr>
          <p:spPr bwMode="auto">
            <a:xfrm>
              <a:off x="1183853" y="6508635"/>
              <a:ext cx="2026517" cy="215444"/>
            </a:xfrm>
            <a:prstGeom prst="rect">
              <a:avLst/>
            </a:prstGeom>
            <a:noFill/>
            <a:ln w="12700" algn="ctr">
              <a:noFill/>
              <a:miter lim="800000"/>
              <a:headEnd type="none" w="sm" len="sm"/>
              <a:tailEnd type="none" w="sm" len="sm"/>
            </a:ln>
            <a:effectLst/>
          </p:spPr>
          <p:txBody>
            <a:bodyPr wrap="none">
              <a:spAutoFit/>
            </a:bodyPr>
            <a:lstStyle/>
            <a:p>
              <a:r>
                <a:rPr lang="en-US" sz="1000" dirty="0" err="1">
                  <a:effectLst/>
                  <a:latin typeface="Arial" pitchFamily="34" charset="0"/>
                  <a:cs typeface="Arial" pitchFamily="34" charset="0"/>
                </a:rPr>
                <a:t>SOCx</a:t>
              </a:r>
              <a:r>
                <a:rPr lang="en-US" sz="1000" dirty="0">
                  <a:effectLst/>
                  <a:latin typeface="Arial" pitchFamily="34" charset="0"/>
                  <a:cs typeface="Arial" pitchFamily="34" charset="0"/>
                </a:rPr>
                <a:t> Configuration Registers</a:t>
              </a:r>
            </a:p>
          </p:txBody>
        </p:sp>
        <p:sp>
          <p:nvSpPr>
            <p:cNvPr id="108" name="Text Box 86"/>
            <p:cNvSpPr txBox="1">
              <a:spLocks noChangeArrowheads="1"/>
            </p:cNvSpPr>
            <p:nvPr/>
          </p:nvSpPr>
          <p:spPr bwMode="auto">
            <a:xfrm rot="16200000">
              <a:off x="7120501" y="1799210"/>
              <a:ext cx="2406428" cy="289310"/>
            </a:xfrm>
            <a:prstGeom prst="rect">
              <a:avLst/>
            </a:prstGeom>
            <a:solidFill>
              <a:schemeClr val="tx2">
                <a:lumMod val="40000"/>
                <a:lumOff val="60000"/>
              </a:schemeClr>
            </a:solidFill>
            <a:ln w="12700">
              <a:solidFill>
                <a:schemeClr val="tx1"/>
              </a:solidFill>
              <a:miter lim="800000"/>
              <a:headEnd type="none" w="sm" len="sm"/>
              <a:tailEnd type="none" w="sm" len="sm"/>
            </a:ln>
            <a:effectLst/>
          </p:spPr>
          <p:txBody>
            <a:bodyPr wrap="none">
              <a:spAutoFit/>
            </a:bodyPr>
            <a:lstStyle/>
            <a:p>
              <a:pPr algn="ctr">
                <a:spcBef>
                  <a:spcPct val="0"/>
                </a:spcBef>
              </a:pPr>
              <a:r>
                <a:rPr lang="en-US" sz="1600" dirty="0" smtClean="0">
                  <a:effectLst/>
                  <a:latin typeface="Arial" pitchFamily="34" charset="0"/>
                  <a:cs typeface="Arial" pitchFamily="34" charset="0"/>
                </a:rPr>
                <a:t>Post Processing Block</a:t>
              </a:r>
              <a:endParaRPr lang="en-US" sz="1000" dirty="0">
                <a:effectLst/>
                <a:latin typeface="Arial" pitchFamily="34" charset="0"/>
                <a:cs typeface="Arial" pitchFamily="34" charset="0"/>
              </a:endParaRPr>
            </a:p>
          </p:txBody>
        </p:sp>
        <p:sp>
          <p:nvSpPr>
            <p:cNvPr id="121" name="Text Box 17"/>
            <p:cNvSpPr txBox="1">
              <a:spLocks noChangeArrowheads="1"/>
            </p:cNvSpPr>
            <p:nvPr/>
          </p:nvSpPr>
          <p:spPr bwMode="auto">
            <a:xfrm>
              <a:off x="515603" y="1259853"/>
              <a:ext cx="946092"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ADCIN1</a:t>
              </a:r>
              <a:endParaRPr lang="en-US" sz="1600" dirty="0">
                <a:effectLst/>
                <a:latin typeface="Arial" pitchFamily="34" charset="0"/>
                <a:cs typeface="Arial" pitchFamily="34" charset="0"/>
              </a:endParaRPr>
            </a:p>
          </p:txBody>
        </p:sp>
        <p:sp>
          <p:nvSpPr>
            <p:cNvPr id="122" name="Text Box 17"/>
            <p:cNvSpPr txBox="1">
              <a:spLocks noChangeArrowheads="1"/>
            </p:cNvSpPr>
            <p:nvPr/>
          </p:nvSpPr>
          <p:spPr bwMode="auto">
            <a:xfrm>
              <a:off x="515603" y="1034805"/>
              <a:ext cx="946092"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ADCIN0</a:t>
              </a:r>
              <a:endParaRPr lang="en-US" sz="1600" dirty="0">
                <a:effectLst/>
                <a:latin typeface="Arial" pitchFamily="34" charset="0"/>
                <a:cs typeface="Arial" pitchFamily="34" charset="0"/>
              </a:endParaRPr>
            </a:p>
          </p:txBody>
        </p:sp>
        <p:sp>
          <p:nvSpPr>
            <p:cNvPr id="123" name="Text Box 17"/>
            <p:cNvSpPr txBox="1">
              <a:spLocks noChangeArrowheads="1"/>
            </p:cNvSpPr>
            <p:nvPr/>
          </p:nvSpPr>
          <p:spPr bwMode="auto">
            <a:xfrm>
              <a:off x="515603" y="1484901"/>
              <a:ext cx="946092"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ADCIN2</a:t>
              </a:r>
              <a:endParaRPr lang="en-US" sz="1600" dirty="0">
                <a:effectLst/>
                <a:latin typeface="Arial" pitchFamily="34" charset="0"/>
                <a:cs typeface="Arial" pitchFamily="34" charset="0"/>
              </a:endParaRPr>
            </a:p>
          </p:txBody>
        </p:sp>
        <p:sp>
          <p:nvSpPr>
            <p:cNvPr id="124" name="Text Box 17"/>
            <p:cNvSpPr txBox="1">
              <a:spLocks noChangeArrowheads="1"/>
            </p:cNvSpPr>
            <p:nvPr/>
          </p:nvSpPr>
          <p:spPr bwMode="auto">
            <a:xfrm>
              <a:off x="515603" y="1709949"/>
              <a:ext cx="946092"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ADCIN3</a:t>
              </a:r>
              <a:endParaRPr lang="en-US" sz="1600" dirty="0">
                <a:effectLst/>
                <a:latin typeface="Arial" pitchFamily="34" charset="0"/>
                <a:cs typeface="Arial" pitchFamily="34" charset="0"/>
              </a:endParaRPr>
            </a:p>
          </p:txBody>
        </p:sp>
        <p:sp>
          <p:nvSpPr>
            <p:cNvPr id="134" name="Text Box 17"/>
            <p:cNvSpPr txBox="1">
              <a:spLocks noChangeArrowheads="1"/>
            </p:cNvSpPr>
            <p:nvPr/>
          </p:nvSpPr>
          <p:spPr bwMode="auto">
            <a:xfrm>
              <a:off x="401789" y="2430766"/>
              <a:ext cx="1059906"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ADCIN14</a:t>
              </a:r>
              <a:endParaRPr lang="en-US" sz="1600" dirty="0">
                <a:effectLst/>
                <a:latin typeface="Arial" pitchFamily="34" charset="0"/>
                <a:cs typeface="Arial" pitchFamily="34" charset="0"/>
              </a:endParaRPr>
            </a:p>
          </p:txBody>
        </p:sp>
        <p:sp>
          <p:nvSpPr>
            <p:cNvPr id="135" name="Text Box 17"/>
            <p:cNvSpPr txBox="1">
              <a:spLocks noChangeArrowheads="1"/>
            </p:cNvSpPr>
            <p:nvPr/>
          </p:nvSpPr>
          <p:spPr bwMode="auto">
            <a:xfrm>
              <a:off x="401789" y="2655812"/>
              <a:ext cx="1059906" cy="338554"/>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600" dirty="0" smtClean="0">
                  <a:effectLst/>
                  <a:latin typeface="Arial" pitchFamily="34" charset="0"/>
                  <a:cs typeface="Arial" pitchFamily="34" charset="0"/>
                </a:rPr>
                <a:t>ADCIN15</a:t>
              </a:r>
              <a:endParaRPr lang="en-US" sz="1600" dirty="0">
                <a:effectLst/>
                <a:latin typeface="Arial" pitchFamily="34" charset="0"/>
                <a:cs typeface="Arial" pitchFamily="34" charset="0"/>
              </a:endParaRPr>
            </a:p>
          </p:txBody>
        </p:sp>
        <p:sp>
          <p:nvSpPr>
            <p:cNvPr id="137" name="Oval 59"/>
            <p:cNvSpPr>
              <a:spLocks noChangeArrowheads="1"/>
            </p:cNvSpPr>
            <p:nvPr/>
          </p:nvSpPr>
          <p:spPr bwMode="auto">
            <a:xfrm>
              <a:off x="982526" y="2071643"/>
              <a:ext cx="55562" cy="5715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138" name="Oval 60"/>
            <p:cNvSpPr>
              <a:spLocks noChangeArrowheads="1"/>
            </p:cNvSpPr>
            <p:nvPr/>
          </p:nvSpPr>
          <p:spPr bwMode="auto">
            <a:xfrm>
              <a:off x="982526" y="2185943"/>
              <a:ext cx="55562" cy="5715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139" name="Oval 61"/>
            <p:cNvSpPr>
              <a:spLocks noChangeArrowheads="1"/>
            </p:cNvSpPr>
            <p:nvPr/>
          </p:nvSpPr>
          <p:spPr bwMode="auto">
            <a:xfrm>
              <a:off x="982526" y="2301830"/>
              <a:ext cx="55562" cy="5715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105" name="Text Box 96"/>
            <p:cNvSpPr txBox="1">
              <a:spLocks noChangeArrowheads="1"/>
            </p:cNvSpPr>
            <p:nvPr/>
          </p:nvSpPr>
          <p:spPr bwMode="auto">
            <a:xfrm>
              <a:off x="5742675" y="6247334"/>
              <a:ext cx="1790362" cy="289310"/>
            </a:xfrm>
            <a:prstGeom prst="rect">
              <a:avLst/>
            </a:prstGeom>
            <a:noFill/>
            <a:ln w="12700">
              <a:noFill/>
              <a:miter lim="800000"/>
              <a:headEnd type="none" w="sm" len="sm"/>
              <a:tailEnd type="none" w="sm" len="sm"/>
            </a:ln>
            <a:effectLst/>
          </p:spPr>
          <p:txBody>
            <a:bodyPr wrap="none">
              <a:spAutoFit/>
            </a:bodyPr>
            <a:lstStyle/>
            <a:p>
              <a:pPr>
                <a:spcBef>
                  <a:spcPct val="0"/>
                </a:spcBef>
              </a:pPr>
              <a:r>
                <a:rPr lang="en-US" sz="1600" dirty="0" smtClean="0">
                  <a:effectLst/>
                  <a:latin typeface="Arial" pitchFamily="34" charset="0"/>
                  <a:cs typeface="Arial" pitchFamily="34" charset="0"/>
                </a:rPr>
                <a:t>CPU2 </a:t>
              </a:r>
              <a:r>
                <a:rPr lang="en-US" sz="1600" dirty="0">
                  <a:effectLst/>
                  <a:latin typeface="Arial" pitchFamily="34" charset="0"/>
                  <a:cs typeface="Arial" pitchFamily="34" charset="0"/>
                </a:rPr>
                <a:t>Timer </a:t>
              </a:r>
              <a:r>
                <a:rPr lang="en-US" sz="1000" b="0" dirty="0">
                  <a:effectLst/>
                  <a:latin typeface="Arial" pitchFamily="34" charset="0"/>
                  <a:cs typeface="Arial" pitchFamily="34" charset="0"/>
                </a:rPr>
                <a:t>(0,1,2)</a:t>
              </a:r>
              <a:endParaRPr lang="en-US" sz="900" b="0" dirty="0">
                <a:effectLst/>
                <a:latin typeface="Arial" pitchFamily="34" charset="0"/>
                <a:cs typeface="Arial" pitchFamily="34" charset="0"/>
              </a:endParaRPr>
            </a:p>
          </p:txBody>
        </p:sp>
        <p:sp>
          <p:nvSpPr>
            <p:cNvPr id="106" name="Line 100"/>
            <p:cNvSpPr>
              <a:spLocks noChangeShapeType="1"/>
            </p:cNvSpPr>
            <p:nvPr/>
          </p:nvSpPr>
          <p:spPr bwMode="auto">
            <a:xfrm>
              <a:off x="4182926" y="6359815"/>
              <a:ext cx="1603375" cy="0"/>
            </a:xfrm>
            <a:prstGeom prst="line">
              <a:avLst/>
            </a:prstGeom>
            <a:noFill/>
            <a:ln w="28575">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cxnSp>
          <p:nvCxnSpPr>
            <p:cNvPr id="8" name="Straight Connector 7"/>
            <p:cNvCxnSpPr/>
            <p:nvPr/>
          </p:nvCxnSpPr>
          <p:spPr bwMode="auto">
            <a:xfrm flipV="1">
              <a:off x="5848889" y="2532600"/>
              <a:ext cx="0" cy="916288"/>
            </a:xfrm>
            <a:prstGeom prst="line">
              <a:avLst/>
            </a:prstGeom>
            <a:solidFill>
              <a:schemeClr val="accent1"/>
            </a:solidFill>
            <a:ln w="12700" cap="flat" cmpd="sng" algn="ctr">
              <a:solidFill>
                <a:schemeClr val="tx1"/>
              </a:solidFill>
              <a:prstDash val="solid"/>
              <a:round/>
              <a:headEnd type="oval" w="med" len="med"/>
              <a:tailEnd type="triangle" w="med" len="med"/>
            </a:ln>
            <a:effectLst/>
          </p:spPr>
        </p:cxnSp>
      </p:grpSp>
    </p:spTree>
    <p:custDataLst>
      <p:tags r:id="rId1"/>
    </p:custDataLst>
    <p:extLst>
      <p:ext uri="{BB962C8B-B14F-4D97-AF65-F5344CB8AC3E}">
        <p14:creationId xmlns:p14="http://schemas.microsoft.com/office/powerpoint/2010/main" val="2931846709"/>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Rectangle 4"/>
          <p:cNvSpPr>
            <a:spLocks noGrp="1" noChangeArrowheads="1"/>
          </p:cNvSpPr>
          <p:nvPr>
            <p:ph type="title"/>
          </p:nvPr>
        </p:nvSpPr>
        <p:spPr>
          <a:xfrm>
            <a:off x="0" y="15835"/>
            <a:ext cx="9144000" cy="609600"/>
          </a:xfrm>
        </p:spPr>
        <p:txBody>
          <a:bodyPr>
            <a:noAutofit/>
          </a:bodyPr>
          <a:lstStyle/>
          <a:p>
            <a:r>
              <a:rPr lang="en-US" dirty="0"/>
              <a:t>ADC </a:t>
            </a:r>
            <a:r>
              <a:rPr lang="en-US" dirty="0" err="1"/>
              <a:t>SOCx</a:t>
            </a:r>
            <a:r>
              <a:rPr lang="en-US" dirty="0"/>
              <a:t> Functional Diagram</a:t>
            </a:r>
          </a:p>
        </p:txBody>
      </p:sp>
      <p:sp>
        <p:nvSpPr>
          <p:cNvPr id="370921" name="Text Box 233"/>
          <p:cNvSpPr txBox="1">
            <a:spLocks noChangeArrowheads="1"/>
          </p:cNvSpPr>
          <p:nvPr/>
        </p:nvSpPr>
        <p:spPr bwMode="auto">
          <a:xfrm>
            <a:off x="231775" y="6540500"/>
            <a:ext cx="3417923" cy="264688"/>
          </a:xfrm>
          <a:prstGeom prst="rect">
            <a:avLst/>
          </a:prstGeom>
          <a:noFill/>
          <a:ln w="12700" algn="ctr">
            <a:noFill/>
            <a:miter lim="800000"/>
            <a:headEnd type="none" w="sm" len="sm"/>
            <a:tailEnd type="none" w="sm" len="sm"/>
          </a:ln>
          <a:effectLst/>
        </p:spPr>
        <p:txBody>
          <a:bodyPr wrap="none">
            <a:spAutoFit/>
          </a:bodyPr>
          <a:lstStyle/>
          <a:p>
            <a:r>
              <a:rPr lang="en-US" sz="1400" b="0" i="1">
                <a:effectLst/>
                <a:latin typeface="Arial" pitchFamily="34" charset="0"/>
                <a:cs typeface="Arial" pitchFamily="34" charset="0"/>
              </a:rPr>
              <a:t>This block diagram is replicated 16 times</a:t>
            </a:r>
          </a:p>
        </p:txBody>
      </p:sp>
      <p:grpSp>
        <p:nvGrpSpPr>
          <p:cNvPr id="7" name="Group 6"/>
          <p:cNvGrpSpPr/>
          <p:nvPr/>
        </p:nvGrpSpPr>
        <p:grpSpPr>
          <a:xfrm>
            <a:off x="155425" y="1019675"/>
            <a:ext cx="8839413" cy="5138604"/>
            <a:chOff x="260236" y="894270"/>
            <a:chExt cx="8839413" cy="5138604"/>
          </a:xfrm>
        </p:grpSpPr>
        <p:sp>
          <p:nvSpPr>
            <p:cNvPr id="370965" name="Rectangle 277"/>
            <p:cNvSpPr>
              <a:spLocks noChangeArrowheads="1"/>
            </p:cNvSpPr>
            <p:nvPr/>
          </p:nvSpPr>
          <p:spPr bwMode="auto">
            <a:xfrm>
              <a:off x="773113" y="5157225"/>
              <a:ext cx="884238" cy="576262"/>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79" name="Text Box 91"/>
            <p:cNvSpPr txBox="1">
              <a:spLocks noChangeArrowheads="1"/>
            </p:cNvSpPr>
            <p:nvPr/>
          </p:nvSpPr>
          <p:spPr bwMode="auto">
            <a:xfrm>
              <a:off x="723804" y="5184213"/>
              <a:ext cx="962122" cy="544765"/>
            </a:xfrm>
            <a:prstGeom prst="rect">
              <a:avLst/>
            </a:prstGeom>
            <a:noFill/>
            <a:ln w="12700" algn="ctr">
              <a:noFill/>
              <a:miter lim="800000"/>
              <a:headEnd type="none" w="sm" len="sm"/>
              <a:tailEnd type="none" w="sm" len="sm"/>
            </a:ln>
            <a:effectLst/>
          </p:spPr>
          <p:txBody>
            <a:bodyPr wrap="none">
              <a:spAutoFit/>
            </a:bodyPr>
            <a:lstStyle/>
            <a:p>
              <a:pPr algn="r"/>
              <a:r>
                <a:rPr lang="en-US" sz="1400">
                  <a:effectLst/>
                  <a:latin typeface="Arial" pitchFamily="34" charset="0"/>
                  <a:cs typeface="Arial" pitchFamily="34" charset="0"/>
                </a:rPr>
                <a:t>ADCINT1</a:t>
              </a:r>
              <a:endParaRPr lang="en-US" sz="1400" b="0">
                <a:effectLst/>
                <a:latin typeface="Arial" pitchFamily="34" charset="0"/>
                <a:cs typeface="Arial" pitchFamily="34" charset="0"/>
              </a:endParaRPr>
            </a:p>
            <a:p>
              <a:pPr algn="r"/>
              <a:r>
                <a:rPr lang="en-US" sz="1400">
                  <a:effectLst/>
                  <a:latin typeface="Arial" pitchFamily="34" charset="0"/>
                  <a:cs typeface="Arial" pitchFamily="34" charset="0"/>
                </a:rPr>
                <a:t>ADCINT2</a:t>
              </a:r>
              <a:endParaRPr lang="en-US" sz="1400" b="0">
                <a:effectLst/>
                <a:latin typeface="Arial" pitchFamily="34" charset="0"/>
                <a:cs typeface="Arial" pitchFamily="34" charset="0"/>
              </a:endParaRPr>
            </a:p>
          </p:txBody>
        </p:sp>
        <p:sp>
          <p:nvSpPr>
            <p:cNvPr id="370790" name="Line 102"/>
            <p:cNvSpPr>
              <a:spLocks noChangeShapeType="1"/>
            </p:cNvSpPr>
            <p:nvPr/>
          </p:nvSpPr>
          <p:spPr bwMode="auto">
            <a:xfrm>
              <a:off x="1719263" y="5290575"/>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91" name="Line 103"/>
            <p:cNvSpPr>
              <a:spLocks noChangeShapeType="1"/>
            </p:cNvSpPr>
            <p:nvPr/>
          </p:nvSpPr>
          <p:spPr bwMode="auto">
            <a:xfrm>
              <a:off x="1719263" y="5582675"/>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99" name="Text Box 111"/>
            <p:cNvSpPr txBox="1">
              <a:spLocks noChangeArrowheads="1"/>
            </p:cNvSpPr>
            <p:nvPr/>
          </p:nvSpPr>
          <p:spPr bwMode="auto">
            <a:xfrm>
              <a:off x="654050" y="5811275"/>
              <a:ext cx="1190625" cy="221599"/>
            </a:xfrm>
            <a:prstGeom prst="rect">
              <a:avLst/>
            </a:prstGeom>
            <a:noFill/>
            <a:ln w="12700" algn="ctr">
              <a:noFill/>
              <a:miter lim="800000"/>
              <a:headEnd type="none" w="sm" len="sm"/>
              <a:tailEnd type="none" w="sm" len="sm"/>
            </a:ln>
            <a:effectLst/>
          </p:spPr>
          <p:txBody>
            <a:bodyPr>
              <a:spAutoFit/>
            </a:bodyPr>
            <a:lstStyle/>
            <a:p>
              <a:pPr algn="ctr">
                <a:lnSpc>
                  <a:spcPct val="60000"/>
                </a:lnSpc>
              </a:pPr>
              <a:r>
                <a:rPr lang="en-US" sz="1400" b="0">
                  <a:effectLst/>
                  <a:latin typeface="Arial" pitchFamily="34" charset="0"/>
                  <a:cs typeface="Arial" pitchFamily="34" charset="0"/>
                </a:rPr>
                <a:t>Re-Trigger</a:t>
              </a:r>
            </a:p>
          </p:txBody>
        </p:sp>
        <p:sp>
          <p:nvSpPr>
            <p:cNvPr id="370835" name="AutoShape 147"/>
            <p:cNvSpPr>
              <a:spLocks noChangeArrowheads="1"/>
            </p:cNvSpPr>
            <p:nvPr/>
          </p:nvSpPr>
          <p:spPr bwMode="auto">
            <a:xfrm rot="5400000" flipH="1">
              <a:off x="7208838" y="3071812"/>
              <a:ext cx="1314450" cy="228602"/>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838" name="Text Box 150"/>
            <p:cNvSpPr txBox="1">
              <a:spLocks noChangeArrowheads="1"/>
            </p:cNvSpPr>
            <p:nvPr/>
          </p:nvSpPr>
          <p:spPr bwMode="auto">
            <a:xfrm>
              <a:off x="8137526" y="2631322"/>
              <a:ext cx="962123" cy="110491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ADCINT1</a:t>
              </a:r>
              <a:endParaRPr lang="en-US" sz="1400" b="0" dirty="0">
                <a:effectLst/>
                <a:latin typeface="Arial" pitchFamily="34" charset="0"/>
                <a:cs typeface="Arial" pitchFamily="34" charset="0"/>
              </a:endParaRPr>
            </a:p>
            <a:p>
              <a:r>
                <a:rPr lang="en-US" sz="1400" dirty="0">
                  <a:effectLst/>
                  <a:latin typeface="Arial" pitchFamily="34" charset="0"/>
                  <a:cs typeface="Arial" pitchFamily="34" charset="0"/>
                </a:rPr>
                <a:t>ADCINT2</a:t>
              </a:r>
              <a:endParaRPr lang="en-US" sz="1400" b="0" dirty="0">
                <a:effectLst/>
                <a:latin typeface="Arial" pitchFamily="34" charset="0"/>
                <a:cs typeface="Arial" pitchFamily="34" charset="0"/>
              </a:endParaRPr>
            </a:p>
            <a:p>
              <a:r>
                <a:rPr lang="en-US" sz="1400" dirty="0">
                  <a:effectLst/>
                  <a:latin typeface="Arial" pitchFamily="34" charset="0"/>
                  <a:cs typeface="Arial" pitchFamily="34" charset="0"/>
                </a:rPr>
                <a:t>ADCINT3</a:t>
              </a:r>
              <a:endParaRPr lang="en-US" sz="1400" b="0" dirty="0">
                <a:effectLst/>
                <a:latin typeface="Arial" pitchFamily="34" charset="0"/>
                <a:cs typeface="Arial" pitchFamily="34" charset="0"/>
              </a:endParaRPr>
            </a:p>
            <a:p>
              <a:r>
                <a:rPr lang="en-US" sz="1400" dirty="0" smtClean="0">
                  <a:effectLst/>
                  <a:latin typeface="Arial" pitchFamily="34" charset="0"/>
                  <a:cs typeface="Arial" pitchFamily="34" charset="0"/>
                </a:rPr>
                <a:t>ADCINT4</a:t>
              </a:r>
              <a:endParaRPr lang="en-US" sz="1400" b="0" dirty="0">
                <a:effectLst/>
                <a:latin typeface="Arial" pitchFamily="34" charset="0"/>
                <a:cs typeface="Arial" pitchFamily="34" charset="0"/>
              </a:endParaRPr>
            </a:p>
          </p:txBody>
        </p:sp>
        <p:sp>
          <p:nvSpPr>
            <p:cNvPr id="370848" name="Line 160"/>
            <p:cNvSpPr>
              <a:spLocks noChangeShapeType="1"/>
            </p:cNvSpPr>
            <p:nvPr/>
          </p:nvSpPr>
          <p:spPr bwMode="auto">
            <a:xfrm>
              <a:off x="7983538" y="2753560"/>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49" name="Line 161"/>
            <p:cNvSpPr>
              <a:spLocks noChangeShapeType="1"/>
            </p:cNvSpPr>
            <p:nvPr/>
          </p:nvSpPr>
          <p:spPr bwMode="auto">
            <a:xfrm>
              <a:off x="7983538" y="3029785"/>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50" name="Line 162"/>
            <p:cNvSpPr>
              <a:spLocks noChangeShapeType="1"/>
            </p:cNvSpPr>
            <p:nvPr/>
          </p:nvSpPr>
          <p:spPr bwMode="auto">
            <a:xfrm>
              <a:off x="7983538" y="3302835"/>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51" name="Line 163"/>
            <p:cNvSpPr>
              <a:spLocks noChangeShapeType="1"/>
            </p:cNvSpPr>
            <p:nvPr/>
          </p:nvSpPr>
          <p:spPr bwMode="auto">
            <a:xfrm>
              <a:off x="7983538" y="3582235"/>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76" name="Rectangle 188"/>
            <p:cNvSpPr>
              <a:spLocks noChangeArrowheads="1"/>
            </p:cNvSpPr>
            <p:nvPr/>
          </p:nvSpPr>
          <p:spPr bwMode="auto">
            <a:xfrm>
              <a:off x="4264025" y="2835275"/>
              <a:ext cx="758825" cy="692150"/>
            </a:xfrm>
            <a:prstGeom prst="rect">
              <a:avLst/>
            </a:prstGeom>
            <a:solidFill>
              <a:schemeClr val="accent3"/>
            </a:solidFill>
            <a:ln w="12700" algn="ctr">
              <a:solidFill>
                <a:schemeClr val="tx1"/>
              </a:solidFill>
              <a:miter lim="800000"/>
              <a:headEnd type="none" w="sm" len="sm"/>
              <a:tailEnd type="none" w="sm" len="sm"/>
            </a:ln>
            <a:effectLst/>
          </p:spPr>
          <p:txBody>
            <a:bodyPr wrap="none" lIns="0" tIns="0" rIns="0" bIns="0" anchor="ctr"/>
            <a:lstStyle/>
            <a:p>
              <a:pPr algn="ctr"/>
              <a:r>
                <a:rPr lang="en-US" sz="1400">
                  <a:effectLst/>
                  <a:latin typeface="Arial" pitchFamily="34" charset="0"/>
                  <a:cs typeface="Arial" pitchFamily="34" charset="0"/>
                </a:rPr>
                <a:t>Channel</a:t>
              </a:r>
            </a:p>
            <a:p>
              <a:pPr algn="ctr"/>
              <a:r>
                <a:rPr lang="en-US" sz="1400">
                  <a:effectLst/>
                  <a:latin typeface="Arial" pitchFamily="34" charset="0"/>
                  <a:cs typeface="Arial" pitchFamily="34" charset="0"/>
                </a:rPr>
                <a:t>Select</a:t>
              </a:r>
            </a:p>
          </p:txBody>
        </p:sp>
        <p:sp>
          <p:nvSpPr>
            <p:cNvPr id="370885" name="Line 197"/>
            <p:cNvSpPr>
              <a:spLocks noChangeShapeType="1"/>
            </p:cNvSpPr>
            <p:nvPr/>
          </p:nvSpPr>
          <p:spPr bwMode="auto">
            <a:xfrm>
              <a:off x="5022850" y="3181350"/>
              <a:ext cx="288925"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93" name="Rectangle 205"/>
            <p:cNvSpPr>
              <a:spLocks noChangeArrowheads="1"/>
            </p:cNvSpPr>
            <p:nvPr/>
          </p:nvSpPr>
          <p:spPr bwMode="auto">
            <a:xfrm>
              <a:off x="5316538" y="2835275"/>
              <a:ext cx="758825" cy="692150"/>
            </a:xfrm>
            <a:prstGeom prst="rect">
              <a:avLst/>
            </a:prstGeom>
            <a:solidFill>
              <a:schemeClr val="accent2"/>
            </a:solidFill>
            <a:ln w="12700" algn="ctr">
              <a:solidFill>
                <a:schemeClr val="tx1"/>
              </a:solidFill>
              <a:miter lim="800000"/>
              <a:headEnd type="none" w="sm" len="sm"/>
              <a:tailEnd type="none" w="sm" len="sm"/>
            </a:ln>
            <a:effectLst/>
          </p:spPr>
          <p:txBody>
            <a:bodyPr wrap="none" lIns="0" tIns="0" rIns="0" bIns="0" anchor="ctr"/>
            <a:lstStyle/>
            <a:p>
              <a:pPr algn="ctr"/>
              <a:r>
                <a:rPr lang="en-US" sz="1400">
                  <a:effectLst/>
                  <a:latin typeface="Arial" pitchFamily="34" charset="0"/>
                  <a:cs typeface="Arial" pitchFamily="34" charset="0"/>
                </a:rPr>
                <a:t>Sample</a:t>
              </a:r>
            </a:p>
            <a:p>
              <a:pPr algn="ctr"/>
              <a:r>
                <a:rPr lang="en-US" sz="1400">
                  <a:effectLst/>
                  <a:latin typeface="Arial" pitchFamily="34" charset="0"/>
                  <a:cs typeface="Arial" pitchFamily="34" charset="0"/>
                </a:rPr>
                <a:t>Window</a:t>
              </a:r>
            </a:p>
          </p:txBody>
        </p:sp>
        <p:sp>
          <p:nvSpPr>
            <p:cNvPr id="370894" name="Rectangle 206"/>
            <p:cNvSpPr>
              <a:spLocks noChangeArrowheads="1"/>
            </p:cNvSpPr>
            <p:nvPr/>
          </p:nvSpPr>
          <p:spPr bwMode="auto">
            <a:xfrm>
              <a:off x="6370638" y="2835275"/>
              <a:ext cx="758825" cy="692150"/>
            </a:xfrm>
            <a:prstGeom prst="rect">
              <a:avLst/>
            </a:prstGeom>
            <a:solidFill>
              <a:schemeClr val="accent1"/>
            </a:solidFill>
            <a:ln w="12700" algn="ctr">
              <a:solidFill>
                <a:schemeClr val="tx1"/>
              </a:solidFill>
              <a:miter lim="800000"/>
              <a:headEnd type="none" w="sm" len="sm"/>
              <a:tailEnd type="none" w="sm" len="sm"/>
            </a:ln>
            <a:effectLst/>
          </p:spPr>
          <p:txBody>
            <a:bodyPr wrap="none" lIns="0" tIns="0" rIns="0" bIns="0" anchor="ctr"/>
            <a:lstStyle/>
            <a:p>
              <a:pPr algn="ctr"/>
              <a:r>
                <a:rPr lang="en-US" sz="1400">
                  <a:effectLst/>
                  <a:latin typeface="Arial" pitchFamily="34" charset="0"/>
                  <a:cs typeface="Arial" pitchFamily="34" charset="0"/>
                </a:rPr>
                <a:t>Result</a:t>
              </a:r>
            </a:p>
            <a:p>
              <a:pPr algn="ctr"/>
              <a:r>
                <a:rPr lang="en-US" sz="1400">
                  <a:effectLst/>
                  <a:latin typeface="Arial" pitchFamily="34" charset="0"/>
                  <a:cs typeface="Arial" pitchFamily="34" charset="0"/>
                </a:rPr>
                <a:t>Register</a:t>
              </a:r>
            </a:p>
          </p:txBody>
        </p:sp>
        <p:sp>
          <p:nvSpPr>
            <p:cNvPr id="370895" name="Line 207"/>
            <p:cNvSpPr>
              <a:spLocks noChangeShapeType="1"/>
            </p:cNvSpPr>
            <p:nvPr/>
          </p:nvSpPr>
          <p:spPr bwMode="auto">
            <a:xfrm>
              <a:off x="6070600" y="3182938"/>
              <a:ext cx="300038"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898" name="Line 210"/>
            <p:cNvSpPr>
              <a:spLocks noChangeShapeType="1"/>
            </p:cNvSpPr>
            <p:nvPr/>
          </p:nvSpPr>
          <p:spPr bwMode="auto">
            <a:xfrm>
              <a:off x="7126288" y="3187700"/>
              <a:ext cx="625475"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914" name="Text Box 226"/>
            <p:cNvSpPr txBox="1">
              <a:spLocks noChangeArrowheads="1"/>
            </p:cNvSpPr>
            <p:nvPr/>
          </p:nvSpPr>
          <p:spPr bwMode="auto">
            <a:xfrm>
              <a:off x="3881438" y="3303588"/>
              <a:ext cx="138113" cy="661987"/>
            </a:xfrm>
            <a:prstGeom prst="rect">
              <a:avLst/>
            </a:prstGeom>
            <a:noFill/>
            <a:ln w="12700" algn="ctr">
              <a:noFill/>
              <a:miter lim="800000"/>
              <a:headEnd type="none" w="sm" len="sm"/>
              <a:tailEnd type="none" w="sm" len="sm"/>
            </a:ln>
            <a:effectLst/>
          </p:spPr>
          <p:txBody>
            <a:bodyPr wrap="none" lIns="0" tIns="0" rIns="0" bIns="0">
              <a:spAutoFit/>
            </a:bodyPr>
            <a:lstStyle/>
            <a:p>
              <a:pPr algn="ctr">
                <a:lnSpc>
                  <a:spcPct val="40000"/>
                </a:lnSpc>
              </a:pPr>
              <a:r>
                <a:rPr lang="en-US" sz="1400" b="0" dirty="0">
                  <a:effectLst/>
                  <a:latin typeface="Arial" pitchFamily="34" charset="0"/>
                  <a:cs typeface="Arial" pitchFamily="34" charset="0"/>
                </a:rPr>
                <a:t>S</a:t>
              </a:r>
            </a:p>
            <a:p>
              <a:pPr algn="ctr">
                <a:lnSpc>
                  <a:spcPct val="40000"/>
                </a:lnSpc>
              </a:pPr>
              <a:r>
                <a:rPr lang="en-US" sz="1400" b="0" dirty="0">
                  <a:effectLst/>
                  <a:latin typeface="Arial" pitchFamily="34" charset="0"/>
                  <a:cs typeface="Arial" pitchFamily="34" charset="0"/>
                </a:rPr>
                <a:t>O</a:t>
              </a:r>
            </a:p>
            <a:p>
              <a:pPr algn="ctr">
                <a:lnSpc>
                  <a:spcPct val="40000"/>
                </a:lnSpc>
              </a:pPr>
              <a:r>
                <a:rPr lang="en-US" sz="1400" b="0" dirty="0">
                  <a:effectLst/>
                  <a:latin typeface="Arial" pitchFamily="34" charset="0"/>
                  <a:cs typeface="Arial" pitchFamily="34" charset="0"/>
                </a:rPr>
                <a:t>C</a:t>
              </a:r>
            </a:p>
            <a:p>
              <a:pPr algn="ctr">
                <a:lnSpc>
                  <a:spcPct val="40000"/>
                </a:lnSpc>
              </a:pPr>
              <a:r>
                <a:rPr lang="en-US" sz="1400" b="0" dirty="0">
                  <a:effectLst/>
                  <a:latin typeface="Arial" pitchFamily="34" charset="0"/>
                  <a:cs typeface="Arial" pitchFamily="34" charset="0"/>
                </a:rPr>
                <a:t>x</a:t>
              </a:r>
            </a:p>
          </p:txBody>
        </p:sp>
        <p:sp>
          <p:nvSpPr>
            <p:cNvPr id="370915" name="Text Box 227"/>
            <p:cNvSpPr txBox="1">
              <a:spLocks noChangeArrowheads="1"/>
            </p:cNvSpPr>
            <p:nvPr/>
          </p:nvSpPr>
          <p:spPr bwMode="auto">
            <a:xfrm>
              <a:off x="7337425" y="3324225"/>
              <a:ext cx="138113" cy="661987"/>
            </a:xfrm>
            <a:prstGeom prst="rect">
              <a:avLst/>
            </a:prstGeom>
            <a:noFill/>
            <a:ln w="12700" algn="ctr">
              <a:noFill/>
              <a:miter lim="800000"/>
              <a:headEnd type="none" w="sm" len="sm"/>
              <a:tailEnd type="none" w="sm" len="sm"/>
            </a:ln>
            <a:effectLst/>
          </p:spPr>
          <p:txBody>
            <a:bodyPr wrap="none" lIns="0" tIns="0" rIns="0" bIns="0">
              <a:spAutoFit/>
            </a:bodyPr>
            <a:lstStyle/>
            <a:p>
              <a:pPr algn="ctr">
                <a:lnSpc>
                  <a:spcPct val="40000"/>
                </a:lnSpc>
              </a:pPr>
              <a:r>
                <a:rPr lang="en-US" sz="1400" b="0">
                  <a:effectLst/>
                  <a:latin typeface="Arial" pitchFamily="34" charset="0"/>
                  <a:cs typeface="Arial" pitchFamily="34" charset="0"/>
                </a:rPr>
                <a:t>E</a:t>
              </a:r>
            </a:p>
            <a:p>
              <a:pPr algn="ctr">
                <a:lnSpc>
                  <a:spcPct val="40000"/>
                </a:lnSpc>
              </a:pPr>
              <a:r>
                <a:rPr lang="en-US" sz="1400" b="0">
                  <a:effectLst/>
                  <a:latin typeface="Arial" pitchFamily="34" charset="0"/>
                  <a:cs typeface="Arial" pitchFamily="34" charset="0"/>
                </a:rPr>
                <a:t>O</a:t>
              </a:r>
            </a:p>
            <a:p>
              <a:pPr algn="ctr">
                <a:lnSpc>
                  <a:spcPct val="40000"/>
                </a:lnSpc>
              </a:pPr>
              <a:r>
                <a:rPr lang="en-US" sz="1400" b="0">
                  <a:effectLst/>
                  <a:latin typeface="Arial" pitchFamily="34" charset="0"/>
                  <a:cs typeface="Arial" pitchFamily="34" charset="0"/>
                </a:rPr>
                <a:t>C</a:t>
              </a:r>
            </a:p>
            <a:p>
              <a:pPr algn="ctr">
                <a:lnSpc>
                  <a:spcPct val="40000"/>
                </a:lnSpc>
              </a:pPr>
              <a:r>
                <a:rPr lang="en-US" sz="1400" b="0">
                  <a:effectLst/>
                  <a:latin typeface="Arial" pitchFamily="34" charset="0"/>
                  <a:cs typeface="Arial" pitchFamily="34" charset="0"/>
                </a:rPr>
                <a:t>x</a:t>
              </a:r>
            </a:p>
          </p:txBody>
        </p:sp>
        <p:sp>
          <p:nvSpPr>
            <p:cNvPr id="370916" name="Line 228"/>
            <p:cNvSpPr>
              <a:spLocks noChangeShapeType="1"/>
            </p:cNvSpPr>
            <p:nvPr/>
          </p:nvSpPr>
          <p:spPr bwMode="auto">
            <a:xfrm>
              <a:off x="3670300" y="3186113"/>
              <a:ext cx="590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918" name="Line 230"/>
            <p:cNvSpPr>
              <a:spLocks noChangeShapeType="1"/>
            </p:cNvSpPr>
            <p:nvPr/>
          </p:nvSpPr>
          <p:spPr bwMode="auto">
            <a:xfrm>
              <a:off x="2640013" y="2946400"/>
              <a:ext cx="719138" cy="0"/>
            </a:xfrm>
            <a:prstGeom prst="line">
              <a:avLst/>
            </a:prstGeom>
            <a:noFill/>
            <a:ln w="12700">
              <a:solidFill>
                <a:schemeClr val="tx1"/>
              </a:solidFill>
              <a:round/>
              <a:headEnd type="none" w="sm" len="sm"/>
              <a:tailEnd type="none" w="sm" len="sm"/>
            </a:ln>
            <a:effectLst/>
          </p:spPr>
          <p:txBody>
            <a:bodyPr/>
            <a:lstStyle/>
            <a:p>
              <a:endParaRPr lang="en-US">
                <a:effectLst/>
                <a:latin typeface="Arial" pitchFamily="34" charset="0"/>
                <a:cs typeface="Arial" pitchFamily="34" charset="0"/>
              </a:endParaRPr>
            </a:p>
          </p:txBody>
        </p:sp>
        <p:sp>
          <p:nvSpPr>
            <p:cNvPr id="370922" name="Text Box 234"/>
            <p:cNvSpPr txBox="1">
              <a:spLocks noChangeArrowheads="1"/>
            </p:cNvSpPr>
            <p:nvPr/>
          </p:nvSpPr>
          <p:spPr bwMode="auto">
            <a:xfrm>
              <a:off x="3408363" y="1651000"/>
              <a:ext cx="1548822" cy="289310"/>
            </a:xfrm>
            <a:prstGeom prst="rect">
              <a:avLst/>
            </a:prstGeom>
            <a:noFill/>
            <a:ln w="12700" algn="ctr">
              <a:noFill/>
              <a:miter lim="800000"/>
              <a:headEnd type="none" w="sm" len="sm"/>
              <a:tailEnd type="none" w="sm" len="sm"/>
            </a:ln>
            <a:effectLst/>
          </p:spPr>
          <p:txBody>
            <a:bodyPr wrap="none">
              <a:spAutoFit/>
            </a:bodyPr>
            <a:lstStyle/>
            <a:p>
              <a:r>
                <a:rPr lang="en-US" sz="1600" b="0" dirty="0" err="1">
                  <a:solidFill>
                    <a:schemeClr val="tx2"/>
                  </a:solidFill>
                  <a:effectLst/>
                  <a:latin typeface="Arial" pitchFamily="34" charset="0"/>
                  <a:cs typeface="Arial" pitchFamily="34" charset="0"/>
                </a:rPr>
                <a:t>ADCSOCxCTL</a:t>
              </a:r>
              <a:endParaRPr lang="en-US" sz="1600" b="0" dirty="0">
                <a:solidFill>
                  <a:schemeClr val="tx2"/>
                </a:solidFill>
                <a:effectLst/>
                <a:latin typeface="Arial" pitchFamily="34" charset="0"/>
                <a:cs typeface="Arial" pitchFamily="34" charset="0"/>
              </a:endParaRPr>
            </a:p>
          </p:txBody>
        </p:sp>
        <p:sp>
          <p:nvSpPr>
            <p:cNvPr id="370924" name="Text Box 236"/>
            <p:cNvSpPr txBox="1">
              <a:spLocks noChangeArrowheads="1"/>
            </p:cNvSpPr>
            <p:nvPr/>
          </p:nvSpPr>
          <p:spPr bwMode="auto">
            <a:xfrm>
              <a:off x="4132263" y="4532313"/>
              <a:ext cx="1890261" cy="496033"/>
            </a:xfrm>
            <a:prstGeom prst="rect">
              <a:avLst/>
            </a:prstGeom>
            <a:noFill/>
            <a:ln w="12700" algn="ctr">
              <a:noFill/>
              <a:miter lim="800000"/>
              <a:headEnd type="none" w="sm" len="sm"/>
              <a:tailEnd type="none" w="sm" len="sm"/>
            </a:ln>
            <a:effectLst/>
          </p:spPr>
          <p:txBody>
            <a:bodyPr wrap="none">
              <a:spAutoFit/>
            </a:bodyPr>
            <a:lstStyle/>
            <a:p>
              <a:pPr>
                <a:lnSpc>
                  <a:spcPct val="60000"/>
                </a:lnSpc>
                <a:spcBef>
                  <a:spcPct val="40000"/>
                </a:spcBef>
              </a:pPr>
              <a:r>
                <a:rPr lang="en-US" sz="1600" b="0" dirty="0">
                  <a:solidFill>
                    <a:schemeClr val="tx2"/>
                  </a:solidFill>
                  <a:effectLst/>
                  <a:latin typeface="Arial" pitchFamily="34" charset="0"/>
                  <a:cs typeface="Arial" pitchFamily="34" charset="0"/>
                </a:rPr>
                <a:t>ADCINTSOCSEL1</a:t>
              </a:r>
            </a:p>
            <a:p>
              <a:pPr>
                <a:lnSpc>
                  <a:spcPct val="60000"/>
                </a:lnSpc>
                <a:spcBef>
                  <a:spcPct val="40000"/>
                </a:spcBef>
              </a:pPr>
              <a:r>
                <a:rPr lang="en-US" sz="1600" b="0" dirty="0">
                  <a:solidFill>
                    <a:schemeClr val="tx2"/>
                  </a:solidFill>
                  <a:effectLst/>
                  <a:latin typeface="Arial" pitchFamily="34" charset="0"/>
                  <a:cs typeface="Arial" pitchFamily="34" charset="0"/>
                </a:rPr>
                <a:t>ADCINTSOCSEL2</a:t>
              </a:r>
            </a:p>
          </p:txBody>
        </p:sp>
        <p:sp>
          <p:nvSpPr>
            <p:cNvPr id="370925" name="Text Box 237"/>
            <p:cNvSpPr txBox="1">
              <a:spLocks noChangeArrowheads="1"/>
            </p:cNvSpPr>
            <p:nvPr/>
          </p:nvSpPr>
          <p:spPr bwMode="auto">
            <a:xfrm>
              <a:off x="6966890" y="4595767"/>
              <a:ext cx="1253869" cy="289310"/>
            </a:xfrm>
            <a:prstGeom prst="rect">
              <a:avLst/>
            </a:prstGeom>
            <a:noFill/>
            <a:ln w="12700" algn="ctr">
              <a:noFill/>
              <a:miter lim="800000"/>
              <a:headEnd type="none" w="sm" len="sm"/>
              <a:tailEnd type="none" w="sm" len="sm"/>
            </a:ln>
            <a:effectLst/>
          </p:spPr>
          <p:txBody>
            <a:bodyPr wrap="none">
              <a:spAutoFit/>
            </a:bodyPr>
            <a:lstStyle/>
            <a:p>
              <a:r>
                <a:rPr lang="en-US" sz="1600" b="0" dirty="0" err="1">
                  <a:solidFill>
                    <a:schemeClr val="tx2"/>
                  </a:solidFill>
                  <a:effectLst/>
                  <a:latin typeface="Arial" pitchFamily="34" charset="0"/>
                  <a:cs typeface="Arial" pitchFamily="34" charset="0"/>
                </a:rPr>
                <a:t>INTSELxNy</a:t>
              </a:r>
              <a:endParaRPr lang="en-US" b="0" dirty="0">
                <a:solidFill>
                  <a:schemeClr val="tx2"/>
                </a:solidFill>
                <a:effectLst/>
                <a:latin typeface="Arial" pitchFamily="34" charset="0"/>
                <a:cs typeface="Arial" pitchFamily="34" charset="0"/>
              </a:endParaRPr>
            </a:p>
          </p:txBody>
        </p:sp>
        <p:sp>
          <p:nvSpPr>
            <p:cNvPr id="370926" name="Text Box 238"/>
            <p:cNvSpPr txBox="1">
              <a:spLocks noChangeArrowheads="1"/>
            </p:cNvSpPr>
            <p:nvPr/>
          </p:nvSpPr>
          <p:spPr bwMode="auto">
            <a:xfrm>
              <a:off x="5916613" y="2286000"/>
              <a:ext cx="1509516" cy="289310"/>
            </a:xfrm>
            <a:prstGeom prst="rect">
              <a:avLst/>
            </a:prstGeom>
            <a:noFill/>
            <a:ln w="12700" algn="ctr">
              <a:noFill/>
              <a:miter lim="800000"/>
              <a:headEnd type="none" w="sm" len="sm"/>
              <a:tailEnd type="none" w="sm" len="sm"/>
            </a:ln>
            <a:effectLst/>
          </p:spPr>
          <p:txBody>
            <a:bodyPr wrap="none">
              <a:spAutoFit/>
            </a:bodyPr>
            <a:lstStyle/>
            <a:p>
              <a:r>
                <a:rPr lang="en-US" sz="1600" b="0" dirty="0" err="1">
                  <a:solidFill>
                    <a:schemeClr val="tx2"/>
                  </a:solidFill>
                  <a:effectLst/>
                  <a:latin typeface="Arial" pitchFamily="34" charset="0"/>
                  <a:cs typeface="Arial" pitchFamily="34" charset="0"/>
                </a:rPr>
                <a:t>ADCRESULTx</a:t>
              </a:r>
              <a:endParaRPr lang="en-US" sz="1600" b="0" dirty="0">
                <a:solidFill>
                  <a:schemeClr val="tx2"/>
                </a:solidFill>
                <a:effectLst/>
                <a:latin typeface="Arial" pitchFamily="34" charset="0"/>
                <a:cs typeface="Arial" pitchFamily="34" charset="0"/>
              </a:endParaRPr>
            </a:p>
          </p:txBody>
        </p:sp>
        <p:sp>
          <p:nvSpPr>
            <p:cNvPr id="370928" name="Freeform 240"/>
            <p:cNvSpPr>
              <a:spLocks/>
            </p:cNvSpPr>
            <p:nvPr/>
          </p:nvSpPr>
          <p:spPr bwMode="auto">
            <a:xfrm>
              <a:off x="1912938" y="3187700"/>
              <a:ext cx="1436688" cy="2102876"/>
            </a:xfrm>
            <a:custGeom>
              <a:avLst/>
              <a:gdLst/>
              <a:ahLst/>
              <a:cxnLst>
                <a:cxn ang="0">
                  <a:pos x="0" y="1139"/>
                </a:cxn>
                <a:cxn ang="0">
                  <a:pos x="628" y="1137"/>
                </a:cxn>
                <a:cxn ang="0">
                  <a:pos x="628" y="0"/>
                </a:cxn>
                <a:cxn ang="0">
                  <a:pos x="905" y="0"/>
                </a:cxn>
              </a:cxnLst>
              <a:rect l="0" t="0" r="r" b="b"/>
              <a:pathLst>
                <a:path w="905" h="1139">
                  <a:moveTo>
                    <a:pt x="0" y="1139"/>
                  </a:moveTo>
                  <a:lnTo>
                    <a:pt x="628" y="1137"/>
                  </a:lnTo>
                  <a:lnTo>
                    <a:pt x="628" y="0"/>
                  </a:lnTo>
                  <a:lnTo>
                    <a:pt x="905" y="0"/>
                  </a:lnTo>
                </a:path>
              </a:pathLst>
            </a:custGeom>
            <a:noFill/>
            <a:ln w="12700" cap="flat" cmpd="sng">
              <a:solidFill>
                <a:schemeClr val="tx1"/>
              </a:solidFill>
              <a:prstDash val="solid"/>
              <a:round/>
              <a:headEnd type="none" w="sm" len="sm"/>
              <a:tailEnd type="none" w="sm" len="sm"/>
            </a:ln>
            <a:effectLst/>
          </p:spPr>
          <p:txBody>
            <a:bodyPr/>
            <a:lstStyle/>
            <a:p>
              <a:endParaRPr lang="en-US">
                <a:effectLst/>
                <a:latin typeface="Arial" pitchFamily="34" charset="0"/>
                <a:cs typeface="Arial" pitchFamily="34" charset="0"/>
              </a:endParaRPr>
            </a:p>
          </p:txBody>
        </p:sp>
        <p:sp>
          <p:nvSpPr>
            <p:cNvPr id="370929" name="Freeform 241"/>
            <p:cNvSpPr>
              <a:spLocks/>
            </p:cNvSpPr>
            <p:nvPr/>
          </p:nvSpPr>
          <p:spPr bwMode="auto">
            <a:xfrm>
              <a:off x="3559175" y="3562350"/>
              <a:ext cx="652463" cy="1195387"/>
            </a:xfrm>
            <a:custGeom>
              <a:avLst/>
              <a:gdLst/>
              <a:ahLst/>
              <a:cxnLst>
                <a:cxn ang="0">
                  <a:pos x="2" y="0"/>
                </a:cxn>
                <a:cxn ang="0">
                  <a:pos x="0" y="753"/>
                </a:cxn>
                <a:cxn ang="0">
                  <a:pos x="411" y="753"/>
                </a:cxn>
              </a:cxnLst>
              <a:rect l="0" t="0" r="r" b="b"/>
              <a:pathLst>
                <a:path w="411" h="753">
                  <a:moveTo>
                    <a:pt x="2" y="0"/>
                  </a:moveTo>
                  <a:lnTo>
                    <a:pt x="0" y="753"/>
                  </a:lnTo>
                  <a:lnTo>
                    <a:pt x="411" y="753"/>
                  </a:lnTo>
                </a:path>
              </a:pathLst>
            </a:custGeom>
            <a:noFill/>
            <a:ln w="12700" cap="flat" cmpd="sng">
              <a:solidFill>
                <a:schemeClr val="tx2"/>
              </a:solidFill>
              <a:prstDash val="solid"/>
              <a:round/>
              <a:headEnd type="triangle" w="med" len="med"/>
              <a:tailEnd type="none" w="med" len="med"/>
            </a:ln>
            <a:effectLst/>
          </p:spPr>
          <p:txBody>
            <a:bodyPr/>
            <a:lstStyle/>
            <a:p>
              <a:endParaRPr lang="en-US">
                <a:effectLst/>
                <a:latin typeface="Arial" pitchFamily="34" charset="0"/>
                <a:cs typeface="Arial" pitchFamily="34" charset="0"/>
              </a:endParaRPr>
            </a:p>
          </p:txBody>
        </p:sp>
        <p:sp>
          <p:nvSpPr>
            <p:cNvPr id="370930" name="Line 242"/>
            <p:cNvSpPr>
              <a:spLocks noChangeShapeType="1"/>
            </p:cNvSpPr>
            <p:nvPr/>
          </p:nvSpPr>
          <p:spPr bwMode="auto">
            <a:xfrm>
              <a:off x="6746875" y="2528888"/>
              <a:ext cx="0" cy="306387"/>
            </a:xfrm>
            <a:prstGeom prst="line">
              <a:avLst/>
            </a:prstGeom>
            <a:noFill/>
            <a:ln w="12700">
              <a:solidFill>
                <a:schemeClr val="tx2"/>
              </a:solidFill>
              <a:round/>
              <a:headEnd/>
              <a:tailEnd type="triangle" w="med" len="med"/>
            </a:ln>
            <a:effectLst/>
          </p:spPr>
          <p:txBody>
            <a:bodyPr/>
            <a:lstStyle/>
            <a:p>
              <a:endParaRPr lang="en-US">
                <a:effectLst/>
                <a:latin typeface="Arial" pitchFamily="34" charset="0"/>
                <a:cs typeface="Arial" pitchFamily="34" charset="0"/>
              </a:endParaRPr>
            </a:p>
          </p:txBody>
        </p:sp>
        <p:sp>
          <p:nvSpPr>
            <p:cNvPr id="370931" name="Freeform 243"/>
            <p:cNvSpPr>
              <a:spLocks/>
            </p:cNvSpPr>
            <p:nvPr/>
          </p:nvSpPr>
          <p:spPr bwMode="auto">
            <a:xfrm>
              <a:off x="7636815" y="3684542"/>
              <a:ext cx="230187" cy="922337"/>
            </a:xfrm>
            <a:custGeom>
              <a:avLst/>
              <a:gdLst/>
              <a:ahLst/>
              <a:cxnLst>
                <a:cxn ang="0">
                  <a:pos x="194" y="0"/>
                </a:cxn>
                <a:cxn ang="0">
                  <a:pos x="0" y="0"/>
                </a:cxn>
                <a:cxn ang="0">
                  <a:pos x="0" y="581"/>
                </a:cxn>
              </a:cxnLst>
              <a:rect l="0" t="0" r="r" b="b"/>
              <a:pathLst>
                <a:path w="194" h="581">
                  <a:moveTo>
                    <a:pt x="194" y="0"/>
                  </a:moveTo>
                  <a:lnTo>
                    <a:pt x="0" y="0"/>
                  </a:lnTo>
                  <a:lnTo>
                    <a:pt x="0" y="581"/>
                  </a:lnTo>
                </a:path>
              </a:pathLst>
            </a:custGeom>
            <a:noFill/>
            <a:ln w="12700" cap="flat" cmpd="sng">
              <a:solidFill>
                <a:schemeClr val="tx2"/>
              </a:solidFill>
              <a:prstDash val="solid"/>
              <a:round/>
              <a:headEnd type="triangle" w="med" len="med"/>
              <a:tailEnd type="none" w="med" len="med"/>
            </a:ln>
            <a:effectLst/>
          </p:spPr>
          <p:txBody>
            <a:bodyPr/>
            <a:lstStyle/>
            <a:p>
              <a:endParaRPr lang="en-US">
                <a:effectLst/>
                <a:latin typeface="Arial" pitchFamily="34" charset="0"/>
                <a:cs typeface="Arial" pitchFamily="34" charset="0"/>
              </a:endParaRPr>
            </a:p>
          </p:txBody>
        </p:sp>
        <p:sp>
          <p:nvSpPr>
            <p:cNvPr id="370932" name="Freeform 244"/>
            <p:cNvSpPr>
              <a:spLocks/>
            </p:cNvSpPr>
            <p:nvPr/>
          </p:nvSpPr>
          <p:spPr bwMode="auto">
            <a:xfrm>
              <a:off x="2552700" y="1936750"/>
              <a:ext cx="3138488" cy="904875"/>
            </a:xfrm>
            <a:custGeom>
              <a:avLst/>
              <a:gdLst/>
              <a:ahLst/>
              <a:cxnLst>
                <a:cxn ang="0">
                  <a:pos x="0" y="0"/>
                </a:cxn>
                <a:cxn ang="0">
                  <a:pos x="1977" y="14"/>
                </a:cxn>
                <a:cxn ang="0">
                  <a:pos x="1977" y="570"/>
                </a:cxn>
              </a:cxnLst>
              <a:rect l="0" t="0" r="r" b="b"/>
              <a:pathLst>
                <a:path w="1977" h="570">
                  <a:moveTo>
                    <a:pt x="0" y="0"/>
                  </a:moveTo>
                  <a:lnTo>
                    <a:pt x="1977" y="14"/>
                  </a:lnTo>
                  <a:lnTo>
                    <a:pt x="1977" y="570"/>
                  </a:lnTo>
                </a:path>
              </a:pathLst>
            </a:custGeom>
            <a:noFill/>
            <a:ln w="12700" cap="flat" cmpd="sng">
              <a:solidFill>
                <a:schemeClr val="tx2"/>
              </a:solidFill>
              <a:prstDash val="solid"/>
              <a:round/>
              <a:headEnd type="triangle" w="med" len="med"/>
              <a:tailEnd type="triangle" w="med" len="med"/>
            </a:ln>
            <a:effectLst/>
          </p:spPr>
          <p:txBody>
            <a:bodyPr/>
            <a:lstStyle/>
            <a:p>
              <a:endParaRPr lang="en-US">
                <a:effectLst/>
                <a:latin typeface="Arial" pitchFamily="34" charset="0"/>
                <a:cs typeface="Arial" pitchFamily="34" charset="0"/>
              </a:endParaRPr>
            </a:p>
          </p:txBody>
        </p:sp>
        <p:sp>
          <p:nvSpPr>
            <p:cNvPr id="370933" name="Line 245"/>
            <p:cNvSpPr>
              <a:spLocks noChangeShapeType="1"/>
            </p:cNvSpPr>
            <p:nvPr/>
          </p:nvSpPr>
          <p:spPr bwMode="auto">
            <a:xfrm>
              <a:off x="4648200" y="1955800"/>
              <a:ext cx="0" cy="882650"/>
            </a:xfrm>
            <a:prstGeom prst="line">
              <a:avLst/>
            </a:prstGeom>
            <a:noFill/>
            <a:ln w="12700">
              <a:solidFill>
                <a:schemeClr val="tx2"/>
              </a:solidFill>
              <a:round/>
              <a:headEnd/>
              <a:tailEnd type="triangle" w="med" len="med"/>
            </a:ln>
            <a:effectLst/>
          </p:spPr>
          <p:txBody>
            <a:bodyPr/>
            <a:lstStyle/>
            <a:p>
              <a:endParaRPr lang="en-US">
                <a:effectLst/>
                <a:latin typeface="Arial" pitchFamily="34" charset="0"/>
                <a:cs typeface="Arial" pitchFamily="34" charset="0"/>
              </a:endParaRPr>
            </a:p>
          </p:txBody>
        </p:sp>
        <p:sp>
          <p:nvSpPr>
            <p:cNvPr id="370950" name="AutoShape 262"/>
            <p:cNvSpPr>
              <a:spLocks noChangeArrowheads="1"/>
            </p:cNvSpPr>
            <p:nvPr/>
          </p:nvSpPr>
          <p:spPr bwMode="auto">
            <a:xfrm rot="16200000">
              <a:off x="2987675" y="3030538"/>
              <a:ext cx="1060450" cy="31115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964" name="Freeform 276"/>
            <p:cNvSpPr>
              <a:spLocks/>
            </p:cNvSpPr>
            <p:nvPr/>
          </p:nvSpPr>
          <p:spPr bwMode="auto">
            <a:xfrm>
              <a:off x="1914525" y="3478213"/>
              <a:ext cx="1439863" cy="2104462"/>
            </a:xfrm>
            <a:custGeom>
              <a:avLst/>
              <a:gdLst/>
              <a:ahLst/>
              <a:cxnLst>
                <a:cxn ang="0">
                  <a:pos x="0" y="1140"/>
                </a:cxn>
                <a:cxn ang="0">
                  <a:pos x="758" y="1137"/>
                </a:cxn>
                <a:cxn ang="0">
                  <a:pos x="758" y="0"/>
                </a:cxn>
                <a:cxn ang="0">
                  <a:pos x="907" y="0"/>
                </a:cxn>
              </a:cxnLst>
              <a:rect l="0" t="0" r="r" b="b"/>
              <a:pathLst>
                <a:path w="907" h="1140">
                  <a:moveTo>
                    <a:pt x="0" y="1140"/>
                  </a:moveTo>
                  <a:lnTo>
                    <a:pt x="758" y="1137"/>
                  </a:lnTo>
                  <a:lnTo>
                    <a:pt x="758" y="0"/>
                  </a:lnTo>
                  <a:lnTo>
                    <a:pt x="907" y="0"/>
                  </a:lnTo>
                </a:path>
              </a:pathLst>
            </a:custGeom>
            <a:noFill/>
            <a:ln w="12700" cap="flat" cmpd="sng">
              <a:solidFill>
                <a:schemeClr val="tx1"/>
              </a:solidFill>
              <a:prstDash val="solid"/>
              <a:round/>
              <a:headEnd type="none" w="sm" len="sm"/>
              <a:tailEnd type="none" w="sm" len="sm"/>
            </a:ln>
            <a:effectLst/>
          </p:spPr>
          <p:txBody>
            <a:bodyPr/>
            <a:lstStyle/>
            <a:p>
              <a:endParaRPr lang="en-US">
                <a:effectLst/>
                <a:latin typeface="Arial" pitchFamily="34" charset="0"/>
                <a:cs typeface="Arial" pitchFamily="34" charset="0"/>
              </a:endParaRPr>
            </a:p>
          </p:txBody>
        </p:sp>
        <p:grpSp>
          <p:nvGrpSpPr>
            <p:cNvPr id="6" name="Group 5"/>
            <p:cNvGrpSpPr/>
            <p:nvPr/>
          </p:nvGrpSpPr>
          <p:grpSpPr>
            <a:xfrm>
              <a:off x="260236" y="894270"/>
              <a:ext cx="2396437" cy="4090746"/>
              <a:chOff x="260236" y="1106488"/>
              <a:chExt cx="2396437" cy="4090746"/>
            </a:xfrm>
          </p:grpSpPr>
          <p:sp>
            <p:nvSpPr>
              <p:cNvPr id="370919" name="Rectangle 231"/>
              <p:cNvSpPr>
                <a:spLocks noChangeArrowheads="1"/>
              </p:cNvSpPr>
              <p:nvPr/>
            </p:nvSpPr>
            <p:spPr bwMode="auto">
              <a:xfrm>
                <a:off x="700088" y="1566863"/>
                <a:ext cx="1477963" cy="268287"/>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51" name="AutoShape 63"/>
              <p:cNvSpPr>
                <a:spLocks noChangeArrowheads="1"/>
              </p:cNvSpPr>
              <p:nvPr/>
            </p:nvSpPr>
            <p:spPr bwMode="auto">
              <a:xfrm rot="16200000">
                <a:off x="674015" y="3231235"/>
                <a:ext cx="3681171" cy="2508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chemeClr val="accent1"/>
              </a:solidFill>
              <a:ln w="12700">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52" name="Text Box 64"/>
              <p:cNvSpPr txBox="1">
                <a:spLocks noChangeArrowheads="1"/>
              </p:cNvSpPr>
              <p:nvPr/>
            </p:nvSpPr>
            <p:spPr bwMode="auto">
              <a:xfrm>
                <a:off x="260236" y="1571626"/>
                <a:ext cx="1974964" cy="3625608"/>
              </a:xfrm>
              <a:prstGeom prst="rect">
                <a:avLst/>
              </a:prstGeom>
              <a:noFill/>
              <a:ln w="12700" algn="ctr">
                <a:noFill/>
                <a:miter lim="800000"/>
                <a:headEnd type="none" w="sm" len="sm"/>
                <a:tailEnd type="none" w="sm" len="sm"/>
              </a:ln>
              <a:effectLst/>
            </p:spPr>
            <p:txBody>
              <a:bodyPr wrap="none">
                <a:spAutoFit/>
              </a:bodyPr>
              <a:lstStyle/>
              <a:p>
                <a:pPr algn="r"/>
                <a:r>
                  <a:rPr lang="en-US" sz="1400" dirty="0">
                    <a:effectLst/>
                    <a:latin typeface="Arial" pitchFamily="34" charset="0"/>
                    <a:cs typeface="Arial" pitchFamily="34" charset="0"/>
                  </a:rPr>
                  <a:t>Software </a:t>
                </a:r>
                <a:r>
                  <a:rPr lang="en-US" sz="1400" dirty="0" smtClean="0">
                    <a:effectLst/>
                    <a:latin typeface="Arial" pitchFamily="34" charset="0"/>
                    <a:cs typeface="Arial" pitchFamily="34" charset="0"/>
                  </a:rPr>
                  <a:t>Trigger</a:t>
                </a:r>
                <a:endParaRPr lang="en-US" sz="1400" b="0" dirty="0">
                  <a:effectLst/>
                  <a:latin typeface="Arial" pitchFamily="34" charset="0"/>
                  <a:cs typeface="Arial" pitchFamily="34" charset="0"/>
                </a:endParaRPr>
              </a:p>
              <a:p>
                <a:pPr algn="r"/>
                <a:r>
                  <a:rPr lang="en-US" sz="1400" dirty="0">
                    <a:effectLst/>
                    <a:latin typeface="Arial" pitchFamily="34" charset="0"/>
                    <a:cs typeface="Arial" pitchFamily="34" charset="0"/>
                  </a:rPr>
                  <a:t>TINT0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CPU1 </a:t>
                </a:r>
                <a:r>
                  <a:rPr lang="en-US" sz="1400" b="0" dirty="0">
                    <a:effectLst/>
                    <a:latin typeface="Arial" pitchFamily="34" charset="0"/>
                    <a:cs typeface="Arial" pitchFamily="34" charset="0"/>
                  </a:rPr>
                  <a:t>Timer 0)</a:t>
                </a:r>
              </a:p>
              <a:p>
                <a:pPr algn="r"/>
                <a:r>
                  <a:rPr lang="en-US" sz="1400" dirty="0">
                    <a:effectLst/>
                    <a:latin typeface="Arial" pitchFamily="34" charset="0"/>
                    <a:cs typeface="Arial" pitchFamily="34" charset="0"/>
                  </a:rPr>
                  <a:t>TINT1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CPU1 </a:t>
                </a:r>
                <a:r>
                  <a:rPr lang="en-US" sz="1400" b="0" dirty="0">
                    <a:effectLst/>
                    <a:latin typeface="Arial" pitchFamily="34" charset="0"/>
                    <a:cs typeface="Arial" pitchFamily="34" charset="0"/>
                  </a:rPr>
                  <a:t>Timer 1)</a:t>
                </a:r>
              </a:p>
              <a:p>
                <a:pPr algn="r"/>
                <a:r>
                  <a:rPr lang="en-US" sz="1400" dirty="0">
                    <a:effectLst/>
                    <a:latin typeface="Arial" pitchFamily="34" charset="0"/>
                    <a:cs typeface="Arial" pitchFamily="34" charset="0"/>
                  </a:rPr>
                  <a:t>TINT2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CPU1 </a:t>
                </a:r>
                <a:r>
                  <a:rPr lang="en-US" sz="1400" b="0" dirty="0">
                    <a:effectLst/>
                    <a:latin typeface="Arial" pitchFamily="34" charset="0"/>
                    <a:cs typeface="Arial" pitchFamily="34" charset="0"/>
                  </a:rPr>
                  <a:t>Timer 2)</a:t>
                </a:r>
              </a:p>
              <a:p>
                <a:pPr algn="r"/>
                <a:r>
                  <a:rPr lang="en-US" sz="1400" dirty="0" smtClean="0">
                    <a:effectLst/>
                    <a:latin typeface="Arial" pitchFamily="34" charset="0"/>
                    <a:cs typeface="Arial" pitchFamily="34" charset="0"/>
                  </a:rPr>
                  <a:t>ADCEXTSOC </a:t>
                </a:r>
                <a:r>
                  <a:rPr lang="en-US" sz="1400" b="0" dirty="0">
                    <a:effectLst/>
                    <a:latin typeface="Arial" pitchFamily="34" charset="0"/>
                    <a:cs typeface="Arial" pitchFamily="34" charset="0"/>
                  </a:rPr>
                  <a:t>(GPIO)</a:t>
                </a:r>
              </a:p>
              <a:p>
                <a:pPr algn="r"/>
                <a:r>
                  <a:rPr lang="en-US" sz="1400" dirty="0" smtClean="0">
                    <a:effectLst/>
                    <a:latin typeface="Arial" pitchFamily="34" charset="0"/>
                    <a:cs typeface="Arial" pitchFamily="34" charset="0"/>
                  </a:rPr>
                  <a:t>SOCA/C </a:t>
                </a:r>
                <a:r>
                  <a:rPr lang="en-US" sz="1400" b="0" dirty="0">
                    <a:effectLst/>
                    <a:latin typeface="Arial" pitchFamily="34" charset="0"/>
                    <a:cs typeface="Arial" pitchFamily="34" charset="0"/>
                  </a:rPr>
                  <a:t>(ePWM1)</a:t>
                </a:r>
              </a:p>
              <a:p>
                <a:pPr algn="r"/>
                <a:r>
                  <a:rPr lang="en-US" sz="1400" dirty="0" smtClean="0">
                    <a:effectLst/>
                    <a:latin typeface="Arial" pitchFamily="34" charset="0"/>
                    <a:cs typeface="Arial" pitchFamily="34" charset="0"/>
                  </a:rPr>
                  <a:t>SOCB/D </a:t>
                </a:r>
                <a:r>
                  <a:rPr lang="en-US" sz="1400" b="0" dirty="0">
                    <a:effectLst/>
                    <a:latin typeface="Arial" pitchFamily="34" charset="0"/>
                    <a:cs typeface="Arial" pitchFamily="34" charset="0"/>
                  </a:rPr>
                  <a:t>(ePWM1)</a:t>
                </a:r>
              </a:p>
              <a:p>
                <a:pPr algn="r"/>
                <a:endParaRPr lang="en-US" sz="1400" b="0" dirty="0">
                  <a:effectLst/>
                  <a:latin typeface="Arial" pitchFamily="34" charset="0"/>
                  <a:cs typeface="Arial" pitchFamily="34" charset="0"/>
                </a:endParaRPr>
              </a:p>
              <a:p>
                <a:pPr algn="r"/>
                <a:r>
                  <a:rPr lang="en-US" sz="1400" dirty="0" smtClean="0">
                    <a:effectLst/>
                    <a:latin typeface="Arial" pitchFamily="34" charset="0"/>
                    <a:cs typeface="Arial" pitchFamily="34" charset="0"/>
                  </a:rPr>
                  <a:t>SOCA/C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ePWM12)</a:t>
                </a:r>
                <a:endParaRPr lang="en-US" sz="1400" b="0" dirty="0">
                  <a:effectLst/>
                  <a:latin typeface="Arial" pitchFamily="34" charset="0"/>
                  <a:cs typeface="Arial" pitchFamily="34" charset="0"/>
                </a:endParaRPr>
              </a:p>
              <a:p>
                <a:pPr algn="r"/>
                <a:r>
                  <a:rPr lang="en-US" sz="1400" dirty="0" smtClean="0">
                    <a:effectLst/>
                    <a:latin typeface="Arial" pitchFamily="34" charset="0"/>
                    <a:cs typeface="Arial" pitchFamily="34" charset="0"/>
                  </a:rPr>
                  <a:t>SOCB/D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ePWM12)</a:t>
                </a:r>
              </a:p>
              <a:p>
                <a:pPr algn="r"/>
                <a:r>
                  <a:rPr lang="en-US" sz="1400" dirty="0">
                    <a:effectLst/>
                    <a:latin typeface="Arial" pitchFamily="34" charset="0"/>
                    <a:cs typeface="Arial" pitchFamily="34" charset="0"/>
                  </a:rPr>
                  <a:t>TINT0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CPU2 </a:t>
                </a:r>
                <a:r>
                  <a:rPr lang="en-US" sz="1400" b="0" dirty="0">
                    <a:effectLst/>
                    <a:latin typeface="Arial" pitchFamily="34" charset="0"/>
                    <a:cs typeface="Arial" pitchFamily="34" charset="0"/>
                  </a:rPr>
                  <a:t>Timer 0)</a:t>
                </a:r>
              </a:p>
              <a:p>
                <a:pPr algn="r"/>
                <a:r>
                  <a:rPr lang="en-US" sz="1400" dirty="0">
                    <a:effectLst/>
                    <a:latin typeface="Arial" pitchFamily="34" charset="0"/>
                    <a:cs typeface="Arial" pitchFamily="34" charset="0"/>
                  </a:rPr>
                  <a:t>TINT1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CPU2 </a:t>
                </a:r>
                <a:r>
                  <a:rPr lang="en-US" sz="1400" b="0" dirty="0">
                    <a:effectLst/>
                    <a:latin typeface="Arial" pitchFamily="34" charset="0"/>
                    <a:cs typeface="Arial" pitchFamily="34" charset="0"/>
                  </a:rPr>
                  <a:t>Timer 1)</a:t>
                </a:r>
              </a:p>
              <a:p>
                <a:pPr algn="r"/>
                <a:r>
                  <a:rPr lang="en-US" sz="1400" dirty="0">
                    <a:effectLst/>
                    <a:latin typeface="Arial" pitchFamily="34" charset="0"/>
                    <a:cs typeface="Arial" pitchFamily="34" charset="0"/>
                  </a:rPr>
                  <a:t>TINT2 </a:t>
                </a:r>
                <a:r>
                  <a:rPr lang="en-US" sz="1400" b="0" dirty="0">
                    <a:effectLst/>
                    <a:latin typeface="Arial" pitchFamily="34" charset="0"/>
                    <a:cs typeface="Arial" pitchFamily="34" charset="0"/>
                  </a:rPr>
                  <a:t>(</a:t>
                </a:r>
                <a:r>
                  <a:rPr lang="en-US" sz="1400" b="0" dirty="0" smtClean="0">
                    <a:effectLst/>
                    <a:latin typeface="Arial" pitchFamily="34" charset="0"/>
                    <a:cs typeface="Arial" pitchFamily="34" charset="0"/>
                  </a:rPr>
                  <a:t>CPU2 </a:t>
                </a:r>
                <a:r>
                  <a:rPr lang="en-US" sz="1400" b="0" dirty="0">
                    <a:effectLst/>
                    <a:latin typeface="Arial" pitchFamily="34" charset="0"/>
                    <a:cs typeface="Arial" pitchFamily="34" charset="0"/>
                  </a:rPr>
                  <a:t>Timer 2</a:t>
                </a:r>
                <a:r>
                  <a:rPr lang="en-US" sz="1400" b="0" dirty="0" smtClean="0">
                    <a:effectLst/>
                    <a:latin typeface="Arial" pitchFamily="34" charset="0"/>
                    <a:cs typeface="Arial" pitchFamily="34" charset="0"/>
                  </a:rPr>
                  <a:t>)</a:t>
                </a:r>
                <a:endParaRPr lang="en-US" sz="1400" b="0" dirty="0">
                  <a:effectLst/>
                  <a:latin typeface="Arial" pitchFamily="34" charset="0"/>
                  <a:cs typeface="Arial" pitchFamily="34" charset="0"/>
                </a:endParaRPr>
              </a:p>
            </p:txBody>
          </p:sp>
          <p:grpSp>
            <p:nvGrpSpPr>
              <p:cNvPr id="370753" name="Group 65"/>
              <p:cNvGrpSpPr>
                <a:grpSpLocks/>
              </p:cNvGrpSpPr>
              <p:nvPr/>
            </p:nvGrpSpPr>
            <p:grpSpPr bwMode="auto">
              <a:xfrm>
                <a:off x="1079500" y="3468689"/>
                <a:ext cx="55563" cy="287338"/>
                <a:chOff x="4453" y="3249"/>
                <a:chExt cx="35" cy="181"/>
              </a:xfrm>
            </p:grpSpPr>
            <p:sp>
              <p:nvSpPr>
                <p:cNvPr id="370754" name="Oval 66"/>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55" name="Oval 67"/>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56" name="Oval 68"/>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grpSp>
          <p:grpSp>
            <p:nvGrpSpPr>
              <p:cNvPr id="370757" name="Group 69"/>
              <p:cNvGrpSpPr>
                <a:grpSpLocks/>
              </p:cNvGrpSpPr>
              <p:nvPr/>
            </p:nvGrpSpPr>
            <p:grpSpPr bwMode="auto">
              <a:xfrm>
                <a:off x="1754188" y="3468689"/>
                <a:ext cx="55563" cy="287338"/>
                <a:chOff x="4453" y="3249"/>
                <a:chExt cx="35" cy="181"/>
              </a:xfrm>
            </p:grpSpPr>
            <p:sp>
              <p:nvSpPr>
                <p:cNvPr id="370758" name="Oval 70"/>
                <p:cNvSpPr>
                  <a:spLocks noChangeArrowheads="1"/>
                </p:cNvSpPr>
                <p:nvPr/>
              </p:nvSpPr>
              <p:spPr bwMode="auto">
                <a:xfrm>
                  <a:off x="4453" y="3249"/>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59" name="Oval 71"/>
                <p:cNvSpPr>
                  <a:spLocks noChangeArrowheads="1"/>
                </p:cNvSpPr>
                <p:nvPr/>
              </p:nvSpPr>
              <p:spPr bwMode="auto">
                <a:xfrm>
                  <a:off x="4453" y="3321"/>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370760" name="Oval 72"/>
                <p:cNvSpPr>
                  <a:spLocks noChangeArrowheads="1"/>
                </p:cNvSpPr>
                <p:nvPr/>
              </p:nvSpPr>
              <p:spPr bwMode="auto">
                <a:xfrm>
                  <a:off x="4453" y="3394"/>
                  <a:ext cx="35" cy="36"/>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latin typeface="Arial" pitchFamily="34" charset="0"/>
                    <a:cs typeface="Arial" pitchFamily="34" charset="0"/>
                  </a:endParaRPr>
                </a:p>
              </p:txBody>
            </p:sp>
          </p:grpSp>
          <p:sp>
            <p:nvSpPr>
              <p:cNvPr id="370762" name="Line 74"/>
              <p:cNvSpPr>
                <a:spLocks noChangeShapeType="1"/>
              </p:cNvSpPr>
              <p:nvPr/>
            </p:nvSpPr>
            <p:spPr bwMode="auto">
              <a:xfrm>
                <a:off x="2176463" y="1703389"/>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3" name="Line 75"/>
              <p:cNvSpPr>
                <a:spLocks noChangeShapeType="1"/>
              </p:cNvSpPr>
              <p:nvPr/>
            </p:nvSpPr>
            <p:spPr bwMode="auto">
              <a:xfrm>
                <a:off x="2176463" y="1979614"/>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4" name="Line 76"/>
              <p:cNvSpPr>
                <a:spLocks noChangeShapeType="1"/>
              </p:cNvSpPr>
              <p:nvPr/>
            </p:nvSpPr>
            <p:spPr bwMode="auto">
              <a:xfrm>
                <a:off x="2176463" y="2252664"/>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5" name="Line 77"/>
              <p:cNvSpPr>
                <a:spLocks noChangeShapeType="1"/>
              </p:cNvSpPr>
              <p:nvPr/>
            </p:nvSpPr>
            <p:spPr bwMode="auto">
              <a:xfrm>
                <a:off x="2176463" y="2532064"/>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6" name="Line 78"/>
              <p:cNvSpPr>
                <a:spLocks noChangeShapeType="1"/>
              </p:cNvSpPr>
              <p:nvPr/>
            </p:nvSpPr>
            <p:spPr bwMode="auto">
              <a:xfrm>
                <a:off x="2176463" y="2809877"/>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7" name="Line 79"/>
              <p:cNvSpPr>
                <a:spLocks noChangeShapeType="1"/>
              </p:cNvSpPr>
              <p:nvPr/>
            </p:nvSpPr>
            <p:spPr bwMode="auto">
              <a:xfrm>
                <a:off x="2176463" y="3087689"/>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8" name="Line 80"/>
              <p:cNvSpPr>
                <a:spLocks noChangeShapeType="1"/>
              </p:cNvSpPr>
              <p:nvPr/>
            </p:nvSpPr>
            <p:spPr bwMode="auto">
              <a:xfrm>
                <a:off x="2176463" y="3357564"/>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69" name="Line 81"/>
              <p:cNvSpPr>
                <a:spLocks noChangeShapeType="1"/>
              </p:cNvSpPr>
              <p:nvPr/>
            </p:nvSpPr>
            <p:spPr bwMode="auto">
              <a:xfrm>
                <a:off x="2176463" y="3611564"/>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70" name="Line 82"/>
              <p:cNvSpPr>
                <a:spLocks noChangeShapeType="1"/>
              </p:cNvSpPr>
              <p:nvPr/>
            </p:nvSpPr>
            <p:spPr bwMode="auto">
              <a:xfrm>
                <a:off x="2176463" y="3914777"/>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71" name="Line 83"/>
              <p:cNvSpPr>
                <a:spLocks noChangeShapeType="1"/>
              </p:cNvSpPr>
              <p:nvPr/>
            </p:nvSpPr>
            <p:spPr bwMode="auto">
              <a:xfrm>
                <a:off x="2176463" y="4191002"/>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370750" name="Text Box 62"/>
              <p:cNvSpPr txBox="1">
                <a:spLocks noChangeArrowheads="1"/>
              </p:cNvSpPr>
              <p:nvPr/>
            </p:nvSpPr>
            <p:spPr bwMode="auto">
              <a:xfrm>
                <a:off x="2363003" y="2545685"/>
                <a:ext cx="293670" cy="1643527"/>
              </a:xfrm>
              <a:prstGeom prst="rect">
                <a:avLst/>
              </a:prstGeom>
              <a:noFill/>
              <a:ln w="12700" algn="ctr">
                <a:noFill/>
                <a:miter lim="800000"/>
                <a:headEnd type="none" w="sm" len="sm"/>
                <a:tailEnd type="none" w="sm" len="sm"/>
              </a:ln>
              <a:effectLst/>
            </p:spPr>
            <p:txBody>
              <a:bodyPr wrap="none">
                <a:spAutoFit/>
              </a:bodyPr>
              <a:lstStyle/>
              <a:p>
                <a:pPr algn="ctr">
                  <a:lnSpc>
                    <a:spcPct val="60000"/>
                  </a:lnSpc>
                </a:pPr>
                <a:r>
                  <a:rPr lang="en-US" sz="1400" dirty="0">
                    <a:effectLst/>
                    <a:latin typeface="Arial" pitchFamily="34" charset="0"/>
                    <a:cs typeface="Arial" pitchFamily="34" charset="0"/>
                  </a:rPr>
                  <a:t>T</a:t>
                </a:r>
              </a:p>
              <a:p>
                <a:pPr algn="ctr">
                  <a:lnSpc>
                    <a:spcPct val="60000"/>
                  </a:lnSpc>
                </a:pPr>
                <a:r>
                  <a:rPr lang="en-US" sz="1400" dirty="0">
                    <a:effectLst/>
                    <a:latin typeface="Arial" pitchFamily="34" charset="0"/>
                    <a:cs typeface="Arial" pitchFamily="34" charset="0"/>
                  </a:rPr>
                  <a:t>r</a:t>
                </a:r>
              </a:p>
              <a:p>
                <a:pPr algn="ctr">
                  <a:lnSpc>
                    <a:spcPct val="60000"/>
                  </a:lnSpc>
                </a:pPr>
                <a:r>
                  <a:rPr lang="en-US" sz="1400" dirty="0" err="1">
                    <a:effectLst/>
                    <a:latin typeface="Arial" pitchFamily="34" charset="0"/>
                    <a:cs typeface="Arial" pitchFamily="34" charset="0"/>
                  </a:rPr>
                  <a:t>i</a:t>
                </a:r>
                <a:endParaRPr lang="en-US" sz="1400" dirty="0">
                  <a:effectLst/>
                  <a:latin typeface="Arial" pitchFamily="34" charset="0"/>
                  <a:cs typeface="Arial" pitchFamily="34" charset="0"/>
                </a:endParaRPr>
              </a:p>
              <a:p>
                <a:pPr algn="ctr">
                  <a:lnSpc>
                    <a:spcPct val="60000"/>
                  </a:lnSpc>
                </a:pPr>
                <a:r>
                  <a:rPr lang="en-US" sz="1400" dirty="0">
                    <a:effectLst/>
                    <a:latin typeface="Arial" pitchFamily="34" charset="0"/>
                    <a:cs typeface="Arial" pitchFamily="34" charset="0"/>
                  </a:rPr>
                  <a:t>g</a:t>
                </a:r>
              </a:p>
              <a:p>
                <a:pPr algn="ctr">
                  <a:lnSpc>
                    <a:spcPct val="60000"/>
                  </a:lnSpc>
                </a:pPr>
                <a:r>
                  <a:rPr lang="en-US" sz="1400" dirty="0">
                    <a:effectLst/>
                    <a:latin typeface="Arial" pitchFamily="34" charset="0"/>
                    <a:cs typeface="Arial" pitchFamily="34" charset="0"/>
                  </a:rPr>
                  <a:t>g</a:t>
                </a:r>
              </a:p>
              <a:p>
                <a:pPr algn="ctr">
                  <a:lnSpc>
                    <a:spcPct val="60000"/>
                  </a:lnSpc>
                </a:pPr>
                <a:r>
                  <a:rPr lang="en-US" sz="1400" dirty="0">
                    <a:effectLst/>
                    <a:latin typeface="Arial" pitchFamily="34" charset="0"/>
                    <a:cs typeface="Arial" pitchFamily="34" charset="0"/>
                  </a:rPr>
                  <a:t>e</a:t>
                </a:r>
              </a:p>
              <a:p>
                <a:pPr algn="ctr">
                  <a:lnSpc>
                    <a:spcPct val="60000"/>
                  </a:lnSpc>
                </a:pPr>
                <a:r>
                  <a:rPr lang="en-US" sz="1400" dirty="0">
                    <a:effectLst/>
                    <a:latin typeface="Arial" pitchFamily="34" charset="0"/>
                    <a:cs typeface="Arial" pitchFamily="34" charset="0"/>
                  </a:rPr>
                  <a:t>r</a:t>
                </a:r>
              </a:p>
            </p:txBody>
          </p:sp>
          <p:sp>
            <p:nvSpPr>
              <p:cNvPr id="370923" name="Text Box 235"/>
              <p:cNvSpPr txBox="1">
                <a:spLocks noChangeArrowheads="1"/>
              </p:cNvSpPr>
              <p:nvPr/>
            </p:nvSpPr>
            <p:spPr bwMode="auto">
              <a:xfrm>
                <a:off x="665163" y="1106488"/>
                <a:ext cx="1593706" cy="289310"/>
              </a:xfrm>
              <a:prstGeom prst="rect">
                <a:avLst/>
              </a:prstGeom>
              <a:noFill/>
              <a:ln w="12700" algn="ctr">
                <a:noFill/>
                <a:miter lim="800000"/>
                <a:headEnd type="none" w="sm" len="sm"/>
                <a:tailEnd type="none" w="sm" len="sm"/>
              </a:ln>
              <a:effectLst/>
            </p:spPr>
            <p:txBody>
              <a:bodyPr wrap="none">
                <a:spAutoFit/>
              </a:bodyPr>
              <a:lstStyle/>
              <a:p>
                <a:r>
                  <a:rPr lang="en-US" sz="1600" b="0" dirty="0">
                    <a:solidFill>
                      <a:schemeClr val="tx2"/>
                    </a:solidFill>
                    <a:effectLst/>
                    <a:latin typeface="Arial" pitchFamily="34" charset="0"/>
                    <a:cs typeface="Arial" pitchFamily="34" charset="0"/>
                  </a:rPr>
                  <a:t>ADCSOCFRC1</a:t>
                </a:r>
                <a:endParaRPr lang="en-US" b="0" dirty="0">
                  <a:solidFill>
                    <a:schemeClr val="tx2"/>
                  </a:solidFill>
                  <a:effectLst/>
                  <a:latin typeface="Arial" pitchFamily="34" charset="0"/>
                  <a:cs typeface="Arial" pitchFamily="34" charset="0"/>
                </a:endParaRPr>
              </a:p>
            </p:txBody>
          </p:sp>
          <p:sp>
            <p:nvSpPr>
              <p:cNvPr id="370927" name="Line 239"/>
              <p:cNvSpPr>
                <a:spLocks noChangeShapeType="1"/>
              </p:cNvSpPr>
              <p:nvPr/>
            </p:nvSpPr>
            <p:spPr bwMode="auto">
              <a:xfrm flipV="1">
                <a:off x="1449388" y="1357313"/>
                <a:ext cx="0" cy="207962"/>
              </a:xfrm>
              <a:prstGeom prst="line">
                <a:avLst/>
              </a:prstGeom>
              <a:noFill/>
              <a:ln w="12700">
                <a:solidFill>
                  <a:schemeClr val="tx2"/>
                </a:solidFill>
                <a:round/>
                <a:headEnd type="triangle" w="med" len="med"/>
                <a:tailEnd type="none" w="sm" len="sm"/>
              </a:ln>
              <a:effectLst/>
            </p:spPr>
            <p:txBody>
              <a:bodyPr/>
              <a:lstStyle/>
              <a:p>
                <a:endParaRPr lang="en-US">
                  <a:effectLst/>
                  <a:latin typeface="Arial" pitchFamily="34" charset="0"/>
                  <a:cs typeface="Arial" pitchFamily="34" charset="0"/>
                </a:endParaRPr>
              </a:p>
            </p:txBody>
          </p:sp>
          <p:sp>
            <p:nvSpPr>
              <p:cNvPr id="65" name="Line 83"/>
              <p:cNvSpPr>
                <a:spLocks noChangeShapeType="1"/>
              </p:cNvSpPr>
              <p:nvPr/>
            </p:nvSpPr>
            <p:spPr bwMode="auto">
              <a:xfrm>
                <a:off x="2173365" y="4470269"/>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66" name="Line 83"/>
              <p:cNvSpPr>
                <a:spLocks noChangeShapeType="1"/>
              </p:cNvSpPr>
              <p:nvPr/>
            </p:nvSpPr>
            <p:spPr bwMode="auto">
              <a:xfrm>
                <a:off x="2170267" y="4749536"/>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sp>
            <p:nvSpPr>
              <p:cNvPr id="67" name="Line 83"/>
              <p:cNvSpPr>
                <a:spLocks noChangeShapeType="1"/>
              </p:cNvSpPr>
              <p:nvPr/>
            </p:nvSpPr>
            <p:spPr bwMode="auto">
              <a:xfrm>
                <a:off x="2167169" y="5028803"/>
                <a:ext cx="209550" cy="0"/>
              </a:xfrm>
              <a:prstGeom prst="line">
                <a:avLst/>
              </a:prstGeom>
              <a:noFill/>
              <a:ln w="12700">
                <a:solidFill>
                  <a:schemeClr val="tx1"/>
                </a:solidFill>
                <a:round/>
                <a:headEnd type="none" w="sm" len="sm"/>
                <a:tailEnd type="triangle" w="med" len="med"/>
              </a:ln>
              <a:effectLst/>
            </p:spPr>
            <p:txBody>
              <a:bodyPr/>
              <a:lstStyle/>
              <a:p>
                <a:endParaRPr lang="en-US">
                  <a:effectLst/>
                  <a:latin typeface="Arial" pitchFamily="34" charset="0"/>
                  <a:cs typeface="Arial" pitchFamily="34" charset="0"/>
                </a:endParaRPr>
              </a:p>
            </p:txBody>
          </p:sp>
        </p:grpSp>
      </p:grpSp>
      <p:cxnSp>
        <p:nvCxnSpPr>
          <p:cNvPr id="3" name="直線單箭頭接點 2"/>
          <p:cNvCxnSpPr>
            <a:stCxn id="370779" idx="3"/>
          </p:cNvCxnSpPr>
          <p:nvPr/>
        </p:nvCxnSpPr>
        <p:spPr bwMode="auto">
          <a:xfrm flipV="1">
            <a:off x="1581115" y="2960680"/>
            <a:ext cx="6838490" cy="2621321"/>
          </a:xfrm>
          <a:prstGeom prst="straightConnector1">
            <a:avLst/>
          </a:prstGeom>
          <a:solidFill>
            <a:schemeClr val="accent1"/>
          </a:solidFill>
          <a:ln w="28575" cap="flat" cmpd="sng" algn="ctr">
            <a:solidFill>
              <a:srgbClr val="6666FF"/>
            </a:solidFill>
            <a:prstDash val="sysDash"/>
            <a:round/>
            <a:headEnd type="triangle" w="med" len="med"/>
            <a:tailEnd type="triangle" w="med" len="med"/>
          </a:ln>
          <a:effectLst/>
        </p:spPr>
      </p:cxnSp>
    </p:spTree>
    <p:extLst>
      <p:ext uri="{BB962C8B-B14F-4D97-AF65-F5344CB8AC3E}">
        <p14:creationId xmlns:p14="http://schemas.microsoft.com/office/powerpoint/2010/main" val="17430031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2" name="Rectangle 4"/>
          <p:cNvSpPr>
            <a:spLocks noGrp="1" noChangeArrowheads="1"/>
          </p:cNvSpPr>
          <p:nvPr>
            <p:ph type="title"/>
          </p:nvPr>
        </p:nvSpPr>
        <p:spPr>
          <a:xfrm>
            <a:off x="0" y="15835"/>
            <a:ext cx="9144000" cy="609600"/>
          </a:xfrm>
        </p:spPr>
        <p:txBody>
          <a:bodyPr>
            <a:noAutofit/>
          </a:bodyPr>
          <a:lstStyle/>
          <a:p>
            <a:r>
              <a:rPr lang="en-US" dirty="0"/>
              <a:t>ADC </a:t>
            </a:r>
            <a:r>
              <a:rPr lang="en-US" dirty="0" err="1"/>
              <a:t>SOCx</a:t>
            </a:r>
            <a:r>
              <a:rPr lang="en-US" dirty="0"/>
              <a:t> Functional Diagram</a:t>
            </a:r>
          </a:p>
        </p:txBody>
      </p:sp>
      <p:grpSp>
        <p:nvGrpSpPr>
          <p:cNvPr id="4" name="Group 4"/>
          <p:cNvGrpSpPr>
            <a:grpSpLocks noChangeAspect="1"/>
          </p:cNvGrpSpPr>
          <p:nvPr/>
        </p:nvGrpSpPr>
        <p:grpSpPr bwMode="auto">
          <a:xfrm>
            <a:off x="1019918" y="716736"/>
            <a:ext cx="7446963" cy="5732463"/>
            <a:chOff x="428" y="592"/>
            <a:chExt cx="4691" cy="3611"/>
          </a:xfrm>
        </p:grpSpPr>
        <p:sp>
          <p:nvSpPr>
            <p:cNvPr id="5" name="AutoShape 3"/>
            <p:cNvSpPr>
              <a:spLocks noChangeAspect="1" noChangeArrowheads="1" noTextEdit="1"/>
            </p:cNvSpPr>
            <p:nvPr/>
          </p:nvSpPr>
          <p:spPr bwMode="auto">
            <a:xfrm>
              <a:off x="428" y="592"/>
              <a:ext cx="4691" cy="3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867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 y="592"/>
              <a:ext cx="4695" cy="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075293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74" name="Rectangle 38"/>
          <p:cNvSpPr>
            <a:spLocks noGrp="1" noChangeArrowheads="1"/>
          </p:cNvSpPr>
          <p:nvPr>
            <p:ph type="title"/>
          </p:nvPr>
        </p:nvSpPr>
        <p:spPr/>
        <p:txBody>
          <a:bodyPr>
            <a:normAutofit/>
          </a:bodyPr>
          <a:lstStyle/>
          <a:p>
            <a:r>
              <a:rPr lang="en-US" dirty="0"/>
              <a:t>Example – ADC </a:t>
            </a:r>
            <a:r>
              <a:rPr lang="en-US" dirty="0" smtClean="0"/>
              <a:t>Triggering</a:t>
            </a:r>
            <a:endParaRPr lang="en-US" sz="2000" dirty="0"/>
          </a:p>
        </p:txBody>
      </p:sp>
      <p:grpSp>
        <p:nvGrpSpPr>
          <p:cNvPr id="219529" name="Group 393"/>
          <p:cNvGrpSpPr>
            <a:grpSpLocks/>
          </p:cNvGrpSpPr>
          <p:nvPr/>
        </p:nvGrpSpPr>
        <p:grpSpPr bwMode="auto">
          <a:xfrm>
            <a:off x="309563" y="1124575"/>
            <a:ext cx="8683625" cy="384175"/>
            <a:chOff x="195" y="539"/>
            <a:chExt cx="5470" cy="242"/>
          </a:xfrm>
        </p:grpSpPr>
        <p:sp>
          <p:nvSpPr>
            <p:cNvPr id="219527" name="Rectangle 391"/>
            <p:cNvSpPr>
              <a:spLocks noChangeArrowheads="1"/>
            </p:cNvSpPr>
            <p:nvPr/>
          </p:nvSpPr>
          <p:spPr bwMode="auto">
            <a:xfrm>
              <a:off x="195" y="539"/>
              <a:ext cx="5395" cy="242"/>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394" name="Text Box 258"/>
            <p:cNvSpPr txBox="1">
              <a:spLocks noChangeArrowheads="1"/>
            </p:cNvSpPr>
            <p:nvPr/>
          </p:nvSpPr>
          <p:spPr bwMode="auto">
            <a:xfrm>
              <a:off x="195" y="539"/>
              <a:ext cx="5470" cy="213"/>
            </a:xfrm>
            <a:prstGeom prst="rect">
              <a:avLst/>
            </a:prstGeom>
            <a:noFill/>
            <a:ln w="12700" algn="ctr">
              <a:noFill/>
              <a:miter lim="800000"/>
              <a:headEnd type="none" w="sm" len="sm"/>
              <a:tailEnd type="none" w="sm" len="sm"/>
            </a:ln>
            <a:effectLst/>
          </p:spPr>
          <p:txBody>
            <a:bodyPr wrap="none">
              <a:spAutoFit/>
            </a:bodyPr>
            <a:lstStyle/>
            <a:p>
              <a:pPr eaLnBrk="1" hangingPunct="1">
                <a:lnSpc>
                  <a:spcPct val="100000"/>
                </a:lnSpc>
                <a:spcBef>
                  <a:spcPct val="0"/>
                </a:spcBef>
              </a:pPr>
              <a:r>
                <a:rPr lang="en-US" sz="1600" i="1" dirty="0">
                  <a:effectLst/>
                  <a:latin typeface="Arial" pitchFamily="34" charset="0"/>
                  <a:cs typeface="Arial" pitchFamily="34" charset="0"/>
                </a:rPr>
                <a:t>Sample </a:t>
              </a:r>
              <a:r>
                <a:rPr lang="en-US" sz="1600" i="1" dirty="0" smtClean="0">
                  <a:effectLst/>
                  <a:latin typeface="Arial" pitchFamily="34" charset="0"/>
                  <a:cs typeface="Arial" pitchFamily="34" charset="0"/>
                </a:rPr>
                <a:t>A0 </a:t>
              </a:r>
              <a:r>
                <a:rPr lang="en-US" sz="1600" i="1" dirty="0">
                  <a:effectLst/>
                  <a:latin typeface="Arial" pitchFamily="34" charset="0"/>
                  <a:cs typeface="Arial" pitchFamily="34" charset="0"/>
                  <a:sym typeface="Wingdings" pitchFamily="2" charset="2"/>
                </a:rPr>
                <a:t></a:t>
              </a:r>
              <a:r>
                <a:rPr lang="en-US" sz="1600" i="1" dirty="0">
                  <a:effectLst/>
                  <a:latin typeface="Arial" pitchFamily="34" charset="0"/>
                  <a:cs typeface="Arial" pitchFamily="34" charset="0"/>
                </a:rPr>
                <a:t> </a:t>
              </a:r>
              <a:r>
                <a:rPr lang="en-US" sz="1600" i="1" dirty="0" smtClean="0">
                  <a:effectLst/>
                  <a:latin typeface="Arial" pitchFamily="34" charset="0"/>
                  <a:cs typeface="Arial" pitchFamily="34" charset="0"/>
                </a:rPr>
                <a:t>A2 </a:t>
              </a:r>
              <a:r>
                <a:rPr lang="en-US" sz="1600" i="1" dirty="0">
                  <a:effectLst/>
                  <a:latin typeface="Arial" pitchFamily="34" charset="0"/>
                  <a:cs typeface="Arial" pitchFamily="34" charset="0"/>
                  <a:sym typeface="Wingdings" pitchFamily="2" charset="2"/>
                </a:rPr>
                <a:t></a:t>
              </a:r>
              <a:r>
                <a:rPr lang="en-US" sz="1600" i="1" dirty="0">
                  <a:effectLst/>
                  <a:latin typeface="Arial" pitchFamily="34" charset="0"/>
                  <a:cs typeface="Arial" pitchFamily="34" charset="0"/>
                </a:rPr>
                <a:t> </a:t>
              </a:r>
              <a:r>
                <a:rPr lang="en-US" sz="1600" i="1" dirty="0" smtClean="0">
                  <a:effectLst/>
                  <a:latin typeface="Arial" pitchFamily="34" charset="0"/>
                  <a:cs typeface="Arial" pitchFamily="34" charset="0"/>
                </a:rPr>
                <a:t>A5 </a:t>
              </a:r>
              <a:r>
                <a:rPr lang="en-US" sz="1600" i="1" dirty="0">
                  <a:effectLst/>
                  <a:latin typeface="Arial" pitchFamily="34" charset="0"/>
                  <a:cs typeface="Arial" pitchFamily="34" charset="0"/>
                </a:rPr>
                <a:t>when ePWM1 </a:t>
              </a:r>
              <a:r>
                <a:rPr lang="en-US" sz="1600" i="1" dirty="0" smtClean="0">
                  <a:effectLst/>
                  <a:latin typeface="Arial" pitchFamily="34" charset="0"/>
                  <a:cs typeface="Arial" pitchFamily="34" charset="0"/>
                </a:rPr>
                <a:t>SOCB/D </a:t>
              </a:r>
              <a:r>
                <a:rPr lang="en-US" sz="1600" i="1" dirty="0">
                  <a:effectLst/>
                  <a:latin typeface="Arial" pitchFamily="34" charset="0"/>
                  <a:cs typeface="Arial" pitchFamily="34" charset="0"/>
                </a:rPr>
                <a:t>is generated and then generate </a:t>
              </a:r>
              <a:r>
                <a:rPr lang="en-US" sz="1600" i="1" dirty="0" smtClean="0">
                  <a:effectLst/>
                  <a:latin typeface="Arial" pitchFamily="34" charset="0"/>
                  <a:cs typeface="Arial" pitchFamily="34" charset="0"/>
                </a:rPr>
                <a:t>ADCINT1:</a:t>
              </a:r>
              <a:endParaRPr lang="en-US" sz="1600" i="1" dirty="0">
                <a:effectLst/>
                <a:latin typeface="Arial" pitchFamily="34" charset="0"/>
                <a:cs typeface="Arial" pitchFamily="34" charset="0"/>
              </a:endParaRPr>
            </a:p>
          </p:txBody>
        </p:sp>
      </p:grpSp>
      <p:grpSp>
        <p:nvGrpSpPr>
          <p:cNvPr id="2" name="Group 1"/>
          <p:cNvGrpSpPr/>
          <p:nvPr/>
        </p:nvGrpSpPr>
        <p:grpSpPr>
          <a:xfrm>
            <a:off x="371615" y="1699860"/>
            <a:ext cx="8225394" cy="1519244"/>
            <a:chOff x="371615" y="1623175"/>
            <a:chExt cx="8225394" cy="1519244"/>
          </a:xfrm>
        </p:grpSpPr>
        <p:grpSp>
          <p:nvGrpSpPr>
            <p:cNvPr id="219539" name="Group 403"/>
            <p:cNvGrpSpPr>
              <a:grpSpLocks/>
            </p:cNvGrpSpPr>
            <p:nvPr/>
          </p:nvGrpSpPr>
          <p:grpSpPr bwMode="auto">
            <a:xfrm flipH="1">
              <a:off x="3000377" y="1627940"/>
              <a:ext cx="998538" cy="461963"/>
              <a:chOff x="3255" y="808"/>
              <a:chExt cx="629" cy="291"/>
            </a:xfrm>
          </p:grpSpPr>
          <p:sp>
            <p:nvSpPr>
              <p:cNvPr id="219281" name="Rectangle 145"/>
              <p:cNvSpPr>
                <a:spLocks noChangeArrowheads="1"/>
              </p:cNvSpPr>
              <p:nvPr/>
            </p:nvSpPr>
            <p:spPr bwMode="auto">
              <a:xfrm>
                <a:off x="3255" y="808"/>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76" name="Text Box 140"/>
              <p:cNvSpPr txBox="1">
                <a:spLocks noChangeArrowheads="1"/>
              </p:cNvSpPr>
              <p:nvPr/>
            </p:nvSpPr>
            <p:spPr bwMode="auto">
              <a:xfrm>
                <a:off x="3315" y="831"/>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A0</a:t>
                </a:r>
                <a:endParaRPr lang="en-US" sz="1600" dirty="0">
                  <a:effectLst/>
                  <a:latin typeface="Arial" pitchFamily="34" charset="0"/>
                  <a:cs typeface="Arial" pitchFamily="34" charset="0"/>
                </a:endParaRPr>
              </a:p>
            </p:txBody>
          </p:sp>
        </p:grpSp>
        <p:grpSp>
          <p:nvGrpSpPr>
            <p:cNvPr id="219538" name="Group 402"/>
            <p:cNvGrpSpPr>
              <a:grpSpLocks/>
            </p:cNvGrpSpPr>
            <p:nvPr/>
          </p:nvGrpSpPr>
          <p:grpSpPr bwMode="auto">
            <a:xfrm flipH="1">
              <a:off x="4479926" y="1627940"/>
              <a:ext cx="998538" cy="461963"/>
              <a:chOff x="2323" y="808"/>
              <a:chExt cx="629" cy="291"/>
            </a:xfrm>
          </p:grpSpPr>
          <p:sp>
            <p:nvSpPr>
              <p:cNvPr id="219280" name="Rectangle 144"/>
              <p:cNvSpPr>
                <a:spLocks noChangeArrowheads="1"/>
              </p:cNvSpPr>
              <p:nvPr/>
            </p:nvSpPr>
            <p:spPr bwMode="auto">
              <a:xfrm>
                <a:off x="2323" y="808"/>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77" name="Text Box 141"/>
              <p:cNvSpPr txBox="1">
                <a:spLocks noChangeArrowheads="1"/>
              </p:cNvSpPr>
              <p:nvPr/>
            </p:nvSpPr>
            <p:spPr bwMode="auto">
              <a:xfrm>
                <a:off x="2385" y="831"/>
                <a:ext cx="503"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grpSp>
        <p:grpSp>
          <p:nvGrpSpPr>
            <p:cNvPr id="219537" name="Group 401"/>
            <p:cNvGrpSpPr>
              <a:grpSpLocks/>
            </p:cNvGrpSpPr>
            <p:nvPr/>
          </p:nvGrpSpPr>
          <p:grpSpPr bwMode="auto">
            <a:xfrm flipH="1">
              <a:off x="5957888" y="1724780"/>
              <a:ext cx="1114425" cy="268288"/>
              <a:chOff x="1319" y="869"/>
              <a:chExt cx="702" cy="169"/>
            </a:xfrm>
          </p:grpSpPr>
          <p:sp>
            <p:nvSpPr>
              <p:cNvPr id="219279" name="Rectangle 143"/>
              <p:cNvSpPr>
                <a:spLocks noChangeArrowheads="1"/>
              </p:cNvSpPr>
              <p:nvPr/>
            </p:nvSpPr>
            <p:spPr bwMode="auto">
              <a:xfrm>
                <a:off x="1319" y="869"/>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78" name="Text Box 142"/>
              <p:cNvSpPr txBox="1">
                <a:spLocks noChangeArrowheads="1"/>
              </p:cNvSpPr>
              <p:nvPr/>
            </p:nvSpPr>
            <p:spPr bwMode="auto">
              <a:xfrm>
                <a:off x="1426" y="893"/>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a:effectLst/>
                    <a:latin typeface="Arial" pitchFamily="34" charset="0"/>
                    <a:cs typeface="Arial" pitchFamily="34" charset="0"/>
                  </a:rPr>
                  <a:t>Result0</a:t>
                </a:r>
              </a:p>
            </p:txBody>
          </p:sp>
        </p:grpSp>
        <p:cxnSp>
          <p:nvCxnSpPr>
            <p:cNvPr id="219285" name="AutoShape 149"/>
            <p:cNvCxnSpPr>
              <a:cxnSpLocks noChangeShapeType="1"/>
              <a:stCxn id="219280" idx="1"/>
              <a:endCxn id="219279" idx="3"/>
            </p:cNvCxnSpPr>
            <p:nvPr/>
          </p:nvCxnSpPr>
          <p:spPr bwMode="auto">
            <a:xfrm>
              <a:off x="5478463" y="1859712"/>
              <a:ext cx="479425" cy="0"/>
            </a:xfrm>
            <a:prstGeom prst="straightConnector1">
              <a:avLst/>
            </a:prstGeom>
            <a:noFill/>
            <a:ln w="12700">
              <a:solidFill>
                <a:schemeClr val="tx1"/>
              </a:solidFill>
              <a:round/>
              <a:headEnd/>
              <a:tailEnd type="triangle" w="med" len="med"/>
            </a:ln>
            <a:effectLst/>
          </p:spPr>
        </p:cxnSp>
        <p:cxnSp>
          <p:nvCxnSpPr>
            <p:cNvPr id="219286" name="AutoShape 150"/>
            <p:cNvCxnSpPr>
              <a:cxnSpLocks noChangeShapeType="1"/>
              <a:stCxn id="219281" idx="1"/>
              <a:endCxn id="219280" idx="3"/>
            </p:cNvCxnSpPr>
            <p:nvPr/>
          </p:nvCxnSpPr>
          <p:spPr bwMode="auto">
            <a:xfrm>
              <a:off x="3998913" y="1859712"/>
              <a:ext cx="481013" cy="0"/>
            </a:xfrm>
            <a:prstGeom prst="straightConnector1">
              <a:avLst/>
            </a:prstGeom>
            <a:noFill/>
            <a:ln w="12700">
              <a:solidFill>
                <a:schemeClr val="tx1"/>
              </a:solidFill>
              <a:round/>
              <a:headEnd/>
              <a:tailEnd type="triangle" w="med" len="med"/>
            </a:ln>
            <a:effectLst/>
          </p:spPr>
        </p:cxnSp>
        <p:sp>
          <p:nvSpPr>
            <p:cNvPr id="219287" name="Line 151"/>
            <p:cNvSpPr>
              <a:spLocks noChangeShapeType="1"/>
            </p:cNvSpPr>
            <p:nvPr/>
          </p:nvSpPr>
          <p:spPr bwMode="auto">
            <a:xfrm>
              <a:off x="7070726" y="1856537"/>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grpSp>
          <p:nvGrpSpPr>
            <p:cNvPr id="219536" name="Group 400"/>
            <p:cNvGrpSpPr>
              <a:grpSpLocks/>
            </p:cNvGrpSpPr>
            <p:nvPr/>
          </p:nvGrpSpPr>
          <p:grpSpPr bwMode="auto">
            <a:xfrm flipH="1">
              <a:off x="3000377" y="2153403"/>
              <a:ext cx="998538" cy="461963"/>
              <a:chOff x="3255" y="1139"/>
              <a:chExt cx="629" cy="291"/>
            </a:xfrm>
          </p:grpSpPr>
          <p:sp>
            <p:nvSpPr>
              <p:cNvPr id="219291" name="Rectangle 155"/>
              <p:cNvSpPr>
                <a:spLocks noChangeArrowheads="1"/>
              </p:cNvSpPr>
              <p:nvPr/>
            </p:nvSpPr>
            <p:spPr bwMode="auto">
              <a:xfrm>
                <a:off x="3255" y="1139"/>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92" name="Text Box 156"/>
              <p:cNvSpPr txBox="1">
                <a:spLocks noChangeArrowheads="1"/>
              </p:cNvSpPr>
              <p:nvPr/>
            </p:nvSpPr>
            <p:spPr bwMode="auto">
              <a:xfrm>
                <a:off x="3315" y="1162"/>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A2</a:t>
                </a:r>
                <a:endParaRPr lang="en-US" sz="1600" dirty="0">
                  <a:effectLst/>
                  <a:latin typeface="Arial" pitchFamily="34" charset="0"/>
                  <a:cs typeface="Arial" pitchFamily="34" charset="0"/>
                </a:endParaRPr>
              </a:p>
            </p:txBody>
          </p:sp>
        </p:grpSp>
        <p:grpSp>
          <p:nvGrpSpPr>
            <p:cNvPr id="219535" name="Group 399"/>
            <p:cNvGrpSpPr>
              <a:grpSpLocks/>
            </p:cNvGrpSpPr>
            <p:nvPr/>
          </p:nvGrpSpPr>
          <p:grpSpPr bwMode="auto">
            <a:xfrm flipH="1">
              <a:off x="4479926" y="2153403"/>
              <a:ext cx="998538" cy="461963"/>
              <a:chOff x="2323" y="1139"/>
              <a:chExt cx="629" cy="291"/>
            </a:xfrm>
          </p:grpSpPr>
          <p:sp>
            <p:nvSpPr>
              <p:cNvPr id="219294" name="Rectangle 158"/>
              <p:cNvSpPr>
                <a:spLocks noChangeArrowheads="1"/>
              </p:cNvSpPr>
              <p:nvPr/>
            </p:nvSpPr>
            <p:spPr bwMode="auto">
              <a:xfrm>
                <a:off x="2323" y="1139"/>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95" name="Text Box 159"/>
              <p:cNvSpPr txBox="1">
                <a:spLocks noChangeArrowheads="1"/>
              </p:cNvSpPr>
              <p:nvPr/>
            </p:nvSpPr>
            <p:spPr bwMode="auto">
              <a:xfrm>
                <a:off x="2351" y="1162"/>
                <a:ext cx="575"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Sample</a:t>
                </a:r>
              </a:p>
              <a:p>
                <a:pPr algn="ctr">
                  <a:spcBef>
                    <a:spcPct val="0"/>
                  </a:spcBef>
                </a:pPr>
                <a:r>
                  <a:rPr lang="en-US" sz="1600" dirty="0">
                    <a:effectLst/>
                    <a:latin typeface="Arial" pitchFamily="34" charset="0"/>
                    <a:cs typeface="Arial" pitchFamily="34" charset="0"/>
                  </a:rPr>
                  <a:t>10 cycles</a:t>
                </a:r>
              </a:p>
            </p:txBody>
          </p:sp>
        </p:grpSp>
        <p:grpSp>
          <p:nvGrpSpPr>
            <p:cNvPr id="219534" name="Group 398"/>
            <p:cNvGrpSpPr>
              <a:grpSpLocks/>
            </p:cNvGrpSpPr>
            <p:nvPr/>
          </p:nvGrpSpPr>
          <p:grpSpPr bwMode="auto">
            <a:xfrm flipH="1">
              <a:off x="5957888" y="2250243"/>
              <a:ext cx="1114425" cy="268288"/>
              <a:chOff x="1319" y="1200"/>
              <a:chExt cx="702" cy="169"/>
            </a:xfrm>
          </p:grpSpPr>
          <p:sp>
            <p:nvSpPr>
              <p:cNvPr id="219297" name="Rectangle 161"/>
              <p:cNvSpPr>
                <a:spLocks noChangeArrowheads="1"/>
              </p:cNvSpPr>
              <p:nvPr/>
            </p:nvSpPr>
            <p:spPr bwMode="auto">
              <a:xfrm>
                <a:off x="1319" y="1200"/>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298" name="Text Box 162"/>
              <p:cNvSpPr txBox="1">
                <a:spLocks noChangeArrowheads="1"/>
              </p:cNvSpPr>
              <p:nvPr/>
            </p:nvSpPr>
            <p:spPr bwMode="auto">
              <a:xfrm>
                <a:off x="1436" y="1224"/>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a:effectLst/>
                    <a:latin typeface="Arial" pitchFamily="34" charset="0"/>
                    <a:cs typeface="Arial" pitchFamily="34" charset="0"/>
                  </a:rPr>
                  <a:t>Result1</a:t>
                </a:r>
              </a:p>
            </p:txBody>
          </p:sp>
        </p:grpSp>
        <p:cxnSp>
          <p:nvCxnSpPr>
            <p:cNvPr id="219299" name="AutoShape 163"/>
            <p:cNvCxnSpPr>
              <a:cxnSpLocks noChangeShapeType="1"/>
              <a:stCxn id="219294" idx="1"/>
              <a:endCxn id="219297" idx="3"/>
            </p:cNvCxnSpPr>
            <p:nvPr/>
          </p:nvCxnSpPr>
          <p:spPr bwMode="auto">
            <a:xfrm>
              <a:off x="5478463" y="2385175"/>
              <a:ext cx="479425" cy="0"/>
            </a:xfrm>
            <a:prstGeom prst="straightConnector1">
              <a:avLst/>
            </a:prstGeom>
            <a:noFill/>
            <a:ln w="12700">
              <a:solidFill>
                <a:schemeClr val="tx1"/>
              </a:solidFill>
              <a:round/>
              <a:headEnd/>
              <a:tailEnd type="triangle" w="med" len="med"/>
            </a:ln>
            <a:effectLst/>
          </p:spPr>
        </p:cxnSp>
        <p:cxnSp>
          <p:nvCxnSpPr>
            <p:cNvPr id="219300" name="AutoShape 164"/>
            <p:cNvCxnSpPr>
              <a:cxnSpLocks noChangeShapeType="1"/>
              <a:stCxn id="219291" idx="1"/>
              <a:endCxn id="219294" idx="3"/>
            </p:cNvCxnSpPr>
            <p:nvPr/>
          </p:nvCxnSpPr>
          <p:spPr bwMode="auto">
            <a:xfrm>
              <a:off x="3998913" y="2385175"/>
              <a:ext cx="481013" cy="0"/>
            </a:xfrm>
            <a:prstGeom prst="straightConnector1">
              <a:avLst/>
            </a:prstGeom>
            <a:noFill/>
            <a:ln w="12700">
              <a:solidFill>
                <a:schemeClr val="tx1"/>
              </a:solidFill>
              <a:round/>
              <a:headEnd/>
              <a:tailEnd type="triangle" w="med" len="med"/>
            </a:ln>
            <a:effectLst/>
          </p:spPr>
        </p:cxnSp>
        <p:sp>
          <p:nvSpPr>
            <p:cNvPr id="219301" name="Line 165"/>
            <p:cNvSpPr>
              <a:spLocks noChangeShapeType="1"/>
            </p:cNvSpPr>
            <p:nvPr/>
          </p:nvSpPr>
          <p:spPr bwMode="auto">
            <a:xfrm>
              <a:off x="7070726" y="2382000"/>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grpSp>
          <p:nvGrpSpPr>
            <p:cNvPr id="219533" name="Group 397"/>
            <p:cNvGrpSpPr>
              <a:grpSpLocks/>
            </p:cNvGrpSpPr>
            <p:nvPr/>
          </p:nvGrpSpPr>
          <p:grpSpPr bwMode="auto">
            <a:xfrm flipH="1">
              <a:off x="3000377" y="2680456"/>
              <a:ext cx="998538" cy="461963"/>
              <a:chOff x="3255" y="1471"/>
              <a:chExt cx="629" cy="291"/>
            </a:xfrm>
          </p:grpSpPr>
          <p:sp>
            <p:nvSpPr>
              <p:cNvPr id="219304" name="Rectangle 168"/>
              <p:cNvSpPr>
                <a:spLocks noChangeArrowheads="1"/>
              </p:cNvSpPr>
              <p:nvPr/>
            </p:nvSpPr>
            <p:spPr bwMode="auto">
              <a:xfrm>
                <a:off x="3255" y="1471"/>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305" name="Text Box 169"/>
              <p:cNvSpPr txBox="1">
                <a:spLocks noChangeArrowheads="1"/>
              </p:cNvSpPr>
              <p:nvPr/>
            </p:nvSpPr>
            <p:spPr bwMode="auto">
              <a:xfrm>
                <a:off x="3315" y="1494"/>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A5</a:t>
                </a:r>
                <a:endParaRPr lang="en-US" sz="1600" dirty="0">
                  <a:effectLst/>
                  <a:latin typeface="Arial" pitchFamily="34" charset="0"/>
                  <a:cs typeface="Arial" pitchFamily="34" charset="0"/>
                </a:endParaRPr>
              </a:p>
            </p:txBody>
          </p:sp>
        </p:grpSp>
        <p:grpSp>
          <p:nvGrpSpPr>
            <p:cNvPr id="219532" name="Group 396"/>
            <p:cNvGrpSpPr>
              <a:grpSpLocks/>
            </p:cNvGrpSpPr>
            <p:nvPr/>
          </p:nvGrpSpPr>
          <p:grpSpPr bwMode="auto">
            <a:xfrm flipH="1">
              <a:off x="4479926" y="2680456"/>
              <a:ext cx="998538" cy="461963"/>
              <a:chOff x="2323" y="1471"/>
              <a:chExt cx="629" cy="291"/>
            </a:xfrm>
          </p:grpSpPr>
          <p:sp>
            <p:nvSpPr>
              <p:cNvPr id="219307" name="Rectangle 171"/>
              <p:cNvSpPr>
                <a:spLocks noChangeArrowheads="1"/>
              </p:cNvSpPr>
              <p:nvPr/>
            </p:nvSpPr>
            <p:spPr bwMode="auto">
              <a:xfrm>
                <a:off x="2323" y="1471"/>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308" name="Text Box 172"/>
              <p:cNvSpPr txBox="1">
                <a:spLocks noChangeArrowheads="1"/>
              </p:cNvSpPr>
              <p:nvPr/>
            </p:nvSpPr>
            <p:spPr bwMode="auto">
              <a:xfrm>
                <a:off x="2385" y="1494"/>
                <a:ext cx="503"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8 cycles</a:t>
                </a:r>
              </a:p>
            </p:txBody>
          </p:sp>
        </p:grpSp>
        <p:grpSp>
          <p:nvGrpSpPr>
            <p:cNvPr id="219531" name="Group 395"/>
            <p:cNvGrpSpPr>
              <a:grpSpLocks/>
            </p:cNvGrpSpPr>
            <p:nvPr/>
          </p:nvGrpSpPr>
          <p:grpSpPr bwMode="auto">
            <a:xfrm flipH="1">
              <a:off x="5957888" y="2777295"/>
              <a:ext cx="1114425" cy="268288"/>
              <a:chOff x="1319" y="1532"/>
              <a:chExt cx="702" cy="169"/>
            </a:xfrm>
          </p:grpSpPr>
          <p:sp>
            <p:nvSpPr>
              <p:cNvPr id="219310" name="Rectangle 174"/>
              <p:cNvSpPr>
                <a:spLocks noChangeArrowheads="1"/>
              </p:cNvSpPr>
              <p:nvPr/>
            </p:nvSpPr>
            <p:spPr bwMode="auto">
              <a:xfrm>
                <a:off x="1319" y="1532"/>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311" name="Text Box 175"/>
              <p:cNvSpPr txBox="1">
                <a:spLocks noChangeArrowheads="1"/>
              </p:cNvSpPr>
              <p:nvPr/>
            </p:nvSpPr>
            <p:spPr bwMode="auto">
              <a:xfrm>
                <a:off x="1424" y="1556"/>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a:effectLst/>
                    <a:latin typeface="Arial" pitchFamily="34" charset="0"/>
                    <a:cs typeface="Arial" pitchFamily="34" charset="0"/>
                  </a:rPr>
                  <a:t>Result2</a:t>
                </a:r>
              </a:p>
            </p:txBody>
          </p:sp>
        </p:grpSp>
        <p:cxnSp>
          <p:nvCxnSpPr>
            <p:cNvPr id="219312" name="AutoShape 176"/>
            <p:cNvCxnSpPr>
              <a:cxnSpLocks noChangeShapeType="1"/>
              <a:stCxn id="219307" idx="1"/>
              <a:endCxn id="219310" idx="3"/>
            </p:cNvCxnSpPr>
            <p:nvPr/>
          </p:nvCxnSpPr>
          <p:spPr bwMode="auto">
            <a:xfrm>
              <a:off x="5478463" y="2912225"/>
              <a:ext cx="479425" cy="0"/>
            </a:xfrm>
            <a:prstGeom prst="straightConnector1">
              <a:avLst/>
            </a:prstGeom>
            <a:noFill/>
            <a:ln w="12700">
              <a:solidFill>
                <a:schemeClr val="tx1"/>
              </a:solidFill>
              <a:round/>
              <a:headEnd/>
              <a:tailEnd type="triangle" w="med" len="med"/>
            </a:ln>
            <a:effectLst/>
          </p:spPr>
        </p:cxnSp>
        <p:cxnSp>
          <p:nvCxnSpPr>
            <p:cNvPr id="219313" name="AutoShape 177"/>
            <p:cNvCxnSpPr>
              <a:cxnSpLocks noChangeShapeType="1"/>
              <a:stCxn id="219304" idx="1"/>
              <a:endCxn id="219307" idx="3"/>
            </p:cNvCxnSpPr>
            <p:nvPr/>
          </p:nvCxnSpPr>
          <p:spPr bwMode="auto">
            <a:xfrm>
              <a:off x="3998913" y="2912225"/>
              <a:ext cx="481013" cy="0"/>
            </a:xfrm>
            <a:prstGeom prst="straightConnector1">
              <a:avLst/>
            </a:prstGeom>
            <a:noFill/>
            <a:ln w="12700">
              <a:solidFill>
                <a:schemeClr val="tx1"/>
              </a:solidFill>
              <a:round/>
              <a:headEnd/>
              <a:tailEnd type="triangle" w="med" len="med"/>
            </a:ln>
            <a:effectLst/>
          </p:spPr>
        </p:cxnSp>
        <p:sp>
          <p:nvSpPr>
            <p:cNvPr id="219314" name="Line 178"/>
            <p:cNvSpPr>
              <a:spLocks noChangeShapeType="1"/>
            </p:cNvSpPr>
            <p:nvPr/>
          </p:nvSpPr>
          <p:spPr bwMode="auto">
            <a:xfrm>
              <a:off x="7070726" y="2909050"/>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219396" name="Line 260"/>
            <p:cNvSpPr>
              <a:spLocks noChangeShapeType="1"/>
            </p:cNvSpPr>
            <p:nvPr/>
          </p:nvSpPr>
          <p:spPr bwMode="auto">
            <a:xfrm>
              <a:off x="2155826" y="1858125"/>
              <a:ext cx="838200" cy="0"/>
            </a:xfrm>
            <a:prstGeom prst="line">
              <a:avLst/>
            </a:prstGeom>
            <a:noFill/>
            <a:ln w="12700">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219397" name="Freeform 261"/>
            <p:cNvSpPr>
              <a:spLocks/>
            </p:cNvSpPr>
            <p:nvPr/>
          </p:nvSpPr>
          <p:spPr bwMode="auto">
            <a:xfrm flipH="1">
              <a:off x="2347913" y="1858125"/>
              <a:ext cx="652463" cy="1050925"/>
            </a:xfrm>
            <a:custGeom>
              <a:avLst/>
              <a:gdLst/>
              <a:ahLst/>
              <a:cxnLst>
                <a:cxn ang="0">
                  <a:pos x="0" y="629"/>
                </a:cxn>
                <a:cxn ang="0">
                  <a:pos x="411" y="629"/>
                </a:cxn>
                <a:cxn ang="0">
                  <a:pos x="411" y="0"/>
                </a:cxn>
              </a:cxnLst>
              <a:rect l="0" t="0" r="r" b="b"/>
              <a:pathLst>
                <a:path w="411" h="629">
                  <a:moveTo>
                    <a:pt x="0" y="629"/>
                  </a:moveTo>
                  <a:lnTo>
                    <a:pt x="411" y="629"/>
                  </a:lnTo>
                  <a:lnTo>
                    <a:pt x="411" y="0"/>
                  </a:lnTo>
                </a:path>
              </a:pathLst>
            </a:custGeom>
            <a:noFill/>
            <a:ln w="12700" cap="flat" cmpd="sng">
              <a:solidFill>
                <a:schemeClr val="tx1"/>
              </a:solidFill>
              <a:prstDash val="solid"/>
              <a:round/>
              <a:headEnd type="triangle" w="med" len="med"/>
              <a:tailEnd type="none" w="med" len="med"/>
            </a:ln>
            <a:effectLst/>
          </p:spPr>
          <p:txBody>
            <a:bodyPr/>
            <a:lstStyle/>
            <a:p>
              <a:endParaRPr lang="en-US" sz="1600">
                <a:effectLst/>
                <a:latin typeface="Arial" pitchFamily="34" charset="0"/>
                <a:cs typeface="Arial" pitchFamily="34" charset="0"/>
              </a:endParaRPr>
            </a:p>
          </p:txBody>
        </p:sp>
        <p:sp>
          <p:nvSpPr>
            <p:cNvPr id="219398" name="Line 262"/>
            <p:cNvSpPr>
              <a:spLocks noChangeShapeType="1"/>
            </p:cNvSpPr>
            <p:nvPr/>
          </p:nvSpPr>
          <p:spPr bwMode="auto">
            <a:xfrm>
              <a:off x="2343151" y="2389937"/>
              <a:ext cx="652463"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219417" name="Text Box 281"/>
            <p:cNvSpPr txBox="1">
              <a:spLocks noChangeArrowheads="1"/>
            </p:cNvSpPr>
            <p:nvPr/>
          </p:nvSpPr>
          <p:spPr bwMode="auto">
            <a:xfrm flipH="1">
              <a:off x="2325688" y="1623175"/>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SOC0</a:t>
              </a:r>
            </a:p>
          </p:txBody>
        </p:sp>
        <p:sp>
          <p:nvSpPr>
            <p:cNvPr id="219418" name="Text Box 282"/>
            <p:cNvSpPr txBox="1">
              <a:spLocks noChangeArrowheads="1"/>
            </p:cNvSpPr>
            <p:nvPr/>
          </p:nvSpPr>
          <p:spPr bwMode="auto">
            <a:xfrm flipH="1">
              <a:off x="2325688" y="2139112"/>
              <a:ext cx="673582" cy="264688"/>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SOC1</a:t>
              </a:r>
            </a:p>
          </p:txBody>
        </p:sp>
        <p:sp>
          <p:nvSpPr>
            <p:cNvPr id="219419" name="Text Box 283"/>
            <p:cNvSpPr txBox="1">
              <a:spLocks noChangeArrowheads="1"/>
            </p:cNvSpPr>
            <p:nvPr/>
          </p:nvSpPr>
          <p:spPr bwMode="auto">
            <a:xfrm flipH="1">
              <a:off x="2325688" y="2653462"/>
              <a:ext cx="673582" cy="264688"/>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SOC2</a:t>
              </a:r>
            </a:p>
          </p:txBody>
        </p:sp>
        <p:sp>
          <p:nvSpPr>
            <p:cNvPr id="219420" name="Text Box 284"/>
            <p:cNvSpPr txBox="1">
              <a:spLocks noChangeArrowheads="1"/>
            </p:cNvSpPr>
            <p:nvPr/>
          </p:nvSpPr>
          <p:spPr bwMode="auto">
            <a:xfrm flipH="1">
              <a:off x="7408863" y="1715250"/>
              <a:ext cx="1188146"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no interrupt</a:t>
              </a:r>
            </a:p>
          </p:txBody>
        </p:sp>
        <p:sp>
          <p:nvSpPr>
            <p:cNvPr id="219421" name="Text Box 285"/>
            <p:cNvSpPr txBox="1">
              <a:spLocks noChangeArrowheads="1"/>
            </p:cNvSpPr>
            <p:nvPr/>
          </p:nvSpPr>
          <p:spPr bwMode="auto">
            <a:xfrm flipH="1">
              <a:off x="7408863" y="2253412"/>
              <a:ext cx="1188146" cy="264688"/>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no interrupt</a:t>
              </a:r>
            </a:p>
          </p:txBody>
        </p:sp>
        <p:sp>
          <p:nvSpPr>
            <p:cNvPr id="219422" name="Text Box 286"/>
            <p:cNvSpPr txBox="1">
              <a:spLocks noChangeArrowheads="1"/>
            </p:cNvSpPr>
            <p:nvPr/>
          </p:nvSpPr>
          <p:spPr bwMode="auto">
            <a:xfrm flipH="1">
              <a:off x="7412038" y="2770937"/>
              <a:ext cx="962123"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ADCINT1</a:t>
              </a:r>
              <a:endParaRPr lang="en-US" sz="1400" dirty="0">
                <a:effectLst/>
                <a:latin typeface="Arial" pitchFamily="34" charset="0"/>
                <a:cs typeface="Arial" pitchFamily="34" charset="0"/>
              </a:endParaRPr>
            </a:p>
          </p:txBody>
        </p:sp>
        <p:sp>
          <p:nvSpPr>
            <p:cNvPr id="219423" name="Text Box 287"/>
            <p:cNvSpPr txBox="1">
              <a:spLocks noChangeArrowheads="1"/>
            </p:cNvSpPr>
            <p:nvPr/>
          </p:nvSpPr>
          <p:spPr bwMode="auto">
            <a:xfrm flipH="1">
              <a:off x="371615" y="1726362"/>
              <a:ext cx="1819729"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SOCB/D </a:t>
              </a:r>
              <a:r>
                <a:rPr lang="en-US" sz="1400" dirty="0">
                  <a:effectLst/>
                  <a:latin typeface="Arial" pitchFamily="34" charset="0"/>
                  <a:cs typeface="Arial" pitchFamily="34" charset="0"/>
                </a:rPr>
                <a:t>(ETPWM1)</a:t>
              </a:r>
            </a:p>
          </p:txBody>
        </p:sp>
      </p:grpSp>
      <p:grpSp>
        <p:nvGrpSpPr>
          <p:cNvPr id="5" name="Group 4"/>
          <p:cNvGrpSpPr/>
          <p:nvPr/>
        </p:nvGrpSpPr>
        <p:grpSpPr>
          <a:xfrm>
            <a:off x="347660" y="3505685"/>
            <a:ext cx="8564564" cy="2496450"/>
            <a:chOff x="347660" y="3429000"/>
            <a:chExt cx="8564564" cy="2496450"/>
          </a:xfrm>
        </p:grpSpPr>
        <p:grpSp>
          <p:nvGrpSpPr>
            <p:cNvPr id="4" name="Group 3"/>
            <p:cNvGrpSpPr/>
            <p:nvPr/>
          </p:nvGrpSpPr>
          <p:grpSpPr>
            <a:xfrm>
              <a:off x="347660" y="3429000"/>
              <a:ext cx="8564564" cy="384175"/>
              <a:chOff x="347660" y="3429000"/>
              <a:chExt cx="8564564" cy="384175"/>
            </a:xfrm>
          </p:grpSpPr>
          <p:sp>
            <p:nvSpPr>
              <p:cNvPr id="219528" name="Rectangle 392"/>
              <p:cNvSpPr>
                <a:spLocks noChangeArrowheads="1"/>
              </p:cNvSpPr>
              <p:nvPr/>
            </p:nvSpPr>
            <p:spPr bwMode="auto">
              <a:xfrm flipH="1">
                <a:off x="347660" y="3429000"/>
                <a:ext cx="8564564" cy="384175"/>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395" name="Text Box 259"/>
              <p:cNvSpPr txBox="1">
                <a:spLocks noChangeArrowheads="1"/>
              </p:cNvSpPr>
              <p:nvPr/>
            </p:nvSpPr>
            <p:spPr bwMode="auto">
              <a:xfrm flipH="1">
                <a:off x="357610" y="3449320"/>
                <a:ext cx="6037166" cy="338554"/>
              </a:xfrm>
              <a:prstGeom prst="rect">
                <a:avLst/>
              </a:prstGeom>
              <a:noFill/>
              <a:ln w="12700" algn="ctr">
                <a:noFill/>
                <a:miter lim="800000"/>
                <a:headEnd type="none" w="sm" len="sm"/>
                <a:tailEnd type="none" w="sm" len="sm"/>
              </a:ln>
              <a:effectLst/>
            </p:spPr>
            <p:txBody>
              <a:bodyPr wrap="none">
                <a:spAutoFit/>
              </a:bodyPr>
              <a:lstStyle/>
              <a:p>
                <a:pPr eaLnBrk="1" hangingPunct="1">
                  <a:lnSpc>
                    <a:spcPct val="100000"/>
                  </a:lnSpc>
                  <a:spcBef>
                    <a:spcPct val="0"/>
                  </a:spcBef>
                </a:pPr>
                <a:r>
                  <a:rPr lang="en-US" sz="1600" i="1" dirty="0">
                    <a:effectLst/>
                    <a:latin typeface="Arial" pitchFamily="34" charset="0"/>
                    <a:cs typeface="Arial" pitchFamily="34" charset="0"/>
                  </a:rPr>
                  <a:t>S</a:t>
                </a:r>
                <a:r>
                  <a:rPr lang="en-US" sz="1600" i="1" dirty="0" smtClean="0">
                    <a:effectLst/>
                    <a:latin typeface="Arial" pitchFamily="34" charset="0"/>
                    <a:cs typeface="Arial" pitchFamily="34" charset="0"/>
                  </a:rPr>
                  <a:t>ample A2 </a:t>
                </a:r>
                <a:r>
                  <a:rPr lang="en-US" sz="1600" i="1" dirty="0">
                    <a:effectLst/>
                    <a:latin typeface="Arial" pitchFamily="34" charset="0"/>
                    <a:cs typeface="Arial" pitchFamily="34" charset="0"/>
                    <a:sym typeface="Wingdings" pitchFamily="2" charset="2"/>
                  </a:rPr>
                  <a:t></a:t>
                </a:r>
                <a:r>
                  <a:rPr lang="en-US" sz="1600" i="1" dirty="0">
                    <a:effectLst/>
                    <a:latin typeface="Arial" pitchFamily="34" charset="0"/>
                    <a:cs typeface="Arial" pitchFamily="34" charset="0"/>
                  </a:rPr>
                  <a:t> </a:t>
                </a:r>
                <a:r>
                  <a:rPr lang="en-US" sz="1600" i="1" dirty="0" smtClean="0">
                    <a:effectLst/>
                    <a:latin typeface="Arial" pitchFamily="34" charset="0"/>
                    <a:cs typeface="Arial" pitchFamily="34" charset="0"/>
                  </a:rPr>
                  <a:t>A4 </a:t>
                </a:r>
                <a:r>
                  <a:rPr lang="en-US" sz="1600" i="1" dirty="0">
                    <a:effectLst/>
                    <a:latin typeface="Arial" pitchFamily="34" charset="0"/>
                    <a:cs typeface="Arial" pitchFamily="34" charset="0"/>
                    <a:sym typeface="Wingdings" pitchFamily="2" charset="2"/>
                  </a:rPr>
                  <a:t></a:t>
                </a:r>
                <a:r>
                  <a:rPr lang="en-US" sz="1600" i="1" dirty="0">
                    <a:effectLst/>
                    <a:latin typeface="Arial" pitchFamily="34" charset="0"/>
                    <a:cs typeface="Arial" pitchFamily="34" charset="0"/>
                  </a:rPr>
                  <a:t> </a:t>
                </a:r>
                <a:r>
                  <a:rPr lang="en-US" sz="1600" i="1" dirty="0" smtClean="0">
                    <a:effectLst/>
                    <a:latin typeface="Arial" pitchFamily="34" charset="0"/>
                    <a:cs typeface="Arial" pitchFamily="34" charset="0"/>
                  </a:rPr>
                  <a:t>A6 </a:t>
                </a:r>
                <a:r>
                  <a:rPr lang="en-US" sz="1600" i="1" dirty="0">
                    <a:effectLst/>
                    <a:latin typeface="Arial" pitchFamily="34" charset="0"/>
                    <a:cs typeface="Arial" pitchFamily="34" charset="0"/>
                  </a:rPr>
                  <a:t>continuously and generate </a:t>
                </a:r>
                <a:r>
                  <a:rPr lang="en-US" sz="1600" i="1" dirty="0" smtClean="0">
                    <a:effectLst/>
                    <a:latin typeface="Arial" pitchFamily="34" charset="0"/>
                    <a:cs typeface="Arial" pitchFamily="34" charset="0"/>
                  </a:rPr>
                  <a:t>ADCINT2:</a:t>
                </a:r>
                <a:endParaRPr lang="en-US" sz="1600" i="1" dirty="0">
                  <a:effectLst/>
                  <a:latin typeface="Arial" pitchFamily="34" charset="0"/>
                  <a:cs typeface="Arial" pitchFamily="34" charset="0"/>
                </a:endParaRPr>
              </a:p>
            </p:txBody>
          </p:sp>
        </p:grpSp>
        <p:grpSp>
          <p:nvGrpSpPr>
            <p:cNvPr id="219560" name="Group 424"/>
            <p:cNvGrpSpPr>
              <a:grpSpLocks/>
            </p:cNvGrpSpPr>
            <p:nvPr/>
          </p:nvGrpSpPr>
          <p:grpSpPr bwMode="auto">
            <a:xfrm flipH="1">
              <a:off x="471490" y="3968062"/>
              <a:ext cx="8218486" cy="1957388"/>
              <a:chOff x="359" y="2997"/>
              <a:chExt cx="5177" cy="1233"/>
            </a:xfrm>
          </p:grpSpPr>
          <p:grpSp>
            <p:nvGrpSpPr>
              <p:cNvPr id="219559" name="Group 423"/>
              <p:cNvGrpSpPr>
                <a:grpSpLocks/>
              </p:cNvGrpSpPr>
              <p:nvPr/>
            </p:nvGrpSpPr>
            <p:grpSpPr bwMode="auto">
              <a:xfrm>
                <a:off x="3255" y="3276"/>
                <a:ext cx="629" cy="291"/>
                <a:chOff x="3255" y="3276"/>
                <a:chExt cx="629" cy="291"/>
              </a:xfrm>
            </p:grpSpPr>
            <p:sp>
              <p:nvSpPr>
                <p:cNvPr id="219475" name="Rectangle 339"/>
                <p:cNvSpPr>
                  <a:spLocks noChangeArrowheads="1"/>
                </p:cNvSpPr>
                <p:nvPr/>
              </p:nvSpPr>
              <p:spPr bwMode="auto">
                <a:xfrm>
                  <a:off x="3255" y="3276"/>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76" name="Text Box 340"/>
                <p:cNvSpPr txBox="1">
                  <a:spLocks noChangeArrowheads="1"/>
                </p:cNvSpPr>
                <p:nvPr/>
              </p:nvSpPr>
              <p:spPr bwMode="auto">
                <a:xfrm>
                  <a:off x="3315" y="3299"/>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A2</a:t>
                  </a:r>
                  <a:endParaRPr lang="en-US" sz="1600" dirty="0">
                    <a:effectLst/>
                    <a:latin typeface="Arial" pitchFamily="34" charset="0"/>
                    <a:cs typeface="Arial" pitchFamily="34" charset="0"/>
                  </a:endParaRPr>
                </a:p>
              </p:txBody>
            </p:sp>
          </p:grpSp>
          <p:grpSp>
            <p:nvGrpSpPr>
              <p:cNvPr id="219558" name="Group 422"/>
              <p:cNvGrpSpPr>
                <a:grpSpLocks/>
              </p:cNvGrpSpPr>
              <p:nvPr/>
            </p:nvGrpSpPr>
            <p:grpSpPr bwMode="auto">
              <a:xfrm>
                <a:off x="2323" y="3276"/>
                <a:ext cx="629" cy="291"/>
                <a:chOff x="2323" y="3276"/>
                <a:chExt cx="629" cy="291"/>
              </a:xfrm>
            </p:grpSpPr>
            <p:sp>
              <p:nvSpPr>
                <p:cNvPr id="219478" name="Rectangle 342"/>
                <p:cNvSpPr>
                  <a:spLocks noChangeArrowheads="1"/>
                </p:cNvSpPr>
                <p:nvPr/>
              </p:nvSpPr>
              <p:spPr bwMode="auto">
                <a:xfrm>
                  <a:off x="2323" y="3276"/>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79" name="Text Box 343"/>
                <p:cNvSpPr txBox="1">
                  <a:spLocks noChangeArrowheads="1"/>
                </p:cNvSpPr>
                <p:nvPr/>
              </p:nvSpPr>
              <p:spPr bwMode="auto">
                <a:xfrm>
                  <a:off x="2351" y="3299"/>
                  <a:ext cx="575"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10 cycles</a:t>
                  </a:r>
                </a:p>
              </p:txBody>
            </p:sp>
          </p:grpSp>
          <p:grpSp>
            <p:nvGrpSpPr>
              <p:cNvPr id="219557" name="Group 421"/>
              <p:cNvGrpSpPr>
                <a:grpSpLocks/>
              </p:cNvGrpSpPr>
              <p:nvPr/>
            </p:nvGrpSpPr>
            <p:grpSpPr bwMode="auto">
              <a:xfrm>
                <a:off x="1319" y="3337"/>
                <a:ext cx="702" cy="169"/>
                <a:chOff x="1319" y="3337"/>
                <a:chExt cx="702" cy="169"/>
              </a:xfrm>
            </p:grpSpPr>
            <p:sp>
              <p:nvSpPr>
                <p:cNvPr id="219481" name="Rectangle 345"/>
                <p:cNvSpPr>
                  <a:spLocks noChangeArrowheads="1"/>
                </p:cNvSpPr>
                <p:nvPr/>
              </p:nvSpPr>
              <p:spPr bwMode="auto">
                <a:xfrm>
                  <a:off x="1319" y="3337"/>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82" name="Text Box 346"/>
                <p:cNvSpPr txBox="1">
                  <a:spLocks noChangeArrowheads="1"/>
                </p:cNvSpPr>
                <p:nvPr/>
              </p:nvSpPr>
              <p:spPr bwMode="auto">
                <a:xfrm>
                  <a:off x="1429" y="3363"/>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a:effectLst/>
                      <a:latin typeface="Arial" pitchFamily="34" charset="0"/>
                      <a:cs typeface="Arial" pitchFamily="34" charset="0"/>
                    </a:rPr>
                    <a:t>Result3</a:t>
                  </a:r>
                </a:p>
              </p:txBody>
            </p:sp>
          </p:grpSp>
          <p:cxnSp>
            <p:nvCxnSpPr>
              <p:cNvPr id="219483" name="AutoShape 347"/>
              <p:cNvCxnSpPr>
                <a:cxnSpLocks noChangeShapeType="1"/>
                <a:stCxn id="219478" idx="1"/>
                <a:endCxn id="219481" idx="3"/>
              </p:cNvCxnSpPr>
              <p:nvPr/>
            </p:nvCxnSpPr>
            <p:spPr bwMode="auto">
              <a:xfrm flipH="1">
                <a:off x="2021" y="3422"/>
                <a:ext cx="302" cy="0"/>
              </a:xfrm>
              <a:prstGeom prst="straightConnector1">
                <a:avLst/>
              </a:prstGeom>
              <a:noFill/>
              <a:ln w="12700">
                <a:solidFill>
                  <a:schemeClr val="tx1"/>
                </a:solidFill>
                <a:round/>
                <a:headEnd/>
                <a:tailEnd type="triangle" w="med" len="med"/>
              </a:ln>
              <a:effectLst/>
            </p:spPr>
          </p:cxnSp>
          <p:cxnSp>
            <p:nvCxnSpPr>
              <p:cNvPr id="219484" name="AutoShape 348"/>
              <p:cNvCxnSpPr>
                <a:cxnSpLocks noChangeShapeType="1"/>
                <a:stCxn id="219475" idx="1"/>
                <a:endCxn id="219478" idx="3"/>
              </p:cNvCxnSpPr>
              <p:nvPr/>
            </p:nvCxnSpPr>
            <p:spPr bwMode="auto">
              <a:xfrm flipH="1">
                <a:off x="2952" y="3422"/>
                <a:ext cx="303" cy="0"/>
              </a:xfrm>
              <a:prstGeom prst="straightConnector1">
                <a:avLst/>
              </a:prstGeom>
              <a:noFill/>
              <a:ln w="12700">
                <a:solidFill>
                  <a:schemeClr val="tx1"/>
                </a:solidFill>
                <a:round/>
                <a:headEnd/>
                <a:tailEnd type="triangle" w="med" len="med"/>
              </a:ln>
              <a:effectLst/>
            </p:spPr>
          </p:cxnSp>
          <p:sp>
            <p:nvSpPr>
              <p:cNvPr id="219485" name="Line 349"/>
              <p:cNvSpPr>
                <a:spLocks noChangeShapeType="1"/>
              </p:cNvSpPr>
              <p:nvPr/>
            </p:nvSpPr>
            <p:spPr bwMode="auto">
              <a:xfrm flipH="1">
                <a:off x="1078" y="3420"/>
                <a:ext cx="242"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grpSp>
            <p:nvGrpSpPr>
              <p:cNvPr id="219556" name="Group 420"/>
              <p:cNvGrpSpPr>
                <a:grpSpLocks/>
              </p:cNvGrpSpPr>
              <p:nvPr/>
            </p:nvGrpSpPr>
            <p:grpSpPr bwMode="auto">
              <a:xfrm>
                <a:off x="3255" y="3607"/>
                <a:ext cx="629" cy="291"/>
                <a:chOff x="3255" y="3607"/>
                <a:chExt cx="629" cy="291"/>
              </a:xfrm>
            </p:grpSpPr>
            <p:sp>
              <p:nvSpPr>
                <p:cNvPr id="219487" name="Rectangle 351"/>
                <p:cNvSpPr>
                  <a:spLocks noChangeArrowheads="1"/>
                </p:cNvSpPr>
                <p:nvPr/>
              </p:nvSpPr>
              <p:spPr bwMode="auto">
                <a:xfrm>
                  <a:off x="3255" y="3607"/>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88" name="Text Box 352"/>
                <p:cNvSpPr txBox="1">
                  <a:spLocks noChangeArrowheads="1"/>
                </p:cNvSpPr>
                <p:nvPr/>
              </p:nvSpPr>
              <p:spPr bwMode="auto">
                <a:xfrm>
                  <a:off x="3315" y="3630"/>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A4</a:t>
                  </a:r>
                  <a:endParaRPr lang="en-US" sz="1600" dirty="0">
                    <a:effectLst/>
                    <a:latin typeface="Arial" pitchFamily="34" charset="0"/>
                    <a:cs typeface="Arial" pitchFamily="34" charset="0"/>
                  </a:endParaRPr>
                </a:p>
              </p:txBody>
            </p:sp>
          </p:grpSp>
          <p:grpSp>
            <p:nvGrpSpPr>
              <p:cNvPr id="219555" name="Group 419"/>
              <p:cNvGrpSpPr>
                <a:grpSpLocks/>
              </p:cNvGrpSpPr>
              <p:nvPr/>
            </p:nvGrpSpPr>
            <p:grpSpPr bwMode="auto">
              <a:xfrm>
                <a:off x="2323" y="3607"/>
                <a:ext cx="629" cy="291"/>
                <a:chOff x="2323" y="3607"/>
                <a:chExt cx="629" cy="291"/>
              </a:xfrm>
            </p:grpSpPr>
            <p:sp>
              <p:nvSpPr>
                <p:cNvPr id="219490" name="Rectangle 354"/>
                <p:cNvSpPr>
                  <a:spLocks noChangeArrowheads="1"/>
                </p:cNvSpPr>
                <p:nvPr/>
              </p:nvSpPr>
              <p:spPr bwMode="auto">
                <a:xfrm>
                  <a:off x="2323" y="3607"/>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91" name="Text Box 355"/>
                <p:cNvSpPr txBox="1">
                  <a:spLocks noChangeArrowheads="1"/>
                </p:cNvSpPr>
                <p:nvPr/>
              </p:nvSpPr>
              <p:spPr bwMode="auto">
                <a:xfrm>
                  <a:off x="2351" y="3630"/>
                  <a:ext cx="575"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Sample</a:t>
                  </a:r>
                </a:p>
                <a:p>
                  <a:pPr algn="ctr">
                    <a:spcBef>
                      <a:spcPct val="0"/>
                    </a:spcBef>
                  </a:pPr>
                  <a:r>
                    <a:rPr lang="en-US" sz="1600" dirty="0">
                      <a:effectLst/>
                      <a:latin typeface="Arial" pitchFamily="34" charset="0"/>
                      <a:cs typeface="Arial" pitchFamily="34" charset="0"/>
                    </a:rPr>
                    <a:t>15 cycles</a:t>
                  </a:r>
                </a:p>
              </p:txBody>
            </p:sp>
          </p:grpSp>
          <p:grpSp>
            <p:nvGrpSpPr>
              <p:cNvPr id="219554" name="Group 418"/>
              <p:cNvGrpSpPr>
                <a:grpSpLocks/>
              </p:cNvGrpSpPr>
              <p:nvPr/>
            </p:nvGrpSpPr>
            <p:grpSpPr bwMode="auto">
              <a:xfrm>
                <a:off x="1319" y="3668"/>
                <a:ext cx="702" cy="169"/>
                <a:chOff x="1319" y="3668"/>
                <a:chExt cx="702" cy="169"/>
              </a:xfrm>
            </p:grpSpPr>
            <p:sp>
              <p:nvSpPr>
                <p:cNvPr id="219493" name="Rectangle 357"/>
                <p:cNvSpPr>
                  <a:spLocks noChangeArrowheads="1"/>
                </p:cNvSpPr>
                <p:nvPr/>
              </p:nvSpPr>
              <p:spPr bwMode="auto">
                <a:xfrm>
                  <a:off x="1319" y="3668"/>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494" name="Text Box 358"/>
                <p:cNvSpPr txBox="1">
                  <a:spLocks noChangeArrowheads="1"/>
                </p:cNvSpPr>
                <p:nvPr/>
              </p:nvSpPr>
              <p:spPr bwMode="auto">
                <a:xfrm>
                  <a:off x="1432" y="3695"/>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a:effectLst/>
                      <a:latin typeface="Arial" pitchFamily="34" charset="0"/>
                      <a:cs typeface="Arial" pitchFamily="34" charset="0"/>
                    </a:rPr>
                    <a:t>Result4</a:t>
                  </a:r>
                </a:p>
              </p:txBody>
            </p:sp>
          </p:grpSp>
          <p:cxnSp>
            <p:nvCxnSpPr>
              <p:cNvPr id="219495" name="AutoShape 359"/>
              <p:cNvCxnSpPr>
                <a:cxnSpLocks noChangeShapeType="1"/>
                <a:stCxn id="219490" idx="1"/>
                <a:endCxn id="219493" idx="3"/>
              </p:cNvCxnSpPr>
              <p:nvPr/>
            </p:nvCxnSpPr>
            <p:spPr bwMode="auto">
              <a:xfrm flipH="1">
                <a:off x="2021" y="3753"/>
                <a:ext cx="302" cy="0"/>
              </a:xfrm>
              <a:prstGeom prst="straightConnector1">
                <a:avLst/>
              </a:prstGeom>
              <a:noFill/>
              <a:ln w="12700">
                <a:solidFill>
                  <a:schemeClr val="tx1"/>
                </a:solidFill>
                <a:round/>
                <a:headEnd/>
                <a:tailEnd type="triangle" w="med" len="med"/>
              </a:ln>
              <a:effectLst/>
            </p:spPr>
          </p:cxnSp>
          <p:cxnSp>
            <p:nvCxnSpPr>
              <p:cNvPr id="219496" name="AutoShape 360"/>
              <p:cNvCxnSpPr>
                <a:cxnSpLocks noChangeShapeType="1"/>
                <a:stCxn id="219487" idx="1"/>
                <a:endCxn id="219490" idx="3"/>
              </p:cNvCxnSpPr>
              <p:nvPr/>
            </p:nvCxnSpPr>
            <p:spPr bwMode="auto">
              <a:xfrm flipH="1">
                <a:off x="2952" y="3753"/>
                <a:ext cx="303" cy="0"/>
              </a:xfrm>
              <a:prstGeom prst="straightConnector1">
                <a:avLst/>
              </a:prstGeom>
              <a:noFill/>
              <a:ln w="12700">
                <a:solidFill>
                  <a:schemeClr val="tx1"/>
                </a:solidFill>
                <a:round/>
                <a:headEnd/>
                <a:tailEnd type="triangle" w="med" len="med"/>
              </a:ln>
              <a:effectLst/>
            </p:spPr>
          </p:cxnSp>
          <p:sp>
            <p:nvSpPr>
              <p:cNvPr id="219497" name="Line 361"/>
              <p:cNvSpPr>
                <a:spLocks noChangeShapeType="1"/>
              </p:cNvSpPr>
              <p:nvPr/>
            </p:nvSpPr>
            <p:spPr bwMode="auto">
              <a:xfrm flipH="1">
                <a:off x="1078" y="3751"/>
                <a:ext cx="242"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grpSp>
            <p:nvGrpSpPr>
              <p:cNvPr id="219553" name="Group 417"/>
              <p:cNvGrpSpPr>
                <a:grpSpLocks/>
              </p:cNvGrpSpPr>
              <p:nvPr/>
            </p:nvGrpSpPr>
            <p:grpSpPr bwMode="auto">
              <a:xfrm>
                <a:off x="3255" y="3939"/>
                <a:ext cx="629" cy="291"/>
                <a:chOff x="3255" y="3939"/>
                <a:chExt cx="629" cy="291"/>
              </a:xfrm>
            </p:grpSpPr>
            <p:sp>
              <p:nvSpPr>
                <p:cNvPr id="219499" name="Rectangle 363"/>
                <p:cNvSpPr>
                  <a:spLocks noChangeArrowheads="1"/>
                </p:cNvSpPr>
                <p:nvPr/>
              </p:nvSpPr>
              <p:spPr bwMode="auto">
                <a:xfrm>
                  <a:off x="3255" y="3939"/>
                  <a:ext cx="629" cy="291"/>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500" name="Text Box 364"/>
                <p:cNvSpPr txBox="1">
                  <a:spLocks noChangeArrowheads="1"/>
                </p:cNvSpPr>
                <p:nvPr/>
              </p:nvSpPr>
              <p:spPr bwMode="auto">
                <a:xfrm>
                  <a:off x="3315" y="3962"/>
                  <a:ext cx="509" cy="248"/>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A6</a:t>
                  </a:r>
                  <a:endParaRPr lang="en-US" sz="1600" dirty="0">
                    <a:effectLst/>
                    <a:latin typeface="Arial" pitchFamily="34" charset="0"/>
                    <a:cs typeface="Arial" pitchFamily="34" charset="0"/>
                  </a:endParaRPr>
                </a:p>
              </p:txBody>
            </p:sp>
          </p:grpSp>
          <p:grpSp>
            <p:nvGrpSpPr>
              <p:cNvPr id="219552" name="Group 416"/>
              <p:cNvGrpSpPr>
                <a:grpSpLocks/>
              </p:cNvGrpSpPr>
              <p:nvPr/>
            </p:nvGrpSpPr>
            <p:grpSpPr bwMode="auto">
              <a:xfrm>
                <a:off x="2323" y="3939"/>
                <a:ext cx="629" cy="291"/>
                <a:chOff x="2323" y="3939"/>
                <a:chExt cx="629" cy="291"/>
              </a:xfrm>
            </p:grpSpPr>
            <p:sp>
              <p:nvSpPr>
                <p:cNvPr id="219502" name="Rectangle 366"/>
                <p:cNvSpPr>
                  <a:spLocks noChangeArrowheads="1"/>
                </p:cNvSpPr>
                <p:nvPr/>
              </p:nvSpPr>
              <p:spPr bwMode="auto">
                <a:xfrm>
                  <a:off x="2323" y="3939"/>
                  <a:ext cx="629" cy="291"/>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503" name="Text Box 367"/>
                <p:cNvSpPr txBox="1">
                  <a:spLocks noChangeArrowheads="1"/>
                </p:cNvSpPr>
                <p:nvPr/>
              </p:nvSpPr>
              <p:spPr bwMode="auto">
                <a:xfrm>
                  <a:off x="2351" y="3962"/>
                  <a:ext cx="575" cy="248"/>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12 cycles</a:t>
                  </a:r>
                </a:p>
              </p:txBody>
            </p:sp>
          </p:grpSp>
          <p:grpSp>
            <p:nvGrpSpPr>
              <p:cNvPr id="219551" name="Group 415"/>
              <p:cNvGrpSpPr>
                <a:grpSpLocks/>
              </p:cNvGrpSpPr>
              <p:nvPr/>
            </p:nvGrpSpPr>
            <p:grpSpPr bwMode="auto">
              <a:xfrm>
                <a:off x="1319" y="4000"/>
                <a:ext cx="702" cy="169"/>
                <a:chOff x="1319" y="4000"/>
                <a:chExt cx="702" cy="169"/>
              </a:xfrm>
            </p:grpSpPr>
            <p:sp>
              <p:nvSpPr>
                <p:cNvPr id="219505" name="Rectangle 369"/>
                <p:cNvSpPr>
                  <a:spLocks noChangeArrowheads="1"/>
                </p:cNvSpPr>
                <p:nvPr/>
              </p:nvSpPr>
              <p:spPr bwMode="auto">
                <a:xfrm>
                  <a:off x="1319" y="4000"/>
                  <a:ext cx="702" cy="169"/>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506" name="Text Box 370"/>
                <p:cNvSpPr txBox="1">
                  <a:spLocks noChangeArrowheads="1"/>
                </p:cNvSpPr>
                <p:nvPr/>
              </p:nvSpPr>
              <p:spPr bwMode="auto">
                <a:xfrm>
                  <a:off x="1436" y="4027"/>
                  <a:ext cx="467" cy="124"/>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a:effectLst/>
                      <a:latin typeface="Arial" pitchFamily="34" charset="0"/>
                      <a:cs typeface="Arial" pitchFamily="34" charset="0"/>
                    </a:rPr>
                    <a:t>Result5</a:t>
                  </a:r>
                </a:p>
              </p:txBody>
            </p:sp>
          </p:grpSp>
          <p:cxnSp>
            <p:nvCxnSpPr>
              <p:cNvPr id="219507" name="AutoShape 371"/>
              <p:cNvCxnSpPr>
                <a:cxnSpLocks noChangeShapeType="1"/>
                <a:stCxn id="219502" idx="1"/>
                <a:endCxn id="219505" idx="3"/>
              </p:cNvCxnSpPr>
              <p:nvPr/>
            </p:nvCxnSpPr>
            <p:spPr bwMode="auto">
              <a:xfrm flipH="1">
                <a:off x="2021" y="4085"/>
                <a:ext cx="302" cy="0"/>
              </a:xfrm>
              <a:prstGeom prst="straightConnector1">
                <a:avLst/>
              </a:prstGeom>
              <a:noFill/>
              <a:ln w="12700">
                <a:solidFill>
                  <a:schemeClr val="tx1"/>
                </a:solidFill>
                <a:round/>
                <a:headEnd/>
                <a:tailEnd type="triangle" w="med" len="med"/>
              </a:ln>
              <a:effectLst/>
            </p:spPr>
          </p:cxnSp>
          <p:cxnSp>
            <p:nvCxnSpPr>
              <p:cNvPr id="219508" name="AutoShape 372"/>
              <p:cNvCxnSpPr>
                <a:cxnSpLocks noChangeShapeType="1"/>
                <a:stCxn id="219499" idx="1"/>
                <a:endCxn id="219502" idx="3"/>
              </p:cNvCxnSpPr>
              <p:nvPr/>
            </p:nvCxnSpPr>
            <p:spPr bwMode="auto">
              <a:xfrm flipH="1">
                <a:off x="2952" y="4085"/>
                <a:ext cx="303" cy="0"/>
              </a:xfrm>
              <a:prstGeom prst="straightConnector1">
                <a:avLst/>
              </a:prstGeom>
              <a:noFill/>
              <a:ln w="12700">
                <a:solidFill>
                  <a:schemeClr val="tx1"/>
                </a:solidFill>
                <a:round/>
                <a:headEnd/>
                <a:tailEnd type="triangle" w="med" len="med"/>
              </a:ln>
              <a:effectLst/>
            </p:spPr>
          </p:cxnSp>
          <p:sp>
            <p:nvSpPr>
              <p:cNvPr id="219509" name="Line 373"/>
              <p:cNvSpPr>
                <a:spLocks noChangeShapeType="1"/>
              </p:cNvSpPr>
              <p:nvPr/>
            </p:nvSpPr>
            <p:spPr bwMode="auto">
              <a:xfrm flipH="1">
                <a:off x="1078" y="4083"/>
                <a:ext cx="242"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219510" name="Line 374"/>
              <p:cNvSpPr>
                <a:spLocks noChangeShapeType="1"/>
              </p:cNvSpPr>
              <p:nvPr/>
            </p:nvSpPr>
            <p:spPr bwMode="auto">
              <a:xfrm flipH="1">
                <a:off x="3888" y="3421"/>
                <a:ext cx="565" cy="0"/>
              </a:xfrm>
              <a:prstGeom prst="line">
                <a:avLst/>
              </a:prstGeom>
              <a:noFill/>
              <a:ln w="12700">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219511" name="Freeform 375"/>
              <p:cNvSpPr>
                <a:spLocks/>
              </p:cNvSpPr>
              <p:nvPr/>
            </p:nvSpPr>
            <p:spPr bwMode="auto">
              <a:xfrm>
                <a:off x="3884" y="3421"/>
                <a:ext cx="411" cy="662"/>
              </a:xfrm>
              <a:custGeom>
                <a:avLst/>
                <a:gdLst/>
                <a:ahLst/>
                <a:cxnLst>
                  <a:cxn ang="0">
                    <a:pos x="0" y="629"/>
                  </a:cxn>
                  <a:cxn ang="0">
                    <a:pos x="411" y="629"/>
                  </a:cxn>
                  <a:cxn ang="0">
                    <a:pos x="411" y="0"/>
                  </a:cxn>
                </a:cxnLst>
                <a:rect l="0" t="0" r="r" b="b"/>
                <a:pathLst>
                  <a:path w="411" h="629">
                    <a:moveTo>
                      <a:pt x="0" y="629"/>
                    </a:moveTo>
                    <a:lnTo>
                      <a:pt x="411" y="629"/>
                    </a:lnTo>
                    <a:lnTo>
                      <a:pt x="411" y="0"/>
                    </a:lnTo>
                  </a:path>
                </a:pathLst>
              </a:custGeom>
              <a:noFill/>
              <a:ln w="12700" cap="flat" cmpd="sng">
                <a:solidFill>
                  <a:schemeClr val="tx1"/>
                </a:solidFill>
                <a:prstDash val="solid"/>
                <a:round/>
                <a:headEnd type="triangle" w="med" len="med"/>
                <a:tailEnd type="none" w="med" len="med"/>
              </a:ln>
              <a:effectLst/>
            </p:spPr>
            <p:txBody>
              <a:bodyPr/>
              <a:lstStyle/>
              <a:p>
                <a:endParaRPr lang="en-US" sz="1600">
                  <a:effectLst/>
                  <a:latin typeface="Arial" pitchFamily="34" charset="0"/>
                  <a:cs typeface="Arial" pitchFamily="34" charset="0"/>
                </a:endParaRPr>
              </a:p>
            </p:txBody>
          </p:sp>
          <p:sp>
            <p:nvSpPr>
              <p:cNvPr id="219512" name="Line 376"/>
              <p:cNvSpPr>
                <a:spLocks noChangeShapeType="1"/>
              </p:cNvSpPr>
              <p:nvPr/>
            </p:nvSpPr>
            <p:spPr bwMode="auto">
              <a:xfrm flipH="1">
                <a:off x="3887" y="3756"/>
                <a:ext cx="411"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219513" name="Text Box 377"/>
              <p:cNvSpPr txBox="1">
                <a:spLocks noChangeArrowheads="1"/>
              </p:cNvSpPr>
              <p:nvPr/>
            </p:nvSpPr>
            <p:spPr bwMode="auto">
              <a:xfrm>
                <a:off x="3885" y="3273"/>
                <a:ext cx="424" cy="167"/>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SOC3</a:t>
                </a:r>
              </a:p>
            </p:txBody>
          </p:sp>
          <p:sp>
            <p:nvSpPr>
              <p:cNvPr id="219514" name="Text Box 378"/>
              <p:cNvSpPr txBox="1">
                <a:spLocks noChangeArrowheads="1"/>
              </p:cNvSpPr>
              <p:nvPr/>
            </p:nvSpPr>
            <p:spPr bwMode="auto">
              <a:xfrm>
                <a:off x="3885" y="3598"/>
                <a:ext cx="424" cy="167"/>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SOC4</a:t>
                </a:r>
              </a:p>
            </p:txBody>
          </p:sp>
          <p:sp>
            <p:nvSpPr>
              <p:cNvPr id="219515" name="Text Box 379"/>
              <p:cNvSpPr txBox="1">
                <a:spLocks noChangeArrowheads="1"/>
              </p:cNvSpPr>
              <p:nvPr/>
            </p:nvSpPr>
            <p:spPr bwMode="auto">
              <a:xfrm>
                <a:off x="3885" y="3922"/>
                <a:ext cx="424" cy="167"/>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SOC5</a:t>
                </a:r>
              </a:p>
            </p:txBody>
          </p:sp>
          <p:sp>
            <p:nvSpPr>
              <p:cNvPr id="219516" name="Text Box 380"/>
              <p:cNvSpPr txBox="1">
                <a:spLocks noChangeArrowheads="1"/>
              </p:cNvSpPr>
              <p:nvPr/>
            </p:nvSpPr>
            <p:spPr bwMode="auto">
              <a:xfrm>
                <a:off x="359" y="3331"/>
                <a:ext cx="748" cy="167"/>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no interrupt</a:t>
                </a:r>
              </a:p>
            </p:txBody>
          </p:sp>
          <p:sp>
            <p:nvSpPr>
              <p:cNvPr id="219517" name="Text Box 381"/>
              <p:cNvSpPr txBox="1">
                <a:spLocks noChangeArrowheads="1"/>
              </p:cNvSpPr>
              <p:nvPr/>
            </p:nvSpPr>
            <p:spPr bwMode="auto">
              <a:xfrm>
                <a:off x="359" y="3670"/>
                <a:ext cx="748" cy="167"/>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no interrupt</a:t>
                </a:r>
              </a:p>
            </p:txBody>
          </p:sp>
          <p:sp>
            <p:nvSpPr>
              <p:cNvPr id="219518" name="Text Box 382"/>
              <p:cNvSpPr txBox="1">
                <a:spLocks noChangeArrowheads="1"/>
              </p:cNvSpPr>
              <p:nvPr/>
            </p:nvSpPr>
            <p:spPr bwMode="auto">
              <a:xfrm>
                <a:off x="499" y="3996"/>
                <a:ext cx="606" cy="167"/>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ADCINT2</a:t>
                </a:r>
                <a:endParaRPr lang="en-US" sz="1400" dirty="0">
                  <a:effectLst/>
                  <a:latin typeface="Arial" pitchFamily="34" charset="0"/>
                  <a:cs typeface="Arial" pitchFamily="34" charset="0"/>
                </a:endParaRPr>
              </a:p>
            </p:txBody>
          </p:sp>
          <p:sp>
            <p:nvSpPr>
              <p:cNvPr id="219520" name="AutoShape 384"/>
              <p:cNvSpPr>
                <a:spLocks noChangeArrowheads="1"/>
              </p:cNvSpPr>
              <p:nvPr/>
            </p:nvSpPr>
            <p:spPr bwMode="auto">
              <a:xfrm>
                <a:off x="4440" y="3252"/>
                <a:ext cx="339" cy="341"/>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19521" name="Freeform 385"/>
              <p:cNvSpPr>
                <a:spLocks/>
              </p:cNvSpPr>
              <p:nvPr/>
            </p:nvSpPr>
            <p:spPr bwMode="auto">
              <a:xfrm>
                <a:off x="4723" y="3152"/>
                <a:ext cx="314" cy="193"/>
              </a:xfrm>
              <a:custGeom>
                <a:avLst/>
                <a:gdLst/>
                <a:ahLst/>
                <a:cxnLst>
                  <a:cxn ang="0">
                    <a:pos x="0" y="266"/>
                  </a:cxn>
                  <a:cxn ang="0">
                    <a:pos x="314" y="266"/>
                  </a:cxn>
                  <a:cxn ang="0">
                    <a:pos x="314" y="0"/>
                  </a:cxn>
                </a:cxnLst>
                <a:rect l="0" t="0" r="r" b="b"/>
                <a:pathLst>
                  <a:path w="314" h="266">
                    <a:moveTo>
                      <a:pt x="0" y="266"/>
                    </a:moveTo>
                    <a:lnTo>
                      <a:pt x="314" y="266"/>
                    </a:lnTo>
                    <a:lnTo>
                      <a:pt x="314" y="0"/>
                    </a:lnTo>
                  </a:path>
                </a:pathLst>
              </a:custGeom>
              <a:noFill/>
              <a:ln w="12700" cap="flat" cmpd="sng">
                <a:solidFill>
                  <a:schemeClr val="tx1"/>
                </a:solidFill>
                <a:prstDash val="solid"/>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219523" name="Text Box 387"/>
              <p:cNvSpPr txBox="1">
                <a:spLocks noChangeArrowheads="1"/>
              </p:cNvSpPr>
              <p:nvPr/>
            </p:nvSpPr>
            <p:spPr bwMode="auto">
              <a:xfrm>
                <a:off x="4763" y="3688"/>
                <a:ext cx="606" cy="167"/>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ADCINT2</a:t>
                </a:r>
                <a:endParaRPr lang="en-US" sz="1400" dirty="0">
                  <a:effectLst/>
                  <a:latin typeface="Arial" pitchFamily="34" charset="0"/>
                  <a:cs typeface="Arial" pitchFamily="34" charset="0"/>
                </a:endParaRPr>
              </a:p>
            </p:txBody>
          </p:sp>
          <p:sp>
            <p:nvSpPr>
              <p:cNvPr id="219524" name="Freeform 388"/>
              <p:cNvSpPr>
                <a:spLocks/>
              </p:cNvSpPr>
              <p:nvPr/>
            </p:nvSpPr>
            <p:spPr bwMode="auto">
              <a:xfrm flipV="1">
                <a:off x="4723" y="3493"/>
                <a:ext cx="314" cy="193"/>
              </a:xfrm>
              <a:custGeom>
                <a:avLst/>
                <a:gdLst/>
                <a:ahLst/>
                <a:cxnLst>
                  <a:cxn ang="0">
                    <a:pos x="0" y="266"/>
                  </a:cxn>
                  <a:cxn ang="0">
                    <a:pos x="314" y="266"/>
                  </a:cxn>
                  <a:cxn ang="0">
                    <a:pos x="314" y="0"/>
                  </a:cxn>
                </a:cxnLst>
                <a:rect l="0" t="0" r="r" b="b"/>
                <a:pathLst>
                  <a:path w="314" h="266">
                    <a:moveTo>
                      <a:pt x="0" y="266"/>
                    </a:moveTo>
                    <a:lnTo>
                      <a:pt x="314" y="266"/>
                    </a:lnTo>
                    <a:lnTo>
                      <a:pt x="314" y="0"/>
                    </a:lnTo>
                  </a:path>
                </a:pathLst>
              </a:custGeom>
              <a:noFill/>
              <a:ln w="12700" cap="flat" cmpd="sng">
                <a:solidFill>
                  <a:schemeClr val="tx1"/>
                </a:solidFill>
                <a:prstDash val="solid"/>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219525" name="Text Box 389"/>
              <p:cNvSpPr txBox="1">
                <a:spLocks noChangeArrowheads="1"/>
              </p:cNvSpPr>
              <p:nvPr/>
            </p:nvSpPr>
            <p:spPr bwMode="auto">
              <a:xfrm>
                <a:off x="4529" y="2997"/>
                <a:ext cx="1007" cy="167"/>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Software Trigger</a:t>
                </a:r>
              </a:p>
            </p:txBody>
          </p:sp>
        </p:grpSp>
      </p:grpSp>
      <p:sp>
        <p:nvSpPr>
          <p:cNvPr id="3" name="TextBox 2"/>
          <p:cNvSpPr txBox="1"/>
          <p:nvPr/>
        </p:nvSpPr>
        <p:spPr>
          <a:xfrm>
            <a:off x="1822832" y="6188147"/>
            <a:ext cx="5475923" cy="264688"/>
          </a:xfrm>
          <a:prstGeom prst="rect">
            <a:avLst/>
          </a:prstGeom>
          <a:noFill/>
        </p:spPr>
        <p:txBody>
          <a:bodyPr wrap="none" rtlCol="0" anchor="ctr" anchorCtr="0">
            <a:spAutoFit/>
          </a:bodyPr>
          <a:lstStyle/>
          <a:p>
            <a:r>
              <a:rPr lang="en-US" sz="1400" b="0" dirty="0" smtClean="0">
                <a:effectLst/>
                <a:latin typeface="Arial" pitchFamily="34" charset="0"/>
                <a:cs typeface="Arial" pitchFamily="34" charset="0"/>
              </a:rPr>
              <a:t>Note: setting ADCINT2 flag does not need to generate an interrupt </a:t>
            </a:r>
          </a:p>
        </p:txBody>
      </p:sp>
    </p:spTree>
    <p:custDataLst>
      <p:tags r:id="rId1"/>
    </p:custDataLst>
    <p:extLst>
      <p:ext uri="{BB962C8B-B14F-4D97-AF65-F5344CB8AC3E}">
        <p14:creationId xmlns:p14="http://schemas.microsoft.com/office/powerpoint/2010/main" val="2369199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normAutofit/>
          </a:bodyPr>
          <a:lstStyle/>
          <a:p>
            <a:r>
              <a:rPr lang="en-US" dirty="0"/>
              <a:t>Example – </a:t>
            </a:r>
            <a:r>
              <a:rPr lang="en-US" dirty="0" smtClean="0"/>
              <a:t>ADC Ping-Pong Triggering</a:t>
            </a:r>
            <a:endParaRPr lang="en-US" sz="2000" dirty="0"/>
          </a:p>
        </p:txBody>
      </p:sp>
      <p:grpSp>
        <p:nvGrpSpPr>
          <p:cNvPr id="305475" name="Group 323"/>
          <p:cNvGrpSpPr>
            <a:grpSpLocks/>
          </p:cNvGrpSpPr>
          <p:nvPr/>
        </p:nvGrpSpPr>
        <p:grpSpPr bwMode="auto">
          <a:xfrm>
            <a:off x="303213" y="1162980"/>
            <a:ext cx="8564563" cy="384175"/>
            <a:chOff x="191" y="539"/>
            <a:chExt cx="5395" cy="242"/>
          </a:xfrm>
        </p:grpSpPr>
        <p:sp>
          <p:nvSpPr>
            <p:cNvPr id="305474" name="Rectangle 322"/>
            <p:cNvSpPr>
              <a:spLocks noChangeArrowheads="1"/>
            </p:cNvSpPr>
            <p:nvPr/>
          </p:nvSpPr>
          <p:spPr bwMode="auto">
            <a:xfrm>
              <a:off x="191" y="539"/>
              <a:ext cx="5395" cy="242"/>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17" name="Text Box 165"/>
            <p:cNvSpPr txBox="1">
              <a:spLocks noChangeArrowheads="1"/>
            </p:cNvSpPr>
            <p:nvPr/>
          </p:nvSpPr>
          <p:spPr bwMode="auto">
            <a:xfrm>
              <a:off x="274" y="539"/>
              <a:ext cx="5274" cy="213"/>
            </a:xfrm>
            <a:prstGeom prst="rect">
              <a:avLst/>
            </a:prstGeom>
            <a:noFill/>
            <a:ln w="12700" algn="ctr">
              <a:noFill/>
              <a:miter lim="800000"/>
              <a:headEnd type="none" w="sm" len="sm"/>
              <a:tailEnd type="none" w="sm" len="sm"/>
            </a:ln>
            <a:effectLst/>
          </p:spPr>
          <p:txBody>
            <a:bodyPr wrap="none">
              <a:spAutoFit/>
            </a:bodyPr>
            <a:lstStyle/>
            <a:p>
              <a:pPr eaLnBrk="1" hangingPunct="1">
                <a:lnSpc>
                  <a:spcPct val="100000"/>
                </a:lnSpc>
                <a:spcBef>
                  <a:spcPct val="0"/>
                </a:spcBef>
              </a:pPr>
              <a:r>
                <a:rPr lang="en-US" sz="1600" i="1">
                  <a:effectLst/>
                  <a:latin typeface="Arial" pitchFamily="34" charset="0"/>
                  <a:cs typeface="Arial" pitchFamily="34" charset="0"/>
                </a:rPr>
                <a:t>Sample all channels continuously and provide Ping-Pong interrupts to CPU/system:</a:t>
              </a:r>
            </a:p>
          </p:txBody>
        </p:sp>
      </p:grpSp>
      <p:sp>
        <p:nvSpPr>
          <p:cNvPr id="305268" name="Rectangle 116"/>
          <p:cNvSpPr>
            <a:spLocks noChangeArrowheads="1"/>
          </p:cNvSpPr>
          <p:nvPr/>
        </p:nvSpPr>
        <p:spPr bwMode="auto">
          <a:xfrm flipH="1">
            <a:off x="3363913" y="2084310"/>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269" name="Text Box 117"/>
          <p:cNvSpPr txBox="1">
            <a:spLocks noChangeArrowheads="1"/>
          </p:cNvSpPr>
          <p:nvPr/>
        </p:nvSpPr>
        <p:spPr bwMode="auto">
          <a:xfrm flipH="1">
            <a:off x="3460017" y="2120823"/>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B0</a:t>
            </a:r>
            <a:endParaRPr lang="en-US" sz="1600" dirty="0">
              <a:effectLst/>
              <a:latin typeface="Arial" pitchFamily="34" charset="0"/>
              <a:cs typeface="Arial" pitchFamily="34" charset="0"/>
            </a:endParaRPr>
          </a:p>
        </p:txBody>
      </p:sp>
      <p:sp>
        <p:nvSpPr>
          <p:cNvPr id="305271" name="Rectangle 119"/>
          <p:cNvSpPr>
            <a:spLocks noChangeArrowheads="1"/>
          </p:cNvSpPr>
          <p:nvPr/>
        </p:nvSpPr>
        <p:spPr bwMode="auto">
          <a:xfrm flipH="1">
            <a:off x="4843463" y="2084310"/>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272" name="Text Box 120"/>
          <p:cNvSpPr txBox="1">
            <a:spLocks noChangeArrowheads="1"/>
          </p:cNvSpPr>
          <p:nvPr/>
        </p:nvSpPr>
        <p:spPr bwMode="auto">
          <a:xfrm flipH="1">
            <a:off x="4944377" y="2120823"/>
            <a:ext cx="798295"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cxnSp>
        <p:nvCxnSpPr>
          <p:cNvPr id="305277" name="AutoShape 125"/>
          <p:cNvCxnSpPr>
            <a:cxnSpLocks noChangeShapeType="1"/>
            <a:stCxn id="305268" idx="1"/>
            <a:endCxn id="305271" idx="3"/>
          </p:cNvCxnSpPr>
          <p:nvPr/>
        </p:nvCxnSpPr>
        <p:spPr bwMode="auto">
          <a:xfrm>
            <a:off x="4362450" y="2316085"/>
            <a:ext cx="481012" cy="0"/>
          </a:xfrm>
          <a:prstGeom prst="straightConnector1">
            <a:avLst/>
          </a:prstGeom>
          <a:noFill/>
          <a:ln w="12700">
            <a:solidFill>
              <a:schemeClr val="tx1"/>
            </a:solidFill>
            <a:round/>
            <a:headEnd/>
            <a:tailEnd type="triangle" w="med" len="med"/>
          </a:ln>
          <a:effectLst/>
        </p:spPr>
      </p:cxnSp>
      <p:sp>
        <p:nvSpPr>
          <p:cNvPr id="305278" name="Line 126"/>
          <p:cNvSpPr>
            <a:spLocks noChangeShapeType="1"/>
          </p:cNvSpPr>
          <p:nvPr/>
        </p:nvSpPr>
        <p:spPr bwMode="auto">
          <a:xfrm>
            <a:off x="7434263" y="2312910"/>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03" name="Line 151"/>
          <p:cNvSpPr>
            <a:spLocks noChangeShapeType="1"/>
          </p:cNvSpPr>
          <p:nvPr/>
        </p:nvSpPr>
        <p:spPr bwMode="auto">
          <a:xfrm>
            <a:off x="2460625" y="2314498"/>
            <a:ext cx="896937" cy="0"/>
          </a:xfrm>
          <a:prstGeom prst="line">
            <a:avLst/>
          </a:prstGeom>
          <a:noFill/>
          <a:ln w="12700">
            <a:solidFill>
              <a:schemeClr val="tx1"/>
            </a:solidFill>
            <a:round/>
            <a:headEnd type="none" w="sm" len="sm"/>
            <a:tailEnd type="triangle" w="med" len="med"/>
          </a:ln>
          <a:effectLst/>
        </p:spPr>
        <p:txBody>
          <a:bodyPr/>
          <a:lstStyle/>
          <a:p>
            <a:endParaRPr lang="en-US" sz="1600">
              <a:effectLst/>
              <a:latin typeface="Arial" pitchFamily="34" charset="0"/>
              <a:cs typeface="Arial" pitchFamily="34" charset="0"/>
            </a:endParaRPr>
          </a:p>
        </p:txBody>
      </p:sp>
      <p:sp>
        <p:nvSpPr>
          <p:cNvPr id="305306" name="Text Box 154"/>
          <p:cNvSpPr txBox="1">
            <a:spLocks noChangeArrowheads="1"/>
          </p:cNvSpPr>
          <p:nvPr/>
        </p:nvSpPr>
        <p:spPr bwMode="auto">
          <a:xfrm flipH="1">
            <a:off x="2577783" y="2079548"/>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SOC0</a:t>
            </a:r>
          </a:p>
        </p:txBody>
      </p:sp>
      <p:sp>
        <p:nvSpPr>
          <p:cNvPr id="305309" name="Text Box 157"/>
          <p:cNvSpPr txBox="1">
            <a:spLocks noChangeArrowheads="1"/>
          </p:cNvSpPr>
          <p:nvPr/>
        </p:nvSpPr>
        <p:spPr bwMode="auto">
          <a:xfrm flipH="1">
            <a:off x="7772400" y="2171623"/>
            <a:ext cx="1188146" cy="264688"/>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no interrupt</a:t>
            </a:r>
          </a:p>
        </p:txBody>
      </p:sp>
      <p:sp>
        <p:nvSpPr>
          <p:cNvPr id="305312" name="AutoShape 160"/>
          <p:cNvSpPr>
            <a:spLocks noChangeArrowheads="1"/>
          </p:cNvSpPr>
          <p:nvPr/>
        </p:nvSpPr>
        <p:spPr bwMode="auto">
          <a:xfrm flipH="1">
            <a:off x="1943100" y="2046210"/>
            <a:ext cx="538162" cy="541337"/>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14" name="Text Box 162"/>
          <p:cNvSpPr txBox="1">
            <a:spLocks noChangeArrowheads="1"/>
          </p:cNvSpPr>
          <p:nvPr/>
        </p:nvSpPr>
        <p:spPr bwMode="auto">
          <a:xfrm flipH="1">
            <a:off x="773113" y="2316085"/>
            <a:ext cx="962123" cy="264688"/>
          </a:xfrm>
          <a:prstGeom prst="rect">
            <a:avLst/>
          </a:prstGeom>
          <a:noFill/>
          <a:ln w="12700" algn="ctr">
            <a:solidFill>
              <a:schemeClr val="bg1"/>
            </a:solidFill>
            <a:miter lim="800000"/>
            <a:headEnd type="none" w="sm" len="sm"/>
            <a:tailEnd type="none" w="sm" len="sm"/>
          </a:ln>
          <a:effectLst/>
        </p:spPr>
        <p:txBody>
          <a:bodyPr wrap="none">
            <a:spAutoFit/>
          </a:bodyPr>
          <a:lstStyle/>
          <a:p>
            <a:r>
              <a:rPr lang="en-US" sz="1400" dirty="0" smtClean="0">
                <a:solidFill>
                  <a:srgbClr val="6666FF"/>
                </a:solidFill>
                <a:effectLst/>
                <a:latin typeface="Arial" pitchFamily="34" charset="0"/>
                <a:cs typeface="Arial" pitchFamily="34" charset="0"/>
              </a:rPr>
              <a:t>ADCINT2</a:t>
            </a:r>
            <a:endParaRPr lang="en-US" sz="1400" dirty="0">
              <a:solidFill>
                <a:srgbClr val="6666FF"/>
              </a:solidFill>
              <a:effectLst/>
              <a:latin typeface="Arial" pitchFamily="34" charset="0"/>
              <a:cs typeface="Arial" pitchFamily="34" charset="0"/>
            </a:endParaRPr>
          </a:p>
        </p:txBody>
      </p:sp>
      <p:sp>
        <p:nvSpPr>
          <p:cNvPr id="305316" name="Text Box 164"/>
          <p:cNvSpPr txBox="1">
            <a:spLocks noChangeArrowheads="1"/>
          </p:cNvSpPr>
          <p:nvPr/>
        </p:nvSpPr>
        <p:spPr bwMode="auto">
          <a:xfrm flipH="1">
            <a:off x="141288" y="2031923"/>
            <a:ext cx="1598258"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Software Trigger</a:t>
            </a:r>
          </a:p>
        </p:txBody>
      </p:sp>
      <p:sp>
        <p:nvSpPr>
          <p:cNvPr id="305274" name="Rectangle 122"/>
          <p:cNvSpPr>
            <a:spLocks noChangeArrowheads="1"/>
          </p:cNvSpPr>
          <p:nvPr/>
        </p:nvSpPr>
        <p:spPr bwMode="auto">
          <a:xfrm flipH="1">
            <a:off x="6319838" y="2178635"/>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275" name="Text Box 123"/>
          <p:cNvSpPr txBox="1">
            <a:spLocks noChangeArrowheads="1"/>
          </p:cNvSpPr>
          <p:nvPr/>
        </p:nvSpPr>
        <p:spPr bwMode="auto">
          <a:xfrm flipH="1">
            <a:off x="6507119" y="2227978"/>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Result0</a:t>
            </a:r>
            <a:endParaRPr lang="en-US" sz="1600" dirty="0">
              <a:effectLst/>
              <a:latin typeface="Arial" pitchFamily="34" charset="0"/>
              <a:cs typeface="Arial" pitchFamily="34" charset="0"/>
            </a:endParaRPr>
          </a:p>
        </p:txBody>
      </p:sp>
      <p:sp>
        <p:nvSpPr>
          <p:cNvPr id="305323" name="Line 171"/>
          <p:cNvSpPr>
            <a:spLocks noChangeShapeType="1"/>
          </p:cNvSpPr>
          <p:nvPr/>
        </p:nvSpPr>
        <p:spPr bwMode="auto">
          <a:xfrm>
            <a:off x="5840413" y="2312910"/>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33" name="Rectangle 181"/>
          <p:cNvSpPr>
            <a:spLocks noChangeArrowheads="1"/>
          </p:cNvSpPr>
          <p:nvPr/>
        </p:nvSpPr>
        <p:spPr bwMode="auto">
          <a:xfrm flipH="1">
            <a:off x="3354388" y="2698673"/>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34" name="Text Box 182"/>
          <p:cNvSpPr txBox="1">
            <a:spLocks noChangeArrowheads="1"/>
          </p:cNvSpPr>
          <p:nvPr/>
        </p:nvSpPr>
        <p:spPr bwMode="auto">
          <a:xfrm flipH="1">
            <a:off x="3450492" y="2735185"/>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B1</a:t>
            </a:r>
            <a:endParaRPr lang="en-US" sz="1600" dirty="0">
              <a:effectLst/>
              <a:latin typeface="Arial" pitchFamily="34" charset="0"/>
              <a:cs typeface="Arial" pitchFamily="34" charset="0"/>
            </a:endParaRPr>
          </a:p>
        </p:txBody>
      </p:sp>
      <p:sp>
        <p:nvSpPr>
          <p:cNvPr id="305336" name="Rectangle 184"/>
          <p:cNvSpPr>
            <a:spLocks noChangeArrowheads="1"/>
          </p:cNvSpPr>
          <p:nvPr/>
        </p:nvSpPr>
        <p:spPr bwMode="auto">
          <a:xfrm flipH="1">
            <a:off x="4833938" y="2698673"/>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37" name="Text Box 185"/>
          <p:cNvSpPr txBox="1">
            <a:spLocks noChangeArrowheads="1"/>
          </p:cNvSpPr>
          <p:nvPr/>
        </p:nvSpPr>
        <p:spPr bwMode="auto">
          <a:xfrm flipH="1">
            <a:off x="4963706" y="2735185"/>
            <a:ext cx="740587"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7cycles</a:t>
            </a:r>
          </a:p>
        </p:txBody>
      </p:sp>
      <p:cxnSp>
        <p:nvCxnSpPr>
          <p:cNvPr id="305338" name="AutoShape 186"/>
          <p:cNvCxnSpPr>
            <a:cxnSpLocks noChangeShapeType="1"/>
            <a:stCxn id="305333" idx="1"/>
            <a:endCxn id="305336" idx="3"/>
          </p:cNvCxnSpPr>
          <p:nvPr/>
        </p:nvCxnSpPr>
        <p:spPr bwMode="auto">
          <a:xfrm>
            <a:off x="4352925" y="2930448"/>
            <a:ext cx="481012" cy="0"/>
          </a:xfrm>
          <a:prstGeom prst="straightConnector1">
            <a:avLst/>
          </a:prstGeom>
          <a:noFill/>
          <a:ln w="12700">
            <a:solidFill>
              <a:schemeClr val="tx1"/>
            </a:solidFill>
            <a:round/>
            <a:headEnd/>
            <a:tailEnd type="triangle" w="med" len="med"/>
          </a:ln>
          <a:effectLst/>
        </p:spPr>
      </p:cxnSp>
      <p:sp>
        <p:nvSpPr>
          <p:cNvPr id="305339" name="Line 187"/>
          <p:cNvSpPr>
            <a:spLocks noChangeShapeType="1"/>
          </p:cNvSpPr>
          <p:nvPr/>
        </p:nvSpPr>
        <p:spPr bwMode="auto">
          <a:xfrm>
            <a:off x="7424738" y="2927273"/>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40" name="Text Box 188"/>
          <p:cNvSpPr txBox="1">
            <a:spLocks noChangeArrowheads="1"/>
          </p:cNvSpPr>
          <p:nvPr/>
        </p:nvSpPr>
        <p:spPr bwMode="auto">
          <a:xfrm flipH="1">
            <a:off x="2577783" y="2693910"/>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SOC1</a:t>
            </a:r>
            <a:endParaRPr lang="en-US" sz="1400" dirty="0">
              <a:effectLst/>
              <a:latin typeface="Arial" pitchFamily="34" charset="0"/>
              <a:cs typeface="Arial" pitchFamily="34" charset="0"/>
            </a:endParaRPr>
          </a:p>
        </p:txBody>
      </p:sp>
      <p:sp>
        <p:nvSpPr>
          <p:cNvPr id="305341" name="Text Box 189"/>
          <p:cNvSpPr txBox="1">
            <a:spLocks noChangeArrowheads="1"/>
          </p:cNvSpPr>
          <p:nvPr/>
        </p:nvSpPr>
        <p:spPr bwMode="auto">
          <a:xfrm flipH="1">
            <a:off x="7762875" y="2785985"/>
            <a:ext cx="1188146" cy="264688"/>
          </a:xfrm>
          <a:prstGeom prst="rect">
            <a:avLst/>
          </a:prstGeom>
          <a:noFill/>
          <a:ln w="12700" algn="ctr">
            <a:noFill/>
            <a:miter lim="800000"/>
            <a:headEnd type="none" w="sm" len="sm"/>
            <a:tailEnd type="none" w="sm" len="sm"/>
          </a:ln>
          <a:effectLst/>
        </p:spPr>
        <p:txBody>
          <a:bodyPr wrap="none">
            <a:spAutoFit/>
          </a:bodyPr>
          <a:lstStyle/>
          <a:p>
            <a:r>
              <a:rPr lang="en-US" sz="1400">
                <a:effectLst/>
                <a:latin typeface="Arial" pitchFamily="34" charset="0"/>
                <a:cs typeface="Arial" pitchFamily="34" charset="0"/>
              </a:rPr>
              <a:t>no interrupt</a:t>
            </a:r>
          </a:p>
        </p:txBody>
      </p:sp>
      <p:sp>
        <p:nvSpPr>
          <p:cNvPr id="305344" name="Rectangle 192"/>
          <p:cNvSpPr>
            <a:spLocks noChangeArrowheads="1"/>
          </p:cNvSpPr>
          <p:nvPr/>
        </p:nvSpPr>
        <p:spPr bwMode="auto">
          <a:xfrm flipH="1">
            <a:off x="6310313" y="2792998"/>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45" name="Text Box 193"/>
          <p:cNvSpPr txBox="1">
            <a:spLocks noChangeArrowheads="1"/>
          </p:cNvSpPr>
          <p:nvPr/>
        </p:nvSpPr>
        <p:spPr bwMode="auto">
          <a:xfrm flipH="1">
            <a:off x="6507119" y="2830208"/>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Result1</a:t>
            </a:r>
            <a:endParaRPr lang="en-US" sz="1600" dirty="0">
              <a:effectLst/>
              <a:latin typeface="Arial" pitchFamily="34" charset="0"/>
              <a:cs typeface="Arial" pitchFamily="34" charset="0"/>
            </a:endParaRPr>
          </a:p>
        </p:txBody>
      </p:sp>
      <p:sp>
        <p:nvSpPr>
          <p:cNvPr id="305349" name="Line 197"/>
          <p:cNvSpPr>
            <a:spLocks noChangeShapeType="1"/>
          </p:cNvSpPr>
          <p:nvPr/>
        </p:nvSpPr>
        <p:spPr bwMode="auto">
          <a:xfrm>
            <a:off x="5830888" y="2927273"/>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51" name="Rectangle 199"/>
          <p:cNvSpPr>
            <a:spLocks noChangeArrowheads="1"/>
          </p:cNvSpPr>
          <p:nvPr/>
        </p:nvSpPr>
        <p:spPr bwMode="auto">
          <a:xfrm flipH="1">
            <a:off x="3344863" y="3313035"/>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52" name="Text Box 200"/>
          <p:cNvSpPr txBox="1">
            <a:spLocks noChangeArrowheads="1"/>
          </p:cNvSpPr>
          <p:nvPr/>
        </p:nvSpPr>
        <p:spPr bwMode="auto">
          <a:xfrm flipH="1">
            <a:off x="3440967" y="3349548"/>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B2</a:t>
            </a:r>
            <a:endParaRPr lang="en-US" sz="1600" dirty="0">
              <a:effectLst/>
              <a:latin typeface="Arial" pitchFamily="34" charset="0"/>
              <a:cs typeface="Arial" pitchFamily="34" charset="0"/>
            </a:endParaRPr>
          </a:p>
        </p:txBody>
      </p:sp>
      <p:sp>
        <p:nvSpPr>
          <p:cNvPr id="305354" name="Rectangle 202"/>
          <p:cNvSpPr>
            <a:spLocks noChangeArrowheads="1"/>
          </p:cNvSpPr>
          <p:nvPr/>
        </p:nvSpPr>
        <p:spPr bwMode="auto">
          <a:xfrm flipH="1">
            <a:off x="4824413" y="3313035"/>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55" name="Text Box 203"/>
          <p:cNvSpPr txBox="1">
            <a:spLocks noChangeArrowheads="1"/>
          </p:cNvSpPr>
          <p:nvPr/>
        </p:nvSpPr>
        <p:spPr bwMode="auto">
          <a:xfrm flipH="1">
            <a:off x="4925327" y="3349548"/>
            <a:ext cx="798295"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cxnSp>
        <p:nvCxnSpPr>
          <p:cNvPr id="305356" name="AutoShape 204"/>
          <p:cNvCxnSpPr>
            <a:cxnSpLocks noChangeShapeType="1"/>
            <a:stCxn id="305351" idx="1"/>
            <a:endCxn id="305354" idx="3"/>
          </p:cNvCxnSpPr>
          <p:nvPr/>
        </p:nvCxnSpPr>
        <p:spPr bwMode="auto">
          <a:xfrm>
            <a:off x="4343400" y="3544810"/>
            <a:ext cx="481012" cy="0"/>
          </a:xfrm>
          <a:prstGeom prst="straightConnector1">
            <a:avLst/>
          </a:prstGeom>
          <a:noFill/>
          <a:ln w="12700">
            <a:solidFill>
              <a:schemeClr val="tx1"/>
            </a:solidFill>
            <a:round/>
            <a:headEnd/>
            <a:tailEnd type="triangle" w="med" len="med"/>
          </a:ln>
          <a:effectLst/>
        </p:spPr>
      </p:cxnSp>
      <p:sp>
        <p:nvSpPr>
          <p:cNvPr id="305357" name="Line 205"/>
          <p:cNvSpPr>
            <a:spLocks noChangeShapeType="1"/>
          </p:cNvSpPr>
          <p:nvPr/>
        </p:nvSpPr>
        <p:spPr bwMode="auto">
          <a:xfrm>
            <a:off x="7415213" y="3541635"/>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58" name="Text Box 206"/>
          <p:cNvSpPr txBox="1">
            <a:spLocks noChangeArrowheads="1"/>
          </p:cNvSpPr>
          <p:nvPr/>
        </p:nvSpPr>
        <p:spPr bwMode="auto">
          <a:xfrm flipH="1">
            <a:off x="2577783" y="3308273"/>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SOC2</a:t>
            </a:r>
            <a:endParaRPr lang="en-US" sz="1400" dirty="0">
              <a:effectLst/>
              <a:latin typeface="Arial" pitchFamily="34" charset="0"/>
              <a:cs typeface="Arial" pitchFamily="34" charset="0"/>
            </a:endParaRPr>
          </a:p>
        </p:txBody>
      </p:sp>
      <p:sp>
        <p:nvSpPr>
          <p:cNvPr id="305359" name="Text Box 207"/>
          <p:cNvSpPr txBox="1">
            <a:spLocks noChangeArrowheads="1"/>
          </p:cNvSpPr>
          <p:nvPr/>
        </p:nvSpPr>
        <p:spPr bwMode="auto">
          <a:xfrm flipH="1">
            <a:off x="7753350" y="4028630"/>
            <a:ext cx="1188146"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no interrupt</a:t>
            </a:r>
          </a:p>
        </p:txBody>
      </p:sp>
      <p:sp>
        <p:nvSpPr>
          <p:cNvPr id="305362" name="Rectangle 210"/>
          <p:cNvSpPr>
            <a:spLocks noChangeArrowheads="1"/>
          </p:cNvSpPr>
          <p:nvPr/>
        </p:nvSpPr>
        <p:spPr bwMode="auto">
          <a:xfrm flipH="1">
            <a:off x="6300788" y="3407360"/>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63" name="Text Box 211"/>
          <p:cNvSpPr txBox="1">
            <a:spLocks noChangeArrowheads="1"/>
          </p:cNvSpPr>
          <p:nvPr/>
        </p:nvSpPr>
        <p:spPr bwMode="auto">
          <a:xfrm flipH="1">
            <a:off x="6507119" y="3454730"/>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Result2</a:t>
            </a:r>
            <a:endParaRPr lang="en-US" sz="1600" dirty="0">
              <a:effectLst/>
              <a:latin typeface="Arial" pitchFamily="34" charset="0"/>
              <a:cs typeface="Arial" pitchFamily="34" charset="0"/>
            </a:endParaRPr>
          </a:p>
        </p:txBody>
      </p:sp>
      <p:sp>
        <p:nvSpPr>
          <p:cNvPr id="305367" name="Line 215"/>
          <p:cNvSpPr>
            <a:spLocks noChangeShapeType="1"/>
          </p:cNvSpPr>
          <p:nvPr/>
        </p:nvSpPr>
        <p:spPr bwMode="auto">
          <a:xfrm>
            <a:off x="5821363" y="3541635"/>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69" name="Rectangle 217"/>
          <p:cNvSpPr>
            <a:spLocks noChangeArrowheads="1"/>
          </p:cNvSpPr>
          <p:nvPr/>
        </p:nvSpPr>
        <p:spPr bwMode="auto">
          <a:xfrm flipH="1">
            <a:off x="3335338" y="3927398"/>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70" name="Text Box 218"/>
          <p:cNvSpPr txBox="1">
            <a:spLocks noChangeArrowheads="1"/>
          </p:cNvSpPr>
          <p:nvPr/>
        </p:nvSpPr>
        <p:spPr bwMode="auto">
          <a:xfrm flipH="1">
            <a:off x="3431442" y="3963910"/>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B3</a:t>
            </a:r>
            <a:endParaRPr lang="en-US" sz="1600" dirty="0">
              <a:effectLst/>
              <a:latin typeface="Arial" pitchFamily="34" charset="0"/>
              <a:cs typeface="Arial" pitchFamily="34" charset="0"/>
            </a:endParaRPr>
          </a:p>
        </p:txBody>
      </p:sp>
      <p:sp>
        <p:nvSpPr>
          <p:cNvPr id="305372" name="Rectangle 220"/>
          <p:cNvSpPr>
            <a:spLocks noChangeArrowheads="1"/>
          </p:cNvSpPr>
          <p:nvPr/>
        </p:nvSpPr>
        <p:spPr bwMode="auto">
          <a:xfrm flipH="1">
            <a:off x="4814888" y="3927398"/>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73" name="Text Box 221"/>
          <p:cNvSpPr txBox="1">
            <a:spLocks noChangeArrowheads="1"/>
          </p:cNvSpPr>
          <p:nvPr/>
        </p:nvSpPr>
        <p:spPr bwMode="auto">
          <a:xfrm flipH="1">
            <a:off x="4918977" y="3963910"/>
            <a:ext cx="798295"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cxnSp>
        <p:nvCxnSpPr>
          <p:cNvPr id="305374" name="AutoShape 222"/>
          <p:cNvCxnSpPr>
            <a:cxnSpLocks noChangeShapeType="1"/>
            <a:stCxn id="305369" idx="1"/>
            <a:endCxn id="305372" idx="3"/>
          </p:cNvCxnSpPr>
          <p:nvPr/>
        </p:nvCxnSpPr>
        <p:spPr bwMode="auto">
          <a:xfrm>
            <a:off x="4333875" y="4159173"/>
            <a:ext cx="481012" cy="0"/>
          </a:xfrm>
          <a:prstGeom prst="straightConnector1">
            <a:avLst/>
          </a:prstGeom>
          <a:noFill/>
          <a:ln w="12700">
            <a:solidFill>
              <a:schemeClr val="tx1"/>
            </a:solidFill>
            <a:round/>
            <a:headEnd/>
            <a:tailEnd type="triangle" w="med" len="med"/>
          </a:ln>
          <a:effectLst/>
        </p:spPr>
      </p:cxnSp>
      <p:sp>
        <p:nvSpPr>
          <p:cNvPr id="305375" name="Line 223"/>
          <p:cNvSpPr>
            <a:spLocks noChangeShapeType="1"/>
          </p:cNvSpPr>
          <p:nvPr/>
        </p:nvSpPr>
        <p:spPr bwMode="auto">
          <a:xfrm>
            <a:off x="7405688" y="4155998"/>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76" name="Text Box 224"/>
          <p:cNvSpPr txBox="1">
            <a:spLocks noChangeArrowheads="1"/>
          </p:cNvSpPr>
          <p:nvPr/>
        </p:nvSpPr>
        <p:spPr bwMode="auto">
          <a:xfrm flipH="1">
            <a:off x="2577783" y="3922635"/>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SOC3</a:t>
            </a:r>
            <a:endParaRPr lang="en-US" sz="1400" dirty="0">
              <a:effectLst/>
              <a:latin typeface="Arial" pitchFamily="34" charset="0"/>
              <a:cs typeface="Arial" pitchFamily="34" charset="0"/>
            </a:endParaRPr>
          </a:p>
        </p:txBody>
      </p:sp>
      <p:sp>
        <p:nvSpPr>
          <p:cNvPr id="305380" name="Rectangle 228"/>
          <p:cNvSpPr>
            <a:spLocks noChangeArrowheads="1"/>
          </p:cNvSpPr>
          <p:nvPr/>
        </p:nvSpPr>
        <p:spPr bwMode="auto">
          <a:xfrm flipH="1">
            <a:off x="6291263" y="4021723"/>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81" name="Text Box 229"/>
          <p:cNvSpPr txBox="1">
            <a:spLocks noChangeArrowheads="1"/>
          </p:cNvSpPr>
          <p:nvPr/>
        </p:nvSpPr>
        <p:spPr bwMode="auto">
          <a:xfrm flipH="1">
            <a:off x="6507119" y="4069093"/>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Result3</a:t>
            </a:r>
            <a:endParaRPr lang="en-US" sz="1600" dirty="0">
              <a:effectLst/>
              <a:latin typeface="Arial" pitchFamily="34" charset="0"/>
              <a:cs typeface="Arial" pitchFamily="34" charset="0"/>
            </a:endParaRPr>
          </a:p>
        </p:txBody>
      </p:sp>
      <p:sp>
        <p:nvSpPr>
          <p:cNvPr id="305385" name="Line 233"/>
          <p:cNvSpPr>
            <a:spLocks noChangeShapeType="1"/>
          </p:cNvSpPr>
          <p:nvPr/>
        </p:nvSpPr>
        <p:spPr bwMode="auto">
          <a:xfrm>
            <a:off x="5811838" y="4155998"/>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87" name="Rectangle 235"/>
          <p:cNvSpPr>
            <a:spLocks noChangeArrowheads="1"/>
          </p:cNvSpPr>
          <p:nvPr/>
        </p:nvSpPr>
        <p:spPr bwMode="auto">
          <a:xfrm flipH="1">
            <a:off x="3325813" y="4541760"/>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88" name="Text Box 236"/>
          <p:cNvSpPr txBox="1">
            <a:spLocks noChangeArrowheads="1"/>
          </p:cNvSpPr>
          <p:nvPr/>
        </p:nvSpPr>
        <p:spPr bwMode="auto">
          <a:xfrm flipH="1">
            <a:off x="3421917" y="4578273"/>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B4</a:t>
            </a:r>
            <a:endParaRPr lang="en-US" sz="1600" dirty="0">
              <a:effectLst/>
              <a:latin typeface="Arial" pitchFamily="34" charset="0"/>
              <a:cs typeface="Arial" pitchFamily="34" charset="0"/>
            </a:endParaRPr>
          </a:p>
        </p:txBody>
      </p:sp>
      <p:sp>
        <p:nvSpPr>
          <p:cNvPr id="305390" name="Rectangle 238"/>
          <p:cNvSpPr>
            <a:spLocks noChangeArrowheads="1"/>
          </p:cNvSpPr>
          <p:nvPr/>
        </p:nvSpPr>
        <p:spPr bwMode="auto">
          <a:xfrm flipH="1">
            <a:off x="4805363" y="4541760"/>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91" name="Text Box 239"/>
          <p:cNvSpPr txBox="1">
            <a:spLocks noChangeArrowheads="1"/>
          </p:cNvSpPr>
          <p:nvPr/>
        </p:nvSpPr>
        <p:spPr bwMode="auto">
          <a:xfrm flipH="1">
            <a:off x="4903102" y="4578273"/>
            <a:ext cx="798295"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cxnSp>
        <p:nvCxnSpPr>
          <p:cNvPr id="305392" name="AutoShape 240"/>
          <p:cNvCxnSpPr>
            <a:cxnSpLocks noChangeShapeType="1"/>
            <a:stCxn id="305387" idx="1"/>
            <a:endCxn id="305390" idx="3"/>
          </p:cNvCxnSpPr>
          <p:nvPr/>
        </p:nvCxnSpPr>
        <p:spPr bwMode="auto">
          <a:xfrm>
            <a:off x="4324350" y="4773535"/>
            <a:ext cx="481012" cy="0"/>
          </a:xfrm>
          <a:prstGeom prst="straightConnector1">
            <a:avLst/>
          </a:prstGeom>
          <a:noFill/>
          <a:ln w="12700">
            <a:solidFill>
              <a:schemeClr val="tx1"/>
            </a:solidFill>
            <a:round/>
            <a:headEnd/>
            <a:tailEnd type="triangle" w="med" len="med"/>
          </a:ln>
          <a:effectLst/>
        </p:spPr>
      </p:cxnSp>
      <p:sp>
        <p:nvSpPr>
          <p:cNvPr id="305393" name="Line 241"/>
          <p:cNvSpPr>
            <a:spLocks noChangeShapeType="1"/>
          </p:cNvSpPr>
          <p:nvPr/>
        </p:nvSpPr>
        <p:spPr bwMode="auto">
          <a:xfrm>
            <a:off x="7396163" y="4770360"/>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394" name="Text Box 242"/>
          <p:cNvSpPr txBox="1">
            <a:spLocks noChangeArrowheads="1"/>
          </p:cNvSpPr>
          <p:nvPr/>
        </p:nvSpPr>
        <p:spPr bwMode="auto">
          <a:xfrm flipH="1">
            <a:off x="2577783" y="4536998"/>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SOC4</a:t>
            </a:r>
            <a:endParaRPr lang="en-US" sz="1400" dirty="0">
              <a:effectLst/>
              <a:latin typeface="Arial" pitchFamily="34" charset="0"/>
              <a:cs typeface="Arial" pitchFamily="34" charset="0"/>
            </a:endParaRPr>
          </a:p>
        </p:txBody>
      </p:sp>
      <p:sp>
        <p:nvSpPr>
          <p:cNvPr id="305395" name="Text Box 243"/>
          <p:cNvSpPr txBox="1">
            <a:spLocks noChangeArrowheads="1"/>
          </p:cNvSpPr>
          <p:nvPr/>
        </p:nvSpPr>
        <p:spPr bwMode="auto">
          <a:xfrm flipH="1">
            <a:off x="7734300" y="4629073"/>
            <a:ext cx="1188146"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no interrupt</a:t>
            </a:r>
          </a:p>
        </p:txBody>
      </p:sp>
      <p:sp>
        <p:nvSpPr>
          <p:cNvPr id="305398" name="Rectangle 246"/>
          <p:cNvSpPr>
            <a:spLocks noChangeArrowheads="1"/>
          </p:cNvSpPr>
          <p:nvPr/>
        </p:nvSpPr>
        <p:spPr bwMode="auto">
          <a:xfrm flipH="1">
            <a:off x="6281738" y="4636085"/>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399" name="Text Box 247"/>
          <p:cNvSpPr txBox="1">
            <a:spLocks noChangeArrowheads="1"/>
          </p:cNvSpPr>
          <p:nvPr/>
        </p:nvSpPr>
        <p:spPr bwMode="auto">
          <a:xfrm flipH="1">
            <a:off x="6507119" y="4683455"/>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Result4</a:t>
            </a:r>
            <a:endParaRPr lang="en-US" sz="1600" dirty="0">
              <a:effectLst/>
              <a:latin typeface="Arial" pitchFamily="34" charset="0"/>
              <a:cs typeface="Arial" pitchFamily="34" charset="0"/>
            </a:endParaRPr>
          </a:p>
        </p:txBody>
      </p:sp>
      <p:sp>
        <p:nvSpPr>
          <p:cNvPr id="305403" name="Line 251"/>
          <p:cNvSpPr>
            <a:spLocks noChangeShapeType="1"/>
          </p:cNvSpPr>
          <p:nvPr/>
        </p:nvSpPr>
        <p:spPr bwMode="auto">
          <a:xfrm>
            <a:off x="5802313" y="4770360"/>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05" name="Rectangle 253"/>
          <p:cNvSpPr>
            <a:spLocks noChangeArrowheads="1"/>
          </p:cNvSpPr>
          <p:nvPr/>
        </p:nvSpPr>
        <p:spPr bwMode="auto">
          <a:xfrm flipH="1">
            <a:off x="3316288" y="5156123"/>
            <a:ext cx="998537" cy="461962"/>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406" name="Text Box 254"/>
          <p:cNvSpPr txBox="1">
            <a:spLocks noChangeArrowheads="1"/>
          </p:cNvSpPr>
          <p:nvPr/>
        </p:nvSpPr>
        <p:spPr bwMode="auto">
          <a:xfrm flipH="1">
            <a:off x="3412392" y="5192635"/>
            <a:ext cx="807913" cy="393954"/>
          </a:xfrm>
          <a:prstGeom prst="rect">
            <a:avLst/>
          </a:prstGeom>
          <a:solidFill>
            <a:schemeClr val="accent3"/>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dirty="0">
                <a:effectLst/>
                <a:latin typeface="Arial" pitchFamily="34" charset="0"/>
                <a:cs typeface="Arial" pitchFamily="34" charset="0"/>
              </a:rPr>
              <a:t>Channel</a:t>
            </a:r>
          </a:p>
          <a:p>
            <a:pPr algn="ctr">
              <a:spcBef>
                <a:spcPct val="0"/>
              </a:spcBef>
            </a:pPr>
            <a:r>
              <a:rPr lang="en-US" sz="1600" dirty="0" smtClean="0">
                <a:effectLst/>
                <a:latin typeface="Arial" pitchFamily="34" charset="0"/>
                <a:cs typeface="Arial" pitchFamily="34" charset="0"/>
              </a:rPr>
              <a:t>B5</a:t>
            </a:r>
            <a:endParaRPr lang="en-US" sz="1600" dirty="0">
              <a:effectLst/>
              <a:latin typeface="Arial" pitchFamily="34" charset="0"/>
              <a:cs typeface="Arial" pitchFamily="34" charset="0"/>
            </a:endParaRPr>
          </a:p>
        </p:txBody>
      </p:sp>
      <p:sp>
        <p:nvSpPr>
          <p:cNvPr id="305408" name="Rectangle 256"/>
          <p:cNvSpPr>
            <a:spLocks noChangeArrowheads="1"/>
          </p:cNvSpPr>
          <p:nvPr/>
        </p:nvSpPr>
        <p:spPr bwMode="auto">
          <a:xfrm flipH="1">
            <a:off x="4795838" y="5156123"/>
            <a:ext cx="998537" cy="461962"/>
          </a:xfrm>
          <a:prstGeom prst="rect">
            <a:avLst/>
          </a:prstGeom>
          <a:solidFill>
            <a:schemeClr val="accent2"/>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409" name="Text Box 257"/>
          <p:cNvSpPr txBox="1">
            <a:spLocks noChangeArrowheads="1"/>
          </p:cNvSpPr>
          <p:nvPr/>
        </p:nvSpPr>
        <p:spPr bwMode="auto">
          <a:xfrm flipH="1">
            <a:off x="4896752" y="5192635"/>
            <a:ext cx="798295" cy="393954"/>
          </a:xfrm>
          <a:prstGeom prst="rect">
            <a:avLst/>
          </a:prstGeom>
          <a:solidFill>
            <a:schemeClr val="accent2"/>
          </a:solidFill>
          <a:ln w="12700" algn="ctr">
            <a:noFill/>
            <a:miter lim="800000"/>
            <a:headEnd type="none" w="sm" len="sm"/>
            <a:tailEnd type="none" w="sm" len="sm"/>
          </a:ln>
          <a:effectLst/>
        </p:spPr>
        <p:txBody>
          <a:bodyPr wrap="none" lIns="0" tIns="0" rIns="0" bIns="0">
            <a:spAutoFit/>
          </a:bodyPr>
          <a:lstStyle/>
          <a:p>
            <a:pPr algn="ctr">
              <a:spcBef>
                <a:spcPct val="0"/>
              </a:spcBef>
            </a:pPr>
            <a:r>
              <a:rPr lang="en-US" sz="1600">
                <a:effectLst/>
                <a:latin typeface="Arial" pitchFamily="34" charset="0"/>
                <a:cs typeface="Arial" pitchFamily="34" charset="0"/>
              </a:rPr>
              <a:t>Sample</a:t>
            </a:r>
          </a:p>
          <a:p>
            <a:pPr algn="ctr">
              <a:spcBef>
                <a:spcPct val="0"/>
              </a:spcBef>
            </a:pPr>
            <a:r>
              <a:rPr lang="en-US" sz="1600">
                <a:effectLst/>
                <a:latin typeface="Arial" pitchFamily="34" charset="0"/>
                <a:cs typeface="Arial" pitchFamily="34" charset="0"/>
              </a:rPr>
              <a:t>7 cycles</a:t>
            </a:r>
          </a:p>
        </p:txBody>
      </p:sp>
      <p:cxnSp>
        <p:nvCxnSpPr>
          <p:cNvPr id="305410" name="AutoShape 258"/>
          <p:cNvCxnSpPr>
            <a:cxnSpLocks noChangeShapeType="1"/>
            <a:stCxn id="305405" idx="1"/>
            <a:endCxn id="305408" idx="3"/>
          </p:cNvCxnSpPr>
          <p:nvPr/>
        </p:nvCxnSpPr>
        <p:spPr bwMode="auto">
          <a:xfrm>
            <a:off x="4314825" y="5387898"/>
            <a:ext cx="481012" cy="0"/>
          </a:xfrm>
          <a:prstGeom prst="straightConnector1">
            <a:avLst/>
          </a:prstGeom>
          <a:noFill/>
          <a:ln w="12700">
            <a:solidFill>
              <a:schemeClr val="tx1"/>
            </a:solidFill>
            <a:round/>
            <a:headEnd/>
            <a:tailEnd type="triangle" w="med" len="med"/>
          </a:ln>
          <a:effectLst/>
        </p:spPr>
      </p:cxnSp>
      <p:sp>
        <p:nvSpPr>
          <p:cNvPr id="305411" name="Line 259"/>
          <p:cNvSpPr>
            <a:spLocks noChangeShapeType="1"/>
          </p:cNvSpPr>
          <p:nvPr/>
        </p:nvSpPr>
        <p:spPr bwMode="auto">
          <a:xfrm>
            <a:off x="7386638" y="5384723"/>
            <a:ext cx="38417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12" name="Text Box 260"/>
          <p:cNvSpPr txBox="1">
            <a:spLocks noChangeArrowheads="1"/>
          </p:cNvSpPr>
          <p:nvPr/>
        </p:nvSpPr>
        <p:spPr bwMode="auto">
          <a:xfrm flipH="1">
            <a:off x="2577783" y="5151360"/>
            <a:ext cx="673582"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SOC5</a:t>
            </a:r>
            <a:endParaRPr lang="en-US" sz="1400" dirty="0">
              <a:effectLst/>
              <a:latin typeface="Arial" pitchFamily="34" charset="0"/>
              <a:cs typeface="Arial" pitchFamily="34" charset="0"/>
            </a:endParaRPr>
          </a:p>
        </p:txBody>
      </p:sp>
      <p:sp>
        <p:nvSpPr>
          <p:cNvPr id="305416" name="Rectangle 264"/>
          <p:cNvSpPr>
            <a:spLocks noChangeArrowheads="1"/>
          </p:cNvSpPr>
          <p:nvPr/>
        </p:nvSpPr>
        <p:spPr bwMode="auto">
          <a:xfrm flipH="1">
            <a:off x="6272213" y="5250448"/>
            <a:ext cx="1114425" cy="268287"/>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05417" name="Text Box 265"/>
          <p:cNvSpPr txBox="1">
            <a:spLocks noChangeArrowheads="1"/>
          </p:cNvSpPr>
          <p:nvPr/>
        </p:nvSpPr>
        <p:spPr bwMode="auto">
          <a:xfrm flipH="1">
            <a:off x="6507119" y="5300664"/>
            <a:ext cx="740587" cy="196977"/>
          </a:xfrm>
          <a:prstGeom prst="rect">
            <a:avLst/>
          </a:prstGeom>
          <a:noFill/>
          <a:ln w="12700" algn="ctr">
            <a:noFill/>
            <a:miter lim="800000"/>
            <a:headEnd type="none" w="sm" len="sm"/>
            <a:tailEnd type="none" w="sm" len="sm"/>
          </a:ln>
          <a:effectLst/>
        </p:spPr>
        <p:txBody>
          <a:bodyPr wrap="none" lIns="0" tIns="0" rIns="0" bIns="0">
            <a:spAutoFit/>
          </a:bodyPr>
          <a:lstStyle/>
          <a:p>
            <a:r>
              <a:rPr lang="en-US" sz="1600" dirty="0" smtClean="0">
                <a:effectLst/>
                <a:latin typeface="Arial" pitchFamily="34" charset="0"/>
                <a:cs typeface="Arial" pitchFamily="34" charset="0"/>
              </a:rPr>
              <a:t>Result5</a:t>
            </a:r>
            <a:endParaRPr lang="en-US" sz="1600" dirty="0">
              <a:effectLst/>
              <a:latin typeface="Arial" pitchFamily="34" charset="0"/>
              <a:cs typeface="Arial" pitchFamily="34" charset="0"/>
            </a:endParaRPr>
          </a:p>
        </p:txBody>
      </p:sp>
      <p:sp>
        <p:nvSpPr>
          <p:cNvPr id="305421" name="Line 269"/>
          <p:cNvSpPr>
            <a:spLocks noChangeShapeType="1"/>
          </p:cNvSpPr>
          <p:nvPr/>
        </p:nvSpPr>
        <p:spPr bwMode="auto">
          <a:xfrm>
            <a:off x="5792788" y="5384723"/>
            <a:ext cx="47625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58" name="Line 306"/>
          <p:cNvSpPr>
            <a:spLocks noChangeShapeType="1"/>
          </p:cNvSpPr>
          <p:nvPr/>
        </p:nvSpPr>
        <p:spPr bwMode="auto">
          <a:xfrm>
            <a:off x="2532063" y="2936798"/>
            <a:ext cx="82232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59" name="Line 307"/>
          <p:cNvSpPr>
            <a:spLocks noChangeShapeType="1"/>
          </p:cNvSpPr>
          <p:nvPr/>
        </p:nvSpPr>
        <p:spPr bwMode="auto">
          <a:xfrm>
            <a:off x="2532063" y="3536873"/>
            <a:ext cx="81280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60" name="Line 308"/>
          <p:cNvSpPr>
            <a:spLocks noChangeShapeType="1"/>
          </p:cNvSpPr>
          <p:nvPr/>
        </p:nvSpPr>
        <p:spPr bwMode="auto">
          <a:xfrm>
            <a:off x="2460625" y="4151235"/>
            <a:ext cx="876300"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61" name="Line 309"/>
          <p:cNvSpPr>
            <a:spLocks noChangeShapeType="1"/>
          </p:cNvSpPr>
          <p:nvPr/>
        </p:nvSpPr>
        <p:spPr bwMode="auto">
          <a:xfrm>
            <a:off x="2536825" y="4784648"/>
            <a:ext cx="788987"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62" name="Line 310"/>
          <p:cNvSpPr>
            <a:spLocks noChangeShapeType="1"/>
          </p:cNvSpPr>
          <p:nvPr/>
        </p:nvSpPr>
        <p:spPr bwMode="auto">
          <a:xfrm>
            <a:off x="2532063" y="5418060"/>
            <a:ext cx="784225" cy="0"/>
          </a:xfrm>
          <a:prstGeom prst="line">
            <a:avLst/>
          </a:prstGeom>
          <a:noFill/>
          <a:ln w="12700">
            <a:solidFill>
              <a:schemeClr val="tx1"/>
            </a:solidFill>
            <a:round/>
            <a:headEnd/>
            <a:tailEnd type="triangle" w="med" len="med"/>
          </a:ln>
          <a:effectLst/>
        </p:spPr>
        <p:txBody>
          <a:bodyPr/>
          <a:lstStyle/>
          <a:p>
            <a:endParaRPr lang="en-US" sz="1600">
              <a:effectLst/>
              <a:latin typeface="Arial" pitchFamily="34" charset="0"/>
              <a:cs typeface="Arial" pitchFamily="34" charset="0"/>
            </a:endParaRPr>
          </a:p>
        </p:txBody>
      </p:sp>
      <p:sp>
        <p:nvSpPr>
          <p:cNvPr id="305468" name="Line 316"/>
          <p:cNvSpPr>
            <a:spLocks noChangeShapeType="1"/>
          </p:cNvSpPr>
          <p:nvPr/>
        </p:nvSpPr>
        <p:spPr bwMode="auto">
          <a:xfrm flipH="1" flipV="1">
            <a:off x="2538413" y="2317672"/>
            <a:ext cx="0" cy="1219201"/>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05469" name="Line 317"/>
          <p:cNvSpPr>
            <a:spLocks noChangeShapeType="1"/>
          </p:cNvSpPr>
          <p:nvPr/>
        </p:nvSpPr>
        <p:spPr bwMode="auto">
          <a:xfrm flipH="1">
            <a:off x="1693863" y="2177973"/>
            <a:ext cx="334962" cy="0"/>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05470" name="Line 318"/>
          <p:cNvSpPr>
            <a:spLocks noChangeShapeType="1"/>
          </p:cNvSpPr>
          <p:nvPr/>
        </p:nvSpPr>
        <p:spPr bwMode="auto">
          <a:xfrm flipH="1">
            <a:off x="1687513" y="2447848"/>
            <a:ext cx="334962" cy="0"/>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305471" name="Text Box 319"/>
          <p:cNvSpPr txBox="1">
            <a:spLocks noChangeArrowheads="1"/>
          </p:cNvSpPr>
          <p:nvPr/>
        </p:nvSpPr>
        <p:spPr bwMode="auto">
          <a:xfrm flipH="1">
            <a:off x="7748588" y="3414150"/>
            <a:ext cx="962123"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solidFill>
                  <a:srgbClr val="6666FF"/>
                </a:solidFill>
                <a:effectLst/>
                <a:latin typeface="Arial" pitchFamily="34" charset="0"/>
                <a:cs typeface="Arial" pitchFamily="34" charset="0"/>
              </a:rPr>
              <a:t>ADCINT1</a:t>
            </a:r>
            <a:endParaRPr lang="en-US" sz="1400" dirty="0">
              <a:solidFill>
                <a:srgbClr val="6666FF"/>
              </a:solidFill>
              <a:effectLst/>
              <a:latin typeface="Arial" pitchFamily="34" charset="0"/>
              <a:cs typeface="Arial" pitchFamily="34" charset="0"/>
            </a:endParaRPr>
          </a:p>
        </p:txBody>
      </p:sp>
      <p:sp>
        <p:nvSpPr>
          <p:cNvPr id="305472" name="Text Box 320"/>
          <p:cNvSpPr txBox="1">
            <a:spLocks noChangeArrowheads="1"/>
          </p:cNvSpPr>
          <p:nvPr/>
        </p:nvSpPr>
        <p:spPr bwMode="auto">
          <a:xfrm flipH="1">
            <a:off x="7697788" y="5261313"/>
            <a:ext cx="962123"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solidFill>
                  <a:srgbClr val="6666FF"/>
                </a:solidFill>
                <a:effectLst/>
                <a:latin typeface="Arial" pitchFamily="34" charset="0"/>
                <a:cs typeface="Arial" pitchFamily="34" charset="0"/>
              </a:rPr>
              <a:t>ADCINT2</a:t>
            </a:r>
            <a:endParaRPr lang="en-US" sz="1400" dirty="0">
              <a:solidFill>
                <a:srgbClr val="6666FF"/>
              </a:solidFill>
              <a:effectLst/>
              <a:latin typeface="Arial" pitchFamily="34" charset="0"/>
              <a:cs typeface="Arial" pitchFamily="34" charset="0"/>
            </a:endParaRPr>
          </a:p>
        </p:txBody>
      </p:sp>
      <p:sp>
        <p:nvSpPr>
          <p:cNvPr id="84" name="AutoShape 160"/>
          <p:cNvSpPr>
            <a:spLocks noChangeArrowheads="1"/>
          </p:cNvSpPr>
          <p:nvPr/>
        </p:nvSpPr>
        <p:spPr bwMode="auto">
          <a:xfrm flipH="1">
            <a:off x="1944110" y="3886193"/>
            <a:ext cx="538162" cy="541337"/>
          </a:xfrm>
          <a:prstGeom prst="moon">
            <a:avLst>
              <a:gd name="adj" fmla="val 80264"/>
            </a:avLst>
          </a:prstGeom>
          <a:solidFill>
            <a:schemeClr val="accent1"/>
          </a:solidFill>
          <a:ln w="19050">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85" name="Text Box 162"/>
          <p:cNvSpPr txBox="1">
            <a:spLocks noChangeArrowheads="1"/>
          </p:cNvSpPr>
          <p:nvPr/>
        </p:nvSpPr>
        <p:spPr bwMode="auto">
          <a:xfrm flipH="1">
            <a:off x="774123" y="4156068"/>
            <a:ext cx="962123"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solidFill>
                  <a:srgbClr val="6666FF"/>
                </a:solidFill>
                <a:effectLst/>
                <a:latin typeface="Arial" pitchFamily="34" charset="0"/>
                <a:cs typeface="Arial" pitchFamily="34" charset="0"/>
              </a:rPr>
              <a:t>ADCINT1</a:t>
            </a:r>
            <a:endParaRPr lang="en-US" sz="1400" dirty="0">
              <a:solidFill>
                <a:srgbClr val="6666FF"/>
              </a:solidFill>
              <a:effectLst/>
              <a:latin typeface="Arial" pitchFamily="34" charset="0"/>
              <a:cs typeface="Arial" pitchFamily="34" charset="0"/>
            </a:endParaRPr>
          </a:p>
        </p:txBody>
      </p:sp>
      <p:sp>
        <p:nvSpPr>
          <p:cNvPr id="86" name="Text Box 164"/>
          <p:cNvSpPr txBox="1">
            <a:spLocks noChangeArrowheads="1"/>
          </p:cNvSpPr>
          <p:nvPr/>
        </p:nvSpPr>
        <p:spPr bwMode="auto">
          <a:xfrm flipH="1">
            <a:off x="142298" y="3871906"/>
            <a:ext cx="1598258" cy="264688"/>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Software Trigger</a:t>
            </a:r>
          </a:p>
        </p:txBody>
      </p:sp>
      <p:sp>
        <p:nvSpPr>
          <p:cNvPr id="87" name="Line 317"/>
          <p:cNvSpPr>
            <a:spLocks noChangeShapeType="1"/>
          </p:cNvSpPr>
          <p:nvPr/>
        </p:nvSpPr>
        <p:spPr bwMode="auto">
          <a:xfrm flipH="1">
            <a:off x="1694873" y="4017956"/>
            <a:ext cx="334962" cy="0"/>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88" name="Line 318"/>
          <p:cNvSpPr>
            <a:spLocks noChangeShapeType="1"/>
          </p:cNvSpPr>
          <p:nvPr/>
        </p:nvSpPr>
        <p:spPr bwMode="auto">
          <a:xfrm flipH="1">
            <a:off x="1688523" y="4287831"/>
            <a:ext cx="334962" cy="0"/>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
        <p:nvSpPr>
          <p:cNvPr id="89" name="Line 316"/>
          <p:cNvSpPr>
            <a:spLocks noChangeShapeType="1"/>
          </p:cNvSpPr>
          <p:nvPr/>
        </p:nvSpPr>
        <p:spPr bwMode="auto">
          <a:xfrm flipH="1" flipV="1">
            <a:off x="2536535" y="4158692"/>
            <a:ext cx="0" cy="1259367"/>
          </a:xfrm>
          <a:prstGeom prst="line">
            <a:avLst/>
          </a:prstGeom>
          <a:noFill/>
          <a:ln w="12700">
            <a:solidFill>
              <a:schemeClr val="tx1"/>
            </a:solidFill>
            <a:round/>
            <a:headEnd type="none" w="sm" len="sm"/>
            <a:tailEnd type="none" w="sm" len="sm"/>
          </a:ln>
          <a:effectLst/>
        </p:spPr>
        <p:txBody>
          <a:bodyPr/>
          <a:lstStyle/>
          <a:p>
            <a:endParaRPr lang="en-US" sz="1600">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63051444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a:xfrm>
            <a:off x="0" y="10955"/>
            <a:ext cx="9144000" cy="609600"/>
          </a:xfrm>
        </p:spPr>
        <p:txBody>
          <a:bodyPr>
            <a:noAutofit/>
          </a:bodyPr>
          <a:lstStyle/>
          <a:p>
            <a:r>
              <a:rPr lang="en-US" dirty="0"/>
              <a:t>ADC Conversion Priority</a:t>
            </a:r>
          </a:p>
        </p:txBody>
      </p:sp>
      <p:sp>
        <p:nvSpPr>
          <p:cNvPr id="345117" name="Rectangle 29"/>
          <p:cNvSpPr>
            <a:spLocks noGrp="1" noChangeArrowheads="1"/>
          </p:cNvSpPr>
          <p:nvPr>
            <p:ph idx="1"/>
          </p:nvPr>
        </p:nvSpPr>
        <p:spPr>
          <a:xfrm>
            <a:off x="167958" y="794385"/>
            <a:ext cx="8813482" cy="882015"/>
          </a:xfrm>
        </p:spPr>
        <p:txBody>
          <a:bodyPr>
            <a:noAutofit/>
          </a:bodyPr>
          <a:lstStyle/>
          <a:p>
            <a:r>
              <a:rPr lang="en-US" sz="2400" i="1" dirty="0"/>
              <a:t>When multiple SOC flags are set at the same time – priority determines the order in which they are converted</a:t>
            </a:r>
          </a:p>
        </p:txBody>
      </p:sp>
      <p:sp>
        <p:nvSpPr>
          <p:cNvPr id="345118" name="Rectangle 30"/>
          <p:cNvSpPr>
            <a:spLocks noChangeArrowheads="1"/>
          </p:cNvSpPr>
          <p:nvPr/>
        </p:nvSpPr>
        <p:spPr bwMode="auto">
          <a:xfrm>
            <a:off x="587376" y="1803083"/>
            <a:ext cx="8027988" cy="1086803"/>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dirty="0">
              <a:effectLst/>
              <a:latin typeface="Arial" pitchFamily="34" charset="0"/>
              <a:cs typeface="Arial" pitchFamily="34" charset="0"/>
            </a:endParaRPr>
          </a:p>
        </p:txBody>
      </p:sp>
      <p:sp>
        <p:nvSpPr>
          <p:cNvPr id="345119" name="Rectangle 31"/>
          <p:cNvSpPr>
            <a:spLocks noChangeArrowheads="1"/>
          </p:cNvSpPr>
          <p:nvPr/>
        </p:nvSpPr>
        <p:spPr bwMode="auto">
          <a:xfrm>
            <a:off x="587375" y="3007678"/>
            <a:ext cx="8027988" cy="1838007"/>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dirty="0">
              <a:effectLst/>
              <a:latin typeface="Arial" pitchFamily="34" charset="0"/>
              <a:cs typeface="Arial" pitchFamily="34" charset="0"/>
            </a:endParaRPr>
          </a:p>
        </p:txBody>
      </p:sp>
      <p:sp>
        <p:nvSpPr>
          <p:cNvPr id="345121" name="Rectangle 33"/>
          <p:cNvSpPr>
            <a:spLocks noChangeArrowheads="1"/>
          </p:cNvSpPr>
          <p:nvPr/>
        </p:nvSpPr>
        <p:spPr bwMode="auto">
          <a:xfrm>
            <a:off x="627063" y="3072448"/>
            <a:ext cx="7872413" cy="1773237"/>
          </a:xfrm>
          <a:prstGeom prst="rect">
            <a:avLst/>
          </a:prstGeom>
          <a:noFill/>
          <a:ln w="9525">
            <a:noFill/>
            <a:miter lim="800000"/>
            <a:headEnd/>
            <a:tailEnd/>
          </a:ln>
          <a:effectLst/>
        </p:spPr>
        <p:txBody>
          <a:bodyPr lIns="0" tIns="0" rIns="0" bIns="0" anchorCtr="1">
            <a:spAutoFit/>
          </a:bodyPr>
          <a:lstStyle/>
          <a:p>
            <a:pPr marL="552450" indent="-552450">
              <a:spcBef>
                <a:spcPct val="40000"/>
              </a:spcBef>
              <a:buClr>
                <a:schemeClr val="tx2"/>
              </a:buClr>
              <a:buSzPct val="75000"/>
              <a:buFont typeface="Wingdings" pitchFamily="2" charset="2"/>
              <a:buChar char="u"/>
            </a:pPr>
            <a:r>
              <a:rPr lang="en-US" sz="2400" dirty="0">
                <a:effectLst/>
                <a:latin typeface="Arial" pitchFamily="34" charset="0"/>
                <a:cs typeface="Arial" pitchFamily="34" charset="0"/>
              </a:rPr>
              <a:t>High Priority</a:t>
            </a:r>
          </a:p>
          <a:p>
            <a:pPr marL="971550" lvl="1" indent="-304800">
              <a:spcBef>
                <a:spcPct val="40000"/>
              </a:spcBef>
              <a:buClr>
                <a:schemeClr val="tx2"/>
              </a:buClr>
              <a:buSzPct val="75000"/>
              <a:buFont typeface="Wingdings" pitchFamily="2" charset="2"/>
              <a:buChar char="w"/>
            </a:pPr>
            <a:r>
              <a:rPr lang="en-US" sz="2000" dirty="0">
                <a:effectLst/>
                <a:latin typeface="Arial" pitchFamily="34" charset="0"/>
                <a:cs typeface="Arial" pitchFamily="34" charset="0"/>
              </a:rPr>
              <a:t>High priority SOC will interrupt the round robin wheel after current conversion completes and insert itself as the next conversion</a:t>
            </a:r>
          </a:p>
          <a:p>
            <a:pPr marL="971550" lvl="1" indent="-304800">
              <a:spcBef>
                <a:spcPct val="40000"/>
              </a:spcBef>
              <a:buClr>
                <a:schemeClr val="tx2"/>
              </a:buClr>
              <a:buSzPct val="75000"/>
              <a:buFont typeface="Wingdings" pitchFamily="2" charset="2"/>
              <a:buChar char="w"/>
            </a:pPr>
            <a:r>
              <a:rPr lang="en-US" sz="2000" dirty="0">
                <a:effectLst/>
                <a:latin typeface="Arial" pitchFamily="34" charset="0"/>
                <a:cs typeface="Arial" pitchFamily="34" charset="0"/>
              </a:rPr>
              <a:t>After its conversion completes, the round robin wheel will continue where it was interrupted</a:t>
            </a:r>
          </a:p>
        </p:txBody>
      </p:sp>
      <p:sp>
        <p:nvSpPr>
          <p:cNvPr id="10" name="Rectangle 30"/>
          <p:cNvSpPr>
            <a:spLocks noChangeArrowheads="1"/>
          </p:cNvSpPr>
          <p:nvPr/>
        </p:nvSpPr>
        <p:spPr bwMode="auto">
          <a:xfrm>
            <a:off x="587376" y="4983163"/>
            <a:ext cx="8027988" cy="1671637"/>
          </a:xfrm>
          <a:prstGeom prst="rect">
            <a:avLst/>
          </a:prstGeom>
          <a:solidFill>
            <a:srgbClr val="A3FFFF"/>
          </a:solidFill>
          <a:ln w="12700" algn="ctr">
            <a:solidFill>
              <a:schemeClr val="tx1"/>
            </a:solidFill>
            <a:miter lim="800000"/>
            <a:headEnd type="none" w="sm" len="sm"/>
            <a:tailEnd type="none" w="sm" len="sm"/>
          </a:ln>
          <a:effectLst/>
        </p:spPr>
        <p:txBody>
          <a:bodyPr wrap="none" anchor="ctr"/>
          <a:lstStyle/>
          <a:p>
            <a:endParaRPr lang="en-US" dirty="0">
              <a:effectLst/>
              <a:latin typeface="Arial" pitchFamily="34" charset="0"/>
              <a:cs typeface="Arial" pitchFamily="34" charset="0"/>
            </a:endParaRPr>
          </a:p>
        </p:txBody>
      </p:sp>
      <p:sp>
        <p:nvSpPr>
          <p:cNvPr id="11" name="Rectangle 32"/>
          <p:cNvSpPr>
            <a:spLocks noChangeArrowheads="1"/>
          </p:cNvSpPr>
          <p:nvPr/>
        </p:nvSpPr>
        <p:spPr bwMode="auto">
          <a:xfrm>
            <a:off x="738823" y="5056823"/>
            <a:ext cx="7796213" cy="1526572"/>
          </a:xfrm>
          <a:prstGeom prst="rect">
            <a:avLst/>
          </a:prstGeom>
          <a:noFill/>
          <a:ln w="9525">
            <a:noFill/>
            <a:miter lim="800000"/>
            <a:headEnd/>
            <a:tailEnd/>
          </a:ln>
          <a:effectLst/>
        </p:spPr>
        <p:txBody>
          <a:bodyPr lIns="0" tIns="0" rIns="0" bIns="0" anchorCtr="1">
            <a:spAutoFit/>
          </a:bodyPr>
          <a:lstStyle/>
          <a:p>
            <a:pPr marL="552450" indent="-552450">
              <a:spcBef>
                <a:spcPct val="40000"/>
              </a:spcBef>
              <a:buClr>
                <a:schemeClr val="tx2"/>
              </a:buClr>
              <a:buSzPct val="75000"/>
              <a:buFont typeface="Wingdings" pitchFamily="2" charset="2"/>
              <a:buChar char="u"/>
            </a:pPr>
            <a:r>
              <a:rPr lang="en-US" sz="2400" dirty="0" smtClean="0">
                <a:effectLst/>
                <a:latin typeface="Arial" pitchFamily="34" charset="0"/>
                <a:cs typeface="Arial" pitchFamily="34" charset="0"/>
              </a:rPr>
              <a:t>Round Robin Burst Mode</a:t>
            </a:r>
          </a:p>
          <a:p>
            <a:pPr marL="971550" lvl="1" indent="-304800">
              <a:spcBef>
                <a:spcPct val="40000"/>
              </a:spcBef>
              <a:buClr>
                <a:schemeClr val="tx2"/>
              </a:buClr>
              <a:buSzPct val="75000"/>
              <a:buFont typeface="Wingdings" pitchFamily="2" charset="2"/>
              <a:buChar char="w"/>
            </a:pPr>
            <a:r>
              <a:rPr lang="en-US" sz="2000" dirty="0" smtClean="0">
                <a:effectLst/>
                <a:latin typeface="Arial" pitchFamily="34" charset="0"/>
                <a:cs typeface="Arial" pitchFamily="34" charset="0"/>
              </a:rPr>
              <a:t>Allows a single trigger to convert one or more SOCs in the round robin wheel</a:t>
            </a:r>
          </a:p>
          <a:p>
            <a:pPr marL="971550" lvl="1" indent="-304800">
              <a:spcBef>
                <a:spcPct val="40000"/>
              </a:spcBef>
              <a:buClr>
                <a:schemeClr val="tx2"/>
              </a:buClr>
              <a:buSzPct val="75000"/>
              <a:buFont typeface="Wingdings" pitchFamily="2" charset="2"/>
              <a:buChar char="w"/>
            </a:pPr>
            <a:r>
              <a:rPr lang="en-US" sz="2000" dirty="0" smtClean="0">
                <a:effectLst/>
                <a:latin typeface="Arial" pitchFamily="34" charset="0"/>
                <a:cs typeface="Arial" pitchFamily="34" charset="0"/>
              </a:rPr>
              <a:t>Uses BURSTTRIG instead of TRIGSEL for all round robin SOCs (not high priority)</a:t>
            </a:r>
            <a:endParaRPr lang="en-US" sz="2000" dirty="0">
              <a:effectLst/>
              <a:latin typeface="Arial" pitchFamily="34" charset="0"/>
              <a:cs typeface="Arial" pitchFamily="34" charset="0"/>
            </a:endParaRPr>
          </a:p>
        </p:txBody>
      </p:sp>
      <p:sp>
        <p:nvSpPr>
          <p:cNvPr id="345120" name="Rectangle 32"/>
          <p:cNvSpPr>
            <a:spLocks noChangeArrowheads="1"/>
          </p:cNvSpPr>
          <p:nvPr/>
        </p:nvSpPr>
        <p:spPr bwMode="auto">
          <a:xfrm>
            <a:off x="545783" y="1846263"/>
            <a:ext cx="7796213" cy="1033463"/>
          </a:xfrm>
          <a:prstGeom prst="rect">
            <a:avLst/>
          </a:prstGeom>
          <a:noFill/>
          <a:ln w="9525">
            <a:noFill/>
            <a:miter lim="800000"/>
            <a:headEnd/>
            <a:tailEnd/>
          </a:ln>
          <a:effectLst/>
        </p:spPr>
        <p:txBody>
          <a:bodyPr lIns="0" tIns="0" rIns="0" bIns="0" anchorCtr="1">
            <a:spAutoFit/>
          </a:bodyPr>
          <a:lstStyle/>
          <a:p>
            <a:pPr marL="552450" indent="-552450">
              <a:spcBef>
                <a:spcPct val="40000"/>
              </a:spcBef>
              <a:buClr>
                <a:schemeClr val="tx2"/>
              </a:buClr>
              <a:buSzPct val="75000"/>
              <a:buFont typeface="Wingdings" pitchFamily="2" charset="2"/>
              <a:buChar char="u"/>
            </a:pPr>
            <a:r>
              <a:rPr lang="en-US" sz="2400" dirty="0">
                <a:effectLst/>
                <a:latin typeface="Arial" pitchFamily="34" charset="0"/>
                <a:cs typeface="Arial" pitchFamily="34" charset="0"/>
              </a:rPr>
              <a:t>Round Robin Priority (default)</a:t>
            </a:r>
          </a:p>
          <a:p>
            <a:pPr marL="971550" lvl="1" indent="-304800">
              <a:spcBef>
                <a:spcPct val="40000"/>
              </a:spcBef>
              <a:buClr>
                <a:schemeClr val="tx2"/>
              </a:buClr>
              <a:buSzPct val="75000"/>
              <a:buFont typeface="Wingdings" pitchFamily="2" charset="2"/>
              <a:buChar char="w"/>
            </a:pPr>
            <a:r>
              <a:rPr lang="en-US" sz="2000" dirty="0">
                <a:effectLst/>
                <a:latin typeface="Arial" pitchFamily="34" charset="0"/>
                <a:cs typeface="Arial" pitchFamily="34" charset="0"/>
              </a:rPr>
              <a:t>No SOC has an inherent higher priority than another</a:t>
            </a:r>
          </a:p>
          <a:p>
            <a:pPr marL="971550" lvl="1" indent="-304800">
              <a:spcBef>
                <a:spcPct val="40000"/>
              </a:spcBef>
              <a:buClr>
                <a:schemeClr val="tx2"/>
              </a:buClr>
              <a:buSzPct val="75000"/>
              <a:buFont typeface="Wingdings" pitchFamily="2" charset="2"/>
              <a:buChar char="w"/>
            </a:pPr>
            <a:r>
              <a:rPr lang="en-US" sz="2000" dirty="0">
                <a:effectLst/>
                <a:latin typeface="Arial" pitchFamily="34" charset="0"/>
                <a:cs typeface="Arial" pitchFamily="34" charset="0"/>
              </a:rPr>
              <a:t>Priority depends on the round robin pointer</a:t>
            </a:r>
          </a:p>
        </p:txBody>
      </p:sp>
    </p:spTree>
    <p:extLst>
      <p:ext uri="{BB962C8B-B14F-4D97-AF65-F5344CB8AC3E}">
        <p14:creationId xmlns:p14="http://schemas.microsoft.com/office/powerpoint/2010/main" val="313645998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0" y="10955"/>
            <a:ext cx="9144000" cy="609600"/>
          </a:xfrm>
        </p:spPr>
        <p:txBody>
          <a:bodyPr>
            <a:noAutofit/>
          </a:bodyPr>
          <a:lstStyle/>
          <a:p>
            <a:r>
              <a:rPr lang="en-US" dirty="0"/>
              <a:t>Conversion Priority Functional Diagram</a:t>
            </a:r>
          </a:p>
        </p:txBody>
      </p:sp>
      <p:grpSp>
        <p:nvGrpSpPr>
          <p:cNvPr id="2" name="Group 1"/>
          <p:cNvGrpSpPr/>
          <p:nvPr/>
        </p:nvGrpSpPr>
        <p:grpSpPr>
          <a:xfrm>
            <a:off x="690564" y="1500188"/>
            <a:ext cx="7916861" cy="4184650"/>
            <a:chOff x="690564" y="1500188"/>
            <a:chExt cx="7916861" cy="4184650"/>
          </a:xfrm>
        </p:grpSpPr>
        <p:sp>
          <p:nvSpPr>
            <p:cNvPr id="347199" name="Oval 63"/>
            <p:cNvSpPr>
              <a:spLocks noChangeArrowheads="1"/>
            </p:cNvSpPr>
            <p:nvPr/>
          </p:nvSpPr>
          <p:spPr bwMode="auto">
            <a:xfrm>
              <a:off x="5611813" y="1585913"/>
              <a:ext cx="2765425" cy="1306513"/>
            </a:xfrm>
            <a:prstGeom prst="ellipse">
              <a:avLst/>
            </a:prstGeom>
            <a:solidFill>
              <a:schemeClr val="accent4">
                <a:lumMod val="40000"/>
                <a:lumOff val="60000"/>
              </a:schemeClr>
            </a:solidFill>
            <a:ln w="12700" algn="ctr">
              <a:solidFill>
                <a:schemeClr val="tx1"/>
              </a:solidFill>
              <a:round/>
              <a:headEnd type="none" w="sm" len="sm"/>
              <a:tailEnd type="none" w="sm" len="sm"/>
            </a:ln>
            <a:effectLst/>
          </p:spPr>
          <p:txBody>
            <a:bodyPr wrap="none" anchor="ctr"/>
            <a:lstStyle/>
            <a:p>
              <a:endParaRPr lang="en-US" sz="1600" dirty="0">
                <a:effectLst/>
                <a:latin typeface="Arial" pitchFamily="34" charset="0"/>
                <a:cs typeface="Arial" pitchFamily="34" charset="0"/>
              </a:endParaRPr>
            </a:p>
          </p:txBody>
        </p:sp>
        <p:sp>
          <p:nvSpPr>
            <p:cNvPr id="347198" name="Oval 62"/>
            <p:cNvSpPr>
              <a:spLocks noChangeArrowheads="1"/>
            </p:cNvSpPr>
            <p:nvPr/>
          </p:nvSpPr>
          <p:spPr bwMode="auto">
            <a:xfrm>
              <a:off x="5381625" y="3775075"/>
              <a:ext cx="3225800" cy="1612900"/>
            </a:xfrm>
            <a:prstGeom prst="ellipse">
              <a:avLst/>
            </a:prstGeom>
            <a:solidFill>
              <a:schemeClr val="accent3"/>
            </a:solidFill>
            <a:ln w="12700" algn="ctr">
              <a:solidFill>
                <a:schemeClr val="tx1"/>
              </a:solidFill>
              <a:round/>
              <a:headEnd type="none" w="sm" len="sm"/>
              <a:tailEnd type="none" w="sm" len="sm"/>
            </a:ln>
            <a:effectLst/>
          </p:spPr>
          <p:txBody>
            <a:bodyPr wrap="none" anchor="ctr"/>
            <a:lstStyle/>
            <a:p>
              <a:endParaRPr lang="en-US" sz="1600" dirty="0">
                <a:effectLst/>
                <a:latin typeface="Arial" pitchFamily="34" charset="0"/>
                <a:cs typeface="Arial" pitchFamily="34" charset="0"/>
              </a:endParaRPr>
            </a:p>
          </p:txBody>
        </p:sp>
        <p:sp>
          <p:nvSpPr>
            <p:cNvPr id="347148" name="Rectangle 12"/>
            <p:cNvSpPr>
              <a:spLocks noChangeArrowheads="1"/>
            </p:cNvSpPr>
            <p:nvPr/>
          </p:nvSpPr>
          <p:spPr bwMode="auto">
            <a:xfrm>
              <a:off x="5664039" y="3983038"/>
              <a:ext cx="2659383" cy="1351652"/>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800" dirty="0">
                  <a:solidFill>
                    <a:schemeClr val="tx2"/>
                  </a:solidFill>
                  <a:effectLst/>
                  <a:latin typeface="Arial" pitchFamily="34" charset="0"/>
                  <a:cs typeface="Arial" pitchFamily="34" charset="0"/>
                </a:rPr>
                <a:t>Round Robin Pointer</a:t>
              </a:r>
            </a:p>
            <a:p>
              <a:pPr algn="ctr">
                <a:lnSpc>
                  <a:spcPct val="100000"/>
                </a:lnSpc>
                <a:spcBef>
                  <a:spcPct val="0"/>
                </a:spcBef>
              </a:pPr>
              <a:r>
                <a:rPr lang="en-US" sz="1600" b="0" i="1" dirty="0">
                  <a:effectLst/>
                  <a:latin typeface="Arial" pitchFamily="34" charset="0"/>
                  <a:cs typeface="Arial" pitchFamily="34" charset="0"/>
                </a:rPr>
                <a:t>Points to the last converted</a:t>
              </a:r>
            </a:p>
            <a:p>
              <a:pPr algn="ctr">
                <a:lnSpc>
                  <a:spcPct val="100000"/>
                </a:lnSpc>
                <a:spcBef>
                  <a:spcPct val="0"/>
                </a:spcBef>
              </a:pPr>
              <a:r>
                <a:rPr lang="en-US" sz="1600" b="0" i="1" dirty="0">
                  <a:effectLst/>
                  <a:latin typeface="Arial" pitchFamily="34" charset="0"/>
                  <a:cs typeface="Arial" pitchFamily="34" charset="0"/>
                </a:rPr>
                <a:t>round robin </a:t>
              </a:r>
              <a:r>
                <a:rPr lang="en-US" sz="1600" b="0" i="1" dirty="0" err="1">
                  <a:effectLst/>
                  <a:latin typeface="Arial" pitchFamily="34" charset="0"/>
                  <a:cs typeface="Arial" pitchFamily="34" charset="0"/>
                </a:rPr>
                <a:t>SOCx</a:t>
              </a:r>
              <a:r>
                <a:rPr lang="en-US" sz="1600" b="0" i="1" dirty="0">
                  <a:effectLst/>
                  <a:latin typeface="Arial" pitchFamily="34" charset="0"/>
                  <a:cs typeface="Arial" pitchFamily="34" charset="0"/>
                </a:rPr>
                <a:t> and</a:t>
              </a:r>
            </a:p>
            <a:p>
              <a:pPr algn="ctr">
                <a:lnSpc>
                  <a:spcPct val="100000"/>
                </a:lnSpc>
                <a:spcBef>
                  <a:spcPct val="0"/>
                </a:spcBef>
              </a:pPr>
              <a:r>
                <a:rPr lang="en-US" sz="1600" b="0" i="1" dirty="0">
                  <a:effectLst/>
                  <a:latin typeface="Arial" pitchFamily="34" charset="0"/>
                  <a:cs typeface="Arial" pitchFamily="34" charset="0"/>
                </a:rPr>
                <a:t>determines order</a:t>
              </a:r>
            </a:p>
            <a:p>
              <a:pPr algn="ctr">
                <a:lnSpc>
                  <a:spcPct val="100000"/>
                </a:lnSpc>
                <a:spcBef>
                  <a:spcPct val="0"/>
                </a:spcBef>
              </a:pPr>
              <a:r>
                <a:rPr lang="en-US" sz="1600" b="0" i="1" dirty="0">
                  <a:effectLst/>
                  <a:latin typeface="Arial" pitchFamily="34" charset="0"/>
                  <a:cs typeface="Arial" pitchFamily="34" charset="0"/>
                </a:rPr>
                <a:t>of conversions</a:t>
              </a:r>
              <a:endParaRPr lang="en-US" sz="1600" dirty="0">
                <a:solidFill>
                  <a:schemeClr val="tx2"/>
                </a:solidFill>
                <a:effectLst/>
                <a:latin typeface="Arial" pitchFamily="34" charset="0"/>
                <a:cs typeface="Arial" pitchFamily="34" charset="0"/>
              </a:endParaRPr>
            </a:p>
          </p:txBody>
        </p:sp>
        <p:sp>
          <p:nvSpPr>
            <p:cNvPr id="347149" name="Rectangle 13"/>
            <p:cNvSpPr>
              <a:spLocks noChangeArrowheads="1"/>
            </p:cNvSpPr>
            <p:nvPr/>
          </p:nvSpPr>
          <p:spPr bwMode="auto">
            <a:xfrm>
              <a:off x="5846782" y="1662113"/>
              <a:ext cx="2293899" cy="1105431"/>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800" dirty="0">
                  <a:solidFill>
                    <a:schemeClr val="tx2"/>
                  </a:solidFill>
                  <a:effectLst/>
                  <a:latin typeface="Arial" pitchFamily="34" charset="0"/>
                  <a:cs typeface="Arial" pitchFamily="34" charset="0"/>
                </a:rPr>
                <a:t>SOC Priority</a:t>
              </a:r>
            </a:p>
            <a:p>
              <a:pPr algn="ctr">
                <a:lnSpc>
                  <a:spcPct val="100000"/>
                </a:lnSpc>
                <a:spcBef>
                  <a:spcPct val="0"/>
                </a:spcBef>
              </a:pPr>
              <a:r>
                <a:rPr lang="en-US" sz="1600" b="0" i="1" dirty="0">
                  <a:effectLst/>
                  <a:latin typeface="Arial" pitchFamily="34" charset="0"/>
                  <a:cs typeface="Arial" pitchFamily="34" charset="0"/>
                </a:rPr>
                <a:t>Determines cutoff point</a:t>
              </a:r>
            </a:p>
            <a:p>
              <a:pPr algn="ctr">
                <a:lnSpc>
                  <a:spcPct val="100000"/>
                </a:lnSpc>
                <a:spcBef>
                  <a:spcPct val="0"/>
                </a:spcBef>
              </a:pPr>
              <a:r>
                <a:rPr lang="en-US" sz="1600" b="0" i="1" dirty="0">
                  <a:effectLst/>
                  <a:latin typeface="Arial" pitchFamily="34" charset="0"/>
                  <a:cs typeface="Arial" pitchFamily="34" charset="0"/>
                </a:rPr>
                <a:t>for high priority and</a:t>
              </a:r>
            </a:p>
            <a:p>
              <a:pPr algn="ctr">
                <a:lnSpc>
                  <a:spcPct val="100000"/>
                </a:lnSpc>
                <a:spcBef>
                  <a:spcPct val="0"/>
                </a:spcBef>
              </a:pPr>
              <a:r>
                <a:rPr lang="en-US" sz="1600" b="0" i="1" dirty="0">
                  <a:effectLst/>
                  <a:latin typeface="Arial" pitchFamily="34" charset="0"/>
                  <a:cs typeface="Arial" pitchFamily="34" charset="0"/>
                </a:rPr>
                <a:t>round robin mode</a:t>
              </a:r>
              <a:endParaRPr lang="en-US" sz="1600" dirty="0">
                <a:solidFill>
                  <a:schemeClr val="tx2"/>
                </a:solidFill>
                <a:effectLst/>
                <a:latin typeface="Arial" pitchFamily="34" charset="0"/>
                <a:cs typeface="Arial" pitchFamily="34" charset="0"/>
              </a:endParaRPr>
            </a:p>
          </p:txBody>
        </p:sp>
        <p:grpSp>
          <p:nvGrpSpPr>
            <p:cNvPr id="347151" name="Group 15"/>
            <p:cNvGrpSpPr>
              <a:grpSpLocks/>
            </p:cNvGrpSpPr>
            <p:nvPr/>
          </p:nvGrpSpPr>
          <p:grpSpPr bwMode="auto">
            <a:xfrm>
              <a:off x="690564" y="1500188"/>
              <a:ext cx="1541463" cy="4184650"/>
              <a:chOff x="264" y="1509"/>
              <a:chExt cx="971" cy="2636"/>
            </a:xfrm>
          </p:grpSpPr>
          <p:grpSp>
            <p:nvGrpSpPr>
              <p:cNvPr id="347152" name="Group 16"/>
              <p:cNvGrpSpPr>
                <a:grpSpLocks/>
              </p:cNvGrpSpPr>
              <p:nvPr/>
            </p:nvGrpSpPr>
            <p:grpSpPr bwMode="auto">
              <a:xfrm>
                <a:off x="678" y="1548"/>
                <a:ext cx="557" cy="2597"/>
                <a:chOff x="121" y="1604"/>
                <a:chExt cx="557" cy="2597"/>
              </a:xfrm>
            </p:grpSpPr>
            <p:sp>
              <p:nvSpPr>
                <p:cNvPr id="347153" name="Rectangle 17"/>
                <p:cNvSpPr>
                  <a:spLocks noChangeArrowheads="1"/>
                </p:cNvSpPr>
                <p:nvPr/>
              </p:nvSpPr>
              <p:spPr bwMode="auto">
                <a:xfrm>
                  <a:off x="121" y="1610"/>
                  <a:ext cx="557" cy="160"/>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54" name="Text Box 18"/>
                <p:cNvSpPr txBox="1">
                  <a:spLocks noChangeArrowheads="1"/>
                </p:cNvSpPr>
                <p:nvPr/>
              </p:nvSpPr>
              <p:spPr bwMode="auto">
                <a:xfrm>
                  <a:off x="165" y="1604"/>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SOC0</a:t>
                  </a:r>
                </a:p>
              </p:txBody>
            </p:sp>
            <p:sp>
              <p:nvSpPr>
                <p:cNvPr id="347155" name="Rectangle 19"/>
                <p:cNvSpPr>
                  <a:spLocks noChangeArrowheads="1"/>
                </p:cNvSpPr>
                <p:nvPr/>
              </p:nvSpPr>
              <p:spPr bwMode="auto">
                <a:xfrm>
                  <a:off x="121" y="1771"/>
                  <a:ext cx="557" cy="160"/>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56" name="Text Box 20"/>
                <p:cNvSpPr txBox="1">
                  <a:spLocks noChangeArrowheads="1"/>
                </p:cNvSpPr>
                <p:nvPr/>
              </p:nvSpPr>
              <p:spPr bwMode="auto">
                <a:xfrm>
                  <a:off x="165" y="1765"/>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a:t>
                  </a:r>
                </a:p>
              </p:txBody>
            </p:sp>
            <p:sp>
              <p:nvSpPr>
                <p:cNvPr id="347157" name="Rectangle 21"/>
                <p:cNvSpPr>
                  <a:spLocks noChangeArrowheads="1"/>
                </p:cNvSpPr>
                <p:nvPr/>
              </p:nvSpPr>
              <p:spPr bwMode="auto">
                <a:xfrm>
                  <a:off x="121" y="1932"/>
                  <a:ext cx="557" cy="160"/>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58" name="Text Box 22"/>
                <p:cNvSpPr txBox="1">
                  <a:spLocks noChangeArrowheads="1"/>
                </p:cNvSpPr>
                <p:nvPr/>
              </p:nvSpPr>
              <p:spPr bwMode="auto">
                <a:xfrm>
                  <a:off x="165" y="1926"/>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dirty="0">
                      <a:effectLst/>
                      <a:latin typeface="Arial" pitchFamily="34" charset="0"/>
                      <a:cs typeface="Arial" pitchFamily="34" charset="0"/>
                    </a:rPr>
                    <a:t>SOC2</a:t>
                  </a:r>
                </a:p>
              </p:txBody>
            </p:sp>
            <p:sp>
              <p:nvSpPr>
                <p:cNvPr id="347159" name="Rectangle 23"/>
                <p:cNvSpPr>
                  <a:spLocks noChangeArrowheads="1"/>
                </p:cNvSpPr>
                <p:nvPr/>
              </p:nvSpPr>
              <p:spPr bwMode="auto">
                <a:xfrm>
                  <a:off x="121" y="2093"/>
                  <a:ext cx="557" cy="160"/>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60" name="Text Box 24"/>
                <p:cNvSpPr txBox="1">
                  <a:spLocks noChangeArrowheads="1"/>
                </p:cNvSpPr>
                <p:nvPr/>
              </p:nvSpPr>
              <p:spPr bwMode="auto">
                <a:xfrm>
                  <a:off x="165" y="2087"/>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SOC3</a:t>
                  </a:r>
                </a:p>
              </p:txBody>
            </p:sp>
            <p:sp>
              <p:nvSpPr>
                <p:cNvPr id="347161" name="Rectangle 25"/>
                <p:cNvSpPr>
                  <a:spLocks noChangeArrowheads="1"/>
                </p:cNvSpPr>
                <p:nvPr/>
              </p:nvSpPr>
              <p:spPr bwMode="auto">
                <a:xfrm>
                  <a:off x="121" y="2254"/>
                  <a:ext cx="557" cy="160"/>
                </a:xfrm>
                <a:prstGeom prst="rect">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62" name="Text Box 26"/>
                <p:cNvSpPr txBox="1">
                  <a:spLocks noChangeArrowheads="1"/>
                </p:cNvSpPr>
                <p:nvPr/>
              </p:nvSpPr>
              <p:spPr bwMode="auto">
                <a:xfrm>
                  <a:off x="165" y="2248"/>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dirty="0">
                      <a:effectLst/>
                      <a:latin typeface="Arial" pitchFamily="34" charset="0"/>
                      <a:cs typeface="Arial" pitchFamily="34" charset="0"/>
                    </a:rPr>
                    <a:t>SOC4</a:t>
                  </a:r>
                </a:p>
              </p:txBody>
            </p:sp>
            <p:sp>
              <p:nvSpPr>
                <p:cNvPr id="347163" name="Rectangle 27"/>
                <p:cNvSpPr>
                  <a:spLocks noChangeArrowheads="1"/>
                </p:cNvSpPr>
                <p:nvPr/>
              </p:nvSpPr>
              <p:spPr bwMode="auto">
                <a:xfrm>
                  <a:off x="121" y="2415"/>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64" name="Text Box 28"/>
                <p:cNvSpPr txBox="1">
                  <a:spLocks noChangeArrowheads="1"/>
                </p:cNvSpPr>
                <p:nvPr/>
              </p:nvSpPr>
              <p:spPr bwMode="auto">
                <a:xfrm>
                  <a:off x="165" y="2409"/>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SOC5</a:t>
                  </a:r>
                </a:p>
              </p:txBody>
            </p:sp>
            <p:sp>
              <p:nvSpPr>
                <p:cNvPr id="347165" name="Rectangle 29"/>
                <p:cNvSpPr>
                  <a:spLocks noChangeArrowheads="1"/>
                </p:cNvSpPr>
                <p:nvPr/>
              </p:nvSpPr>
              <p:spPr bwMode="auto">
                <a:xfrm>
                  <a:off x="121" y="2576"/>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66" name="Text Box 30"/>
                <p:cNvSpPr txBox="1">
                  <a:spLocks noChangeArrowheads="1"/>
                </p:cNvSpPr>
                <p:nvPr/>
              </p:nvSpPr>
              <p:spPr bwMode="auto">
                <a:xfrm>
                  <a:off x="165" y="2570"/>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SOC6</a:t>
                  </a:r>
                </a:p>
              </p:txBody>
            </p:sp>
            <p:sp>
              <p:nvSpPr>
                <p:cNvPr id="347167" name="Rectangle 31"/>
                <p:cNvSpPr>
                  <a:spLocks noChangeArrowheads="1"/>
                </p:cNvSpPr>
                <p:nvPr/>
              </p:nvSpPr>
              <p:spPr bwMode="auto">
                <a:xfrm>
                  <a:off x="121" y="2737"/>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68" name="Text Box 32"/>
                <p:cNvSpPr txBox="1">
                  <a:spLocks noChangeArrowheads="1"/>
                </p:cNvSpPr>
                <p:nvPr/>
              </p:nvSpPr>
              <p:spPr bwMode="auto">
                <a:xfrm>
                  <a:off x="165" y="2731"/>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SOC7</a:t>
                  </a:r>
                </a:p>
              </p:txBody>
            </p:sp>
            <p:sp>
              <p:nvSpPr>
                <p:cNvPr id="347169" name="Rectangle 33"/>
                <p:cNvSpPr>
                  <a:spLocks noChangeArrowheads="1"/>
                </p:cNvSpPr>
                <p:nvPr/>
              </p:nvSpPr>
              <p:spPr bwMode="auto">
                <a:xfrm>
                  <a:off x="121" y="2898"/>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70" name="Text Box 34"/>
                <p:cNvSpPr txBox="1">
                  <a:spLocks noChangeArrowheads="1"/>
                </p:cNvSpPr>
                <p:nvPr/>
              </p:nvSpPr>
              <p:spPr bwMode="auto">
                <a:xfrm>
                  <a:off x="165" y="2892"/>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SOC8</a:t>
                  </a:r>
                </a:p>
              </p:txBody>
            </p:sp>
            <p:sp>
              <p:nvSpPr>
                <p:cNvPr id="347171" name="Rectangle 35"/>
                <p:cNvSpPr>
                  <a:spLocks noChangeArrowheads="1"/>
                </p:cNvSpPr>
                <p:nvPr/>
              </p:nvSpPr>
              <p:spPr bwMode="auto">
                <a:xfrm>
                  <a:off x="121" y="3059"/>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72" name="Text Box 36"/>
                <p:cNvSpPr txBox="1">
                  <a:spLocks noChangeArrowheads="1"/>
                </p:cNvSpPr>
                <p:nvPr/>
              </p:nvSpPr>
              <p:spPr bwMode="auto">
                <a:xfrm>
                  <a:off x="165" y="3053"/>
                  <a:ext cx="468"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SOC9</a:t>
                  </a:r>
                </a:p>
              </p:txBody>
            </p:sp>
            <p:sp>
              <p:nvSpPr>
                <p:cNvPr id="347173" name="Rectangle 37"/>
                <p:cNvSpPr>
                  <a:spLocks noChangeArrowheads="1"/>
                </p:cNvSpPr>
                <p:nvPr/>
              </p:nvSpPr>
              <p:spPr bwMode="auto">
                <a:xfrm>
                  <a:off x="121" y="3220"/>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74" name="Text Box 38"/>
                <p:cNvSpPr txBox="1">
                  <a:spLocks noChangeArrowheads="1"/>
                </p:cNvSpPr>
                <p:nvPr/>
              </p:nvSpPr>
              <p:spPr bwMode="auto">
                <a:xfrm>
                  <a:off x="130" y="3214"/>
                  <a:ext cx="539"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SOC10</a:t>
                  </a:r>
                </a:p>
              </p:txBody>
            </p:sp>
            <p:sp>
              <p:nvSpPr>
                <p:cNvPr id="347175" name="Rectangle 39"/>
                <p:cNvSpPr>
                  <a:spLocks noChangeArrowheads="1"/>
                </p:cNvSpPr>
                <p:nvPr/>
              </p:nvSpPr>
              <p:spPr bwMode="auto">
                <a:xfrm>
                  <a:off x="121" y="3381"/>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76" name="Text Box 40"/>
                <p:cNvSpPr txBox="1">
                  <a:spLocks noChangeArrowheads="1"/>
                </p:cNvSpPr>
                <p:nvPr/>
              </p:nvSpPr>
              <p:spPr bwMode="auto">
                <a:xfrm>
                  <a:off x="133" y="3375"/>
                  <a:ext cx="532"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SOC11</a:t>
                  </a:r>
                </a:p>
              </p:txBody>
            </p:sp>
            <p:sp>
              <p:nvSpPr>
                <p:cNvPr id="347177" name="Rectangle 41"/>
                <p:cNvSpPr>
                  <a:spLocks noChangeArrowheads="1"/>
                </p:cNvSpPr>
                <p:nvPr/>
              </p:nvSpPr>
              <p:spPr bwMode="auto">
                <a:xfrm>
                  <a:off x="121" y="3542"/>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78" name="Text Box 42"/>
                <p:cNvSpPr txBox="1">
                  <a:spLocks noChangeArrowheads="1"/>
                </p:cNvSpPr>
                <p:nvPr/>
              </p:nvSpPr>
              <p:spPr bwMode="auto">
                <a:xfrm>
                  <a:off x="130" y="3536"/>
                  <a:ext cx="539"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SOC12</a:t>
                  </a:r>
                </a:p>
              </p:txBody>
            </p:sp>
            <p:sp>
              <p:nvSpPr>
                <p:cNvPr id="347179" name="Rectangle 43"/>
                <p:cNvSpPr>
                  <a:spLocks noChangeArrowheads="1"/>
                </p:cNvSpPr>
                <p:nvPr/>
              </p:nvSpPr>
              <p:spPr bwMode="auto">
                <a:xfrm>
                  <a:off x="121" y="3703"/>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80" name="Text Box 44"/>
                <p:cNvSpPr txBox="1">
                  <a:spLocks noChangeArrowheads="1"/>
                </p:cNvSpPr>
                <p:nvPr/>
              </p:nvSpPr>
              <p:spPr bwMode="auto">
                <a:xfrm>
                  <a:off x="130" y="3697"/>
                  <a:ext cx="539"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SOC13</a:t>
                  </a:r>
                </a:p>
              </p:txBody>
            </p:sp>
            <p:sp>
              <p:nvSpPr>
                <p:cNvPr id="347181" name="Rectangle 45"/>
                <p:cNvSpPr>
                  <a:spLocks noChangeArrowheads="1"/>
                </p:cNvSpPr>
                <p:nvPr/>
              </p:nvSpPr>
              <p:spPr bwMode="auto">
                <a:xfrm>
                  <a:off x="121" y="3864"/>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82" name="Text Box 46"/>
                <p:cNvSpPr txBox="1">
                  <a:spLocks noChangeArrowheads="1"/>
                </p:cNvSpPr>
                <p:nvPr/>
              </p:nvSpPr>
              <p:spPr bwMode="auto">
                <a:xfrm>
                  <a:off x="130" y="3858"/>
                  <a:ext cx="539"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SOC14</a:t>
                  </a:r>
                </a:p>
              </p:txBody>
            </p:sp>
            <p:sp>
              <p:nvSpPr>
                <p:cNvPr id="347183" name="Rectangle 47"/>
                <p:cNvSpPr>
                  <a:spLocks noChangeArrowheads="1"/>
                </p:cNvSpPr>
                <p:nvPr/>
              </p:nvSpPr>
              <p:spPr bwMode="auto">
                <a:xfrm>
                  <a:off x="121" y="4025"/>
                  <a:ext cx="557" cy="160"/>
                </a:xfrm>
                <a:prstGeom prst="rect">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84" name="Text Box 48"/>
                <p:cNvSpPr txBox="1">
                  <a:spLocks noChangeArrowheads="1"/>
                </p:cNvSpPr>
                <p:nvPr/>
              </p:nvSpPr>
              <p:spPr bwMode="auto">
                <a:xfrm>
                  <a:off x="130" y="4019"/>
                  <a:ext cx="539" cy="182"/>
                </a:xfrm>
                <a:prstGeom prst="rect">
                  <a:avLst/>
                </a:prstGeom>
                <a:noFill/>
                <a:ln w="12700" algn="ctr">
                  <a:noFill/>
                  <a:miter lim="800000"/>
                  <a:headEnd type="none" w="sm" len="sm"/>
                  <a:tailEnd type="none" w="sm" len="sm"/>
                </a:ln>
                <a:effectLst/>
              </p:spPr>
              <p:txBody>
                <a:bodyPr wrap="none">
                  <a:spAutoFit/>
                </a:bodyPr>
                <a:lstStyle/>
                <a:p>
                  <a:pPr algn="ctr"/>
                  <a:r>
                    <a:rPr lang="en-US" sz="1600">
                      <a:effectLst/>
                      <a:latin typeface="Arial" pitchFamily="34" charset="0"/>
                      <a:cs typeface="Arial" pitchFamily="34" charset="0"/>
                    </a:rPr>
                    <a:t>SOC15</a:t>
                  </a:r>
                </a:p>
              </p:txBody>
            </p:sp>
          </p:grpSp>
          <p:sp>
            <p:nvSpPr>
              <p:cNvPr id="347185" name="AutoShape 49"/>
              <p:cNvSpPr>
                <a:spLocks/>
              </p:cNvSpPr>
              <p:nvPr/>
            </p:nvSpPr>
            <p:spPr bwMode="auto">
              <a:xfrm>
                <a:off x="437" y="2361"/>
                <a:ext cx="239" cy="1768"/>
              </a:xfrm>
              <a:prstGeom prst="leftBrace">
                <a:avLst>
                  <a:gd name="adj1" fmla="val 61646"/>
                  <a:gd name="adj2" fmla="val 50000"/>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86" name="AutoShape 50"/>
              <p:cNvSpPr>
                <a:spLocks/>
              </p:cNvSpPr>
              <p:nvPr/>
            </p:nvSpPr>
            <p:spPr bwMode="auto">
              <a:xfrm>
                <a:off x="437" y="1555"/>
                <a:ext cx="239" cy="808"/>
              </a:xfrm>
              <a:prstGeom prst="leftBrace">
                <a:avLst>
                  <a:gd name="adj1" fmla="val 28173"/>
                  <a:gd name="adj2" fmla="val 50000"/>
                </a:avLst>
              </a:prstGeom>
              <a:noFill/>
              <a:ln w="12700">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87" name="Text Box 51"/>
              <p:cNvSpPr txBox="1">
                <a:spLocks noChangeArrowheads="1"/>
              </p:cNvSpPr>
              <p:nvPr/>
            </p:nvSpPr>
            <p:spPr bwMode="auto">
              <a:xfrm rot="16200000">
                <a:off x="-108" y="3150"/>
                <a:ext cx="926" cy="182"/>
              </a:xfrm>
              <a:prstGeom prst="rect">
                <a:avLst/>
              </a:prstGeom>
              <a:noFill/>
              <a:ln w="12700" algn="ctr">
                <a:noFill/>
                <a:miter lim="800000"/>
                <a:headEnd type="none" w="sm" len="sm"/>
                <a:tailEnd type="none" w="sm" len="sm"/>
              </a:ln>
              <a:effectLst/>
            </p:spPr>
            <p:txBody>
              <a:bodyPr wrap="none">
                <a:spAutoFit/>
              </a:bodyPr>
              <a:lstStyle/>
              <a:p>
                <a:r>
                  <a:rPr lang="en-US" sz="1600">
                    <a:effectLst/>
                    <a:latin typeface="Arial" pitchFamily="34" charset="0"/>
                    <a:cs typeface="Arial" pitchFamily="34" charset="0"/>
                  </a:rPr>
                  <a:t>Round Robin</a:t>
                </a:r>
              </a:p>
            </p:txBody>
          </p:sp>
          <p:sp>
            <p:nvSpPr>
              <p:cNvPr id="347188" name="Text Box 52"/>
              <p:cNvSpPr txBox="1">
                <a:spLocks noChangeArrowheads="1"/>
              </p:cNvSpPr>
              <p:nvPr/>
            </p:nvSpPr>
            <p:spPr bwMode="auto">
              <a:xfrm rot="16200000">
                <a:off x="-90" y="1865"/>
                <a:ext cx="893" cy="182"/>
              </a:xfrm>
              <a:prstGeom prst="rect">
                <a:avLst/>
              </a:prstGeom>
              <a:noFill/>
              <a:ln w="12700" algn="ctr">
                <a:noFill/>
                <a:miter lim="800000"/>
                <a:headEnd type="none" w="sm" len="sm"/>
                <a:tailEnd type="none" w="sm" len="sm"/>
              </a:ln>
              <a:effectLst/>
            </p:spPr>
            <p:txBody>
              <a:bodyPr wrap="none">
                <a:spAutoFit/>
              </a:bodyPr>
              <a:lstStyle/>
              <a:p>
                <a:r>
                  <a:rPr lang="en-US" sz="1600">
                    <a:effectLst/>
                    <a:latin typeface="Arial" pitchFamily="34" charset="0"/>
                    <a:cs typeface="Arial" pitchFamily="34" charset="0"/>
                  </a:rPr>
                  <a:t>High Priority</a:t>
                </a:r>
              </a:p>
            </p:txBody>
          </p:sp>
        </p:grpSp>
        <p:sp>
          <p:nvSpPr>
            <p:cNvPr id="347189" name="Arc 28"/>
            <p:cNvSpPr>
              <a:spLocks/>
            </p:cNvSpPr>
            <p:nvPr/>
          </p:nvSpPr>
          <p:spPr bwMode="auto">
            <a:xfrm>
              <a:off x="2424113" y="3071813"/>
              <a:ext cx="422275" cy="2419350"/>
            </a:xfrm>
            <a:custGeom>
              <a:avLst/>
              <a:gdLst>
                <a:gd name="T0" fmla="*/ 3822361 w 43200"/>
                <a:gd name="T1" fmla="*/ 0 h 43200"/>
                <a:gd name="T2" fmla="*/ 1894898 w 43200"/>
                <a:gd name="T3" fmla="*/ 2957033 h 43200"/>
                <a:gd name="T4" fmla="*/ 3822361 w 43200"/>
                <a:gd name="T5" fmla="*/ 21673476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3921"/>
                    <a:pt x="4076" y="6819"/>
                    <a:pt x="10708" y="2947"/>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3921"/>
                    <a:pt x="4076" y="6819"/>
                    <a:pt x="10708" y="2947"/>
                  </a:cubicBezTo>
                  <a:lnTo>
                    <a:pt x="21600" y="21600"/>
                  </a:lnTo>
                  <a:close/>
                </a:path>
              </a:pathLst>
            </a:custGeom>
            <a:noFill/>
            <a:ln w="19050">
              <a:solidFill>
                <a:schemeClr val="tx1"/>
              </a:solidFill>
              <a:round/>
              <a:headEnd/>
              <a:tailEnd type="triangle" w="med" len="med"/>
            </a:ln>
          </p:spPr>
          <p:txBody>
            <a:bodyPr wrap="none" anchor="ctr"/>
            <a:lstStyle/>
            <a:p>
              <a:pPr algn="ctr" eaLnBrk="1" hangingPunct="1">
                <a:lnSpc>
                  <a:spcPct val="100000"/>
                </a:lnSpc>
                <a:spcBef>
                  <a:spcPct val="0"/>
                </a:spcBef>
              </a:pPr>
              <a:endParaRPr lang="en-US" sz="1600" b="0">
                <a:effectLst/>
                <a:latin typeface="Arial" pitchFamily="34" charset="0"/>
                <a:cs typeface="Arial" pitchFamily="34" charset="0"/>
              </a:endParaRPr>
            </a:p>
          </p:txBody>
        </p:sp>
        <p:sp>
          <p:nvSpPr>
            <p:cNvPr id="347190" name="Line 54"/>
            <p:cNvSpPr>
              <a:spLocks noChangeShapeType="1"/>
            </p:cNvSpPr>
            <p:nvPr/>
          </p:nvSpPr>
          <p:spPr bwMode="auto">
            <a:xfrm>
              <a:off x="2232025" y="2841625"/>
              <a:ext cx="806450" cy="0"/>
            </a:xfrm>
            <a:prstGeom prst="line">
              <a:avLst/>
            </a:prstGeom>
            <a:noFill/>
            <a:ln w="28575">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47191" name="Rectangle 55"/>
            <p:cNvSpPr>
              <a:spLocks noChangeArrowheads="1"/>
            </p:cNvSpPr>
            <p:nvPr/>
          </p:nvSpPr>
          <p:spPr bwMode="auto">
            <a:xfrm>
              <a:off x="3041650" y="2649538"/>
              <a:ext cx="1498600" cy="384175"/>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92" name="Text Box 56"/>
            <p:cNvSpPr txBox="1">
              <a:spLocks noChangeArrowheads="1"/>
            </p:cNvSpPr>
            <p:nvPr/>
          </p:nvSpPr>
          <p:spPr bwMode="auto">
            <a:xfrm>
              <a:off x="3080858" y="2740025"/>
              <a:ext cx="1412246" cy="196977"/>
            </a:xfrm>
            <a:prstGeom prst="rect">
              <a:avLst/>
            </a:prstGeom>
            <a:noFill/>
            <a:ln w="12700">
              <a:noFill/>
              <a:miter lim="800000"/>
              <a:headEnd type="none" w="sm" len="sm"/>
              <a:tailEnd type="none" w="sm" len="sm"/>
            </a:ln>
            <a:effectLst/>
          </p:spPr>
          <p:txBody>
            <a:bodyPr wrap="none" lIns="0" tIns="0" rIns="0" bIns="0">
              <a:spAutoFit/>
            </a:bodyPr>
            <a:lstStyle/>
            <a:p>
              <a:pPr algn="ctr"/>
              <a:r>
                <a:rPr lang="en-US" sz="1600">
                  <a:effectLst/>
                  <a:latin typeface="Arial" pitchFamily="34" charset="0"/>
                  <a:cs typeface="Arial" pitchFamily="34" charset="0"/>
                </a:rPr>
                <a:t>SOCPRIORITY</a:t>
              </a:r>
            </a:p>
          </p:txBody>
        </p:sp>
        <p:sp>
          <p:nvSpPr>
            <p:cNvPr id="347193" name="Rectangle 57"/>
            <p:cNvSpPr>
              <a:spLocks noChangeArrowheads="1"/>
            </p:cNvSpPr>
            <p:nvPr/>
          </p:nvSpPr>
          <p:spPr bwMode="auto">
            <a:xfrm>
              <a:off x="3262313" y="3529013"/>
              <a:ext cx="1276350" cy="384175"/>
            </a:xfrm>
            <a:prstGeom prst="rect">
              <a:avLst/>
            </a:prstGeom>
            <a:solidFill>
              <a:schemeClr val="accent1"/>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347194" name="Text Box 58"/>
            <p:cNvSpPr txBox="1">
              <a:spLocks noChangeArrowheads="1"/>
            </p:cNvSpPr>
            <p:nvPr/>
          </p:nvSpPr>
          <p:spPr bwMode="auto">
            <a:xfrm>
              <a:off x="3297759" y="3624263"/>
              <a:ext cx="1205458" cy="196977"/>
            </a:xfrm>
            <a:prstGeom prst="rect">
              <a:avLst/>
            </a:prstGeom>
            <a:noFill/>
            <a:ln w="12700">
              <a:noFill/>
              <a:miter lim="800000"/>
              <a:headEnd type="none" w="sm" len="sm"/>
              <a:tailEnd type="none" w="sm" len="sm"/>
            </a:ln>
            <a:effectLst/>
          </p:spPr>
          <p:txBody>
            <a:bodyPr wrap="none" lIns="0" tIns="0" rIns="0" bIns="0">
              <a:spAutoFit/>
            </a:bodyPr>
            <a:lstStyle/>
            <a:p>
              <a:pPr algn="ctr"/>
              <a:r>
                <a:rPr lang="en-US" sz="1600">
                  <a:effectLst/>
                  <a:latin typeface="Arial" pitchFamily="34" charset="0"/>
                  <a:cs typeface="Arial" pitchFamily="34" charset="0"/>
                </a:rPr>
                <a:t>RRPOINTER</a:t>
              </a:r>
            </a:p>
          </p:txBody>
        </p:sp>
        <p:sp>
          <p:nvSpPr>
            <p:cNvPr id="347195" name="Line 59"/>
            <p:cNvSpPr>
              <a:spLocks noChangeShapeType="1"/>
            </p:cNvSpPr>
            <p:nvPr/>
          </p:nvSpPr>
          <p:spPr bwMode="auto">
            <a:xfrm>
              <a:off x="2232025" y="3724275"/>
              <a:ext cx="1027112" cy="0"/>
            </a:xfrm>
            <a:prstGeom prst="line">
              <a:avLst/>
            </a:prstGeom>
            <a:noFill/>
            <a:ln w="28575">
              <a:solidFill>
                <a:schemeClr val="tx1"/>
              </a:solidFill>
              <a:round/>
              <a:headEnd type="triangle" w="med" len="med"/>
              <a:tailEnd type="none" w="sm" len="sm"/>
            </a:ln>
            <a:effectLst/>
          </p:spPr>
          <p:txBody>
            <a:bodyPr/>
            <a:lstStyle/>
            <a:p>
              <a:endParaRPr lang="en-US" sz="1600">
                <a:effectLst/>
                <a:latin typeface="Arial" pitchFamily="34" charset="0"/>
                <a:cs typeface="Arial" pitchFamily="34" charset="0"/>
              </a:endParaRPr>
            </a:p>
          </p:txBody>
        </p:sp>
        <p:sp>
          <p:nvSpPr>
            <p:cNvPr id="347196" name="Text Box 60"/>
            <p:cNvSpPr txBox="1">
              <a:spLocks noChangeArrowheads="1"/>
            </p:cNvSpPr>
            <p:nvPr/>
          </p:nvSpPr>
          <p:spPr bwMode="auto">
            <a:xfrm>
              <a:off x="2957513" y="3136900"/>
              <a:ext cx="1470274" cy="215444"/>
            </a:xfrm>
            <a:prstGeom prst="rect">
              <a:avLst/>
            </a:prstGeom>
            <a:noFill/>
            <a:ln w="12700" algn="ctr">
              <a:noFill/>
              <a:miter lim="800000"/>
              <a:headEnd type="none" w="sm" len="sm"/>
              <a:tailEnd type="none" w="sm" len="sm"/>
            </a:ln>
            <a:effectLst/>
          </p:spPr>
          <p:txBody>
            <a:bodyPr wrap="none">
              <a:spAutoFit/>
            </a:bodyPr>
            <a:lstStyle/>
            <a:p>
              <a:r>
                <a:rPr lang="en-US" sz="1000" b="0">
                  <a:effectLst/>
                  <a:latin typeface="Arial" pitchFamily="34" charset="0"/>
                  <a:cs typeface="Arial" pitchFamily="34" charset="0"/>
                </a:rPr>
                <a:t>AdcRegs.SOCPRICTL</a:t>
              </a:r>
            </a:p>
          </p:txBody>
        </p:sp>
        <p:cxnSp>
          <p:nvCxnSpPr>
            <p:cNvPr id="347201" name="AutoShape 65"/>
            <p:cNvCxnSpPr>
              <a:cxnSpLocks noChangeShapeType="1"/>
              <a:stCxn id="347199" idx="2"/>
              <a:endCxn id="347191" idx="3"/>
            </p:cNvCxnSpPr>
            <p:nvPr/>
          </p:nvCxnSpPr>
          <p:spPr bwMode="auto">
            <a:xfrm flipH="1">
              <a:off x="4540250" y="2239963"/>
              <a:ext cx="1071562" cy="601663"/>
            </a:xfrm>
            <a:prstGeom prst="straightConnector1">
              <a:avLst/>
            </a:prstGeom>
            <a:noFill/>
            <a:ln w="19050">
              <a:solidFill>
                <a:schemeClr val="tx1"/>
              </a:solidFill>
              <a:round/>
              <a:headEnd/>
              <a:tailEnd type="triangle" w="med" len="med"/>
            </a:ln>
            <a:effectLst/>
          </p:spPr>
        </p:cxnSp>
        <p:cxnSp>
          <p:nvCxnSpPr>
            <p:cNvPr id="347202" name="AutoShape 66"/>
            <p:cNvCxnSpPr>
              <a:cxnSpLocks noChangeShapeType="1"/>
              <a:stCxn id="347198" idx="2"/>
              <a:endCxn id="347193" idx="3"/>
            </p:cNvCxnSpPr>
            <p:nvPr/>
          </p:nvCxnSpPr>
          <p:spPr bwMode="auto">
            <a:xfrm flipH="1" flipV="1">
              <a:off x="4538663" y="3721100"/>
              <a:ext cx="842962" cy="860425"/>
            </a:xfrm>
            <a:prstGeom prst="straightConnector1">
              <a:avLst/>
            </a:prstGeom>
            <a:noFill/>
            <a:ln w="19050">
              <a:solidFill>
                <a:schemeClr val="tx1"/>
              </a:solidFill>
              <a:round/>
              <a:headEnd type="none" w="sm" len="sm"/>
              <a:tailEnd type="triangle" w="med" len="med"/>
            </a:ln>
            <a:effectLst/>
          </p:spPr>
        </p:cxnSp>
      </p:grpSp>
    </p:spTree>
    <p:extLst>
      <p:ext uri="{BB962C8B-B14F-4D97-AF65-F5344CB8AC3E}">
        <p14:creationId xmlns:p14="http://schemas.microsoft.com/office/powerpoint/2010/main" val="18948633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 Robin Burst Mode Diagram</a:t>
            </a:r>
            <a:endParaRPr lang="en-US" dirty="0"/>
          </a:p>
        </p:txBody>
      </p:sp>
      <p:sp>
        <p:nvSpPr>
          <p:cNvPr id="4" name="Oval 63"/>
          <p:cNvSpPr>
            <a:spLocks noChangeArrowheads="1"/>
          </p:cNvSpPr>
          <p:nvPr/>
        </p:nvSpPr>
        <p:spPr bwMode="auto">
          <a:xfrm>
            <a:off x="5535313" y="1804210"/>
            <a:ext cx="2765425" cy="846031"/>
          </a:xfrm>
          <a:prstGeom prst="ellipse">
            <a:avLst/>
          </a:prstGeom>
          <a:solidFill>
            <a:schemeClr val="bg2">
              <a:lumMod val="85000"/>
            </a:schemeClr>
          </a:solidFill>
          <a:ln w="12700" algn="ctr">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7" name="Rectangle 13"/>
          <p:cNvSpPr>
            <a:spLocks noChangeArrowheads="1"/>
          </p:cNvSpPr>
          <p:nvPr/>
        </p:nvSpPr>
        <p:spPr bwMode="auto">
          <a:xfrm>
            <a:off x="5504977" y="1804210"/>
            <a:ext cx="2826096" cy="612988"/>
          </a:xfrm>
          <a:prstGeom prst="rect">
            <a:avLst/>
          </a:prstGeom>
          <a:noFill/>
          <a:ln w="12700">
            <a:noFill/>
            <a:miter lim="800000"/>
            <a:headEnd/>
            <a:tailEnd/>
          </a:ln>
          <a:effectLst/>
        </p:spPr>
        <p:txBody>
          <a:bodyPr wrap="none" lIns="90488" tIns="44450" rIns="90488" bIns="44450">
            <a:spAutoFit/>
          </a:bodyPr>
          <a:lstStyle/>
          <a:p>
            <a:pPr algn="ctr">
              <a:lnSpc>
                <a:spcPct val="100000"/>
              </a:lnSpc>
              <a:spcBef>
                <a:spcPct val="0"/>
              </a:spcBef>
            </a:pPr>
            <a:r>
              <a:rPr lang="en-US" sz="1800" dirty="0" smtClean="0">
                <a:solidFill>
                  <a:schemeClr val="tx2"/>
                </a:solidFill>
                <a:effectLst/>
                <a:latin typeface="Arial" pitchFamily="34" charset="0"/>
                <a:cs typeface="Arial" pitchFamily="34" charset="0"/>
              </a:rPr>
              <a:t>Burst Enable</a:t>
            </a:r>
            <a:endParaRPr lang="en-US" sz="1800" dirty="0">
              <a:solidFill>
                <a:schemeClr val="tx2"/>
              </a:solidFill>
              <a:effectLst/>
              <a:latin typeface="Arial" pitchFamily="34" charset="0"/>
              <a:cs typeface="Arial" pitchFamily="34" charset="0"/>
            </a:endParaRPr>
          </a:p>
          <a:p>
            <a:pPr algn="ctr">
              <a:lnSpc>
                <a:spcPct val="100000"/>
              </a:lnSpc>
              <a:spcBef>
                <a:spcPct val="0"/>
              </a:spcBef>
            </a:pPr>
            <a:r>
              <a:rPr lang="en-US" sz="1600" b="0" i="1" dirty="0" smtClean="0">
                <a:effectLst/>
                <a:latin typeface="Arial" pitchFamily="34" charset="0"/>
                <a:cs typeface="Arial" pitchFamily="34" charset="0"/>
              </a:rPr>
              <a:t>Disables/enables burst mode</a:t>
            </a:r>
            <a:endParaRPr lang="en-US" sz="1600" dirty="0">
              <a:solidFill>
                <a:schemeClr val="tx2"/>
              </a:solidFill>
              <a:effectLst/>
              <a:latin typeface="Arial" pitchFamily="34" charset="0"/>
              <a:cs typeface="Arial" pitchFamily="34" charset="0"/>
            </a:endParaRPr>
          </a:p>
        </p:txBody>
      </p:sp>
      <p:sp>
        <p:nvSpPr>
          <p:cNvPr id="8" name="Rectangle 55"/>
          <p:cNvSpPr>
            <a:spLocks noChangeArrowheads="1"/>
          </p:cNvSpPr>
          <p:nvPr/>
        </p:nvSpPr>
        <p:spPr bwMode="auto">
          <a:xfrm>
            <a:off x="1345175" y="2111450"/>
            <a:ext cx="1652220" cy="384175"/>
          </a:xfrm>
          <a:prstGeom prst="rect">
            <a:avLst/>
          </a:prstGeom>
          <a:solidFill>
            <a:srgbClr val="A3FFFF"/>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9" name="Text Box 56"/>
          <p:cNvSpPr txBox="1">
            <a:spLocks noChangeArrowheads="1"/>
          </p:cNvSpPr>
          <p:nvPr/>
        </p:nvSpPr>
        <p:spPr bwMode="auto">
          <a:xfrm>
            <a:off x="1677560" y="2222257"/>
            <a:ext cx="987450" cy="196977"/>
          </a:xfrm>
          <a:prstGeom prst="rect">
            <a:avLst/>
          </a:prstGeom>
          <a:noFill/>
          <a:ln w="12700">
            <a:noFill/>
            <a:miter lim="800000"/>
            <a:headEnd type="none" w="sm" len="sm"/>
            <a:tailEnd type="none" w="sm" len="sm"/>
          </a:ln>
          <a:effectLst/>
        </p:spPr>
        <p:txBody>
          <a:bodyPr wrap="none" lIns="0" tIns="0" rIns="0" bIns="0">
            <a:spAutoFit/>
          </a:bodyPr>
          <a:lstStyle/>
          <a:p>
            <a:pPr algn="ctr"/>
            <a:r>
              <a:rPr lang="en-US" sz="1600" dirty="0" smtClean="0">
                <a:effectLst/>
                <a:latin typeface="Arial" pitchFamily="34" charset="0"/>
                <a:cs typeface="Arial" pitchFamily="34" charset="0"/>
              </a:rPr>
              <a:t>BURSTEN</a:t>
            </a:r>
            <a:endParaRPr lang="en-US" sz="1600" dirty="0">
              <a:effectLst/>
              <a:latin typeface="Arial" pitchFamily="34" charset="0"/>
              <a:cs typeface="Arial" pitchFamily="34" charset="0"/>
            </a:endParaRPr>
          </a:p>
        </p:txBody>
      </p:sp>
      <p:sp>
        <p:nvSpPr>
          <p:cNvPr id="12" name="Text Box 60"/>
          <p:cNvSpPr txBox="1">
            <a:spLocks noChangeArrowheads="1"/>
          </p:cNvSpPr>
          <p:nvPr/>
        </p:nvSpPr>
        <p:spPr bwMode="auto">
          <a:xfrm>
            <a:off x="963863" y="1808357"/>
            <a:ext cx="2379177" cy="264688"/>
          </a:xfrm>
          <a:prstGeom prst="rect">
            <a:avLst/>
          </a:prstGeom>
          <a:noFill/>
          <a:ln w="12700" algn="ctr">
            <a:noFill/>
            <a:miter lim="800000"/>
            <a:headEnd type="none" w="sm" len="sm"/>
            <a:tailEnd type="none" w="sm" len="sm"/>
          </a:ln>
          <a:effectLst/>
        </p:spPr>
        <p:txBody>
          <a:bodyPr wrap="none">
            <a:spAutoFit/>
          </a:bodyPr>
          <a:lstStyle/>
          <a:p>
            <a:r>
              <a:rPr lang="en-US" sz="1400" b="0" dirty="0" err="1" smtClean="0">
                <a:effectLst/>
                <a:latin typeface="Arial" pitchFamily="34" charset="0"/>
                <a:cs typeface="Arial" pitchFamily="34" charset="0"/>
              </a:rPr>
              <a:t>Adc</a:t>
            </a:r>
            <a:r>
              <a:rPr lang="en-US" sz="1400" b="0" i="1" u="sng" dirty="0" err="1" smtClean="0">
                <a:effectLst/>
                <a:latin typeface="Arial" pitchFamily="34" charset="0"/>
                <a:cs typeface="Arial" pitchFamily="34" charset="0"/>
              </a:rPr>
              <a:t>x</a:t>
            </a:r>
            <a:r>
              <a:rPr lang="en-US" sz="1400" b="0" dirty="0" err="1" smtClean="0">
                <a:effectLst/>
                <a:latin typeface="Arial" pitchFamily="34" charset="0"/>
                <a:cs typeface="Arial" pitchFamily="34" charset="0"/>
              </a:rPr>
              <a:t>Regs.ADCBURSTCTL</a:t>
            </a:r>
            <a:endParaRPr lang="en-US" sz="1000" b="0" dirty="0">
              <a:effectLst/>
              <a:latin typeface="Arial" pitchFamily="34" charset="0"/>
              <a:cs typeface="Arial" pitchFamily="34" charset="0"/>
            </a:endParaRPr>
          </a:p>
        </p:txBody>
      </p:sp>
      <p:sp>
        <p:nvSpPr>
          <p:cNvPr id="15" name="Rectangle 55"/>
          <p:cNvSpPr>
            <a:spLocks noChangeArrowheads="1"/>
          </p:cNvSpPr>
          <p:nvPr/>
        </p:nvSpPr>
        <p:spPr bwMode="auto">
          <a:xfrm>
            <a:off x="1345175" y="2725930"/>
            <a:ext cx="1652220" cy="384175"/>
          </a:xfrm>
          <a:prstGeom prst="rect">
            <a:avLst/>
          </a:prstGeom>
          <a:solidFill>
            <a:srgbClr val="A3FFFF"/>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16" name="Text Box 56"/>
          <p:cNvSpPr txBox="1">
            <a:spLocks noChangeArrowheads="1"/>
          </p:cNvSpPr>
          <p:nvPr/>
        </p:nvSpPr>
        <p:spPr bwMode="auto">
          <a:xfrm>
            <a:off x="1591799" y="2836737"/>
            <a:ext cx="1158972" cy="196977"/>
          </a:xfrm>
          <a:prstGeom prst="rect">
            <a:avLst/>
          </a:prstGeom>
          <a:noFill/>
          <a:ln w="12700">
            <a:noFill/>
            <a:miter lim="800000"/>
            <a:headEnd type="none" w="sm" len="sm"/>
            <a:tailEnd type="none" w="sm" len="sm"/>
          </a:ln>
          <a:effectLst/>
        </p:spPr>
        <p:txBody>
          <a:bodyPr wrap="none" lIns="0" tIns="0" rIns="0" bIns="0">
            <a:spAutoFit/>
          </a:bodyPr>
          <a:lstStyle/>
          <a:p>
            <a:pPr algn="ctr"/>
            <a:r>
              <a:rPr lang="en-US" sz="1600" dirty="0" smtClean="0">
                <a:effectLst/>
                <a:latin typeface="Arial" pitchFamily="34" charset="0"/>
                <a:cs typeface="Arial" pitchFamily="34" charset="0"/>
              </a:rPr>
              <a:t>BURSTSIZE</a:t>
            </a:r>
            <a:endParaRPr lang="en-US" sz="1600" dirty="0">
              <a:effectLst/>
              <a:latin typeface="Arial" pitchFamily="34" charset="0"/>
              <a:cs typeface="Arial" pitchFamily="34" charset="0"/>
            </a:endParaRPr>
          </a:p>
        </p:txBody>
      </p:sp>
      <p:sp>
        <p:nvSpPr>
          <p:cNvPr id="17" name="Rectangle 55"/>
          <p:cNvSpPr>
            <a:spLocks noChangeArrowheads="1"/>
          </p:cNvSpPr>
          <p:nvPr/>
        </p:nvSpPr>
        <p:spPr bwMode="auto">
          <a:xfrm>
            <a:off x="1345175" y="3340535"/>
            <a:ext cx="1652220" cy="384175"/>
          </a:xfrm>
          <a:prstGeom prst="rect">
            <a:avLst/>
          </a:prstGeom>
          <a:solidFill>
            <a:srgbClr val="A3FFFF"/>
          </a:solidFill>
          <a:ln w="12700" algn="ctr">
            <a:solidFill>
              <a:schemeClr val="tx1"/>
            </a:solidFill>
            <a:miter lim="800000"/>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18" name="Text Box 56"/>
          <p:cNvSpPr txBox="1">
            <a:spLocks noChangeArrowheads="1"/>
          </p:cNvSpPr>
          <p:nvPr/>
        </p:nvSpPr>
        <p:spPr bwMode="auto">
          <a:xfrm>
            <a:off x="1375394" y="3451342"/>
            <a:ext cx="1591782" cy="196977"/>
          </a:xfrm>
          <a:prstGeom prst="rect">
            <a:avLst/>
          </a:prstGeom>
          <a:noFill/>
          <a:ln w="12700">
            <a:noFill/>
            <a:miter lim="800000"/>
            <a:headEnd type="none" w="sm" len="sm"/>
            <a:tailEnd type="none" w="sm" len="sm"/>
          </a:ln>
          <a:effectLst/>
        </p:spPr>
        <p:txBody>
          <a:bodyPr wrap="none" lIns="0" tIns="0" rIns="0" bIns="0">
            <a:spAutoFit/>
          </a:bodyPr>
          <a:lstStyle/>
          <a:p>
            <a:pPr algn="ctr"/>
            <a:r>
              <a:rPr lang="en-US" sz="1600" dirty="0" smtClean="0">
                <a:effectLst/>
                <a:latin typeface="Arial" pitchFamily="34" charset="0"/>
                <a:cs typeface="Arial" pitchFamily="34" charset="0"/>
              </a:rPr>
              <a:t>BURSTTRIGSEL</a:t>
            </a:r>
            <a:endParaRPr lang="en-US" sz="1600" dirty="0">
              <a:effectLst/>
              <a:latin typeface="Arial" pitchFamily="34" charset="0"/>
              <a:cs typeface="Arial" pitchFamily="34" charset="0"/>
            </a:endParaRPr>
          </a:p>
        </p:txBody>
      </p:sp>
      <p:sp>
        <p:nvSpPr>
          <p:cNvPr id="21" name="Oval 63"/>
          <p:cNvSpPr>
            <a:spLocks noChangeArrowheads="1"/>
          </p:cNvSpPr>
          <p:nvPr/>
        </p:nvSpPr>
        <p:spPr bwMode="auto">
          <a:xfrm>
            <a:off x="5535313" y="2844776"/>
            <a:ext cx="2765425" cy="1148519"/>
          </a:xfrm>
          <a:prstGeom prst="ellipse">
            <a:avLst/>
          </a:prstGeom>
          <a:solidFill>
            <a:schemeClr val="bg2">
              <a:lumMod val="85000"/>
            </a:schemeClr>
          </a:solidFill>
          <a:ln w="12700" algn="ctr">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2" name="Rectangle 13"/>
          <p:cNvSpPr>
            <a:spLocks noChangeArrowheads="1"/>
          </p:cNvSpPr>
          <p:nvPr/>
        </p:nvSpPr>
        <p:spPr bwMode="auto">
          <a:xfrm>
            <a:off x="5534527" y="2887864"/>
            <a:ext cx="2766996" cy="1105431"/>
          </a:xfrm>
          <a:prstGeom prst="rect">
            <a:avLst/>
          </a:prstGeom>
          <a:noFill/>
          <a:ln w="12700">
            <a:noFill/>
            <a:miter lim="800000"/>
            <a:headEnd/>
            <a:tailEnd/>
          </a:ln>
          <a:effectLst/>
        </p:spPr>
        <p:txBody>
          <a:bodyPr wrap="square" lIns="90488" tIns="44450" rIns="90488" bIns="44450">
            <a:spAutoFit/>
          </a:bodyPr>
          <a:lstStyle/>
          <a:p>
            <a:pPr algn="ctr">
              <a:lnSpc>
                <a:spcPct val="100000"/>
              </a:lnSpc>
              <a:spcBef>
                <a:spcPct val="0"/>
              </a:spcBef>
            </a:pPr>
            <a:r>
              <a:rPr lang="en-US" sz="1800" dirty="0" smtClean="0">
                <a:solidFill>
                  <a:schemeClr val="tx2"/>
                </a:solidFill>
                <a:effectLst/>
                <a:latin typeface="Arial" pitchFamily="34" charset="0"/>
                <a:cs typeface="Arial" pitchFamily="34" charset="0"/>
              </a:rPr>
              <a:t>SOC Burst Size </a:t>
            </a:r>
            <a:endParaRPr lang="en-US" sz="1800" dirty="0">
              <a:solidFill>
                <a:schemeClr val="tx2"/>
              </a:solidFill>
              <a:effectLst/>
              <a:latin typeface="Arial" pitchFamily="34" charset="0"/>
              <a:cs typeface="Arial" pitchFamily="34" charset="0"/>
            </a:endParaRPr>
          </a:p>
          <a:p>
            <a:pPr algn="ctr">
              <a:lnSpc>
                <a:spcPct val="100000"/>
              </a:lnSpc>
              <a:spcBef>
                <a:spcPct val="0"/>
              </a:spcBef>
            </a:pPr>
            <a:r>
              <a:rPr lang="en-US" sz="1600" b="0" i="1" dirty="0">
                <a:effectLst/>
                <a:latin typeface="Arial" pitchFamily="34" charset="0"/>
                <a:cs typeface="Arial" pitchFamily="34" charset="0"/>
              </a:rPr>
              <a:t>Determines </a:t>
            </a:r>
            <a:r>
              <a:rPr lang="en-US" sz="1600" b="0" i="1" dirty="0" smtClean="0">
                <a:effectLst/>
                <a:latin typeface="Arial" pitchFamily="34" charset="0"/>
                <a:cs typeface="Arial" pitchFamily="34" charset="0"/>
              </a:rPr>
              <a:t>how many SOCs are converted per burst trigger</a:t>
            </a:r>
            <a:endParaRPr lang="en-US" sz="1600" dirty="0">
              <a:solidFill>
                <a:schemeClr val="tx2"/>
              </a:solidFill>
              <a:effectLst/>
              <a:latin typeface="Arial" pitchFamily="34" charset="0"/>
              <a:cs typeface="Arial" pitchFamily="34" charset="0"/>
            </a:endParaRPr>
          </a:p>
        </p:txBody>
      </p:sp>
      <p:sp>
        <p:nvSpPr>
          <p:cNvPr id="23" name="Oval 63"/>
          <p:cNvSpPr>
            <a:spLocks noChangeArrowheads="1"/>
          </p:cNvSpPr>
          <p:nvPr/>
        </p:nvSpPr>
        <p:spPr bwMode="auto">
          <a:xfrm>
            <a:off x="5535313" y="4148095"/>
            <a:ext cx="2765425" cy="1508330"/>
          </a:xfrm>
          <a:prstGeom prst="ellipse">
            <a:avLst/>
          </a:prstGeom>
          <a:solidFill>
            <a:schemeClr val="bg2">
              <a:lumMod val="85000"/>
            </a:schemeClr>
          </a:solidFill>
          <a:ln w="12700" algn="ctr">
            <a:solidFill>
              <a:schemeClr val="tx1"/>
            </a:solidFill>
            <a:round/>
            <a:headEnd type="none" w="sm" len="sm"/>
            <a:tailEnd type="none" w="sm" len="sm"/>
          </a:ln>
          <a:effectLst/>
        </p:spPr>
        <p:txBody>
          <a:bodyPr wrap="none" anchor="ctr"/>
          <a:lstStyle/>
          <a:p>
            <a:endParaRPr lang="en-US" sz="1600">
              <a:effectLst/>
              <a:latin typeface="Arial" pitchFamily="34" charset="0"/>
              <a:cs typeface="Arial" pitchFamily="34" charset="0"/>
            </a:endParaRPr>
          </a:p>
        </p:txBody>
      </p:sp>
      <p:sp>
        <p:nvSpPr>
          <p:cNvPr id="24" name="Rectangle 13"/>
          <p:cNvSpPr>
            <a:spLocks noChangeArrowheads="1"/>
          </p:cNvSpPr>
          <p:nvPr/>
        </p:nvSpPr>
        <p:spPr bwMode="auto">
          <a:xfrm>
            <a:off x="5534527" y="4300685"/>
            <a:ext cx="2766996" cy="1382430"/>
          </a:xfrm>
          <a:prstGeom prst="rect">
            <a:avLst/>
          </a:prstGeom>
          <a:noFill/>
          <a:ln w="12700">
            <a:noFill/>
            <a:miter lim="800000"/>
            <a:headEnd/>
            <a:tailEnd/>
          </a:ln>
          <a:effectLst/>
        </p:spPr>
        <p:txBody>
          <a:bodyPr wrap="square" lIns="90488" tIns="44450" rIns="90488" bIns="44450">
            <a:spAutoFit/>
          </a:bodyPr>
          <a:lstStyle/>
          <a:p>
            <a:pPr algn="ctr">
              <a:lnSpc>
                <a:spcPct val="100000"/>
              </a:lnSpc>
              <a:spcBef>
                <a:spcPct val="0"/>
              </a:spcBef>
            </a:pPr>
            <a:r>
              <a:rPr lang="en-US" sz="1800" dirty="0" smtClean="0">
                <a:solidFill>
                  <a:schemeClr val="tx2"/>
                </a:solidFill>
                <a:effectLst/>
                <a:latin typeface="Arial" pitchFamily="34" charset="0"/>
                <a:cs typeface="Arial" pitchFamily="34" charset="0"/>
              </a:rPr>
              <a:t>SOC Burst Trigger Source Select </a:t>
            </a:r>
            <a:endParaRPr lang="en-US" sz="1800" dirty="0">
              <a:solidFill>
                <a:schemeClr val="tx2"/>
              </a:solidFill>
              <a:effectLst/>
              <a:latin typeface="Arial" pitchFamily="34" charset="0"/>
              <a:cs typeface="Arial" pitchFamily="34" charset="0"/>
            </a:endParaRPr>
          </a:p>
          <a:p>
            <a:pPr algn="ctr">
              <a:lnSpc>
                <a:spcPct val="100000"/>
              </a:lnSpc>
              <a:spcBef>
                <a:spcPct val="0"/>
              </a:spcBef>
            </a:pPr>
            <a:r>
              <a:rPr lang="en-US" sz="1600" b="0" i="1" dirty="0">
                <a:effectLst/>
                <a:latin typeface="Arial" pitchFamily="34" charset="0"/>
                <a:cs typeface="Arial" pitchFamily="34" charset="0"/>
              </a:rPr>
              <a:t>Determines </a:t>
            </a:r>
            <a:r>
              <a:rPr lang="en-US" sz="1600" b="0" i="1" dirty="0" smtClean="0">
                <a:effectLst/>
                <a:latin typeface="Arial" pitchFamily="34" charset="0"/>
                <a:cs typeface="Arial" pitchFamily="34" charset="0"/>
              </a:rPr>
              <a:t>which trigger starts a burst conversion sequence</a:t>
            </a:r>
            <a:endParaRPr lang="en-US" sz="1600" dirty="0">
              <a:solidFill>
                <a:schemeClr val="tx2"/>
              </a:solidFill>
              <a:effectLst/>
              <a:latin typeface="Arial" pitchFamily="34" charset="0"/>
              <a:cs typeface="Arial" pitchFamily="34" charset="0"/>
            </a:endParaRPr>
          </a:p>
        </p:txBody>
      </p:sp>
      <p:cxnSp>
        <p:nvCxnSpPr>
          <p:cNvPr id="28" name="Straight Arrow Connector 27"/>
          <p:cNvCxnSpPr>
            <a:stCxn id="4" idx="2"/>
            <a:endCxn id="8" idx="3"/>
          </p:cNvCxnSpPr>
          <p:nvPr/>
        </p:nvCxnSpPr>
        <p:spPr bwMode="auto">
          <a:xfrm flipH="1">
            <a:off x="2997395" y="2227226"/>
            <a:ext cx="2537918" cy="76312"/>
          </a:xfrm>
          <a:prstGeom prst="straightConnector1">
            <a:avLst/>
          </a:prstGeom>
          <a:solidFill>
            <a:schemeClr val="accent1"/>
          </a:solidFill>
          <a:ln w="19050" cap="flat" cmpd="sng" algn="ctr">
            <a:solidFill>
              <a:schemeClr val="tx1"/>
            </a:solidFill>
            <a:prstDash val="solid"/>
            <a:round/>
            <a:headEnd type="none" w="sm" len="sm"/>
            <a:tailEnd type="triangle"/>
          </a:ln>
          <a:effectLst/>
        </p:spPr>
      </p:cxnSp>
      <p:cxnSp>
        <p:nvCxnSpPr>
          <p:cNvPr id="30" name="Straight Arrow Connector 29"/>
          <p:cNvCxnSpPr>
            <a:stCxn id="21" idx="2"/>
            <a:endCxn id="15" idx="3"/>
          </p:cNvCxnSpPr>
          <p:nvPr/>
        </p:nvCxnSpPr>
        <p:spPr bwMode="auto">
          <a:xfrm flipH="1" flipV="1">
            <a:off x="2997395" y="2918018"/>
            <a:ext cx="2537918" cy="501018"/>
          </a:xfrm>
          <a:prstGeom prst="straightConnector1">
            <a:avLst/>
          </a:prstGeom>
          <a:solidFill>
            <a:schemeClr val="accent1"/>
          </a:solidFill>
          <a:ln w="19050" cap="flat" cmpd="sng" algn="ctr">
            <a:solidFill>
              <a:schemeClr val="tx1"/>
            </a:solidFill>
            <a:prstDash val="solid"/>
            <a:round/>
            <a:headEnd type="none" w="sm" len="sm"/>
            <a:tailEnd type="triangle"/>
          </a:ln>
          <a:effectLst/>
        </p:spPr>
      </p:cxnSp>
      <p:cxnSp>
        <p:nvCxnSpPr>
          <p:cNvPr id="36" name="Straight Arrow Connector 35"/>
          <p:cNvCxnSpPr>
            <a:stCxn id="23" idx="2"/>
            <a:endCxn id="17" idx="3"/>
          </p:cNvCxnSpPr>
          <p:nvPr/>
        </p:nvCxnSpPr>
        <p:spPr bwMode="auto">
          <a:xfrm flipH="1" flipV="1">
            <a:off x="2997395" y="3532623"/>
            <a:ext cx="2537918" cy="1369637"/>
          </a:xfrm>
          <a:prstGeom prst="straightConnector1">
            <a:avLst/>
          </a:prstGeom>
          <a:solidFill>
            <a:schemeClr val="accent1"/>
          </a:solidFill>
          <a:ln w="19050" cap="flat" cmpd="sng" algn="ctr">
            <a:solidFill>
              <a:schemeClr val="tx1"/>
            </a:solidFill>
            <a:prstDash val="solid"/>
            <a:round/>
            <a:headEnd type="none" w="sm" len="sm"/>
            <a:tailEnd type="triangle"/>
          </a:ln>
          <a:effectLst/>
        </p:spPr>
      </p:cxnSp>
      <p:sp>
        <p:nvSpPr>
          <p:cNvPr id="37" name="Rounded Rectangle 36"/>
          <p:cNvSpPr/>
          <p:nvPr/>
        </p:nvSpPr>
        <p:spPr bwMode="auto">
          <a:xfrm>
            <a:off x="604855" y="4300535"/>
            <a:ext cx="3127649" cy="1120029"/>
          </a:xfrm>
          <a:prstGeom prst="roundRect">
            <a:avLst/>
          </a:prstGeom>
          <a:solidFill>
            <a:schemeClr val="bg2">
              <a:lumMod val="8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smtClean="0">
                <a:ln>
                  <a:noFill/>
                </a:ln>
                <a:effectLst/>
                <a:latin typeface="Arial" pitchFamily="34" charset="0"/>
                <a:cs typeface="Arial" pitchFamily="34" charset="0"/>
              </a:rPr>
              <a:t>Software, CPU1 Timer0-2</a:t>
            </a:r>
          </a:p>
          <a:p>
            <a:pPr marL="0" marR="0" indent="0" algn="ctr" defTabSz="914400" rtl="0" eaLnBrk="0" fontAlgn="base" latinLnBrk="0" hangingPunct="0">
              <a:lnSpc>
                <a:spcPct val="80000"/>
              </a:lnSpc>
              <a:spcBef>
                <a:spcPct val="50000"/>
              </a:spcBef>
              <a:spcAft>
                <a:spcPct val="0"/>
              </a:spcAft>
              <a:buClrTx/>
              <a:buSzTx/>
              <a:buFontTx/>
              <a:buNone/>
              <a:tabLst/>
            </a:pPr>
            <a:r>
              <a:rPr lang="en-US" sz="1600" b="0" i="1" dirty="0" smtClean="0">
                <a:effectLst/>
                <a:latin typeface="Arial" pitchFamily="34" charset="0"/>
                <a:cs typeface="Arial" pitchFamily="34" charset="0"/>
              </a:rPr>
              <a:t>ePWM1 ADCSOCA/C – B/D </a:t>
            </a:r>
            <a:r>
              <a:rPr lang="en-US" sz="1600" b="0" dirty="0" smtClean="0">
                <a:effectLst/>
                <a:latin typeface="Arial" pitchFamily="34" charset="0"/>
                <a:cs typeface="Arial" pitchFamily="34" charset="0"/>
                <a:sym typeface="Wingdings" pitchFamily="2" charset="2"/>
              </a:rPr>
              <a:t></a:t>
            </a:r>
            <a:r>
              <a:rPr lang="en-US" sz="1600" b="0" i="1" dirty="0" smtClean="0">
                <a:effectLst/>
                <a:latin typeface="Arial" pitchFamily="34" charset="0"/>
                <a:cs typeface="Arial" pitchFamily="34" charset="0"/>
                <a:sym typeface="Wingdings" pitchFamily="2" charset="2"/>
              </a:rPr>
              <a:t> ePWM12 ADCSOCA/C – B/D</a:t>
            </a:r>
          </a:p>
          <a:p>
            <a:pPr marL="0" marR="0" indent="0" algn="ctr" defTabSz="914400" rtl="0" eaLnBrk="0" fontAlgn="base" latinLnBrk="0" hangingPunct="0">
              <a:lnSpc>
                <a:spcPct val="80000"/>
              </a:lnSpc>
              <a:spcBef>
                <a:spcPct val="50000"/>
              </a:spcBef>
              <a:spcAft>
                <a:spcPct val="0"/>
              </a:spcAft>
              <a:buClrTx/>
              <a:buSzTx/>
              <a:buFontTx/>
              <a:buNone/>
              <a:tabLst/>
            </a:pPr>
            <a:r>
              <a:rPr kumimoji="0" lang="en-US" sz="1600" b="0" i="1" u="none" strike="noStrike" cap="none" normalizeH="0" baseline="0" dirty="0" smtClean="0">
                <a:ln>
                  <a:noFill/>
                </a:ln>
                <a:effectLst/>
                <a:latin typeface="Arial" pitchFamily="34" charset="0"/>
                <a:cs typeface="Arial" pitchFamily="34" charset="0"/>
                <a:sym typeface="Wingdings" pitchFamily="2" charset="2"/>
              </a:rPr>
              <a:t>CPU2</a:t>
            </a:r>
            <a:r>
              <a:rPr kumimoji="0" lang="en-US" sz="1600" b="0" i="1" u="none" strike="noStrike" cap="none" normalizeH="0" dirty="0" smtClean="0">
                <a:ln>
                  <a:noFill/>
                </a:ln>
                <a:effectLst/>
                <a:latin typeface="Arial" pitchFamily="34" charset="0"/>
                <a:cs typeface="Arial" pitchFamily="34" charset="0"/>
                <a:sym typeface="Wingdings" pitchFamily="2" charset="2"/>
              </a:rPr>
              <a:t> Timer0-2</a:t>
            </a:r>
            <a:endParaRPr kumimoji="0" lang="en-US" sz="1600" b="0" i="1" u="none" strike="noStrike" cap="none" normalizeH="0" baseline="0" dirty="0" smtClean="0">
              <a:ln>
                <a:noFill/>
              </a:ln>
              <a:effectLst/>
              <a:latin typeface="Arial" pitchFamily="34" charset="0"/>
              <a:cs typeface="Arial" pitchFamily="34" charset="0"/>
            </a:endParaRPr>
          </a:p>
        </p:txBody>
      </p:sp>
      <p:cxnSp>
        <p:nvCxnSpPr>
          <p:cNvPr id="39" name="Straight Arrow Connector 38"/>
          <p:cNvCxnSpPr>
            <a:stCxn id="37" idx="0"/>
            <a:endCxn id="17" idx="2"/>
          </p:cNvCxnSpPr>
          <p:nvPr/>
        </p:nvCxnSpPr>
        <p:spPr bwMode="auto">
          <a:xfrm flipV="1">
            <a:off x="2168680" y="3724710"/>
            <a:ext cx="2605" cy="575825"/>
          </a:xfrm>
          <a:prstGeom prst="straightConnector1">
            <a:avLst/>
          </a:prstGeom>
          <a:solidFill>
            <a:schemeClr val="accent1"/>
          </a:solidFill>
          <a:ln w="25400" cap="flat" cmpd="sng" algn="ctr">
            <a:solidFill>
              <a:schemeClr val="tx1"/>
            </a:solidFill>
            <a:prstDash val="sysDash"/>
            <a:round/>
            <a:headEnd type="none" w="sm" len="sm"/>
            <a:tailEnd type="triangle"/>
          </a:ln>
          <a:effectLst/>
        </p:spPr>
      </p:cxnSp>
    </p:spTree>
    <p:extLst>
      <p:ext uri="{BB962C8B-B14F-4D97-AF65-F5344CB8AC3E}">
        <p14:creationId xmlns:p14="http://schemas.microsoft.com/office/powerpoint/2010/main" val="17904341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the Post Processing Block</a:t>
            </a:r>
            <a:endParaRPr lang="en-US" dirty="0"/>
          </a:p>
        </p:txBody>
      </p:sp>
      <p:sp>
        <p:nvSpPr>
          <p:cNvPr id="3" name="Content Placeholder 2"/>
          <p:cNvSpPr>
            <a:spLocks noGrp="1"/>
          </p:cNvSpPr>
          <p:nvPr>
            <p:ph idx="1"/>
          </p:nvPr>
        </p:nvSpPr>
        <p:spPr>
          <a:xfrm>
            <a:off x="117020" y="761999"/>
            <a:ext cx="8909960" cy="6008235"/>
          </a:xfrm>
        </p:spPr>
        <p:txBody>
          <a:bodyPr>
            <a:normAutofit fontScale="70000" lnSpcReduction="20000"/>
          </a:bodyPr>
          <a:lstStyle/>
          <a:p>
            <a:pPr>
              <a:spcBef>
                <a:spcPts val="600"/>
              </a:spcBef>
              <a:spcAft>
                <a:spcPts val="300"/>
              </a:spcAft>
            </a:pPr>
            <a:r>
              <a:rPr lang="en-US" sz="3400" dirty="0" smtClean="0"/>
              <a:t>Offset Correction</a:t>
            </a:r>
          </a:p>
          <a:p>
            <a:pPr lvl="1">
              <a:spcBef>
                <a:spcPts val="600"/>
              </a:spcBef>
              <a:spcAft>
                <a:spcPts val="300"/>
              </a:spcAft>
            </a:pPr>
            <a:r>
              <a:rPr lang="en-US" i="1" dirty="0" smtClean="0"/>
              <a:t>Remove an offset associated with an ADCIN channel possibly caused by external sensors and signal sources</a:t>
            </a:r>
          </a:p>
          <a:p>
            <a:pPr lvl="2">
              <a:spcBef>
                <a:spcPts val="600"/>
              </a:spcBef>
              <a:spcAft>
                <a:spcPts val="300"/>
              </a:spcAft>
            </a:pPr>
            <a:r>
              <a:rPr lang="en-US" sz="2600" b="0" dirty="0" smtClean="0"/>
              <a:t>Zero-overhead; saving cycles</a:t>
            </a:r>
          </a:p>
          <a:p>
            <a:pPr>
              <a:spcBef>
                <a:spcPts val="600"/>
              </a:spcBef>
              <a:spcAft>
                <a:spcPts val="300"/>
              </a:spcAft>
            </a:pPr>
            <a:r>
              <a:rPr lang="en-US" sz="3400" dirty="0" smtClean="0"/>
              <a:t>Error from </a:t>
            </a:r>
            <a:r>
              <a:rPr lang="en-US" sz="3400" dirty="0" err="1" smtClean="0"/>
              <a:t>Setpoint</a:t>
            </a:r>
            <a:r>
              <a:rPr lang="en-US" sz="3400" dirty="0" smtClean="0"/>
              <a:t> Calculation</a:t>
            </a:r>
          </a:p>
          <a:p>
            <a:pPr lvl="1">
              <a:spcBef>
                <a:spcPts val="600"/>
              </a:spcBef>
              <a:spcAft>
                <a:spcPts val="300"/>
              </a:spcAft>
            </a:pPr>
            <a:r>
              <a:rPr lang="en-US" i="1" dirty="0" smtClean="0"/>
              <a:t>Subtract out a reference value which can be used to automatically calculate an error from a set-point or expected value</a:t>
            </a:r>
          </a:p>
          <a:p>
            <a:pPr lvl="2">
              <a:spcBef>
                <a:spcPts val="600"/>
              </a:spcBef>
              <a:spcAft>
                <a:spcPts val="300"/>
              </a:spcAft>
            </a:pPr>
            <a:r>
              <a:rPr lang="en-US" sz="2600" b="0" dirty="0" smtClean="0"/>
              <a:t>Reduces the sample to output latency and software overhead  </a:t>
            </a:r>
          </a:p>
          <a:p>
            <a:pPr>
              <a:spcBef>
                <a:spcPts val="600"/>
              </a:spcBef>
              <a:spcAft>
                <a:spcPts val="300"/>
              </a:spcAft>
            </a:pPr>
            <a:r>
              <a:rPr lang="en-US" sz="3400" dirty="0" smtClean="0">
                <a:solidFill>
                  <a:srgbClr val="6666FF"/>
                </a:solidFill>
              </a:rPr>
              <a:t>Limit and Zero-Crossing Detection</a:t>
            </a:r>
          </a:p>
          <a:p>
            <a:pPr lvl="1">
              <a:spcBef>
                <a:spcPts val="600"/>
              </a:spcBef>
              <a:spcAft>
                <a:spcPts val="300"/>
              </a:spcAft>
            </a:pPr>
            <a:r>
              <a:rPr lang="en-US" i="1" dirty="0" smtClean="0"/>
              <a:t>Automatically perform a check against a high/low limit or zero-crossing and can generate a </a:t>
            </a:r>
            <a:r>
              <a:rPr lang="en-US" i="1" dirty="0" smtClean="0">
                <a:solidFill>
                  <a:srgbClr val="6666FF"/>
                </a:solidFill>
              </a:rPr>
              <a:t>trip</a:t>
            </a:r>
            <a:r>
              <a:rPr lang="en-US" i="1" dirty="0" smtClean="0"/>
              <a:t> to the </a:t>
            </a:r>
            <a:r>
              <a:rPr lang="en-US" i="1" dirty="0" err="1" smtClean="0"/>
              <a:t>ePWM</a:t>
            </a:r>
            <a:r>
              <a:rPr lang="en-US" i="1" dirty="0" smtClean="0"/>
              <a:t> and/or an </a:t>
            </a:r>
            <a:r>
              <a:rPr lang="en-US" i="1" dirty="0" smtClean="0">
                <a:solidFill>
                  <a:srgbClr val="6666FF"/>
                </a:solidFill>
              </a:rPr>
              <a:t>interrupt</a:t>
            </a:r>
          </a:p>
          <a:p>
            <a:pPr lvl="2">
              <a:spcBef>
                <a:spcPts val="600"/>
              </a:spcBef>
              <a:spcAft>
                <a:spcPts val="300"/>
              </a:spcAft>
            </a:pPr>
            <a:r>
              <a:rPr lang="en-US" sz="2600" b="0" dirty="0" smtClean="0"/>
              <a:t>Decreases the sample to </a:t>
            </a:r>
            <a:r>
              <a:rPr lang="en-US" sz="2600" b="0" dirty="0" err="1" smtClean="0"/>
              <a:t>ePWM</a:t>
            </a:r>
            <a:r>
              <a:rPr lang="en-US" sz="2600" b="0" dirty="0" smtClean="0"/>
              <a:t> latency and reduces software overhead; trip the </a:t>
            </a:r>
            <a:r>
              <a:rPr lang="en-US" sz="2600" b="0" dirty="0" err="1" smtClean="0"/>
              <a:t>ePWM</a:t>
            </a:r>
            <a:r>
              <a:rPr lang="en-US" sz="2600" b="0" dirty="0" smtClean="0"/>
              <a:t> based on an out of range ADC conversion without CPU intervention</a:t>
            </a:r>
          </a:p>
          <a:p>
            <a:pPr>
              <a:spcBef>
                <a:spcPts val="600"/>
              </a:spcBef>
              <a:spcAft>
                <a:spcPts val="300"/>
              </a:spcAft>
            </a:pPr>
            <a:r>
              <a:rPr lang="en-US" sz="3400" dirty="0" smtClean="0"/>
              <a:t>Trigger-to-Sample Delay Capture</a:t>
            </a:r>
          </a:p>
          <a:p>
            <a:pPr lvl="1">
              <a:spcBef>
                <a:spcPts val="600"/>
              </a:spcBef>
              <a:spcAft>
                <a:spcPts val="300"/>
              </a:spcAft>
            </a:pPr>
            <a:r>
              <a:rPr lang="en-US" i="1" dirty="0" smtClean="0"/>
              <a:t>Capable of recording the delay between when the SOC is triggered and when it begins to be sampled</a:t>
            </a:r>
          </a:p>
          <a:p>
            <a:pPr lvl="2">
              <a:spcBef>
                <a:spcPts val="600"/>
              </a:spcBef>
              <a:spcAft>
                <a:spcPts val="300"/>
              </a:spcAft>
            </a:pPr>
            <a:r>
              <a:rPr lang="en-US" sz="2600" b="0" dirty="0" smtClean="0">
                <a:solidFill>
                  <a:srgbClr val="6666FF"/>
                </a:solidFill>
              </a:rPr>
              <a:t>Allows software techniques to reduce the delay error</a:t>
            </a:r>
            <a:endParaRPr lang="en-US" sz="2600" b="0" dirty="0">
              <a:solidFill>
                <a:srgbClr val="6666FF"/>
              </a:solidFill>
            </a:endParaRPr>
          </a:p>
        </p:txBody>
      </p:sp>
    </p:spTree>
    <p:extLst>
      <p:ext uri="{BB962C8B-B14F-4D97-AF65-F5344CB8AC3E}">
        <p14:creationId xmlns:p14="http://schemas.microsoft.com/office/powerpoint/2010/main" val="1895206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Post Processing Block - Diagram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053240962"/>
              </p:ext>
            </p:extLst>
          </p:nvPr>
        </p:nvGraphicFramePr>
        <p:xfrm>
          <a:off x="60325" y="993775"/>
          <a:ext cx="9005888" cy="5257800"/>
        </p:xfrm>
        <a:graphic>
          <a:graphicData uri="http://schemas.openxmlformats.org/presentationml/2006/ole">
            <mc:AlternateContent xmlns:mc="http://schemas.openxmlformats.org/markup-compatibility/2006">
              <mc:Choice xmlns:v="urn:schemas-microsoft-com:vml" Requires="v">
                <p:oleObj spid="_x0000_s19818" name="Visio" r:id="rId3" imgW="9479524" imgH="5533196" progId="Visio.Drawing.11">
                  <p:embed/>
                </p:oleObj>
              </mc:Choice>
              <mc:Fallback>
                <p:oleObj name="Visio" r:id="rId3" imgW="9479524" imgH="5533196" progId="Visio.Drawing.11">
                  <p:embed/>
                  <p:pic>
                    <p:nvPicPr>
                      <p:cNvPr id="0" name=""/>
                      <p:cNvPicPr/>
                      <p:nvPr/>
                    </p:nvPicPr>
                    <p:blipFill>
                      <a:blip r:embed="rId4"/>
                      <a:stretch>
                        <a:fillRect/>
                      </a:stretch>
                    </p:blipFill>
                    <p:spPr>
                      <a:xfrm>
                        <a:off x="60325" y="993775"/>
                        <a:ext cx="9005888" cy="5257800"/>
                      </a:xfrm>
                      <a:prstGeom prst="rect">
                        <a:avLst/>
                      </a:prstGeom>
                    </p:spPr>
                  </p:pic>
                </p:oleObj>
              </mc:Fallback>
            </mc:AlternateContent>
          </a:graphicData>
        </a:graphic>
      </p:graphicFrame>
      <p:sp>
        <p:nvSpPr>
          <p:cNvPr id="3" name="文字方塊 2"/>
          <p:cNvSpPr txBox="1"/>
          <p:nvPr/>
        </p:nvSpPr>
        <p:spPr>
          <a:xfrm>
            <a:off x="2694561" y="2976344"/>
            <a:ext cx="2262158" cy="646331"/>
          </a:xfrm>
          <a:prstGeom prst="rect">
            <a:avLst/>
          </a:prstGeom>
          <a:noFill/>
        </p:spPr>
        <p:txBody>
          <a:bodyPr wrap="none" rtlCol="0" anchor="ctr" anchorCtr="0">
            <a:spAutoFit/>
          </a:bodyPr>
          <a:lstStyle/>
          <a:p>
            <a:pPr>
              <a:lnSpc>
                <a:spcPct val="100000"/>
              </a:lnSpc>
              <a:spcBef>
                <a:spcPts val="0"/>
              </a:spcBef>
            </a:pPr>
            <a:r>
              <a:rPr lang="zh-TW" altLang="en-US" sz="1800" dirty="0" smtClean="0">
                <a:solidFill>
                  <a:srgbClr val="6666FF"/>
                </a:solidFill>
                <a:effectLst/>
                <a:latin typeface="標楷體" panose="03000509000000000000" pitchFamily="65" charset="-120"/>
                <a:ea typeface="標楷體" panose="03000509000000000000" pitchFamily="65" charset="-120"/>
              </a:rPr>
              <a:t>補償因外部元件造成</a:t>
            </a:r>
            <a:endParaRPr lang="en-US" altLang="zh-TW" sz="1800" dirty="0" smtClean="0">
              <a:solidFill>
                <a:srgbClr val="6666FF"/>
              </a:solidFill>
              <a:effectLst/>
              <a:latin typeface="標楷體" panose="03000509000000000000" pitchFamily="65" charset="-120"/>
              <a:ea typeface="標楷體" panose="03000509000000000000" pitchFamily="65" charset="-120"/>
            </a:endParaRPr>
          </a:p>
          <a:p>
            <a:pPr>
              <a:lnSpc>
                <a:spcPct val="100000"/>
              </a:lnSpc>
              <a:spcBef>
                <a:spcPts val="0"/>
              </a:spcBef>
            </a:pPr>
            <a:r>
              <a:rPr lang="zh-TW" altLang="en-US" sz="1800" dirty="0" smtClean="0">
                <a:solidFill>
                  <a:srgbClr val="6666FF"/>
                </a:solidFill>
                <a:effectLst/>
                <a:latin typeface="標楷體" panose="03000509000000000000" pitchFamily="65" charset="-120"/>
                <a:ea typeface="標楷體" panose="03000509000000000000" pitchFamily="65" charset="-120"/>
              </a:rPr>
              <a:t>的準位偏差</a:t>
            </a:r>
          </a:p>
        </p:txBody>
      </p:sp>
      <p:sp>
        <p:nvSpPr>
          <p:cNvPr id="5" name="文字方塊 4"/>
          <p:cNvSpPr txBox="1"/>
          <p:nvPr/>
        </p:nvSpPr>
        <p:spPr>
          <a:xfrm>
            <a:off x="395590" y="5148958"/>
            <a:ext cx="2031325" cy="369332"/>
          </a:xfrm>
          <a:prstGeom prst="rect">
            <a:avLst/>
          </a:prstGeom>
          <a:noFill/>
        </p:spPr>
        <p:txBody>
          <a:bodyPr wrap="none" rtlCol="0" anchor="ctr" anchorCtr="0">
            <a:spAutoFit/>
          </a:bodyPr>
          <a:lstStyle/>
          <a:p>
            <a:pPr>
              <a:lnSpc>
                <a:spcPct val="100000"/>
              </a:lnSpc>
              <a:spcBef>
                <a:spcPts val="0"/>
              </a:spcBef>
            </a:pPr>
            <a:r>
              <a:rPr lang="zh-TW" altLang="en-US" sz="1800" dirty="0" smtClean="0">
                <a:solidFill>
                  <a:srgbClr val="6666FF"/>
                </a:solidFill>
                <a:effectLst/>
                <a:latin typeface="標楷體" panose="03000509000000000000" pitchFamily="65" charset="-120"/>
                <a:ea typeface="標楷體" panose="03000509000000000000" pitchFamily="65" charset="-120"/>
              </a:rPr>
              <a:t>雙極性或誤差計算</a:t>
            </a:r>
            <a:endParaRPr lang="en-US" altLang="zh-TW" sz="1800" dirty="0" smtClean="0">
              <a:solidFill>
                <a:srgbClr val="6666FF"/>
              </a:solidFill>
              <a:effectLst/>
              <a:latin typeface="標楷體" panose="03000509000000000000" pitchFamily="65" charset="-120"/>
              <a:ea typeface="標楷體" panose="03000509000000000000" pitchFamily="65" charset="-120"/>
            </a:endParaRPr>
          </a:p>
        </p:txBody>
      </p:sp>
      <p:sp>
        <p:nvSpPr>
          <p:cNvPr id="6" name="文字方塊 5"/>
          <p:cNvSpPr txBox="1"/>
          <p:nvPr/>
        </p:nvSpPr>
        <p:spPr>
          <a:xfrm>
            <a:off x="3825640" y="6133067"/>
            <a:ext cx="4108817" cy="369332"/>
          </a:xfrm>
          <a:prstGeom prst="rect">
            <a:avLst/>
          </a:prstGeom>
          <a:noFill/>
        </p:spPr>
        <p:txBody>
          <a:bodyPr wrap="none" rtlCol="0" anchor="ctr" anchorCtr="0">
            <a:spAutoFit/>
          </a:bodyPr>
          <a:lstStyle/>
          <a:p>
            <a:pPr>
              <a:lnSpc>
                <a:spcPct val="100000"/>
              </a:lnSpc>
              <a:spcBef>
                <a:spcPts val="0"/>
              </a:spcBef>
            </a:pPr>
            <a:r>
              <a:rPr lang="en-US" altLang="zh-TW" sz="1800" dirty="0" smtClean="0">
                <a:solidFill>
                  <a:srgbClr val="6666FF"/>
                </a:solidFill>
                <a:effectLst/>
                <a:latin typeface="Tahoma" panose="020B0604030504040204" pitchFamily="34" charset="0"/>
                <a:ea typeface="Tahoma" panose="020B0604030504040204" pitchFamily="34" charset="0"/>
                <a:cs typeface="Tahoma" panose="020B0604030504040204" pitchFamily="34" charset="0"/>
              </a:rPr>
              <a:t>Limit and zero-crossing detection </a:t>
            </a:r>
          </a:p>
        </p:txBody>
      </p:sp>
      <p:sp>
        <p:nvSpPr>
          <p:cNvPr id="7" name="矩形 6"/>
          <p:cNvSpPr/>
          <p:nvPr/>
        </p:nvSpPr>
        <p:spPr>
          <a:xfrm>
            <a:off x="1870582" y="5643702"/>
            <a:ext cx="2012089" cy="674031"/>
          </a:xfrm>
          <a:prstGeom prst="rect">
            <a:avLst/>
          </a:prstGeom>
        </p:spPr>
        <p:txBody>
          <a:bodyPr wrap="none">
            <a:spAutoFit/>
          </a:bodyPr>
          <a:lstStyle/>
          <a:p>
            <a:r>
              <a:rPr lang="en-US" altLang="zh-TW" sz="1800" dirty="0" smtClean="0">
                <a:effectLst/>
                <a:latin typeface="Tahoma" panose="020B0604030504040204" pitchFamily="34" charset="0"/>
                <a:ea typeface="Tahoma" panose="020B0604030504040204" pitchFamily="34" charset="0"/>
                <a:cs typeface="Tahoma" panose="020B0604030504040204" pitchFamily="34" charset="0"/>
              </a:rPr>
              <a:t>ADCEVTINTSEL</a:t>
            </a:r>
          </a:p>
          <a:p>
            <a:r>
              <a:rPr lang="en-US" altLang="zh-TW" sz="1800" dirty="0" smtClean="0">
                <a:effectLst/>
                <a:latin typeface="Tahoma" panose="020B0604030504040204" pitchFamily="34" charset="0"/>
                <a:ea typeface="Tahoma" panose="020B0604030504040204" pitchFamily="34" charset="0"/>
                <a:cs typeface="Tahoma" panose="020B0604030504040204" pitchFamily="34" charset="0"/>
              </a:rPr>
              <a:t>Register</a:t>
            </a:r>
            <a:r>
              <a:rPr lang="zh-TW" altLang="en-US" sz="1800" dirty="0" smtClean="0">
                <a:effectLst/>
                <a:latin typeface="標楷體" panose="03000509000000000000" pitchFamily="65" charset="-120"/>
                <a:ea typeface="標楷體" panose="03000509000000000000" pitchFamily="65" charset="-120"/>
                <a:cs typeface="Tahoma" panose="020B0604030504040204" pitchFamily="34" charset="0"/>
              </a:rPr>
              <a:t>設定</a:t>
            </a:r>
            <a:endParaRPr lang="zh-TW" altLang="en-US" sz="1800" dirty="0">
              <a:effectLst/>
              <a:latin typeface="標楷體" panose="03000509000000000000" pitchFamily="65" charset="-120"/>
              <a:ea typeface="標楷體" panose="03000509000000000000" pitchFamily="65" charset="-120"/>
              <a:cs typeface="Tahoma" panose="020B0604030504040204" pitchFamily="34" charset="0"/>
            </a:endParaRPr>
          </a:p>
        </p:txBody>
      </p:sp>
      <p:sp>
        <p:nvSpPr>
          <p:cNvPr id="8" name="左大括弧 7"/>
          <p:cNvSpPr/>
          <p:nvPr/>
        </p:nvSpPr>
        <p:spPr bwMode="auto">
          <a:xfrm>
            <a:off x="3825640" y="5303846"/>
            <a:ext cx="114062" cy="706347"/>
          </a:xfrm>
          <a:prstGeom prst="leftBrace">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zh-TW" alt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endParaRPr>
          </a:p>
        </p:txBody>
      </p:sp>
      <p:sp>
        <p:nvSpPr>
          <p:cNvPr id="9" name="矩形 8"/>
          <p:cNvSpPr/>
          <p:nvPr/>
        </p:nvSpPr>
        <p:spPr>
          <a:xfrm>
            <a:off x="3621256" y="736795"/>
            <a:ext cx="3579826" cy="338554"/>
          </a:xfrm>
          <a:prstGeom prst="rect">
            <a:avLst/>
          </a:prstGeom>
        </p:spPr>
        <p:txBody>
          <a:bodyPr wrap="none">
            <a:spAutoFit/>
          </a:bodyPr>
          <a:lstStyle/>
          <a:p>
            <a:r>
              <a:rPr lang="en-US" altLang="zh-TW" sz="2000" dirty="0">
                <a:solidFill>
                  <a:srgbClr val="6666FF"/>
                </a:solidFill>
                <a:effectLst/>
                <a:latin typeface="Tahoma" panose="020B0604030504040204" pitchFamily="34" charset="0"/>
                <a:ea typeface="Tahoma" panose="020B0604030504040204" pitchFamily="34" charset="0"/>
                <a:cs typeface="Tahoma" panose="020B0604030504040204" pitchFamily="34" charset="0"/>
              </a:rPr>
              <a:t>ADC Event Status Register</a:t>
            </a:r>
            <a:endParaRPr lang="zh-TW" altLang="en-US" sz="2000" dirty="0">
              <a:solidFill>
                <a:srgbClr val="6666FF"/>
              </a:solidFill>
              <a:effectLst/>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22966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1284912"/>
            <a:ext cx="7906755" cy="51340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753110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Processing Block Interrupt Event</a:t>
            </a:r>
            <a:endParaRPr lang="en-US" dirty="0"/>
          </a:p>
        </p:txBody>
      </p:sp>
      <p:sp>
        <p:nvSpPr>
          <p:cNvPr id="3" name="Content Placeholder 2"/>
          <p:cNvSpPr>
            <a:spLocks noGrp="1"/>
          </p:cNvSpPr>
          <p:nvPr>
            <p:ph idx="1"/>
          </p:nvPr>
        </p:nvSpPr>
        <p:spPr>
          <a:xfrm>
            <a:off x="270640" y="762000"/>
            <a:ext cx="8602720" cy="1630065"/>
          </a:xfrm>
        </p:spPr>
        <p:txBody>
          <a:bodyPr>
            <a:noAutofit/>
          </a:bodyPr>
          <a:lstStyle/>
          <a:p>
            <a:r>
              <a:rPr lang="en-US" sz="2400" dirty="0" smtClean="0"/>
              <a:t>Each ADC module contains four (4) Post Processing Blocks</a:t>
            </a:r>
          </a:p>
          <a:p>
            <a:r>
              <a:rPr lang="en-US" sz="2400" dirty="0" smtClean="0"/>
              <a:t>Each Post Processing Block and be associated with any of the 16 </a:t>
            </a:r>
            <a:r>
              <a:rPr lang="en-US" sz="2400" dirty="0" err="1" smtClean="0"/>
              <a:t>ADCRESULTx</a:t>
            </a:r>
            <a:r>
              <a:rPr lang="en-US" sz="2400" dirty="0" smtClean="0"/>
              <a:t> registers</a:t>
            </a:r>
            <a:endParaRPr lang="en-US" sz="2400" dirty="0"/>
          </a:p>
        </p:txBody>
      </p:sp>
      <p:graphicFrame>
        <p:nvGraphicFramePr>
          <p:cNvPr id="5" name="Object 4"/>
          <p:cNvGraphicFramePr>
            <a:graphicFrameLocks noChangeAspect="1"/>
          </p:cNvGraphicFramePr>
          <p:nvPr>
            <p:extLst>
              <p:ext uri="{D42A27DB-BD31-4B8C-83A1-F6EECF244321}">
                <p14:modId xmlns:p14="http://schemas.microsoft.com/office/powerpoint/2010/main" val="1256975650"/>
              </p:ext>
            </p:extLst>
          </p:nvPr>
        </p:nvGraphicFramePr>
        <p:xfrm>
          <a:off x="1930400" y="2546350"/>
          <a:ext cx="5238750" cy="4048125"/>
        </p:xfrm>
        <a:graphic>
          <a:graphicData uri="http://schemas.openxmlformats.org/presentationml/2006/ole">
            <mc:AlternateContent xmlns:mc="http://schemas.openxmlformats.org/markup-compatibility/2006">
              <mc:Choice xmlns:v="urn:schemas-microsoft-com:vml" Requires="v">
                <p:oleObj spid="_x0000_s20840" name="Visio" r:id="rId3" imgW="5238270" imgH="4047406" progId="Visio.Drawing.11">
                  <p:embed/>
                </p:oleObj>
              </mc:Choice>
              <mc:Fallback>
                <p:oleObj name="Visio" r:id="rId3" imgW="5238270" imgH="4047406" progId="Visio.Drawing.11">
                  <p:embed/>
                  <p:pic>
                    <p:nvPicPr>
                      <p:cNvPr id="0" name=""/>
                      <p:cNvPicPr>
                        <a:picLocks noChangeAspect="1" noChangeArrowheads="1"/>
                      </p:cNvPicPr>
                      <p:nvPr/>
                    </p:nvPicPr>
                    <p:blipFill>
                      <a:blip r:embed="rId4"/>
                      <a:srcRect/>
                      <a:stretch>
                        <a:fillRect/>
                      </a:stretch>
                    </p:blipFill>
                    <p:spPr bwMode="auto">
                      <a:xfrm>
                        <a:off x="1930400" y="2546350"/>
                        <a:ext cx="523875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9026590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Digital-to-Analog Converter</a:t>
            </a:r>
            <a:endParaRPr lang="en-US" dirty="0"/>
          </a:p>
        </p:txBody>
      </p:sp>
      <p:sp>
        <p:nvSpPr>
          <p:cNvPr id="3" name="Content Placeholder 2"/>
          <p:cNvSpPr>
            <a:spLocks noGrp="1"/>
          </p:cNvSpPr>
          <p:nvPr>
            <p:ph idx="1"/>
          </p:nvPr>
        </p:nvSpPr>
        <p:spPr>
          <a:xfrm>
            <a:off x="232235" y="1546965"/>
            <a:ext cx="4806090" cy="4132475"/>
          </a:xfrm>
        </p:spPr>
        <p:txBody>
          <a:bodyPr>
            <a:normAutofit/>
          </a:bodyPr>
          <a:lstStyle/>
          <a:p>
            <a:pPr>
              <a:spcBef>
                <a:spcPts val="1800"/>
              </a:spcBef>
            </a:pPr>
            <a:r>
              <a:rPr lang="en-US" sz="2400" dirty="0" smtClean="0"/>
              <a:t>Three buffered 12-bit DACs</a:t>
            </a:r>
          </a:p>
          <a:p>
            <a:pPr>
              <a:spcBef>
                <a:spcPts val="1800"/>
              </a:spcBef>
            </a:pPr>
            <a:r>
              <a:rPr lang="en-US" sz="2400" dirty="0" smtClean="0"/>
              <a:t>Provides a programmable reference output voltage</a:t>
            </a:r>
          </a:p>
          <a:p>
            <a:pPr>
              <a:spcBef>
                <a:spcPts val="1800"/>
              </a:spcBef>
            </a:pPr>
            <a:r>
              <a:rPr lang="en-US" sz="2400" dirty="0" smtClean="0"/>
              <a:t>Capable of driving an external load</a:t>
            </a:r>
          </a:p>
          <a:p>
            <a:pPr>
              <a:spcBef>
                <a:spcPts val="1800"/>
              </a:spcBef>
            </a:pPr>
            <a:r>
              <a:rPr lang="en-US" sz="2400" dirty="0" smtClean="0"/>
              <a:t>Ability to be synchronized with PWMSYNC events</a:t>
            </a:r>
          </a:p>
          <a:p>
            <a:pPr>
              <a:spcBef>
                <a:spcPts val="1800"/>
              </a:spcBef>
            </a:pPr>
            <a:r>
              <a:rPr lang="en-US" sz="2400" dirty="0" smtClean="0"/>
              <a:t>Selectable reference voltage</a:t>
            </a: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630194645"/>
              </p:ext>
            </p:extLst>
          </p:nvPr>
        </p:nvGraphicFramePr>
        <p:xfrm>
          <a:off x="4917645" y="1278320"/>
          <a:ext cx="3975939" cy="4556527"/>
        </p:xfrm>
        <a:graphic>
          <a:graphicData uri="http://schemas.openxmlformats.org/presentationml/2006/ole">
            <mc:AlternateContent xmlns:mc="http://schemas.openxmlformats.org/markup-compatibility/2006">
              <mc:Choice xmlns:v="urn:schemas-microsoft-com:vml" Requires="v">
                <p:oleObj spid="_x0000_s23912" name="Visio" r:id="rId3" imgW="3614490" imgH="4142297" progId="Visio.Drawing.11">
                  <p:embed/>
                </p:oleObj>
              </mc:Choice>
              <mc:Fallback>
                <p:oleObj name="Visio" r:id="rId3" imgW="3614490" imgH="4142297" progId="Visio.Drawing.11">
                  <p:embed/>
                  <p:pic>
                    <p:nvPicPr>
                      <p:cNvPr id="0" name=""/>
                      <p:cNvPicPr/>
                      <p:nvPr/>
                    </p:nvPicPr>
                    <p:blipFill>
                      <a:blip r:embed="rId4"/>
                      <a:stretch>
                        <a:fillRect/>
                      </a:stretch>
                    </p:blipFill>
                    <p:spPr>
                      <a:xfrm>
                        <a:off x="4917645" y="1278320"/>
                        <a:ext cx="3975939" cy="4556527"/>
                      </a:xfrm>
                      <a:prstGeom prst="rect">
                        <a:avLst/>
                      </a:prstGeom>
                    </p:spPr>
                  </p:pic>
                </p:oleObj>
              </mc:Fallback>
            </mc:AlternateContent>
          </a:graphicData>
        </a:graphic>
      </p:graphicFrame>
    </p:spTree>
    <p:extLst>
      <p:ext uri="{BB962C8B-B14F-4D97-AF65-F5344CB8AC3E}">
        <p14:creationId xmlns:p14="http://schemas.microsoft.com/office/powerpoint/2010/main" val="26381265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DAC Module</a:t>
            </a:r>
            <a:endParaRPr lang="zh-TW" altLang="en-US" dirty="0"/>
          </a:p>
        </p:txBody>
      </p:sp>
      <p:grpSp>
        <p:nvGrpSpPr>
          <p:cNvPr id="11" name="群組 10"/>
          <p:cNvGrpSpPr/>
          <p:nvPr/>
        </p:nvGrpSpPr>
        <p:grpSpPr>
          <a:xfrm>
            <a:off x="390369" y="658440"/>
            <a:ext cx="8722647" cy="5128791"/>
            <a:chOff x="390369" y="658440"/>
            <a:chExt cx="8722647" cy="5128791"/>
          </a:xfrm>
        </p:grpSpPr>
        <p:grpSp>
          <p:nvGrpSpPr>
            <p:cNvPr id="4" name="Group 4"/>
            <p:cNvGrpSpPr>
              <a:grpSpLocks noChangeAspect="1"/>
            </p:cNvGrpSpPr>
            <p:nvPr/>
          </p:nvGrpSpPr>
          <p:grpSpPr bwMode="auto">
            <a:xfrm>
              <a:off x="390369" y="658440"/>
              <a:ext cx="8351036" cy="4539271"/>
              <a:chOff x="296" y="735"/>
              <a:chExt cx="5464" cy="2970"/>
            </a:xfrm>
          </p:grpSpPr>
          <p:sp>
            <p:nvSpPr>
              <p:cNvPr id="5" name="AutoShape 3"/>
              <p:cNvSpPr>
                <a:spLocks noChangeAspect="1" noChangeArrowheads="1" noTextEdit="1"/>
              </p:cNvSpPr>
              <p:nvPr/>
            </p:nvSpPr>
            <p:spPr bwMode="auto">
              <a:xfrm>
                <a:off x="296" y="735"/>
                <a:ext cx="5464" cy="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9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 y="735"/>
                <a:ext cx="5468" cy="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矩形 5"/>
            <p:cNvSpPr/>
            <p:nvPr/>
          </p:nvSpPr>
          <p:spPr>
            <a:xfrm>
              <a:off x="390369" y="5113200"/>
              <a:ext cx="2908571" cy="674031"/>
            </a:xfrm>
            <a:prstGeom prst="rect">
              <a:avLst/>
            </a:prstGeom>
          </p:spPr>
          <p:txBody>
            <a:bodyPr wrap="square">
              <a:spAutoFit/>
            </a:bodyPr>
            <a:lstStyle/>
            <a:p>
              <a:r>
                <a:rPr lang="en-US" altLang="zh-TW" sz="1800" dirty="0">
                  <a:solidFill>
                    <a:srgbClr val="6666FF"/>
                  </a:solidFill>
                  <a:effectLst/>
                  <a:latin typeface="Tahoma" panose="020B0604030504040204" pitchFamily="34" charset="0"/>
                  <a:ea typeface="Tahoma" panose="020B0604030504040204" pitchFamily="34" charset="0"/>
                  <a:cs typeface="Tahoma" panose="020B0604030504040204" pitchFamily="34" charset="0"/>
                </a:rPr>
                <a:t>Ability to </a:t>
              </a:r>
              <a:r>
                <a:rPr lang="en-US" altLang="zh-TW" sz="1800" dirty="0" smtClean="0">
                  <a:solidFill>
                    <a:srgbClr val="6666FF"/>
                  </a:solidFill>
                  <a:effectLst/>
                  <a:latin typeface="Tahoma" panose="020B0604030504040204" pitchFamily="34" charset="0"/>
                  <a:ea typeface="Tahoma" panose="020B0604030504040204" pitchFamily="34" charset="0"/>
                  <a:cs typeface="Tahoma" panose="020B0604030504040204" pitchFamily="34" charset="0"/>
                </a:rPr>
                <a:t>synchronize</a:t>
              </a:r>
            </a:p>
            <a:p>
              <a:r>
                <a:rPr lang="en-US" altLang="zh-TW" sz="1800" dirty="0" smtClean="0">
                  <a:solidFill>
                    <a:srgbClr val="6666FF"/>
                  </a:solidFill>
                  <a:effectLst/>
                  <a:latin typeface="Tahoma" panose="020B0604030504040204" pitchFamily="34" charset="0"/>
                  <a:ea typeface="Tahoma" panose="020B0604030504040204" pitchFamily="34" charset="0"/>
                  <a:cs typeface="Tahoma" panose="020B0604030504040204" pitchFamily="34" charset="0"/>
                </a:rPr>
                <a:t>with </a:t>
              </a:r>
              <a:r>
                <a:rPr lang="en-US" altLang="zh-TW" sz="1800" dirty="0">
                  <a:solidFill>
                    <a:srgbClr val="6666FF"/>
                  </a:solidFill>
                  <a:effectLst/>
                  <a:latin typeface="Tahoma" panose="020B0604030504040204" pitchFamily="34" charset="0"/>
                  <a:ea typeface="Tahoma" panose="020B0604030504040204" pitchFamily="34" charset="0"/>
                  <a:cs typeface="Tahoma" panose="020B0604030504040204" pitchFamily="34" charset="0"/>
                </a:rPr>
                <a:t>PWMSYNC</a:t>
              </a:r>
              <a:endParaRPr lang="zh-TW" altLang="en-US" sz="1800" dirty="0">
                <a:solidFill>
                  <a:srgbClr val="6666FF"/>
                </a:solidFill>
                <a:effectLst/>
                <a:latin typeface="Tahoma" panose="020B0604030504040204" pitchFamily="34" charset="0"/>
                <a:cs typeface="Tahoma" panose="020B0604030504040204" pitchFamily="34" charset="0"/>
              </a:endParaRPr>
            </a:p>
          </p:txBody>
        </p:sp>
        <p:sp>
          <p:nvSpPr>
            <p:cNvPr id="8" name="矩形 7"/>
            <p:cNvSpPr/>
            <p:nvPr/>
          </p:nvSpPr>
          <p:spPr>
            <a:xfrm>
              <a:off x="3178964" y="1024341"/>
              <a:ext cx="1519495" cy="646331"/>
            </a:xfrm>
            <a:prstGeom prst="rect">
              <a:avLst/>
            </a:prstGeom>
          </p:spPr>
          <p:txBody>
            <a:bodyPr wrap="square">
              <a:spAutoFit/>
            </a:bodyPr>
            <a:lstStyle/>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External </a:t>
              </a:r>
            </a:p>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reference</a:t>
              </a:r>
              <a:endParaRPr lang="zh-TW" altLang="en-US" sz="1800" dirty="0">
                <a:solidFill>
                  <a:srgbClr val="6666FF"/>
                </a:solidFill>
                <a:effectLst/>
                <a:latin typeface="Tahoma" panose="020B0604030504040204" pitchFamily="34" charset="0"/>
                <a:cs typeface="Tahoma" panose="020B0604030504040204" pitchFamily="34" charset="0"/>
              </a:endParaRPr>
            </a:p>
          </p:txBody>
        </p:sp>
        <p:grpSp>
          <p:nvGrpSpPr>
            <p:cNvPr id="9" name="Group 8"/>
            <p:cNvGrpSpPr>
              <a:grpSpLocks noChangeAspect="1"/>
            </p:cNvGrpSpPr>
            <p:nvPr/>
          </p:nvGrpSpPr>
          <p:grpSpPr bwMode="auto">
            <a:xfrm>
              <a:off x="3516313" y="4071938"/>
              <a:ext cx="3189287" cy="917575"/>
              <a:chOff x="2215" y="2565"/>
              <a:chExt cx="2009" cy="578"/>
            </a:xfrm>
          </p:grpSpPr>
          <p:sp>
            <p:nvSpPr>
              <p:cNvPr id="10" name="AutoShape 7"/>
              <p:cNvSpPr>
                <a:spLocks noChangeAspect="1" noChangeArrowheads="1" noTextEdit="1"/>
              </p:cNvSpPr>
              <p:nvPr/>
            </p:nvSpPr>
            <p:spPr bwMode="auto">
              <a:xfrm>
                <a:off x="2215" y="2565"/>
                <a:ext cx="2009"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297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 y="2565"/>
                <a:ext cx="2016"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矩形 12"/>
            <p:cNvSpPr/>
            <p:nvPr/>
          </p:nvSpPr>
          <p:spPr>
            <a:xfrm>
              <a:off x="5734097" y="1779855"/>
              <a:ext cx="1299002" cy="369332"/>
            </a:xfrm>
            <a:prstGeom prst="rect">
              <a:avLst/>
            </a:prstGeom>
          </p:spPr>
          <p:txBody>
            <a:bodyPr wrap="square">
              <a:spAutoFit/>
            </a:bodyPr>
            <a:lstStyle/>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DACREF </a:t>
              </a:r>
            </a:p>
          </p:txBody>
        </p:sp>
        <p:sp>
          <p:nvSpPr>
            <p:cNvPr id="14" name="矩形 13"/>
            <p:cNvSpPr/>
            <p:nvPr/>
          </p:nvSpPr>
          <p:spPr>
            <a:xfrm>
              <a:off x="7121911" y="4344718"/>
              <a:ext cx="1299002" cy="369332"/>
            </a:xfrm>
            <a:prstGeom prst="rect">
              <a:avLst/>
            </a:prstGeom>
          </p:spPr>
          <p:txBody>
            <a:bodyPr wrap="square">
              <a:spAutoFit/>
            </a:bodyPr>
            <a:lstStyle/>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GND </a:t>
              </a:r>
            </a:p>
          </p:txBody>
        </p:sp>
        <p:sp>
          <p:nvSpPr>
            <p:cNvPr id="15" name="矩形 14"/>
            <p:cNvSpPr/>
            <p:nvPr/>
          </p:nvSpPr>
          <p:spPr>
            <a:xfrm>
              <a:off x="7728809" y="2047001"/>
              <a:ext cx="1384207" cy="923330"/>
            </a:xfrm>
            <a:prstGeom prst="rect">
              <a:avLst/>
            </a:prstGeom>
          </p:spPr>
          <p:txBody>
            <a:bodyPr wrap="square">
              <a:spAutoFit/>
            </a:bodyPr>
            <a:lstStyle/>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Unipolar </a:t>
              </a:r>
            </a:p>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output </a:t>
              </a:r>
            </a:p>
            <a:p>
              <a:pPr>
                <a:lnSpc>
                  <a:spcPct val="100000"/>
                </a:lnSpc>
                <a:spcBef>
                  <a:spcPts val="0"/>
                </a:spcBef>
              </a:pPr>
              <a:r>
                <a:rPr lang="en-US" altLang="zh-TW" sz="1800" dirty="0" smtClean="0">
                  <a:solidFill>
                    <a:srgbClr val="6666FF"/>
                  </a:solidFill>
                  <a:effectLst/>
                  <a:latin typeface="Tahoma" panose="020B0604030504040204" pitchFamily="34" charset="0"/>
                  <a:cs typeface="Tahoma" panose="020B0604030504040204" pitchFamily="34" charset="0"/>
                </a:rPr>
                <a:t>voltage </a:t>
              </a:r>
            </a:p>
          </p:txBody>
        </p:sp>
      </p:grpSp>
    </p:spTree>
    <p:extLst>
      <p:ext uri="{BB962C8B-B14F-4D97-AF65-F5344CB8AC3E}">
        <p14:creationId xmlns:p14="http://schemas.microsoft.com/office/powerpoint/2010/main" val="904396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Buffered DAC Block Diagram</a:t>
            </a:r>
            <a:endParaRPr lang="en-US" dirty="0"/>
          </a:p>
        </p:txBody>
      </p:sp>
      <p:grpSp>
        <p:nvGrpSpPr>
          <p:cNvPr id="58" name="Group 57"/>
          <p:cNvGrpSpPr/>
          <p:nvPr/>
        </p:nvGrpSpPr>
        <p:grpSpPr>
          <a:xfrm>
            <a:off x="1050760" y="5539040"/>
            <a:ext cx="6921200" cy="863158"/>
            <a:chOff x="1050760" y="5539040"/>
            <a:chExt cx="6921200" cy="863158"/>
          </a:xfrm>
        </p:grpSpPr>
        <p:grpSp>
          <p:nvGrpSpPr>
            <p:cNvPr id="59" name="Group 58"/>
            <p:cNvGrpSpPr/>
            <p:nvPr/>
          </p:nvGrpSpPr>
          <p:grpSpPr>
            <a:xfrm>
              <a:off x="1050760" y="5539040"/>
              <a:ext cx="3185960" cy="863158"/>
              <a:chOff x="530535" y="5689114"/>
              <a:chExt cx="3185960" cy="863158"/>
            </a:xfrm>
          </p:grpSpPr>
          <p:sp>
            <p:nvSpPr>
              <p:cNvPr id="61" name="Rectangle 180"/>
              <p:cNvSpPr>
                <a:spLocks noChangeArrowheads="1"/>
              </p:cNvSpPr>
              <p:nvPr/>
            </p:nvSpPr>
            <p:spPr bwMode="auto">
              <a:xfrm>
                <a:off x="530536" y="5942419"/>
                <a:ext cx="3185959" cy="609853"/>
              </a:xfrm>
              <a:prstGeom prst="rect">
                <a:avLst/>
              </a:prstGeom>
              <a:solidFill>
                <a:schemeClr val="bg2">
                  <a:lumMod val="85000"/>
                </a:schemeClr>
              </a:solidFill>
              <a:ln w="12700" algn="ctr">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62" name="Text Box 158"/>
              <p:cNvSpPr txBox="1">
                <a:spLocks noChangeArrowheads="1"/>
              </p:cNvSpPr>
              <p:nvPr/>
            </p:nvSpPr>
            <p:spPr bwMode="auto">
              <a:xfrm>
                <a:off x="1551944" y="6007507"/>
                <a:ext cx="1961626" cy="544765"/>
              </a:xfrm>
              <a:prstGeom prst="rect">
                <a:avLst/>
              </a:prstGeom>
              <a:noFill/>
              <a:ln w="12700" algn="ctr">
                <a:noFill/>
                <a:miter lim="800000"/>
                <a:headEnd type="none" w="sm" len="sm"/>
                <a:tailEnd type="none" w="sm" len="sm"/>
              </a:ln>
              <a:effectLst/>
            </p:spPr>
            <p:txBody>
              <a:bodyPr wrap="none">
                <a:spAutoFit/>
              </a:bodyPr>
              <a:lstStyle/>
              <a:p>
                <a:pPr algn="ctr"/>
                <a:r>
                  <a:rPr lang="en-US" sz="1400" dirty="0" smtClean="0">
                    <a:effectLst/>
                    <a:latin typeface="Arial" pitchFamily="34" charset="0"/>
                    <a:cs typeface="Arial" pitchFamily="34" charset="0"/>
                  </a:rPr>
                  <a:t>DACVALA </a:t>
                </a:r>
                <a:r>
                  <a:rPr lang="en-US" sz="1400" dirty="0">
                    <a:effectLst/>
                    <a:latin typeface="Arial" pitchFamily="34" charset="0"/>
                    <a:cs typeface="Arial" pitchFamily="34" charset="0"/>
                  </a:rPr>
                  <a:t>* </a:t>
                </a:r>
                <a:r>
                  <a:rPr lang="en-US" sz="1400" dirty="0" smtClean="0">
                    <a:effectLst/>
                    <a:latin typeface="Arial" pitchFamily="34" charset="0"/>
                    <a:cs typeface="Arial" pitchFamily="34" charset="0"/>
                  </a:rPr>
                  <a:t>DACREF</a:t>
                </a:r>
                <a:endParaRPr lang="en-US" sz="1400" dirty="0">
                  <a:effectLst/>
                  <a:latin typeface="Arial" pitchFamily="34" charset="0"/>
                  <a:cs typeface="Arial" pitchFamily="34" charset="0"/>
                </a:endParaRPr>
              </a:p>
              <a:p>
                <a:pPr algn="ctr"/>
                <a:r>
                  <a:rPr lang="en-US" sz="1400" dirty="0" smtClean="0">
                    <a:effectLst/>
                    <a:latin typeface="Arial" pitchFamily="34" charset="0"/>
                    <a:cs typeface="Arial" pitchFamily="34" charset="0"/>
                  </a:rPr>
                  <a:t>4096</a:t>
                </a:r>
                <a:endParaRPr lang="en-US" sz="1400" dirty="0">
                  <a:effectLst/>
                  <a:latin typeface="Arial" pitchFamily="34" charset="0"/>
                  <a:cs typeface="Arial" pitchFamily="34" charset="0"/>
                </a:endParaRPr>
              </a:p>
            </p:txBody>
          </p:sp>
          <p:sp>
            <p:nvSpPr>
              <p:cNvPr id="63" name="Line 159"/>
              <p:cNvSpPr>
                <a:spLocks noChangeShapeType="1"/>
              </p:cNvSpPr>
              <p:nvPr/>
            </p:nvSpPr>
            <p:spPr bwMode="auto">
              <a:xfrm>
                <a:off x="1461195" y="6260872"/>
                <a:ext cx="2052375" cy="0"/>
              </a:xfrm>
              <a:prstGeom prst="line">
                <a:avLst/>
              </a:prstGeom>
              <a:noFill/>
              <a:ln w="28575">
                <a:solidFill>
                  <a:schemeClr val="tx1"/>
                </a:solidFill>
                <a:round/>
                <a:headEnd type="none" w="sm" len="sm"/>
                <a:tailEnd type="none" w="sm" len="sm"/>
              </a:ln>
              <a:effectLst/>
            </p:spPr>
            <p:txBody>
              <a:bodyPr/>
              <a:lstStyle/>
              <a:p>
                <a:endParaRPr lang="en-US">
                  <a:effectLst/>
                  <a:latin typeface="Arial" pitchFamily="34" charset="0"/>
                  <a:cs typeface="Arial" pitchFamily="34" charset="0"/>
                </a:endParaRPr>
              </a:p>
            </p:txBody>
          </p:sp>
          <p:sp>
            <p:nvSpPr>
              <p:cNvPr id="64" name="Text Box 160"/>
              <p:cNvSpPr txBox="1">
                <a:spLocks noChangeArrowheads="1"/>
              </p:cNvSpPr>
              <p:nvPr/>
            </p:nvSpPr>
            <p:spPr bwMode="auto">
              <a:xfrm>
                <a:off x="530535" y="6147416"/>
                <a:ext cx="971741" cy="264688"/>
              </a:xfrm>
              <a:prstGeom prst="rect">
                <a:avLst/>
              </a:prstGeom>
              <a:noFill/>
              <a:ln w="12700" algn="ctr">
                <a:noFill/>
                <a:miter lim="800000"/>
                <a:headEnd type="none" w="sm" len="sm"/>
                <a:tailEnd type="none" w="sm" len="sm"/>
              </a:ln>
              <a:effectLst/>
            </p:spPr>
            <p:txBody>
              <a:bodyPr wrap="none">
                <a:spAutoFit/>
              </a:bodyPr>
              <a:lstStyle/>
              <a:p>
                <a:r>
                  <a:rPr lang="en-US" sz="1400" dirty="0" smtClean="0">
                    <a:effectLst/>
                    <a:latin typeface="Arial" pitchFamily="34" charset="0"/>
                    <a:cs typeface="Arial" pitchFamily="34" charset="0"/>
                  </a:rPr>
                  <a:t>V</a:t>
                </a:r>
                <a:r>
                  <a:rPr lang="en-US" sz="1400" baseline="-25000" dirty="0" smtClean="0">
                    <a:effectLst/>
                    <a:latin typeface="Arial" pitchFamily="34" charset="0"/>
                    <a:cs typeface="Arial" pitchFamily="34" charset="0"/>
                  </a:rPr>
                  <a:t>DACOUT</a:t>
                </a:r>
                <a:r>
                  <a:rPr lang="en-US" sz="1400" dirty="0" smtClean="0">
                    <a:effectLst/>
                    <a:latin typeface="Arial" pitchFamily="34" charset="0"/>
                    <a:cs typeface="Arial" pitchFamily="34" charset="0"/>
                  </a:rPr>
                  <a:t> </a:t>
                </a:r>
                <a:r>
                  <a:rPr lang="en-US" sz="1400" dirty="0">
                    <a:effectLst/>
                    <a:latin typeface="Arial" pitchFamily="34" charset="0"/>
                    <a:cs typeface="Arial" pitchFamily="34" charset="0"/>
                  </a:rPr>
                  <a:t>=</a:t>
                </a:r>
              </a:p>
            </p:txBody>
          </p:sp>
          <p:sp>
            <p:nvSpPr>
              <p:cNvPr id="65" name="Text Box 162"/>
              <p:cNvSpPr txBox="1">
                <a:spLocks noChangeArrowheads="1"/>
              </p:cNvSpPr>
              <p:nvPr/>
            </p:nvSpPr>
            <p:spPr bwMode="auto">
              <a:xfrm>
                <a:off x="1436136" y="5689114"/>
                <a:ext cx="1383712" cy="289310"/>
              </a:xfrm>
              <a:prstGeom prst="rect">
                <a:avLst/>
              </a:prstGeom>
              <a:noFill/>
              <a:ln w="12700" algn="ctr">
                <a:noFill/>
                <a:miter lim="800000"/>
                <a:headEnd type="none" w="sm" len="sm"/>
                <a:tailEnd type="none" w="sm" len="sm"/>
              </a:ln>
              <a:effectLst/>
            </p:spPr>
            <p:txBody>
              <a:bodyPr wrap="none">
                <a:spAutoFit/>
              </a:bodyPr>
              <a:lstStyle/>
              <a:p>
                <a:r>
                  <a:rPr lang="en-US" sz="1600" dirty="0" smtClean="0">
                    <a:solidFill>
                      <a:schemeClr val="tx2"/>
                    </a:solidFill>
                    <a:effectLst/>
                    <a:latin typeface="Arial" pitchFamily="34" charset="0"/>
                    <a:cs typeface="Arial" pitchFamily="34" charset="0"/>
                  </a:rPr>
                  <a:t>Ideal Output</a:t>
                </a:r>
                <a:endParaRPr lang="en-US" sz="1600" dirty="0">
                  <a:solidFill>
                    <a:schemeClr val="tx2"/>
                  </a:solidFill>
                  <a:effectLst/>
                  <a:latin typeface="Arial" pitchFamily="34" charset="0"/>
                  <a:cs typeface="Arial" pitchFamily="34" charset="0"/>
                </a:endParaRPr>
              </a:p>
            </p:txBody>
          </p:sp>
        </p:grpSp>
        <p:sp>
          <p:nvSpPr>
            <p:cNvPr id="60" name="TextBox 59"/>
            <p:cNvSpPr txBox="1"/>
            <p:nvPr/>
          </p:nvSpPr>
          <p:spPr>
            <a:xfrm>
              <a:off x="5168395" y="5792800"/>
              <a:ext cx="2803565" cy="609398"/>
            </a:xfrm>
            <a:prstGeom prst="rect">
              <a:avLst/>
            </a:prstGeom>
            <a:solidFill>
              <a:schemeClr val="bg2">
                <a:lumMod val="85000"/>
              </a:schemeClr>
            </a:solidFill>
            <a:ln>
              <a:solidFill>
                <a:schemeClr val="tx1"/>
              </a:solidFill>
            </a:ln>
          </p:spPr>
          <p:txBody>
            <a:bodyPr wrap="square" rtlCol="0" anchor="ctr" anchorCtr="0">
              <a:spAutoFit/>
            </a:bodyPr>
            <a:lstStyle/>
            <a:p>
              <a:r>
                <a:rPr lang="en-US" sz="1400" b="0" i="1" dirty="0" smtClean="0">
                  <a:effectLst/>
                  <a:latin typeface="Arial" pitchFamily="34" charset="0"/>
                  <a:cs typeface="Arial" pitchFamily="34" charset="0"/>
                </a:rPr>
                <a:t>VREFHIA can supply reference for DAC A and DAC B; VREFHIB can supply reference for DAC C</a:t>
              </a:r>
            </a:p>
          </p:txBody>
        </p:sp>
      </p:grpSp>
      <p:grpSp>
        <p:nvGrpSpPr>
          <p:cNvPr id="66" name="Group 65"/>
          <p:cNvGrpSpPr/>
          <p:nvPr/>
        </p:nvGrpSpPr>
        <p:grpSpPr>
          <a:xfrm>
            <a:off x="1339825" y="1160870"/>
            <a:ext cx="6479530" cy="3967225"/>
            <a:chOff x="1339825" y="1211670"/>
            <a:chExt cx="6479530" cy="3967225"/>
          </a:xfrm>
        </p:grpSpPr>
        <p:cxnSp>
          <p:nvCxnSpPr>
            <p:cNvPr id="67" name="Elbow Connector 66"/>
            <p:cNvCxnSpPr>
              <a:stCxn id="109" idx="2"/>
            </p:cNvCxnSpPr>
            <p:nvPr/>
          </p:nvCxnSpPr>
          <p:spPr bwMode="auto">
            <a:xfrm>
              <a:off x="3305434" y="1990037"/>
              <a:ext cx="355470" cy="1076077"/>
            </a:xfrm>
            <a:prstGeom prst="bentConnector2">
              <a:avLst/>
            </a:prstGeom>
            <a:solidFill>
              <a:schemeClr val="accent1"/>
            </a:solidFill>
            <a:ln w="12700" cap="flat" cmpd="sng" algn="ctr">
              <a:solidFill>
                <a:schemeClr val="tx1"/>
              </a:solidFill>
              <a:prstDash val="solid"/>
              <a:round/>
              <a:headEnd type="none" w="sm" len="sm"/>
              <a:tailEnd type="none" w="sm" len="sm"/>
            </a:ln>
            <a:effectLst/>
          </p:spPr>
        </p:cxnSp>
        <p:cxnSp>
          <p:nvCxnSpPr>
            <p:cNvPr id="68" name="Elbow Connector 67"/>
            <p:cNvCxnSpPr/>
            <p:nvPr/>
          </p:nvCxnSpPr>
          <p:spPr bwMode="auto">
            <a:xfrm flipV="1">
              <a:off x="3305434" y="3275593"/>
              <a:ext cx="355470" cy="1076076"/>
            </a:xfrm>
            <a:prstGeom prst="bentConnector2">
              <a:avLst/>
            </a:prstGeom>
            <a:solidFill>
              <a:schemeClr val="accent1"/>
            </a:solidFill>
            <a:ln w="12700" cap="flat" cmpd="sng" algn="ctr">
              <a:solidFill>
                <a:schemeClr val="tx1"/>
              </a:solidFill>
              <a:prstDash val="solid"/>
              <a:round/>
              <a:headEnd type="none" w="sm" len="sm"/>
              <a:tailEnd type="none" w="sm" len="sm"/>
            </a:ln>
            <a:effectLst/>
          </p:spPr>
        </p:cxnSp>
        <p:cxnSp>
          <p:nvCxnSpPr>
            <p:cNvPr id="69" name="Straight Connector 68"/>
            <p:cNvCxnSpPr/>
            <p:nvPr/>
          </p:nvCxnSpPr>
          <p:spPr bwMode="auto">
            <a:xfrm>
              <a:off x="6152090" y="2768534"/>
              <a:ext cx="0" cy="864671"/>
            </a:xfrm>
            <a:prstGeom prst="line">
              <a:avLst/>
            </a:prstGeom>
            <a:solidFill>
              <a:schemeClr val="accent1"/>
            </a:solidFill>
            <a:ln w="12700" cap="flat" cmpd="sng" algn="ctr">
              <a:solidFill>
                <a:schemeClr val="tx1"/>
              </a:solidFill>
              <a:prstDash val="solid"/>
              <a:round/>
              <a:headEnd type="none" w="sm" len="sm"/>
              <a:tailEnd type="none" w="sm" len="sm"/>
            </a:ln>
            <a:effectLst/>
          </p:spPr>
        </p:cxnSp>
        <p:grpSp>
          <p:nvGrpSpPr>
            <p:cNvPr id="71" name="Group 70"/>
            <p:cNvGrpSpPr/>
            <p:nvPr/>
          </p:nvGrpSpPr>
          <p:grpSpPr>
            <a:xfrm>
              <a:off x="2996380" y="1591573"/>
              <a:ext cx="309053" cy="796928"/>
              <a:chOff x="4306865" y="4073581"/>
              <a:chExt cx="309053" cy="796928"/>
            </a:xfrm>
          </p:grpSpPr>
          <p:sp>
            <p:nvSpPr>
              <p:cNvPr id="109" name="AutoShape 107"/>
              <p:cNvSpPr>
                <a:spLocks noChangeArrowheads="1"/>
              </p:cNvSpPr>
              <p:nvPr/>
            </p:nvSpPr>
            <p:spPr bwMode="auto">
              <a:xfrm rot="16200000" flipH="1">
                <a:off x="4079342" y="4333932"/>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110" name="Text Box 108"/>
              <p:cNvSpPr txBox="1">
                <a:spLocks noChangeArrowheads="1"/>
              </p:cNvSpPr>
              <p:nvPr/>
            </p:nvSpPr>
            <p:spPr bwMode="auto">
              <a:xfrm>
                <a:off x="4306865" y="4113469"/>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1</a:t>
                </a:r>
                <a:endParaRPr lang="en-US" sz="1600" dirty="0">
                  <a:effectLst/>
                  <a:latin typeface="Arial" pitchFamily="34" charset="0"/>
                  <a:cs typeface="Arial" pitchFamily="34" charset="0"/>
                </a:endParaRPr>
              </a:p>
            </p:txBody>
          </p:sp>
        </p:grpSp>
        <p:sp>
          <p:nvSpPr>
            <p:cNvPr id="72" name="Line 102"/>
            <p:cNvSpPr>
              <a:spLocks noChangeShapeType="1"/>
            </p:cNvSpPr>
            <p:nvPr/>
          </p:nvSpPr>
          <p:spPr bwMode="auto">
            <a:xfrm>
              <a:off x="3940655" y="3171776"/>
              <a:ext cx="1151945" cy="0"/>
            </a:xfrm>
            <a:prstGeom prst="line">
              <a:avLst/>
            </a:prstGeom>
            <a:noFill/>
            <a:ln w="12700">
              <a:solidFill>
                <a:schemeClr val="tx1"/>
              </a:solidFill>
              <a:round/>
              <a:headEnd type="none" w="sm" len="sm"/>
              <a:tailEnd type="none" w="sm" len="sm"/>
            </a:ln>
            <a:effectLst/>
          </p:spPr>
          <p:txBody>
            <a:bodyPr/>
            <a:lstStyle/>
            <a:p>
              <a:endParaRPr lang="en-US">
                <a:effectLst/>
                <a:latin typeface="Arial" pitchFamily="34" charset="0"/>
                <a:cs typeface="Arial" pitchFamily="34" charset="0"/>
              </a:endParaRPr>
            </a:p>
          </p:txBody>
        </p:sp>
        <p:sp>
          <p:nvSpPr>
            <p:cNvPr id="73" name="AutoShape 75"/>
            <p:cNvSpPr>
              <a:spLocks noChangeArrowheads="1"/>
            </p:cNvSpPr>
            <p:nvPr/>
          </p:nvSpPr>
          <p:spPr bwMode="auto">
            <a:xfrm rot="5400000">
              <a:off x="5011615" y="2515336"/>
              <a:ext cx="1461625" cy="1331354"/>
            </a:xfrm>
            <a:prstGeom prst="triangle">
              <a:avLst>
                <a:gd name="adj" fmla="val 50000"/>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74" name="Text Box 83"/>
            <p:cNvSpPr txBox="1">
              <a:spLocks noChangeArrowheads="1"/>
            </p:cNvSpPr>
            <p:nvPr/>
          </p:nvSpPr>
          <p:spPr bwMode="auto">
            <a:xfrm>
              <a:off x="5186480" y="2982858"/>
              <a:ext cx="697627" cy="369332"/>
            </a:xfrm>
            <a:prstGeom prst="rect">
              <a:avLst/>
            </a:prstGeom>
            <a:noFill/>
            <a:ln w="12700" algn="ctr">
              <a:noFill/>
              <a:miter lim="800000"/>
              <a:headEnd type="none" w="sm" len="sm"/>
              <a:tailEnd type="none" w="sm" len="sm"/>
            </a:ln>
            <a:effectLst/>
          </p:spPr>
          <p:txBody>
            <a:bodyPr wrap="none">
              <a:spAutoFit/>
            </a:bodyPr>
            <a:lstStyle/>
            <a:p>
              <a:pPr>
                <a:lnSpc>
                  <a:spcPct val="100000"/>
                </a:lnSpc>
                <a:spcBef>
                  <a:spcPts val="0"/>
                </a:spcBef>
              </a:pPr>
              <a:r>
                <a:rPr lang="en-US" sz="1800" dirty="0" smtClean="0">
                  <a:effectLst/>
                  <a:latin typeface="Arial" pitchFamily="34" charset="0"/>
                  <a:cs typeface="Arial" pitchFamily="34" charset="0"/>
                </a:rPr>
                <a:t>AMP</a:t>
              </a:r>
              <a:endParaRPr lang="en-US" sz="800" dirty="0" smtClean="0">
                <a:effectLst/>
                <a:latin typeface="Arial" pitchFamily="34" charset="0"/>
                <a:cs typeface="Arial" pitchFamily="34" charset="0"/>
              </a:endParaRPr>
            </a:p>
          </p:txBody>
        </p:sp>
        <p:sp>
          <p:nvSpPr>
            <p:cNvPr id="75" name="Line 105"/>
            <p:cNvSpPr>
              <a:spLocks noChangeShapeType="1"/>
            </p:cNvSpPr>
            <p:nvPr/>
          </p:nvSpPr>
          <p:spPr bwMode="auto">
            <a:xfrm>
              <a:off x="6394383" y="3182131"/>
              <a:ext cx="372187" cy="0"/>
            </a:xfrm>
            <a:prstGeom prst="line">
              <a:avLst/>
            </a:prstGeom>
            <a:noFill/>
            <a:ln w="12700">
              <a:solidFill>
                <a:schemeClr val="tx1"/>
              </a:solidFill>
              <a:round/>
              <a:headEnd type="none" w="sm" len="sm"/>
              <a:tailEnd type="oval" w="med" len="med"/>
            </a:ln>
            <a:effectLst/>
          </p:spPr>
          <p:txBody>
            <a:bodyPr/>
            <a:lstStyle/>
            <a:p>
              <a:endParaRPr lang="en-US">
                <a:effectLst/>
                <a:latin typeface="Arial" pitchFamily="34" charset="0"/>
                <a:cs typeface="Arial" pitchFamily="34" charset="0"/>
              </a:endParaRPr>
            </a:p>
          </p:txBody>
        </p:sp>
        <p:sp>
          <p:nvSpPr>
            <p:cNvPr id="76" name="AutoShape 89"/>
            <p:cNvSpPr>
              <a:spLocks noChangeArrowheads="1"/>
            </p:cNvSpPr>
            <p:nvPr/>
          </p:nvSpPr>
          <p:spPr bwMode="auto">
            <a:xfrm>
              <a:off x="3064860" y="2838378"/>
              <a:ext cx="914200" cy="667386"/>
            </a:xfrm>
            <a:prstGeom prst="homePlate">
              <a:avLst>
                <a:gd name="adj" fmla="val 34367"/>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77" name="Text Box 90"/>
            <p:cNvSpPr txBox="1">
              <a:spLocks noChangeArrowheads="1"/>
            </p:cNvSpPr>
            <p:nvPr/>
          </p:nvSpPr>
          <p:spPr bwMode="auto">
            <a:xfrm>
              <a:off x="2949091" y="2853200"/>
              <a:ext cx="991564" cy="646331"/>
            </a:xfrm>
            <a:prstGeom prst="rect">
              <a:avLst/>
            </a:prstGeom>
            <a:noFill/>
            <a:ln w="12700">
              <a:noFill/>
              <a:miter lim="800000"/>
              <a:headEnd type="none" w="sm" len="sm"/>
              <a:tailEnd type="none" w="sm" len="sm"/>
            </a:ln>
            <a:effectLst/>
          </p:spPr>
          <p:txBody>
            <a:bodyPr wrap="square">
              <a:spAutoFit/>
            </a:bodyPr>
            <a:lstStyle/>
            <a:p>
              <a:pPr algn="ctr">
                <a:lnSpc>
                  <a:spcPct val="100000"/>
                </a:lnSpc>
                <a:spcBef>
                  <a:spcPct val="0"/>
                </a:spcBef>
              </a:pPr>
              <a:r>
                <a:rPr lang="en-US" sz="1800" dirty="0" smtClean="0">
                  <a:effectLst/>
                  <a:latin typeface="Arial" pitchFamily="34" charset="0"/>
                  <a:cs typeface="Arial" pitchFamily="34" charset="0"/>
                </a:rPr>
                <a:t>12-bit</a:t>
              </a:r>
              <a:endParaRPr lang="en-US" sz="1800" dirty="0">
                <a:effectLst/>
                <a:latin typeface="Arial" pitchFamily="34" charset="0"/>
                <a:cs typeface="Arial" pitchFamily="34" charset="0"/>
              </a:endParaRPr>
            </a:p>
            <a:p>
              <a:pPr algn="ctr">
                <a:lnSpc>
                  <a:spcPct val="100000"/>
                </a:lnSpc>
                <a:spcBef>
                  <a:spcPct val="0"/>
                </a:spcBef>
              </a:pPr>
              <a:r>
                <a:rPr lang="en-US" sz="1800" dirty="0">
                  <a:effectLst/>
                  <a:latin typeface="Arial" pitchFamily="34" charset="0"/>
                  <a:cs typeface="Arial" pitchFamily="34" charset="0"/>
                </a:rPr>
                <a:t>DAC</a:t>
              </a:r>
            </a:p>
          </p:txBody>
        </p:sp>
        <p:sp>
          <p:nvSpPr>
            <p:cNvPr id="78" name="Rectangle 77"/>
            <p:cNvSpPr/>
            <p:nvPr/>
          </p:nvSpPr>
          <p:spPr bwMode="auto">
            <a:xfrm>
              <a:off x="2289240" y="2838309"/>
              <a:ext cx="775621" cy="667526"/>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pitchFamily="34" charset="0"/>
                <a:cs typeface="Arial" pitchFamily="34" charset="0"/>
              </a:endParaRPr>
            </a:p>
          </p:txBody>
        </p:sp>
        <p:sp>
          <p:nvSpPr>
            <p:cNvPr id="81" name="Line 98"/>
            <p:cNvSpPr>
              <a:spLocks noChangeShapeType="1"/>
            </p:cNvSpPr>
            <p:nvPr/>
          </p:nvSpPr>
          <p:spPr bwMode="auto">
            <a:xfrm>
              <a:off x="2104737" y="3182131"/>
              <a:ext cx="184504" cy="0"/>
            </a:xfrm>
            <a:prstGeom prst="line">
              <a:avLst/>
            </a:prstGeom>
            <a:noFill/>
            <a:ln w="12700">
              <a:solidFill>
                <a:schemeClr val="tx1"/>
              </a:solidFill>
              <a:round/>
              <a:headEnd type="none" w="sm" len="sm"/>
              <a:tailEnd type="none" w="sm" len="sm"/>
            </a:ln>
            <a:effectLst/>
          </p:spPr>
          <p:txBody>
            <a:bodyPr/>
            <a:lstStyle/>
            <a:p>
              <a:endParaRPr lang="en-US">
                <a:effectLst/>
                <a:latin typeface="Arial" pitchFamily="34" charset="0"/>
                <a:cs typeface="Arial" pitchFamily="34" charset="0"/>
              </a:endParaRPr>
            </a:p>
          </p:txBody>
        </p:sp>
        <p:sp>
          <p:nvSpPr>
            <p:cNvPr id="82" name="Rectangle 81"/>
            <p:cNvSpPr/>
            <p:nvPr/>
          </p:nvSpPr>
          <p:spPr bwMode="auto">
            <a:xfrm>
              <a:off x="1339825" y="2835926"/>
              <a:ext cx="775621" cy="672290"/>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a:outerShdw blurRad="50800" dist="1143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pitchFamily="34" charset="0"/>
                <a:cs typeface="Arial" pitchFamily="34" charset="0"/>
              </a:endParaRPr>
            </a:p>
          </p:txBody>
        </p:sp>
        <p:sp>
          <p:nvSpPr>
            <p:cNvPr id="83" name="TextBox 82"/>
            <p:cNvSpPr txBox="1"/>
            <p:nvPr/>
          </p:nvSpPr>
          <p:spPr>
            <a:xfrm>
              <a:off x="1366521" y="2936628"/>
              <a:ext cx="746760" cy="486287"/>
            </a:xfrm>
            <a:prstGeom prst="rect">
              <a:avLst/>
            </a:prstGeom>
            <a:noFill/>
          </p:spPr>
          <p:txBody>
            <a:bodyPr wrap="square" rtlCol="0" anchor="ctr" anchorCtr="0">
              <a:spAutoFit/>
            </a:bodyPr>
            <a:lstStyle/>
            <a:p>
              <a:pPr algn="ctr"/>
              <a:r>
                <a:rPr lang="en-US" sz="1600" b="0" dirty="0" smtClean="0">
                  <a:solidFill>
                    <a:srgbClr val="FF0000"/>
                  </a:solidFill>
                  <a:effectLst/>
                  <a:latin typeface="Arial" pitchFamily="34" charset="0"/>
                  <a:cs typeface="Arial" pitchFamily="34" charset="0"/>
                </a:rPr>
                <a:t>DACVALS</a:t>
              </a:r>
            </a:p>
          </p:txBody>
        </p:sp>
        <p:sp>
          <p:nvSpPr>
            <p:cNvPr id="84" name="Text Box 125"/>
            <p:cNvSpPr txBox="1">
              <a:spLocks noChangeArrowheads="1"/>
            </p:cNvSpPr>
            <p:nvPr/>
          </p:nvSpPr>
          <p:spPr bwMode="auto">
            <a:xfrm>
              <a:off x="2547915" y="1211670"/>
              <a:ext cx="1263487"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DACREFSEL</a:t>
              </a:r>
              <a:endParaRPr lang="en-US" sz="1400" b="0" dirty="0">
                <a:effectLst/>
                <a:latin typeface="Arial" pitchFamily="34" charset="0"/>
                <a:cs typeface="Arial" pitchFamily="34" charset="0"/>
              </a:endParaRPr>
            </a:p>
          </p:txBody>
        </p:sp>
        <p:sp>
          <p:nvSpPr>
            <p:cNvPr id="85" name="TextBox 84"/>
            <p:cNvSpPr txBox="1"/>
            <p:nvPr/>
          </p:nvSpPr>
          <p:spPr>
            <a:xfrm>
              <a:off x="2164763" y="1654804"/>
              <a:ext cx="732893" cy="678647"/>
            </a:xfrm>
            <a:prstGeom prst="rect">
              <a:avLst/>
            </a:prstGeom>
            <a:noFill/>
          </p:spPr>
          <p:txBody>
            <a:bodyPr wrap="none" rtlCol="0" anchor="ctr" anchorCtr="0">
              <a:spAutoFit/>
            </a:bodyPr>
            <a:lstStyle/>
            <a:p>
              <a:pPr algn="r">
                <a:spcBef>
                  <a:spcPts val="1500"/>
                </a:spcBef>
              </a:pPr>
              <a:r>
                <a:rPr lang="en-US" sz="1600" dirty="0" smtClean="0">
                  <a:effectLst/>
                  <a:latin typeface="Arial" pitchFamily="34" charset="0"/>
                  <a:cs typeface="Arial" pitchFamily="34" charset="0"/>
                </a:rPr>
                <a:t>V</a:t>
              </a:r>
              <a:r>
                <a:rPr lang="en-US" sz="1600" baseline="-25000" dirty="0" smtClean="0">
                  <a:effectLst/>
                  <a:latin typeface="Arial" pitchFamily="34" charset="0"/>
                  <a:cs typeface="Arial" pitchFamily="34" charset="0"/>
                </a:rPr>
                <a:t>DAC</a:t>
              </a:r>
              <a:endParaRPr lang="en-US" sz="1600" dirty="0">
                <a:effectLst/>
                <a:latin typeface="Arial" pitchFamily="34" charset="0"/>
                <a:cs typeface="Arial" pitchFamily="34" charset="0"/>
              </a:endParaRPr>
            </a:p>
            <a:p>
              <a:pPr algn="r">
                <a:spcBef>
                  <a:spcPts val="1500"/>
                </a:spcBef>
              </a:pPr>
              <a:r>
                <a:rPr lang="en-US" sz="1600" dirty="0" smtClean="0">
                  <a:effectLst/>
                  <a:latin typeface="Arial" pitchFamily="34" charset="0"/>
                  <a:cs typeface="Arial" pitchFamily="34" charset="0"/>
                </a:rPr>
                <a:t>V</a:t>
              </a:r>
              <a:r>
                <a:rPr lang="en-US" sz="1600" baseline="-25000" dirty="0" smtClean="0">
                  <a:effectLst/>
                  <a:latin typeface="Arial" pitchFamily="34" charset="0"/>
                  <a:cs typeface="Arial" pitchFamily="34" charset="0"/>
                </a:rPr>
                <a:t>REFHI</a:t>
              </a:r>
              <a:endParaRPr lang="en-US" sz="1600" dirty="0">
                <a:effectLst/>
                <a:latin typeface="Arial" pitchFamily="34" charset="0"/>
                <a:cs typeface="Arial" pitchFamily="34" charset="0"/>
              </a:endParaRPr>
            </a:p>
          </p:txBody>
        </p:sp>
        <p:cxnSp>
          <p:nvCxnSpPr>
            <p:cNvPr id="86" name="Straight Connector 85"/>
            <p:cNvCxnSpPr/>
            <p:nvPr/>
          </p:nvCxnSpPr>
          <p:spPr bwMode="auto">
            <a:xfrm>
              <a:off x="2837150" y="1795683"/>
              <a:ext cx="192025"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87" name="Straight Connector 86"/>
            <p:cNvCxnSpPr/>
            <p:nvPr/>
          </p:nvCxnSpPr>
          <p:spPr bwMode="auto">
            <a:xfrm>
              <a:off x="2837150" y="2173258"/>
              <a:ext cx="192025"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88" name="Straight Arrow Connector 87"/>
            <p:cNvCxnSpPr/>
            <p:nvPr/>
          </p:nvCxnSpPr>
          <p:spPr bwMode="auto">
            <a:xfrm>
              <a:off x="3175403" y="1429285"/>
              <a:ext cx="0" cy="244007"/>
            </a:xfrm>
            <a:prstGeom prst="straightConnector1">
              <a:avLst/>
            </a:prstGeom>
            <a:solidFill>
              <a:schemeClr val="accent1"/>
            </a:solidFill>
            <a:ln w="12700" cap="flat" cmpd="sng" algn="ctr">
              <a:solidFill>
                <a:schemeClr val="tx2"/>
              </a:solidFill>
              <a:prstDash val="solid"/>
              <a:round/>
              <a:headEnd type="none" w="sm" len="sm"/>
              <a:tailEnd type="triangle"/>
            </a:ln>
            <a:effectLst/>
          </p:spPr>
        </p:cxnSp>
        <p:sp>
          <p:nvSpPr>
            <p:cNvPr id="89" name="TextBox 88"/>
            <p:cNvSpPr txBox="1"/>
            <p:nvPr/>
          </p:nvSpPr>
          <p:spPr>
            <a:xfrm>
              <a:off x="5904044" y="3612136"/>
              <a:ext cx="498855" cy="240066"/>
            </a:xfrm>
            <a:prstGeom prst="rect">
              <a:avLst/>
            </a:prstGeom>
            <a:noFill/>
          </p:spPr>
          <p:txBody>
            <a:bodyPr wrap="none" rtlCol="0" anchor="ctr" anchorCtr="0">
              <a:spAutoFit/>
            </a:bodyPr>
            <a:lstStyle/>
            <a:p>
              <a:pPr algn="ctr">
                <a:spcBef>
                  <a:spcPts val="1500"/>
                </a:spcBef>
              </a:pPr>
              <a:r>
                <a:rPr lang="en-US" sz="1200" dirty="0" smtClean="0">
                  <a:effectLst/>
                  <a:latin typeface="Arial" pitchFamily="34" charset="0"/>
                  <a:cs typeface="Arial" pitchFamily="34" charset="0"/>
                </a:rPr>
                <a:t>V</a:t>
              </a:r>
              <a:r>
                <a:rPr lang="en-US" sz="1200" baseline="-25000" dirty="0" smtClean="0">
                  <a:effectLst/>
                  <a:latin typeface="Arial" pitchFamily="34" charset="0"/>
                  <a:cs typeface="Arial" pitchFamily="34" charset="0"/>
                </a:rPr>
                <a:t>SSA</a:t>
              </a:r>
              <a:endParaRPr lang="en-US" dirty="0" smtClean="0">
                <a:effectLst/>
                <a:latin typeface="Arial" pitchFamily="34" charset="0"/>
                <a:cs typeface="Arial" pitchFamily="34" charset="0"/>
              </a:endParaRPr>
            </a:p>
          </p:txBody>
        </p:sp>
        <p:sp>
          <p:nvSpPr>
            <p:cNvPr id="90" name="TextBox 89"/>
            <p:cNvSpPr txBox="1"/>
            <p:nvPr/>
          </p:nvSpPr>
          <p:spPr>
            <a:xfrm>
              <a:off x="5895552" y="2549017"/>
              <a:ext cx="508474" cy="240066"/>
            </a:xfrm>
            <a:prstGeom prst="rect">
              <a:avLst/>
            </a:prstGeom>
            <a:noFill/>
          </p:spPr>
          <p:txBody>
            <a:bodyPr wrap="none" rtlCol="0" anchor="ctr" anchorCtr="0">
              <a:spAutoFit/>
            </a:bodyPr>
            <a:lstStyle/>
            <a:p>
              <a:pPr algn="ctr">
                <a:spcBef>
                  <a:spcPts val="1500"/>
                </a:spcBef>
              </a:pPr>
              <a:r>
                <a:rPr lang="en-US" sz="1200" dirty="0" smtClean="0">
                  <a:effectLst/>
                  <a:latin typeface="Arial" pitchFamily="34" charset="0"/>
                  <a:cs typeface="Arial" pitchFamily="34" charset="0"/>
                </a:rPr>
                <a:t>V</a:t>
              </a:r>
              <a:r>
                <a:rPr lang="en-US" sz="1200" baseline="-25000" dirty="0" smtClean="0">
                  <a:effectLst/>
                  <a:latin typeface="Arial" pitchFamily="34" charset="0"/>
                  <a:cs typeface="Arial" pitchFamily="34" charset="0"/>
                </a:rPr>
                <a:t>DDA</a:t>
              </a:r>
              <a:endParaRPr lang="en-US" sz="1400" dirty="0" smtClean="0">
                <a:effectLst/>
                <a:latin typeface="Arial" pitchFamily="34" charset="0"/>
                <a:cs typeface="Arial" pitchFamily="34" charset="0"/>
              </a:endParaRPr>
            </a:p>
          </p:txBody>
        </p:sp>
        <p:cxnSp>
          <p:nvCxnSpPr>
            <p:cNvPr id="91" name="Straight Connector 90"/>
            <p:cNvCxnSpPr/>
            <p:nvPr/>
          </p:nvCxnSpPr>
          <p:spPr bwMode="auto">
            <a:xfrm flipV="1">
              <a:off x="7128065" y="3181013"/>
              <a:ext cx="691290" cy="1119"/>
            </a:xfrm>
            <a:prstGeom prst="line">
              <a:avLst/>
            </a:prstGeom>
            <a:solidFill>
              <a:schemeClr val="accent1"/>
            </a:solidFill>
            <a:ln w="12700" cap="flat" cmpd="sng" algn="ctr">
              <a:solidFill>
                <a:schemeClr val="tx1"/>
              </a:solidFill>
              <a:prstDash val="solid"/>
              <a:round/>
              <a:headEnd type="oval" w="med" len="med"/>
              <a:tailEnd type="none" w="sm" len="sm"/>
            </a:ln>
            <a:effectLst/>
          </p:spPr>
        </p:cxnSp>
        <p:cxnSp>
          <p:nvCxnSpPr>
            <p:cNvPr id="92" name="Straight Connector 91"/>
            <p:cNvCxnSpPr/>
            <p:nvPr/>
          </p:nvCxnSpPr>
          <p:spPr bwMode="auto">
            <a:xfrm flipH="1" flipV="1">
              <a:off x="6873645" y="2927712"/>
              <a:ext cx="254421" cy="254421"/>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93" name="Text Box 125"/>
            <p:cNvSpPr txBox="1">
              <a:spLocks noChangeArrowheads="1"/>
            </p:cNvSpPr>
            <p:nvPr/>
          </p:nvSpPr>
          <p:spPr bwMode="auto">
            <a:xfrm>
              <a:off x="6431085" y="2540200"/>
              <a:ext cx="1192955"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DACOUTEN</a:t>
              </a:r>
              <a:endParaRPr lang="en-US" sz="1400" b="0" dirty="0">
                <a:effectLst/>
                <a:latin typeface="Arial" pitchFamily="34" charset="0"/>
                <a:cs typeface="Arial" pitchFamily="34" charset="0"/>
              </a:endParaRPr>
            </a:p>
          </p:txBody>
        </p:sp>
        <p:cxnSp>
          <p:nvCxnSpPr>
            <p:cNvPr id="94" name="Straight Connector 93"/>
            <p:cNvCxnSpPr/>
            <p:nvPr/>
          </p:nvCxnSpPr>
          <p:spPr bwMode="auto">
            <a:xfrm>
              <a:off x="7015085" y="2785260"/>
              <a:ext cx="0" cy="264688"/>
            </a:xfrm>
            <a:prstGeom prst="line">
              <a:avLst/>
            </a:prstGeom>
            <a:solidFill>
              <a:schemeClr val="accent1"/>
            </a:solidFill>
            <a:ln w="12700" cap="flat" cmpd="sng" algn="ctr">
              <a:solidFill>
                <a:schemeClr val="tx2"/>
              </a:solidFill>
              <a:prstDash val="solid"/>
              <a:round/>
              <a:headEnd type="none" w="sm" len="sm"/>
              <a:tailEnd type="triangle" w="med" len="med"/>
            </a:ln>
            <a:effectLst/>
          </p:spPr>
        </p:cxnSp>
        <p:sp>
          <p:nvSpPr>
            <p:cNvPr id="96" name="TextBox 95"/>
            <p:cNvSpPr txBox="1"/>
            <p:nvPr/>
          </p:nvSpPr>
          <p:spPr>
            <a:xfrm>
              <a:off x="4093156" y="2889755"/>
              <a:ext cx="907620" cy="289310"/>
            </a:xfrm>
            <a:prstGeom prst="rect">
              <a:avLst/>
            </a:prstGeom>
            <a:noFill/>
          </p:spPr>
          <p:txBody>
            <a:bodyPr wrap="none" rtlCol="0" anchor="ctr" anchorCtr="0">
              <a:spAutoFit/>
            </a:bodyPr>
            <a:lstStyle/>
            <a:p>
              <a:pPr algn="r">
                <a:spcBef>
                  <a:spcPts val="1500"/>
                </a:spcBef>
              </a:pPr>
              <a:r>
                <a:rPr lang="en-US" sz="1600" dirty="0" smtClean="0">
                  <a:effectLst/>
                  <a:latin typeface="Arial" pitchFamily="34" charset="0"/>
                  <a:cs typeface="Arial" pitchFamily="34" charset="0"/>
                </a:rPr>
                <a:t>V</a:t>
              </a:r>
              <a:r>
                <a:rPr lang="en-US" sz="1600" baseline="-25000" dirty="0" smtClean="0">
                  <a:effectLst/>
                  <a:latin typeface="Arial" pitchFamily="34" charset="0"/>
                  <a:cs typeface="Arial" pitchFamily="34" charset="0"/>
                </a:rPr>
                <a:t>DACOUT</a:t>
              </a:r>
            </a:p>
          </p:txBody>
        </p:sp>
        <p:sp>
          <p:nvSpPr>
            <p:cNvPr id="100" name="TextBox 99"/>
            <p:cNvSpPr txBox="1"/>
            <p:nvPr/>
          </p:nvSpPr>
          <p:spPr>
            <a:xfrm>
              <a:off x="2319722" y="2936321"/>
              <a:ext cx="733358" cy="486287"/>
            </a:xfrm>
            <a:prstGeom prst="rect">
              <a:avLst/>
            </a:prstGeom>
            <a:noFill/>
          </p:spPr>
          <p:txBody>
            <a:bodyPr wrap="square" rtlCol="0" anchor="ctr" anchorCtr="0">
              <a:spAutoFit/>
            </a:bodyPr>
            <a:lstStyle/>
            <a:p>
              <a:pPr algn="ctr"/>
              <a:r>
                <a:rPr lang="en-US" sz="1600" b="0" dirty="0" smtClean="0">
                  <a:solidFill>
                    <a:srgbClr val="FF0000"/>
                  </a:solidFill>
                  <a:effectLst/>
                  <a:latin typeface="Arial" pitchFamily="34" charset="0"/>
                  <a:cs typeface="Arial" pitchFamily="34" charset="0"/>
                </a:rPr>
                <a:t>DACVALA</a:t>
              </a:r>
            </a:p>
          </p:txBody>
        </p:sp>
        <p:grpSp>
          <p:nvGrpSpPr>
            <p:cNvPr id="101" name="Group 100"/>
            <p:cNvGrpSpPr/>
            <p:nvPr/>
          </p:nvGrpSpPr>
          <p:grpSpPr>
            <a:xfrm>
              <a:off x="2997546" y="3955178"/>
              <a:ext cx="309053" cy="796928"/>
              <a:chOff x="4306865" y="4073581"/>
              <a:chExt cx="309053" cy="796928"/>
            </a:xfrm>
          </p:grpSpPr>
          <p:sp>
            <p:nvSpPr>
              <p:cNvPr id="107" name="AutoShape 107"/>
              <p:cNvSpPr>
                <a:spLocks noChangeArrowheads="1"/>
              </p:cNvSpPr>
              <p:nvPr/>
            </p:nvSpPr>
            <p:spPr bwMode="auto">
              <a:xfrm rot="16200000" flipH="1">
                <a:off x="4079342" y="4333932"/>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latin typeface="Arial" pitchFamily="34" charset="0"/>
                  <a:cs typeface="Arial" pitchFamily="34" charset="0"/>
                </a:endParaRPr>
              </a:p>
            </p:txBody>
          </p:sp>
          <p:sp>
            <p:nvSpPr>
              <p:cNvPr id="108" name="Text Box 108"/>
              <p:cNvSpPr txBox="1">
                <a:spLocks noChangeArrowheads="1"/>
              </p:cNvSpPr>
              <p:nvPr/>
            </p:nvSpPr>
            <p:spPr bwMode="auto">
              <a:xfrm>
                <a:off x="4306865" y="4113469"/>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1</a:t>
                </a:r>
                <a:endParaRPr lang="en-US" sz="1600" dirty="0">
                  <a:effectLst/>
                  <a:latin typeface="Arial" pitchFamily="34" charset="0"/>
                  <a:cs typeface="Arial" pitchFamily="34" charset="0"/>
                </a:endParaRPr>
              </a:p>
            </p:txBody>
          </p:sp>
        </p:grpSp>
        <p:sp>
          <p:nvSpPr>
            <p:cNvPr id="102" name="Text Box 125"/>
            <p:cNvSpPr txBox="1">
              <a:spLocks noChangeArrowheads="1"/>
            </p:cNvSpPr>
            <p:nvPr/>
          </p:nvSpPr>
          <p:spPr bwMode="auto">
            <a:xfrm>
              <a:off x="2549081" y="4914207"/>
              <a:ext cx="1263487"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DACREFSEL</a:t>
              </a:r>
              <a:endParaRPr lang="en-US" sz="1400" b="0" dirty="0">
                <a:effectLst/>
                <a:latin typeface="Arial" pitchFamily="34" charset="0"/>
                <a:cs typeface="Arial" pitchFamily="34" charset="0"/>
              </a:endParaRPr>
            </a:p>
          </p:txBody>
        </p:sp>
        <p:sp>
          <p:nvSpPr>
            <p:cNvPr id="103" name="TextBox 102"/>
            <p:cNvSpPr txBox="1"/>
            <p:nvPr/>
          </p:nvSpPr>
          <p:spPr>
            <a:xfrm>
              <a:off x="2114633" y="4018409"/>
              <a:ext cx="784189" cy="678647"/>
            </a:xfrm>
            <a:prstGeom prst="rect">
              <a:avLst/>
            </a:prstGeom>
            <a:noFill/>
          </p:spPr>
          <p:txBody>
            <a:bodyPr wrap="none" rtlCol="0" anchor="ctr" anchorCtr="0">
              <a:spAutoFit/>
            </a:bodyPr>
            <a:lstStyle/>
            <a:p>
              <a:pPr algn="r">
                <a:spcBef>
                  <a:spcPts val="1500"/>
                </a:spcBef>
              </a:pPr>
              <a:r>
                <a:rPr lang="en-US" sz="1600" dirty="0">
                  <a:effectLst/>
                  <a:latin typeface="Arial" pitchFamily="34" charset="0"/>
                  <a:cs typeface="Arial" pitchFamily="34" charset="0"/>
                </a:rPr>
                <a:t>V</a:t>
              </a:r>
              <a:r>
                <a:rPr lang="en-US" sz="1600" baseline="-25000" dirty="0">
                  <a:effectLst/>
                  <a:latin typeface="Arial" pitchFamily="34" charset="0"/>
                  <a:cs typeface="Arial" pitchFamily="34" charset="0"/>
                </a:rPr>
                <a:t>SSA</a:t>
              </a:r>
              <a:endParaRPr lang="en-US" sz="1600" dirty="0">
                <a:effectLst/>
                <a:latin typeface="Arial" pitchFamily="34" charset="0"/>
                <a:cs typeface="Arial" pitchFamily="34" charset="0"/>
              </a:endParaRPr>
            </a:p>
            <a:p>
              <a:pPr algn="r">
                <a:spcBef>
                  <a:spcPts val="1500"/>
                </a:spcBef>
              </a:pPr>
              <a:r>
                <a:rPr lang="en-US" sz="1600" dirty="0" smtClean="0">
                  <a:effectLst/>
                  <a:latin typeface="Arial" pitchFamily="34" charset="0"/>
                  <a:cs typeface="Arial" pitchFamily="34" charset="0"/>
                </a:rPr>
                <a:t>V</a:t>
              </a:r>
              <a:r>
                <a:rPr lang="en-US" sz="1600" baseline="-25000" dirty="0" smtClean="0">
                  <a:effectLst/>
                  <a:latin typeface="Arial" pitchFamily="34" charset="0"/>
                  <a:cs typeface="Arial" pitchFamily="34" charset="0"/>
                </a:rPr>
                <a:t>REFLO</a:t>
              </a:r>
              <a:endParaRPr lang="en-US" sz="1600" dirty="0">
                <a:effectLst/>
                <a:latin typeface="Arial" pitchFamily="34" charset="0"/>
                <a:cs typeface="Arial" pitchFamily="34" charset="0"/>
              </a:endParaRPr>
            </a:p>
          </p:txBody>
        </p:sp>
        <p:cxnSp>
          <p:nvCxnSpPr>
            <p:cNvPr id="104" name="Straight Connector 103"/>
            <p:cNvCxnSpPr/>
            <p:nvPr/>
          </p:nvCxnSpPr>
          <p:spPr bwMode="auto">
            <a:xfrm>
              <a:off x="2838316" y="4159288"/>
              <a:ext cx="192025"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05" name="Straight Connector 104"/>
            <p:cNvCxnSpPr/>
            <p:nvPr/>
          </p:nvCxnSpPr>
          <p:spPr bwMode="auto">
            <a:xfrm>
              <a:off x="2838316" y="4536863"/>
              <a:ext cx="192025" cy="0"/>
            </a:xfrm>
            <a:prstGeom prst="line">
              <a:avLst/>
            </a:prstGeom>
            <a:solidFill>
              <a:schemeClr val="accent1"/>
            </a:solidFill>
            <a:ln w="12700" cap="flat" cmpd="sng" algn="ctr">
              <a:solidFill>
                <a:schemeClr val="tx1"/>
              </a:solidFill>
              <a:prstDash val="solid"/>
              <a:round/>
              <a:headEnd type="none" w="sm" len="sm"/>
              <a:tailEnd type="none" w="sm" len="sm"/>
            </a:ln>
            <a:effectLst/>
          </p:spPr>
        </p:cxnSp>
        <p:cxnSp>
          <p:nvCxnSpPr>
            <p:cNvPr id="106" name="Straight Arrow Connector 105"/>
            <p:cNvCxnSpPr/>
            <p:nvPr/>
          </p:nvCxnSpPr>
          <p:spPr bwMode="auto">
            <a:xfrm>
              <a:off x="3176569" y="4669786"/>
              <a:ext cx="0" cy="244007"/>
            </a:xfrm>
            <a:prstGeom prst="straightConnector1">
              <a:avLst/>
            </a:prstGeom>
            <a:solidFill>
              <a:schemeClr val="accent1"/>
            </a:solidFill>
            <a:ln w="12700" cap="flat" cmpd="sng" algn="ctr">
              <a:solidFill>
                <a:schemeClr val="tx2"/>
              </a:solidFill>
              <a:prstDash val="solid"/>
              <a:round/>
              <a:headEnd type="triangle" w="med" len="med"/>
              <a:tailEnd type="none"/>
            </a:ln>
            <a:effectLst/>
          </p:spPr>
        </p:cxnSp>
      </p:grpSp>
    </p:spTree>
    <p:extLst>
      <p:ext uri="{BB962C8B-B14F-4D97-AF65-F5344CB8AC3E}">
        <p14:creationId xmlns:p14="http://schemas.microsoft.com/office/powerpoint/2010/main" val="39976142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Comparator Subsystem</a:t>
            </a:r>
            <a:endParaRPr lang="en-US" dirty="0"/>
          </a:p>
        </p:txBody>
      </p:sp>
      <p:sp>
        <p:nvSpPr>
          <p:cNvPr id="6" name="Content Placeholder 4"/>
          <p:cNvSpPr>
            <a:spLocks noGrp="1"/>
          </p:cNvSpPr>
          <p:nvPr>
            <p:ph idx="1"/>
          </p:nvPr>
        </p:nvSpPr>
        <p:spPr>
          <a:xfrm>
            <a:off x="270641" y="817460"/>
            <a:ext cx="4378170" cy="5952775"/>
          </a:xfrm>
        </p:spPr>
        <p:txBody>
          <a:bodyPr>
            <a:normAutofit/>
          </a:bodyPr>
          <a:lstStyle/>
          <a:p>
            <a:r>
              <a:rPr lang="en-US" sz="2400" dirty="0" smtClean="0"/>
              <a:t>Eight Comparator Subsystems (CMPSS)</a:t>
            </a:r>
          </a:p>
          <a:p>
            <a:r>
              <a:rPr lang="en-US" sz="2400" dirty="0" smtClean="0"/>
              <a:t>Each CMPSS has:</a:t>
            </a:r>
          </a:p>
          <a:p>
            <a:pPr lvl="1"/>
            <a:r>
              <a:rPr lang="en-US" sz="2000" dirty="0" smtClean="0"/>
              <a:t>Two analog comparators</a:t>
            </a:r>
          </a:p>
          <a:p>
            <a:pPr lvl="1"/>
            <a:r>
              <a:rPr lang="en-US" sz="2000" dirty="0" smtClean="0"/>
              <a:t>Two programmable 12-bit DACs</a:t>
            </a:r>
          </a:p>
          <a:p>
            <a:pPr lvl="1"/>
            <a:r>
              <a:rPr lang="en-US" sz="2000" dirty="0" smtClean="0"/>
              <a:t>Two digital filters</a:t>
            </a:r>
          </a:p>
          <a:p>
            <a:pPr lvl="1"/>
            <a:r>
              <a:rPr lang="en-US" sz="2000" dirty="0" smtClean="0"/>
              <a:t>Ramp generator</a:t>
            </a:r>
          </a:p>
          <a:p>
            <a:r>
              <a:rPr lang="en-US" sz="2400" dirty="0" smtClean="0"/>
              <a:t>Digital filter used to remove spurious trip signals (majority vote)</a:t>
            </a:r>
          </a:p>
          <a:p>
            <a:r>
              <a:rPr lang="en-US" sz="2400" dirty="0" smtClean="0"/>
              <a:t>Ramp generator used peak current mode control</a:t>
            </a:r>
          </a:p>
          <a:p>
            <a:r>
              <a:rPr lang="en-US" sz="2400" dirty="0" smtClean="0"/>
              <a:t>Ability to synchronize with PWMSYNC event</a:t>
            </a:r>
            <a:endParaRPr lang="en-US"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2566005890"/>
              </p:ext>
            </p:extLst>
          </p:nvPr>
        </p:nvGraphicFramePr>
        <p:xfrm>
          <a:off x="4379975" y="1662370"/>
          <a:ext cx="4553888" cy="3456295"/>
        </p:xfrm>
        <a:graphic>
          <a:graphicData uri="http://schemas.openxmlformats.org/presentationml/2006/ole">
            <mc:AlternateContent xmlns:mc="http://schemas.openxmlformats.org/markup-compatibility/2006">
              <mc:Choice xmlns:v="urn:schemas-microsoft-com:vml" Requires="v">
                <p:oleObj spid="_x0000_s21864" name="Visio" r:id="rId3" imgW="3643110" imgH="2765036" progId="Visio.Drawing.11">
                  <p:embed/>
                </p:oleObj>
              </mc:Choice>
              <mc:Fallback>
                <p:oleObj name="Visio" r:id="rId3" imgW="3643110" imgH="2765036" progId="Visio.Drawing.11">
                  <p:embed/>
                  <p:pic>
                    <p:nvPicPr>
                      <p:cNvPr id="0" name=""/>
                      <p:cNvPicPr/>
                      <p:nvPr/>
                    </p:nvPicPr>
                    <p:blipFill>
                      <a:blip r:embed="rId4"/>
                      <a:stretch>
                        <a:fillRect/>
                      </a:stretch>
                    </p:blipFill>
                    <p:spPr>
                      <a:xfrm>
                        <a:off x="4379975" y="1662370"/>
                        <a:ext cx="4553888" cy="3456295"/>
                      </a:xfrm>
                      <a:prstGeom prst="rect">
                        <a:avLst/>
                      </a:prstGeom>
                    </p:spPr>
                  </p:pic>
                </p:oleObj>
              </mc:Fallback>
            </mc:AlternateContent>
          </a:graphicData>
        </a:graphic>
      </p:graphicFrame>
    </p:spTree>
    <p:extLst>
      <p:ext uri="{BB962C8B-B14F-4D97-AF65-F5344CB8AC3E}">
        <p14:creationId xmlns:p14="http://schemas.microsoft.com/office/powerpoint/2010/main" val="23449764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Rectangle 4"/>
          <p:cNvSpPr>
            <a:spLocks noGrp="1" noChangeArrowheads="1"/>
          </p:cNvSpPr>
          <p:nvPr>
            <p:ph type="title"/>
          </p:nvPr>
        </p:nvSpPr>
        <p:spPr/>
        <p:txBody>
          <a:bodyPr/>
          <a:lstStyle/>
          <a:p>
            <a:r>
              <a:rPr lang="en-US" dirty="0" smtClean="0"/>
              <a:t>Comparator Subsystem </a:t>
            </a:r>
            <a:r>
              <a:rPr lang="en-US" dirty="0"/>
              <a:t>Block Diagram</a:t>
            </a:r>
          </a:p>
        </p:txBody>
      </p:sp>
      <p:grpSp>
        <p:nvGrpSpPr>
          <p:cNvPr id="8" name="Group 4"/>
          <p:cNvGrpSpPr>
            <a:grpSpLocks noChangeAspect="1"/>
          </p:cNvGrpSpPr>
          <p:nvPr/>
        </p:nvGrpSpPr>
        <p:grpSpPr bwMode="auto">
          <a:xfrm>
            <a:off x="10341" y="885215"/>
            <a:ext cx="8930431" cy="4854103"/>
            <a:chOff x="-673" y="594"/>
            <a:chExt cx="6384" cy="3470"/>
          </a:xfrm>
        </p:grpSpPr>
        <p:sp>
          <p:nvSpPr>
            <p:cNvPr id="19" name="AutoShape 3"/>
            <p:cNvSpPr>
              <a:spLocks noChangeAspect="1" noChangeArrowheads="1" noTextEdit="1"/>
            </p:cNvSpPr>
            <p:nvPr/>
          </p:nvSpPr>
          <p:spPr bwMode="auto">
            <a:xfrm>
              <a:off x="-673" y="594"/>
              <a:ext cx="6384" cy="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TW" altLang="en-US"/>
            </a:p>
          </p:txBody>
        </p:sp>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 y="594"/>
              <a:ext cx="6388" cy="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5231172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Rectangle 4"/>
          <p:cNvSpPr>
            <a:spLocks noGrp="1" noChangeArrowheads="1"/>
          </p:cNvSpPr>
          <p:nvPr>
            <p:ph type="title"/>
          </p:nvPr>
        </p:nvSpPr>
        <p:spPr/>
        <p:txBody>
          <a:bodyPr/>
          <a:lstStyle/>
          <a:p>
            <a:r>
              <a:rPr lang="en-US" dirty="0" smtClean="0"/>
              <a:t>Comparator Subsystem </a:t>
            </a:r>
            <a:r>
              <a:rPr lang="en-US" dirty="0"/>
              <a:t>Block Diagram</a:t>
            </a:r>
          </a:p>
        </p:txBody>
      </p:sp>
      <p:grpSp>
        <p:nvGrpSpPr>
          <p:cNvPr id="21" name="Group 20"/>
          <p:cNvGrpSpPr/>
          <p:nvPr/>
        </p:nvGrpSpPr>
        <p:grpSpPr>
          <a:xfrm>
            <a:off x="769905" y="5502870"/>
            <a:ext cx="3495675" cy="873318"/>
            <a:chOff x="654050" y="5678954"/>
            <a:chExt cx="3495675" cy="873318"/>
          </a:xfrm>
        </p:grpSpPr>
        <p:sp>
          <p:nvSpPr>
            <p:cNvPr id="79" name="Rectangle 180"/>
            <p:cNvSpPr>
              <a:spLocks noChangeArrowheads="1"/>
            </p:cNvSpPr>
            <p:nvPr/>
          </p:nvSpPr>
          <p:spPr bwMode="auto">
            <a:xfrm>
              <a:off x="654050" y="5942419"/>
              <a:ext cx="3495675" cy="609853"/>
            </a:xfrm>
            <a:prstGeom prst="rect">
              <a:avLst/>
            </a:prstGeom>
            <a:solidFill>
              <a:schemeClr val="bg2">
                <a:lumMod val="85000"/>
              </a:schemeClr>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80" name="Text Box 158"/>
            <p:cNvSpPr txBox="1">
              <a:spLocks noChangeArrowheads="1"/>
            </p:cNvSpPr>
            <p:nvPr/>
          </p:nvSpPr>
          <p:spPr bwMode="auto">
            <a:xfrm>
              <a:off x="1756250" y="6007507"/>
              <a:ext cx="2061012" cy="544765"/>
            </a:xfrm>
            <a:prstGeom prst="rect">
              <a:avLst/>
            </a:prstGeom>
            <a:noFill/>
            <a:ln w="12700" algn="ctr">
              <a:noFill/>
              <a:miter lim="800000"/>
              <a:headEnd type="none" w="sm" len="sm"/>
              <a:tailEnd type="none" w="sm" len="sm"/>
            </a:ln>
            <a:effectLst/>
          </p:spPr>
          <p:txBody>
            <a:bodyPr wrap="none">
              <a:spAutoFit/>
            </a:bodyPr>
            <a:lstStyle/>
            <a:p>
              <a:pPr algn="ctr"/>
              <a:r>
                <a:rPr lang="en-US" sz="1400" dirty="0" err="1" smtClean="0">
                  <a:effectLst/>
                  <a:latin typeface="Arial" pitchFamily="34" charset="0"/>
                  <a:cs typeface="Arial" pitchFamily="34" charset="0"/>
                </a:rPr>
                <a:t>DACxVALA</a:t>
              </a:r>
              <a:r>
                <a:rPr lang="en-US" sz="1400" dirty="0" smtClean="0">
                  <a:effectLst/>
                  <a:latin typeface="Arial" pitchFamily="34" charset="0"/>
                  <a:cs typeface="Arial" pitchFamily="34" charset="0"/>
                </a:rPr>
                <a:t> </a:t>
              </a:r>
              <a:r>
                <a:rPr lang="en-US" sz="1400" dirty="0">
                  <a:effectLst/>
                  <a:latin typeface="Arial" pitchFamily="34" charset="0"/>
                  <a:cs typeface="Arial" pitchFamily="34" charset="0"/>
                </a:rPr>
                <a:t>* </a:t>
              </a:r>
              <a:r>
                <a:rPr lang="en-US" sz="1400" dirty="0" smtClean="0">
                  <a:effectLst/>
                  <a:latin typeface="Arial" pitchFamily="34" charset="0"/>
                  <a:cs typeface="Arial" pitchFamily="34" charset="0"/>
                </a:rPr>
                <a:t>DACREF</a:t>
              </a:r>
              <a:endParaRPr lang="en-US" sz="1400" dirty="0">
                <a:effectLst/>
                <a:latin typeface="Arial" pitchFamily="34" charset="0"/>
                <a:cs typeface="Arial" pitchFamily="34" charset="0"/>
              </a:endParaRPr>
            </a:p>
            <a:p>
              <a:pPr algn="ctr"/>
              <a:r>
                <a:rPr lang="en-US" sz="1400" dirty="0" smtClean="0">
                  <a:effectLst/>
                  <a:latin typeface="Arial" pitchFamily="34" charset="0"/>
                  <a:cs typeface="Arial" pitchFamily="34" charset="0"/>
                </a:rPr>
                <a:t>4096</a:t>
              </a:r>
              <a:endParaRPr lang="en-US" sz="1400" dirty="0">
                <a:effectLst/>
                <a:latin typeface="Arial" pitchFamily="34" charset="0"/>
                <a:cs typeface="Arial" pitchFamily="34" charset="0"/>
              </a:endParaRPr>
            </a:p>
          </p:txBody>
        </p:sp>
        <p:sp>
          <p:nvSpPr>
            <p:cNvPr id="81" name="Line 159"/>
            <p:cNvSpPr>
              <a:spLocks noChangeShapeType="1"/>
            </p:cNvSpPr>
            <p:nvPr/>
          </p:nvSpPr>
          <p:spPr bwMode="auto">
            <a:xfrm>
              <a:off x="1461195" y="6260872"/>
              <a:ext cx="2611438" cy="0"/>
            </a:xfrm>
            <a:prstGeom prst="line">
              <a:avLst/>
            </a:prstGeom>
            <a:noFill/>
            <a:ln w="28575">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82" name="Text Box 160"/>
            <p:cNvSpPr txBox="1">
              <a:spLocks noChangeArrowheads="1"/>
            </p:cNvSpPr>
            <p:nvPr/>
          </p:nvSpPr>
          <p:spPr bwMode="auto">
            <a:xfrm>
              <a:off x="693095" y="6147416"/>
              <a:ext cx="785793" cy="264688"/>
            </a:xfrm>
            <a:prstGeom prst="rect">
              <a:avLst/>
            </a:prstGeom>
            <a:noFill/>
            <a:ln w="12700" algn="ctr">
              <a:noFill/>
              <a:miter lim="800000"/>
              <a:headEnd type="none" w="sm" len="sm"/>
              <a:tailEnd type="none" w="sm" len="sm"/>
            </a:ln>
            <a:effectLst/>
          </p:spPr>
          <p:txBody>
            <a:bodyPr wrap="none">
              <a:spAutoFit/>
            </a:bodyPr>
            <a:lstStyle/>
            <a:p>
              <a:r>
                <a:rPr lang="en-US" sz="1400" dirty="0" err="1" smtClean="0">
                  <a:effectLst/>
                  <a:latin typeface="Arial" pitchFamily="34" charset="0"/>
                  <a:cs typeface="Arial" pitchFamily="34" charset="0"/>
                </a:rPr>
                <a:t>V</a:t>
              </a:r>
              <a:r>
                <a:rPr lang="en-US" sz="1400" baseline="-25000" dirty="0" err="1" smtClean="0">
                  <a:effectLst/>
                  <a:latin typeface="Arial" pitchFamily="34" charset="0"/>
                  <a:cs typeface="Arial" pitchFamily="34" charset="0"/>
                </a:rPr>
                <a:t>DACx</a:t>
              </a:r>
              <a:r>
                <a:rPr lang="en-US" sz="1400" dirty="0" smtClean="0">
                  <a:effectLst/>
                  <a:latin typeface="Arial" pitchFamily="34" charset="0"/>
                  <a:cs typeface="Arial" pitchFamily="34" charset="0"/>
                </a:rPr>
                <a:t> </a:t>
              </a:r>
              <a:r>
                <a:rPr lang="en-US" sz="1400" dirty="0">
                  <a:effectLst/>
                  <a:latin typeface="Arial" pitchFamily="34" charset="0"/>
                  <a:cs typeface="Arial" pitchFamily="34" charset="0"/>
                </a:rPr>
                <a:t>=</a:t>
              </a:r>
            </a:p>
          </p:txBody>
        </p:sp>
        <p:sp>
          <p:nvSpPr>
            <p:cNvPr id="88" name="Text Box 162"/>
            <p:cNvSpPr txBox="1">
              <a:spLocks noChangeArrowheads="1"/>
            </p:cNvSpPr>
            <p:nvPr/>
          </p:nvSpPr>
          <p:spPr bwMode="auto">
            <a:xfrm>
              <a:off x="1619016" y="5678954"/>
              <a:ext cx="1675459" cy="289310"/>
            </a:xfrm>
            <a:prstGeom prst="rect">
              <a:avLst/>
            </a:prstGeom>
            <a:noFill/>
            <a:ln w="12700" algn="ctr">
              <a:noFill/>
              <a:miter lim="800000"/>
              <a:headEnd type="none" w="sm" len="sm"/>
              <a:tailEnd type="none" w="sm" len="sm"/>
            </a:ln>
            <a:effectLst/>
          </p:spPr>
          <p:txBody>
            <a:bodyPr wrap="none">
              <a:spAutoFit/>
            </a:bodyPr>
            <a:lstStyle/>
            <a:p>
              <a:r>
                <a:rPr lang="en-US" sz="1600" dirty="0">
                  <a:solidFill>
                    <a:schemeClr val="tx2"/>
                  </a:solidFill>
                  <a:effectLst/>
                  <a:latin typeface="Arial" pitchFamily="34" charset="0"/>
                  <a:cs typeface="Arial" pitchFamily="34" charset="0"/>
                </a:rPr>
                <a:t>DAC Reference</a:t>
              </a:r>
            </a:p>
          </p:txBody>
        </p:sp>
      </p:grpSp>
      <p:grpSp>
        <p:nvGrpSpPr>
          <p:cNvPr id="22" name="Group 21"/>
          <p:cNvGrpSpPr/>
          <p:nvPr/>
        </p:nvGrpSpPr>
        <p:grpSpPr>
          <a:xfrm>
            <a:off x="4879240" y="5502870"/>
            <a:ext cx="2952680" cy="1141730"/>
            <a:chOff x="4956175" y="5666910"/>
            <a:chExt cx="2952680" cy="1141730"/>
          </a:xfrm>
        </p:grpSpPr>
        <p:sp>
          <p:nvSpPr>
            <p:cNvPr id="92" name="Rectangle 183"/>
            <p:cNvSpPr>
              <a:spLocks noChangeArrowheads="1"/>
            </p:cNvSpPr>
            <p:nvPr/>
          </p:nvSpPr>
          <p:spPr bwMode="auto">
            <a:xfrm>
              <a:off x="4956176" y="6223407"/>
              <a:ext cx="2918654" cy="585233"/>
            </a:xfrm>
            <a:prstGeom prst="rect">
              <a:avLst/>
            </a:prstGeom>
            <a:solidFill>
              <a:schemeClr val="bg2">
                <a:lumMod val="85000"/>
              </a:schemeClr>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93" name="Rectangle 182"/>
            <p:cNvSpPr>
              <a:spLocks noChangeArrowheads="1"/>
            </p:cNvSpPr>
            <p:nvPr/>
          </p:nvSpPr>
          <p:spPr bwMode="auto">
            <a:xfrm>
              <a:off x="4956175" y="5937784"/>
              <a:ext cx="2918655" cy="287210"/>
            </a:xfrm>
            <a:prstGeom prst="rect">
              <a:avLst/>
            </a:prstGeom>
            <a:solidFill>
              <a:schemeClr val="bg2">
                <a:lumMod val="75000"/>
              </a:schemeClr>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94" name="Text Box 178"/>
            <p:cNvSpPr txBox="1">
              <a:spLocks noChangeArrowheads="1"/>
            </p:cNvSpPr>
            <p:nvPr/>
          </p:nvSpPr>
          <p:spPr bwMode="auto">
            <a:xfrm>
              <a:off x="5173446" y="5666910"/>
              <a:ext cx="2495235" cy="289310"/>
            </a:xfrm>
            <a:prstGeom prst="rect">
              <a:avLst/>
            </a:prstGeom>
            <a:noFill/>
            <a:ln w="12700" algn="ctr">
              <a:noFill/>
              <a:miter lim="800000"/>
              <a:headEnd type="none" w="sm" len="sm"/>
              <a:tailEnd type="none" w="sm" len="sm"/>
            </a:ln>
            <a:effectLst/>
          </p:spPr>
          <p:txBody>
            <a:bodyPr wrap="none">
              <a:spAutoFit/>
            </a:bodyPr>
            <a:lstStyle/>
            <a:p>
              <a:r>
                <a:rPr lang="en-US" sz="1600" dirty="0">
                  <a:solidFill>
                    <a:schemeClr val="tx2"/>
                  </a:solidFill>
                  <a:effectLst/>
                  <a:latin typeface="Arial" pitchFamily="34" charset="0"/>
                  <a:cs typeface="Arial" pitchFamily="34" charset="0"/>
                </a:rPr>
                <a:t>Comparator Truth Table</a:t>
              </a:r>
            </a:p>
          </p:txBody>
        </p:sp>
        <p:sp>
          <p:nvSpPr>
            <p:cNvPr id="96" name="Text Box 179"/>
            <p:cNvSpPr txBox="1">
              <a:spLocks noChangeArrowheads="1"/>
            </p:cNvSpPr>
            <p:nvPr/>
          </p:nvSpPr>
          <p:spPr bwMode="auto">
            <a:xfrm>
              <a:off x="4994275" y="5983799"/>
              <a:ext cx="2914580" cy="824841"/>
            </a:xfrm>
            <a:prstGeom prst="rect">
              <a:avLst/>
            </a:prstGeom>
            <a:noFill/>
            <a:ln w="12700" algn="ctr">
              <a:noFill/>
              <a:miter lim="800000"/>
              <a:headEnd type="none" w="sm" len="sm"/>
              <a:tailEnd type="none" w="sm" len="sm"/>
            </a:ln>
            <a:effectLst/>
          </p:spPr>
          <p:txBody>
            <a:bodyPr wrap="none">
              <a:spAutoFit/>
            </a:bodyPr>
            <a:lstStyle/>
            <a:p>
              <a:r>
                <a:rPr lang="en-US" sz="1400" dirty="0">
                  <a:effectLst/>
                  <a:latin typeface="Arial" pitchFamily="34" charset="0"/>
                  <a:cs typeface="Arial" pitchFamily="34" charset="0"/>
                </a:rPr>
                <a:t>Voltages		 </a:t>
              </a:r>
              <a:r>
                <a:rPr lang="en-US" sz="1400" dirty="0" smtClean="0">
                  <a:effectLst/>
                  <a:latin typeface="Arial" pitchFamily="34" charset="0"/>
                  <a:cs typeface="Arial" pitchFamily="34" charset="0"/>
                </a:rPr>
                <a:t>     Output</a:t>
              </a:r>
              <a:endParaRPr lang="en-US" sz="1400" dirty="0">
                <a:effectLst/>
                <a:latin typeface="Arial" pitchFamily="34" charset="0"/>
                <a:cs typeface="Arial" pitchFamily="34" charset="0"/>
              </a:endParaRPr>
            </a:p>
            <a:p>
              <a:r>
                <a:rPr lang="en-US" sz="1400" dirty="0">
                  <a:effectLst/>
                  <a:latin typeface="Arial" pitchFamily="34" charset="0"/>
                  <a:cs typeface="Arial" pitchFamily="34" charset="0"/>
                </a:rPr>
                <a:t>Voltage A &lt; Voltage B	     </a:t>
              </a:r>
              <a:r>
                <a:rPr lang="en-US" sz="1400" dirty="0" smtClean="0">
                  <a:effectLst/>
                  <a:latin typeface="Arial" pitchFamily="34" charset="0"/>
                  <a:cs typeface="Arial" pitchFamily="34" charset="0"/>
                </a:rPr>
                <a:t>      0</a:t>
              </a:r>
              <a:endParaRPr lang="en-US" sz="1400" dirty="0">
                <a:effectLst/>
                <a:latin typeface="Arial" pitchFamily="34" charset="0"/>
                <a:cs typeface="Arial" pitchFamily="34" charset="0"/>
              </a:endParaRPr>
            </a:p>
            <a:p>
              <a:r>
                <a:rPr lang="en-US" sz="1400" dirty="0">
                  <a:effectLst/>
                  <a:latin typeface="Arial" pitchFamily="34" charset="0"/>
                  <a:cs typeface="Arial" pitchFamily="34" charset="0"/>
                </a:rPr>
                <a:t>Voltage A &gt; Voltage B	      </a:t>
              </a:r>
              <a:r>
                <a:rPr lang="en-US" sz="1400" dirty="0" smtClean="0">
                  <a:effectLst/>
                  <a:latin typeface="Arial" pitchFamily="34" charset="0"/>
                  <a:cs typeface="Arial" pitchFamily="34" charset="0"/>
                </a:rPr>
                <a:t>     1</a:t>
              </a:r>
              <a:endParaRPr lang="en-US" sz="1400" dirty="0">
                <a:effectLst/>
                <a:latin typeface="Arial" pitchFamily="34" charset="0"/>
                <a:cs typeface="Arial" pitchFamily="34" charset="0"/>
              </a:endParaRPr>
            </a:p>
          </p:txBody>
        </p:sp>
        <p:sp>
          <p:nvSpPr>
            <p:cNvPr id="97" name="Line 184"/>
            <p:cNvSpPr>
              <a:spLocks noChangeShapeType="1"/>
            </p:cNvSpPr>
            <p:nvPr/>
          </p:nvSpPr>
          <p:spPr bwMode="auto">
            <a:xfrm>
              <a:off x="7145135" y="5939154"/>
              <a:ext cx="0" cy="869486"/>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grpSp>
      <p:grpSp>
        <p:nvGrpSpPr>
          <p:cNvPr id="12" name="Group 11"/>
          <p:cNvGrpSpPr/>
          <p:nvPr/>
        </p:nvGrpSpPr>
        <p:grpSpPr>
          <a:xfrm>
            <a:off x="175745" y="968845"/>
            <a:ext cx="8774425" cy="4204120"/>
            <a:chOff x="175745" y="968845"/>
            <a:chExt cx="8774425" cy="4204120"/>
          </a:xfrm>
        </p:grpSpPr>
        <p:cxnSp>
          <p:nvCxnSpPr>
            <p:cNvPr id="14" name="Straight Connector 13"/>
            <p:cNvCxnSpPr/>
            <p:nvPr/>
          </p:nvCxnSpPr>
          <p:spPr bwMode="auto">
            <a:xfrm>
              <a:off x="6297604" y="2200426"/>
              <a:ext cx="0" cy="219238"/>
            </a:xfrm>
            <a:prstGeom prst="line">
              <a:avLst/>
            </a:prstGeom>
            <a:solidFill>
              <a:schemeClr val="accent1"/>
            </a:solidFill>
            <a:ln w="12700" cap="flat" cmpd="sng" algn="ctr">
              <a:solidFill>
                <a:schemeClr val="tx2"/>
              </a:solidFill>
              <a:prstDash val="solid"/>
              <a:round/>
              <a:headEnd type="triangle" w="med" len="med"/>
              <a:tailEnd type="none" w="sm" len="sm"/>
            </a:ln>
            <a:effectLst/>
          </p:spPr>
        </p:cxnSp>
        <p:cxnSp>
          <p:nvCxnSpPr>
            <p:cNvPr id="101" name="Straight Connector 100"/>
            <p:cNvCxnSpPr/>
            <p:nvPr/>
          </p:nvCxnSpPr>
          <p:spPr bwMode="auto">
            <a:xfrm>
              <a:off x="6297786" y="4426217"/>
              <a:ext cx="0" cy="219238"/>
            </a:xfrm>
            <a:prstGeom prst="line">
              <a:avLst/>
            </a:prstGeom>
            <a:solidFill>
              <a:schemeClr val="accent1"/>
            </a:solidFill>
            <a:ln w="12700" cap="flat" cmpd="sng" algn="ctr">
              <a:solidFill>
                <a:schemeClr val="tx2"/>
              </a:solidFill>
              <a:prstDash val="solid"/>
              <a:round/>
              <a:headEnd type="triangle" w="med" len="med"/>
              <a:tailEnd type="none" w="sm" len="sm"/>
            </a:ln>
            <a:effectLst/>
          </p:spPr>
        </p:cxnSp>
        <p:sp>
          <p:nvSpPr>
            <p:cNvPr id="348262" name="Line 102"/>
            <p:cNvSpPr>
              <a:spLocks noChangeShapeType="1"/>
            </p:cNvSpPr>
            <p:nvPr/>
          </p:nvSpPr>
          <p:spPr bwMode="auto">
            <a:xfrm>
              <a:off x="4610387" y="1969181"/>
              <a:ext cx="229563"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348235" name="AutoShape 75"/>
            <p:cNvSpPr>
              <a:spLocks noChangeArrowheads="1"/>
            </p:cNvSpPr>
            <p:nvPr/>
          </p:nvSpPr>
          <p:spPr bwMode="auto">
            <a:xfrm rot="5400000">
              <a:off x="4678026" y="1204405"/>
              <a:ext cx="1271587" cy="954087"/>
            </a:xfrm>
            <a:prstGeom prst="triangle">
              <a:avLst>
                <a:gd name="adj" fmla="val 50000"/>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348243" name="Text Box 83"/>
            <p:cNvSpPr txBox="1">
              <a:spLocks noChangeArrowheads="1"/>
            </p:cNvSpPr>
            <p:nvPr/>
          </p:nvSpPr>
          <p:spPr bwMode="auto">
            <a:xfrm>
              <a:off x="4795501" y="1090338"/>
              <a:ext cx="947695" cy="1184940"/>
            </a:xfrm>
            <a:prstGeom prst="rect">
              <a:avLst/>
            </a:prstGeom>
            <a:noFill/>
            <a:ln w="12700" algn="ctr">
              <a:noFill/>
              <a:miter lim="800000"/>
              <a:headEnd type="none" w="sm" len="sm"/>
              <a:tailEnd type="none" w="sm" len="sm"/>
            </a:ln>
            <a:effectLst/>
          </p:spPr>
          <p:txBody>
            <a:bodyPr wrap="none">
              <a:spAutoFit/>
            </a:bodyPr>
            <a:lstStyle/>
            <a:p>
              <a:pPr>
                <a:lnSpc>
                  <a:spcPct val="100000"/>
                </a:lnSpc>
                <a:spcBef>
                  <a:spcPts val="0"/>
                </a:spcBef>
              </a:pPr>
              <a:r>
                <a:rPr lang="en-US" sz="1600" dirty="0" smtClean="0">
                  <a:effectLst/>
                  <a:latin typeface="Arial" pitchFamily="34" charset="0"/>
                  <a:cs typeface="Arial" pitchFamily="34" charset="0"/>
                </a:rPr>
                <a:t>+</a:t>
              </a:r>
            </a:p>
            <a:p>
              <a:pPr>
                <a:lnSpc>
                  <a:spcPct val="100000"/>
                </a:lnSpc>
                <a:spcBef>
                  <a:spcPts val="0"/>
                </a:spcBef>
              </a:pPr>
              <a:endParaRPr lang="en-US" sz="1100" dirty="0">
                <a:effectLst/>
                <a:latin typeface="Arial" pitchFamily="34" charset="0"/>
                <a:cs typeface="Arial" pitchFamily="34" charset="0"/>
              </a:endParaRPr>
            </a:p>
            <a:p>
              <a:pPr>
                <a:lnSpc>
                  <a:spcPct val="100000"/>
                </a:lnSpc>
                <a:spcBef>
                  <a:spcPts val="0"/>
                </a:spcBef>
              </a:pPr>
              <a:r>
                <a:rPr lang="en-US" sz="1600" dirty="0" smtClean="0">
                  <a:effectLst/>
                  <a:latin typeface="Arial" pitchFamily="34" charset="0"/>
                  <a:cs typeface="Arial" pitchFamily="34" charset="0"/>
                </a:rPr>
                <a:t>COMPH</a:t>
              </a:r>
            </a:p>
            <a:p>
              <a:pPr>
                <a:lnSpc>
                  <a:spcPct val="100000"/>
                </a:lnSpc>
                <a:spcBef>
                  <a:spcPts val="0"/>
                </a:spcBef>
              </a:pPr>
              <a:endParaRPr lang="en-US" sz="1100" dirty="0">
                <a:effectLst/>
                <a:latin typeface="Arial" pitchFamily="34" charset="0"/>
                <a:cs typeface="Arial" pitchFamily="34" charset="0"/>
              </a:endParaRPr>
            </a:p>
            <a:p>
              <a:pPr>
                <a:lnSpc>
                  <a:spcPct val="100000"/>
                </a:lnSpc>
                <a:spcBef>
                  <a:spcPts val="0"/>
                </a:spcBef>
              </a:pPr>
              <a:r>
                <a:rPr lang="en-US" sz="1600" dirty="0" smtClean="0">
                  <a:effectLst/>
                  <a:latin typeface="Arial" pitchFamily="34" charset="0"/>
                  <a:cs typeface="Arial" pitchFamily="34" charset="0"/>
                </a:rPr>
                <a:t>-</a:t>
              </a:r>
              <a:endParaRPr lang="en-US" sz="1600" dirty="0">
                <a:effectLst/>
                <a:latin typeface="Arial" pitchFamily="34" charset="0"/>
                <a:cs typeface="Arial" pitchFamily="34" charset="0"/>
              </a:endParaRPr>
            </a:p>
          </p:txBody>
        </p:sp>
        <p:sp>
          <p:nvSpPr>
            <p:cNvPr id="348244" name="Rectangle 84"/>
            <p:cNvSpPr>
              <a:spLocks noChangeArrowheads="1"/>
            </p:cNvSpPr>
            <p:nvPr/>
          </p:nvSpPr>
          <p:spPr bwMode="auto">
            <a:xfrm>
              <a:off x="8057473" y="1140648"/>
              <a:ext cx="846138" cy="3650233"/>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348246" name="Rectangle 86"/>
            <p:cNvSpPr>
              <a:spLocks noChangeArrowheads="1"/>
            </p:cNvSpPr>
            <p:nvPr/>
          </p:nvSpPr>
          <p:spPr bwMode="auto">
            <a:xfrm>
              <a:off x="6737616" y="1567745"/>
              <a:ext cx="790575" cy="6016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sz="1400" dirty="0">
                <a:effectLst/>
                <a:latin typeface="Arial" pitchFamily="34" charset="0"/>
                <a:cs typeface="Arial" pitchFamily="34" charset="0"/>
              </a:endParaRPr>
            </a:p>
          </p:txBody>
        </p:sp>
        <p:sp>
          <p:nvSpPr>
            <p:cNvPr id="348247" name="Text Box 87"/>
            <p:cNvSpPr txBox="1">
              <a:spLocks noChangeArrowheads="1"/>
            </p:cNvSpPr>
            <p:nvPr/>
          </p:nvSpPr>
          <p:spPr bwMode="auto">
            <a:xfrm>
              <a:off x="6733115" y="1577417"/>
              <a:ext cx="806450" cy="584775"/>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Digital Filter</a:t>
              </a:r>
              <a:endParaRPr lang="en-US" sz="1600" dirty="0">
                <a:effectLst/>
                <a:latin typeface="Arial" pitchFamily="34" charset="0"/>
                <a:cs typeface="Arial" pitchFamily="34" charset="0"/>
              </a:endParaRPr>
            </a:p>
          </p:txBody>
        </p:sp>
        <p:sp>
          <p:nvSpPr>
            <p:cNvPr id="348249" name="AutoShape 89"/>
            <p:cNvSpPr>
              <a:spLocks noChangeArrowheads="1"/>
            </p:cNvSpPr>
            <p:nvPr/>
          </p:nvSpPr>
          <p:spPr bwMode="auto">
            <a:xfrm>
              <a:off x="3361400" y="2119719"/>
              <a:ext cx="729695" cy="501408"/>
            </a:xfrm>
            <a:prstGeom prst="homePlate">
              <a:avLst>
                <a:gd name="adj" fmla="val 34367"/>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348250" name="Text Box 90"/>
            <p:cNvSpPr txBox="1">
              <a:spLocks noChangeArrowheads="1"/>
            </p:cNvSpPr>
            <p:nvPr/>
          </p:nvSpPr>
          <p:spPr bwMode="auto">
            <a:xfrm>
              <a:off x="3284036" y="2077530"/>
              <a:ext cx="730250" cy="584775"/>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12-bit</a:t>
              </a:r>
              <a:endParaRPr lang="en-US" sz="1600" dirty="0">
                <a:effectLst/>
                <a:latin typeface="Arial" pitchFamily="34" charset="0"/>
                <a:cs typeface="Arial" pitchFamily="34" charset="0"/>
              </a:endParaRPr>
            </a:p>
            <a:p>
              <a:pPr algn="ctr">
                <a:lnSpc>
                  <a:spcPct val="100000"/>
                </a:lnSpc>
                <a:spcBef>
                  <a:spcPct val="0"/>
                </a:spcBef>
              </a:pPr>
              <a:r>
                <a:rPr lang="en-US" sz="1600" dirty="0">
                  <a:effectLst/>
                  <a:latin typeface="Arial" pitchFamily="34" charset="0"/>
                  <a:cs typeface="Arial" pitchFamily="34" charset="0"/>
                </a:rPr>
                <a:t>DAC</a:t>
              </a:r>
            </a:p>
          </p:txBody>
        </p:sp>
        <p:sp>
          <p:nvSpPr>
            <p:cNvPr id="348263" name="Line 103"/>
            <p:cNvSpPr>
              <a:spLocks noChangeShapeType="1"/>
            </p:cNvSpPr>
            <p:nvPr/>
          </p:nvSpPr>
          <p:spPr bwMode="auto">
            <a:xfrm flipH="1">
              <a:off x="857555" y="1322748"/>
              <a:ext cx="3974247"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348265" name="Line 105"/>
            <p:cNvSpPr>
              <a:spLocks noChangeShapeType="1"/>
            </p:cNvSpPr>
            <p:nvPr/>
          </p:nvSpPr>
          <p:spPr bwMode="auto">
            <a:xfrm>
              <a:off x="5795943" y="1680655"/>
              <a:ext cx="372187"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348266" name="Freeform 106"/>
            <p:cNvSpPr>
              <a:spLocks/>
            </p:cNvSpPr>
            <p:nvPr/>
          </p:nvSpPr>
          <p:spPr bwMode="auto">
            <a:xfrm>
              <a:off x="5935643" y="1677480"/>
              <a:ext cx="147170" cy="386045"/>
            </a:xfrm>
            <a:custGeom>
              <a:avLst/>
              <a:gdLst/>
              <a:ahLst/>
              <a:cxnLst>
                <a:cxn ang="0">
                  <a:pos x="121" y="339"/>
                </a:cxn>
                <a:cxn ang="0">
                  <a:pos x="0" y="339"/>
                </a:cxn>
                <a:cxn ang="0">
                  <a:pos x="0" y="0"/>
                </a:cxn>
              </a:cxnLst>
              <a:rect l="0" t="0" r="r" b="b"/>
              <a:pathLst>
                <a:path w="121" h="339">
                  <a:moveTo>
                    <a:pt x="121" y="339"/>
                  </a:moveTo>
                  <a:lnTo>
                    <a:pt x="0" y="339"/>
                  </a:lnTo>
                  <a:lnTo>
                    <a:pt x="0" y="0"/>
                  </a:lnTo>
                </a:path>
              </a:pathLst>
            </a:custGeom>
            <a:noFill/>
            <a:ln w="12700" cap="flat" cmpd="sng">
              <a:solidFill>
                <a:schemeClr val="tx1"/>
              </a:solidFill>
              <a:prstDash val="solid"/>
              <a:round/>
              <a:headEnd type="none" w="sm" len="sm"/>
              <a:tailEnd type="oval" w="med" len="med"/>
            </a:ln>
            <a:effectLst/>
          </p:spPr>
          <p:txBody>
            <a:bodyPr/>
            <a:lstStyle/>
            <a:p>
              <a:endParaRPr lang="en-US" sz="1400">
                <a:effectLst/>
                <a:latin typeface="Arial" pitchFamily="34" charset="0"/>
                <a:cs typeface="Arial" pitchFamily="34" charset="0"/>
              </a:endParaRPr>
            </a:p>
          </p:txBody>
        </p:sp>
        <p:grpSp>
          <p:nvGrpSpPr>
            <p:cNvPr id="18" name="Group 17"/>
            <p:cNvGrpSpPr/>
            <p:nvPr/>
          </p:nvGrpSpPr>
          <p:grpSpPr>
            <a:xfrm>
              <a:off x="4305310" y="1574911"/>
              <a:ext cx="309053" cy="796928"/>
              <a:chOff x="4305310" y="1615551"/>
              <a:chExt cx="309053" cy="796928"/>
            </a:xfrm>
          </p:grpSpPr>
          <p:sp>
            <p:nvSpPr>
              <p:cNvPr id="348267" name="AutoShape 107"/>
              <p:cNvSpPr>
                <a:spLocks noChangeArrowheads="1"/>
              </p:cNvSpPr>
              <p:nvPr/>
            </p:nvSpPr>
            <p:spPr bwMode="auto">
              <a:xfrm rot="16200000" flipH="1">
                <a:off x="4077787" y="1875902"/>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348268" name="Text Box 108"/>
              <p:cNvSpPr txBox="1">
                <a:spLocks noChangeArrowheads="1"/>
              </p:cNvSpPr>
              <p:nvPr/>
            </p:nvSpPr>
            <p:spPr bwMode="auto">
              <a:xfrm>
                <a:off x="4305310" y="1655439"/>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a:effectLst/>
                    <a:latin typeface="Arial" pitchFamily="34" charset="0"/>
                    <a:cs typeface="Arial" pitchFamily="34" charset="0"/>
                  </a:rPr>
                  <a:t>1</a:t>
                </a: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p:txBody>
          </p:sp>
        </p:grpSp>
        <p:sp>
          <p:nvSpPr>
            <p:cNvPr id="348269" name="Line 109"/>
            <p:cNvSpPr>
              <a:spLocks noChangeShapeType="1"/>
            </p:cNvSpPr>
            <p:nvPr/>
          </p:nvSpPr>
          <p:spPr bwMode="auto">
            <a:xfrm>
              <a:off x="6449258" y="1868336"/>
              <a:ext cx="283858"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348311" name="Text Box 151"/>
            <p:cNvSpPr txBox="1">
              <a:spLocks noChangeArrowheads="1"/>
            </p:cNvSpPr>
            <p:nvPr/>
          </p:nvSpPr>
          <p:spPr bwMode="auto">
            <a:xfrm>
              <a:off x="7296865" y="1140648"/>
              <a:ext cx="756938" cy="240066"/>
            </a:xfrm>
            <a:prstGeom prst="rect">
              <a:avLst/>
            </a:prstGeom>
            <a:noFill/>
            <a:ln w="12700">
              <a:noFill/>
              <a:miter lim="800000"/>
              <a:headEnd/>
              <a:tailEnd/>
            </a:ln>
            <a:effectLst/>
          </p:spPr>
          <p:txBody>
            <a:bodyPr wrap="none">
              <a:spAutoFit/>
            </a:bodyPr>
            <a:lstStyle/>
            <a:p>
              <a:pPr algn="ctr">
                <a:spcBef>
                  <a:spcPct val="0"/>
                </a:spcBef>
              </a:pPr>
              <a:r>
                <a:rPr lang="en-US" sz="1200" b="0" i="1" dirty="0" smtClean="0">
                  <a:effectLst/>
                  <a:latin typeface="Arial" pitchFamily="34" charset="0"/>
                  <a:cs typeface="Arial" pitchFamily="34" charset="0"/>
                </a:rPr>
                <a:t>CTRIPH</a:t>
              </a:r>
              <a:endParaRPr lang="en-US" sz="1600" b="0" i="1" dirty="0">
                <a:effectLst/>
                <a:latin typeface="Arial" pitchFamily="34" charset="0"/>
                <a:cs typeface="Arial" pitchFamily="34" charset="0"/>
              </a:endParaRPr>
            </a:p>
          </p:txBody>
        </p:sp>
        <p:grpSp>
          <p:nvGrpSpPr>
            <p:cNvPr id="16" name="Group 15"/>
            <p:cNvGrpSpPr/>
            <p:nvPr/>
          </p:nvGrpSpPr>
          <p:grpSpPr>
            <a:xfrm>
              <a:off x="6135302" y="1471373"/>
              <a:ext cx="309053" cy="796928"/>
              <a:chOff x="6135302" y="1512013"/>
              <a:chExt cx="309053" cy="796928"/>
            </a:xfrm>
          </p:grpSpPr>
          <p:sp>
            <p:nvSpPr>
              <p:cNvPr id="74" name="AutoShape 107"/>
              <p:cNvSpPr>
                <a:spLocks noChangeArrowheads="1"/>
              </p:cNvSpPr>
              <p:nvPr/>
            </p:nvSpPr>
            <p:spPr bwMode="auto">
              <a:xfrm rot="16200000" flipH="1">
                <a:off x="5907779" y="1772364"/>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75" name="Text Box 108"/>
              <p:cNvSpPr txBox="1">
                <a:spLocks noChangeArrowheads="1"/>
              </p:cNvSpPr>
              <p:nvPr/>
            </p:nvSpPr>
            <p:spPr bwMode="auto">
              <a:xfrm>
                <a:off x="6135302" y="1551901"/>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1</a:t>
                </a:r>
                <a:endParaRPr lang="en-US" sz="1600" dirty="0">
                  <a:effectLst/>
                  <a:latin typeface="Arial" pitchFamily="34" charset="0"/>
                  <a:cs typeface="Arial" pitchFamily="34" charset="0"/>
                </a:endParaRPr>
              </a:p>
            </p:txBody>
          </p:sp>
        </p:grpSp>
        <p:sp>
          <p:nvSpPr>
            <p:cNvPr id="348242" name="Oval 82"/>
            <p:cNvSpPr>
              <a:spLocks noChangeArrowheads="1"/>
            </p:cNvSpPr>
            <p:nvPr/>
          </p:nvSpPr>
          <p:spPr bwMode="auto">
            <a:xfrm>
              <a:off x="6068325" y="2017488"/>
              <a:ext cx="92076" cy="92075"/>
            </a:xfrm>
            <a:prstGeom prst="ellipse">
              <a:avLst/>
            </a:prstGeom>
            <a:solidFill>
              <a:schemeClr val="accent4">
                <a:lumMod val="40000"/>
                <a:lumOff val="60000"/>
              </a:schemeClr>
            </a:solidFill>
            <a:ln w="12700" algn="ctr">
              <a:solidFill>
                <a:schemeClr val="tx1"/>
              </a:solidFill>
              <a:round/>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77" name="Text Box 151"/>
            <p:cNvSpPr txBox="1">
              <a:spLocks noChangeArrowheads="1"/>
            </p:cNvSpPr>
            <p:nvPr/>
          </p:nvSpPr>
          <p:spPr bwMode="auto">
            <a:xfrm>
              <a:off x="6980546" y="2343275"/>
              <a:ext cx="1082348" cy="240066"/>
            </a:xfrm>
            <a:prstGeom prst="rect">
              <a:avLst/>
            </a:prstGeom>
            <a:noFill/>
            <a:ln w="12700">
              <a:noFill/>
              <a:miter lim="800000"/>
              <a:headEnd/>
              <a:tailEnd/>
            </a:ln>
            <a:effectLst/>
          </p:spPr>
          <p:txBody>
            <a:bodyPr wrap="none">
              <a:spAutoFit/>
            </a:bodyPr>
            <a:lstStyle/>
            <a:p>
              <a:pPr algn="ctr">
                <a:spcBef>
                  <a:spcPct val="0"/>
                </a:spcBef>
              </a:pPr>
              <a:r>
                <a:rPr lang="en-US" sz="1200" b="0" i="1" dirty="0" smtClean="0">
                  <a:effectLst/>
                  <a:latin typeface="Arial" pitchFamily="34" charset="0"/>
                  <a:cs typeface="Arial" pitchFamily="34" charset="0"/>
                </a:rPr>
                <a:t>CTRIPOUTH</a:t>
              </a:r>
              <a:endParaRPr lang="en-US" sz="1600" b="0" i="1" dirty="0">
                <a:effectLst/>
                <a:latin typeface="Arial" pitchFamily="34" charset="0"/>
                <a:cs typeface="Arial" pitchFamily="34" charset="0"/>
              </a:endParaRPr>
            </a:p>
          </p:txBody>
        </p:sp>
        <p:sp>
          <p:nvSpPr>
            <p:cNvPr id="5" name="Rectangle 4"/>
            <p:cNvSpPr/>
            <p:nvPr/>
          </p:nvSpPr>
          <p:spPr bwMode="auto">
            <a:xfrm>
              <a:off x="2706961" y="2119719"/>
              <a:ext cx="654439" cy="501408"/>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400" b="1" i="0" u="none" strike="noStrike" cap="none" normalizeH="0" baseline="0" dirty="0" smtClean="0">
                <a:ln>
                  <a:noFill/>
                </a:ln>
                <a:solidFill>
                  <a:schemeClr val="dk1"/>
                </a:solidFill>
                <a:effectLst/>
                <a:latin typeface="Arial" pitchFamily="34" charset="0"/>
                <a:cs typeface="Arial" pitchFamily="34" charset="0"/>
              </a:endParaRPr>
            </a:p>
          </p:txBody>
        </p:sp>
        <p:sp>
          <p:nvSpPr>
            <p:cNvPr id="6" name="TextBox 5"/>
            <p:cNvSpPr txBox="1"/>
            <p:nvPr/>
          </p:nvSpPr>
          <p:spPr>
            <a:xfrm>
              <a:off x="2689746" y="2160643"/>
              <a:ext cx="691290" cy="437043"/>
            </a:xfrm>
            <a:prstGeom prst="rect">
              <a:avLst/>
            </a:prstGeom>
            <a:noFill/>
          </p:spPr>
          <p:txBody>
            <a:bodyPr wrap="square" rtlCol="0" anchor="ctr" anchorCtr="0">
              <a:spAutoFit/>
            </a:bodyPr>
            <a:lstStyle/>
            <a:p>
              <a:pPr algn="ctr"/>
              <a:r>
                <a:rPr lang="en-US" sz="1400" b="0" dirty="0" smtClean="0">
                  <a:solidFill>
                    <a:srgbClr val="FF0000"/>
                  </a:solidFill>
                  <a:effectLst/>
                  <a:latin typeface="Arial" pitchFamily="34" charset="0"/>
                  <a:cs typeface="Arial" pitchFamily="34" charset="0"/>
                </a:rPr>
                <a:t>DACHVALA</a:t>
              </a:r>
              <a:endParaRPr lang="en-US" sz="900" b="0" dirty="0" smtClean="0">
                <a:solidFill>
                  <a:srgbClr val="FF0000"/>
                </a:solidFill>
                <a:effectLst/>
                <a:latin typeface="Arial" pitchFamily="34" charset="0"/>
                <a:cs typeface="Arial" pitchFamily="34" charset="0"/>
              </a:endParaRPr>
            </a:p>
          </p:txBody>
        </p:sp>
        <p:grpSp>
          <p:nvGrpSpPr>
            <p:cNvPr id="15" name="Group 14"/>
            <p:cNvGrpSpPr/>
            <p:nvPr/>
          </p:nvGrpSpPr>
          <p:grpSpPr>
            <a:xfrm>
              <a:off x="2183156" y="1972758"/>
              <a:ext cx="309053" cy="796928"/>
              <a:chOff x="2183156" y="2013398"/>
              <a:chExt cx="309053" cy="796928"/>
            </a:xfrm>
          </p:grpSpPr>
          <p:sp>
            <p:nvSpPr>
              <p:cNvPr id="84" name="AutoShape 107"/>
              <p:cNvSpPr>
                <a:spLocks noChangeArrowheads="1"/>
              </p:cNvSpPr>
              <p:nvPr/>
            </p:nvSpPr>
            <p:spPr bwMode="auto">
              <a:xfrm rot="16200000" flipH="1">
                <a:off x="1955633" y="2273749"/>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85" name="Text Box 108"/>
              <p:cNvSpPr txBox="1">
                <a:spLocks noChangeArrowheads="1"/>
              </p:cNvSpPr>
              <p:nvPr/>
            </p:nvSpPr>
            <p:spPr bwMode="auto">
              <a:xfrm>
                <a:off x="2183156" y="2053286"/>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1</a:t>
                </a:r>
                <a:endParaRPr lang="en-US" sz="1600" dirty="0">
                  <a:effectLst/>
                  <a:latin typeface="Arial" pitchFamily="34" charset="0"/>
                  <a:cs typeface="Arial" pitchFamily="34" charset="0"/>
                </a:endParaRPr>
              </a:p>
            </p:txBody>
          </p:sp>
        </p:grpSp>
        <p:sp>
          <p:nvSpPr>
            <p:cNvPr id="86" name="Line 98"/>
            <p:cNvSpPr>
              <a:spLocks noChangeShapeType="1"/>
            </p:cNvSpPr>
            <p:nvPr/>
          </p:nvSpPr>
          <p:spPr bwMode="auto">
            <a:xfrm>
              <a:off x="2041480" y="2168935"/>
              <a:ext cx="167769"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87" name="Line 98"/>
            <p:cNvSpPr>
              <a:spLocks noChangeShapeType="1"/>
            </p:cNvSpPr>
            <p:nvPr/>
          </p:nvSpPr>
          <p:spPr bwMode="auto">
            <a:xfrm>
              <a:off x="2494812" y="2371512"/>
              <a:ext cx="213703"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90" name="Rectangle 89"/>
            <p:cNvSpPr/>
            <p:nvPr/>
          </p:nvSpPr>
          <p:spPr bwMode="auto">
            <a:xfrm>
              <a:off x="1387042" y="1911765"/>
              <a:ext cx="654439" cy="501408"/>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a:outerShdw blurRad="50800" dist="1143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400" b="1" i="0" u="none" strike="noStrike" cap="none" normalizeH="0" baseline="0" dirty="0" smtClean="0">
                <a:ln>
                  <a:noFill/>
                </a:ln>
                <a:solidFill>
                  <a:schemeClr val="dk1"/>
                </a:solidFill>
                <a:effectLst/>
                <a:latin typeface="Arial" pitchFamily="34" charset="0"/>
                <a:cs typeface="Arial" pitchFamily="34" charset="0"/>
              </a:endParaRPr>
            </a:p>
          </p:txBody>
        </p:sp>
        <p:sp>
          <p:nvSpPr>
            <p:cNvPr id="91" name="TextBox 90"/>
            <p:cNvSpPr txBox="1"/>
            <p:nvPr/>
          </p:nvSpPr>
          <p:spPr>
            <a:xfrm>
              <a:off x="1369827" y="1952689"/>
              <a:ext cx="691290" cy="437043"/>
            </a:xfrm>
            <a:prstGeom prst="rect">
              <a:avLst/>
            </a:prstGeom>
            <a:noFill/>
          </p:spPr>
          <p:txBody>
            <a:bodyPr wrap="square" rtlCol="0" anchor="ctr" anchorCtr="0">
              <a:spAutoFit/>
            </a:bodyPr>
            <a:lstStyle/>
            <a:p>
              <a:pPr algn="ctr"/>
              <a:r>
                <a:rPr lang="en-US" sz="1400" b="0" dirty="0" smtClean="0">
                  <a:solidFill>
                    <a:srgbClr val="FF0000"/>
                  </a:solidFill>
                  <a:effectLst/>
                  <a:latin typeface="Arial" pitchFamily="34" charset="0"/>
                  <a:cs typeface="Arial" pitchFamily="34" charset="0"/>
                </a:rPr>
                <a:t>DACHVALS</a:t>
              </a:r>
            </a:p>
          </p:txBody>
        </p:sp>
        <p:graphicFrame>
          <p:nvGraphicFramePr>
            <p:cNvPr id="7" name="Object 6"/>
            <p:cNvGraphicFramePr>
              <a:graphicFrameLocks noChangeAspect="1"/>
            </p:cNvGraphicFramePr>
            <p:nvPr>
              <p:extLst>
                <p:ext uri="{D42A27DB-BD31-4B8C-83A1-F6EECF244321}">
                  <p14:modId xmlns:p14="http://schemas.microsoft.com/office/powerpoint/2010/main" val="3599872523"/>
                </p:ext>
              </p:extLst>
            </p:nvPr>
          </p:nvGraphicFramePr>
          <p:xfrm>
            <a:off x="1326584" y="2401080"/>
            <a:ext cx="774701" cy="512763"/>
          </p:xfrm>
          <a:graphic>
            <a:graphicData uri="http://schemas.openxmlformats.org/presentationml/2006/ole">
              <mc:AlternateContent xmlns:mc="http://schemas.openxmlformats.org/markup-compatibility/2006">
                <mc:Choice xmlns:v="urn:schemas-microsoft-com:vml" Requires="v">
                  <p:oleObj spid="_x0000_s22891" name="Visio" r:id="rId3" imgW="402030" imgH="243966" progId="Visio.Drawing.11">
                    <p:embed/>
                  </p:oleObj>
                </mc:Choice>
                <mc:Fallback>
                  <p:oleObj name="Visio" r:id="rId3" imgW="402030" imgH="243966" progId="Visio.Drawing.11">
                    <p:embed/>
                    <p:pic>
                      <p:nvPicPr>
                        <p:cNvPr id="0" name=""/>
                        <p:cNvPicPr/>
                        <p:nvPr/>
                      </p:nvPicPr>
                      <p:blipFill>
                        <a:blip r:embed="rId4"/>
                        <a:stretch>
                          <a:fillRect/>
                        </a:stretch>
                      </p:blipFill>
                      <p:spPr>
                        <a:xfrm>
                          <a:off x="1326584" y="2401080"/>
                          <a:ext cx="774701" cy="512763"/>
                        </a:xfrm>
                        <a:prstGeom prst="rect">
                          <a:avLst/>
                        </a:prstGeom>
                      </p:spPr>
                    </p:pic>
                  </p:oleObj>
                </mc:Fallback>
              </mc:AlternateContent>
            </a:graphicData>
          </a:graphic>
        </p:graphicFrame>
        <p:sp>
          <p:nvSpPr>
            <p:cNvPr id="95" name="Line 98"/>
            <p:cNvSpPr>
              <a:spLocks noChangeShapeType="1"/>
            </p:cNvSpPr>
            <p:nvPr/>
          </p:nvSpPr>
          <p:spPr bwMode="auto">
            <a:xfrm>
              <a:off x="2041480" y="2594880"/>
              <a:ext cx="177907"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cxnSp>
          <p:nvCxnSpPr>
            <p:cNvPr id="9" name="Elbow Connector 8"/>
            <p:cNvCxnSpPr>
              <a:stCxn id="348249" idx="3"/>
            </p:cNvCxnSpPr>
            <p:nvPr/>
          </p:nvCxnSpPr>
          <p:spPr bwMode="auto">
            <a:xfrm flipV="1">
              <a:off x="4091095" y="2171209"/>
              <a:ext cx="250380" cy="199214"/>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grpSp>
          <p:nvGrpSpPr>
            <p:cNvPr id="17" name="Group 16"/>
            <p:cNvGrpSpPr/>
            <p:nvPr/>
          </p:nvGrpSpPr>
          <p:grpSpPr>
            <a:xfrm>
              <a:off x="7528191" y="1408353"/>
              <a:ext cx="529631" cy="893082"/>
              <a:chOff x="7528191" y="1448993"/>
              <a:chExt cx="529631" cy="893082"/>
            </a:xfrm>
          </p:grpSpPr>
          <p:cxnSp>
            <p:nvCxnSpPr>
              <p:cNvPr id="11" name="Elbow Connector 10"/>
              <p:cNvCxnSpPr/>
              <p:nvPr/>
            </p:nvCxnSpPr>
            <p:spPr bwMode="auto">
              <a:xfrm flipV="1">
                <a:off x="7528191" y="1448993"/>
                <a:ext cx="521850" cy="274455"/>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100" name="Elbow Connector 99"/>
              <p:cNvCxnSpPr/>
              <p:nvPr/>
            </p:nvCxnSpPr>
            <p:spPr bwMode="auto">
              <a:xfrm>
                <a:off x="7535972" y="2067620"/>
                <a:ext cx="521850" cy="274455"/>
              </a:xfrm>
              <a:prstGeom prst="bentConnector3">
                <a:avLst/>
              </a:prstGeom>
              <a:solidFill>
                <a:schemeClr val="accent1"/>
              </a:solidFill>
              <a:ln w="12700" cap="flat" cmpd="sng" algn="ctr">
                <a:solidFill>
                  <a:schemeClr val="tx1"/>
                </a:solidFill>
                <a:prstDash val="solid"/>
                <a:round/>
                <a:headEnd type="none" w="sm" len="sm"/>
                <a:tailEnd type="triangle"/>
              </a:ln>
              <a:effectLst/>
            </p:spPr>
          </p:cxnSp>
        </p:grpSp>
        <p:sp>
          <p:nvSpPr>
            <p:cNvPr id="121" name="Line 102"/>
            <p:cNvSpPr>
              <a:spLocks noChangeShapeType="1"/>
            </p:cNvSpPr>
            <p:nvPr/>
          </p:nvSpPr>
          <p:spPr bwMode="auto">
            <a:xfrm>
              <a:off x="4611942" y="4196671"/>
              <a:ext cx="229563"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113" name="AutoShape 75"/>
            <p:cNvSpPr>
              <a:spLocks noChangeArrowheads="1"/>
            </p:cNvSpPr>
            <p:nvPr/>
          </p:nvSpPr>
          <p:spPr bwMode="auto">
            <a:xfrm rot="5400000">
              <a:off x="4679581" y="3431895"/>
              <a:ext cx="1271587" cy="954087"/>
            </a:xfrm>
            <a:prstGeom prst="triangle">
              <a:avLst>
                <a:gd name="adj" fmla="val 50000"/>
              </a:avLst>
            </a:prstGeom>
            <a:solidFill>
              <a:schemeClr val="accent4">
                <a:lumMod val="40000"/>
                <a:lumOff val="60000"/>
              </a:schemeClr>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114" name="Text Box 83"/>
            <p:cNvSpPr txBox="1">
              <a:spLocks noChangeArrowheads="1"/>
            </p:cNvSpPr>
            <p:nvPr/>
          </p:nvSpPr>
          <p:spPr bwMode="auto">
            <a:xfrm>
              <a:off x="4797056" y="3317828"/>
              <a:ext cx="925253" cy="1184940"/>
            </a:xfrm>
            <a:prstGeom prst="rect">
              <a:avLst/>
            </a:prstGeom>
            <a:noFill/>
            <a:ln w="12700" algn="ctr">
              <a:noFill/>
              <a:miter lim="800000"/>
              <a:headEnd type="none" w="sm" len="sm"/>
              <a:tailEnd type="none" w="sm" len="sm"/>
            </a:ln>
            <a:effectLst/>
          </p:spPr>
          <p:txBody>
            <a:bodyPr wrap="none">
              <a:spAutoFit/>
            </a:bodyPr>
            <a:lstStyle/>
            <a:p>
              <a:pPr>
                <a:lnSpc>
                  <a:spcPct val="100000"/>
                </a:lnSpc>
                <a:spcBef>
                  <a:spcPts val="0"/>
                </a:spcBef>
              </a:pPr>
              <a:r>
                <a:rPr lang="en-US" sz="1600" dirty="0" smtClean="0">
                  <a:effectLst/>
                  <a:latin typeface="Arial" pitchFamily="34" charset="0"/>
                  <a:cs typeface="Arial" pitchFamily="34" charset="0"/>
                </a:rPr>
                <a:t>+</a:t>
              </a:r>
            </a:p>
            <a:p>
              <a:pPr>
                <a:lnSpc>
                  <a:spcPct val="100000"/>
                </a:lnSpc>
                <a:spcBef>
                  <a:spcPts val="0"/>
                </a:spcBef>
              </a:pPr>
              <a:endParaRPr lang="en-US" sz="1100" dirty="0">
                <a:effectLst/>
                <a:latin typeface="Arial" pitchFamily="34" charset="0"/>
                <a:cs typeface="Arial" pitchFamily="34" charset="0"/>
              </a:endParaRPr>
            </a:p>
            <a:p>
              <a:pPr>
                <a:lnSpc>
                  <a:spcPct val="100000"/>
                </a:lnSpc>
                <a:spcBef>
                  <a:spcPts val="0"/>
                </a:spcBef>
              </a:pPr>
              <a:r>
                <a:rPr lang="en-US" sz="1600" dirty="0" smtClean="0">
                  <a:effectLst/>
                  <a:latin typeface="Arial" pitchFamily="34" charset="0"/>
                  <a:cs typeface="Arial" pitchFamily="34" charset="0"/>
                </a:rPr>
                <a:t>COMPL</a:t>
              </a:r>
            </a:p>
            <a:p>
              <a:pPr>
                <a:lnSpc>
                  <a:spcPct val="100000"/>
                </a:lnSpc>
                <a:spcBef>
                  <a:spcPts val="0"/>
                </a:spcBef>
              </a:pPr>
              <a:endParaRPr lang="en-US" sz="1100" dirty="0">
                <a:effectLst/>
                <a:latin typeface="Arial" pitchFamily="34" charset="0"/>
                <a:cs typeface="Arial" pitchFamily="34" charset="0"/>
              </a:endParaRPr>
            </a:p>
            <a:p>
              <a:pPr>
                <a:lnSpc>
                  <a:spcPct val="100000"/>
                </a:lnSpc>
                <a:spcBef>
                  <a:spcPts val="0"/>
                </a:spcBef>
              </a:pPr>
              <a:r>
                <a:rPr lang="en-US" sz="1600" dirty="0" smtClean="0">
                  <a:effectLst/>
                  <a:latin typeface="Arial" pitchFamily="34" charset="0"/>
                  <a:cs typeface="Arial" pitchFamily="34" charset="0"/>
                </a:rPr>
                <a:t>-</a:t>
              </a:r>
              <a:endParaRPr lang="en-US" sz="1600" dirty="0">
                <a:effectLst/>
                <a:latin typeface="Arial" pitchFamily="34" charset="0"/>
                <a:cs typeface="Arial" pitchFamily="34" charset="0"/>
              </a:endParaRPr>
            </a:p>
          </p:txBody>
        </p:sp>
        <p:sp>
          <p:nvSpPr>
            <p:cNvPr id="117" name="Rectangle 86"/>
            <p:cNvSpPr>
              <a:spLocks noChangeArrowheads="1"/>
            </p:cNvSpPr>
            <p:nvPr/>
          </p:nvSpPr>
          <p:spPr bwMode="auto">
            <a:xfrm>
              <a:off x="6739171" y="3795235"/>
              <a:ext cx="790575" cy="60166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sz="1400" dirty="0">
                <a:effectLst/>
                <a:latin typeface="Arial" pitchFamily="34" charset="0"/>
                <a:cs typeface="Arial" pitchFamily="34" charset="0"/>
              </a:endParaRPr>
            </a:p>
          </p:txBody>
        </p:sp>
        <p:sp>
          <p:nvSpPr>
            <p:cNvPr id="118" name="Text Box 87"/>
            <p:cNvSpPr txBox="1">
              <a:spLocks noChangeArrowheads="1"/>
            </p:cNvSpPr>
            <p:nvPr/>
          </p:nvSpPr>
          <p:spPr bwMode="auto">
            <a:xfrm>
              <a:off x="6734670" y="3804907"/>
              <a:ext cx="806450" cy="584775"/>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Digital Filter</a:t>
              </a:r>
              <a:endParaRPr lang="en-US" sz="1600" dirty="0">
                <a:effectLst/>
                <a:latin typeface="Arial" pitchFamily="34" charset="0"/>
                <a:cs typeface="Arial" pitchFamily="34" charset="0"/>
              </a:endParaRPr>
            </a:p>
          </p:txBody>
        </p:sp>
        <p:sp>
          <p:nvSpPr>
            <p:cNvPr id="119" name="AutoShape 89"/>
            <p:cNvSpPr>
              <a:spLocks noChangeArrowheads="1"/>
            </p:cNvSpPr>
            <p:nvPr/>
          </p:nvSpPr>
          <p:spPr bwMode="auto">
            <a:xfrm>
              <a:off x="3362955" y="4347209"/>
              <a:ext cx="729695" cy="501408"/>
            </a:xfrm>
            <a:prstGeom prst="homePlate">
              <a:avLst>
                <a:gd name="adj" fmla="val 34367"/>
              </a:avLst>
            </a:prstGeom>
            <a:solidFill>
              <a:schemeClr val="accent3"/>
            </a:solidFill>
            <a:ln w="12700" algn="ctr">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120" name="Text Box 90"/>
            <p:cNvSpPr txBox="1">
              <a:spLocks noChangeArrowheads="1"/>
            </p:cNvSpPr>
            <p:nvPr/>
          </p:nvSpPr>
          <p:spPr bwMode="auto">
            <a:xfrm>
              <a:off x="3285591" y="4305020"/>
              <a:ext cx="730250" cy="584775"/>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12-bit</a:t>
              </a:r>
              <a:endParaRPr lang="en-US" sz="1600" dirty="0">
                <a:effectLst/>
                <a:latin typeface="Arial" pitchFamily="34" charset="0"/>
                <a:cs typeface="Arial" pitchFamily="34" charset="0"/>
              </a:endParaRPr>
            </a:p>
            <a:p>
              <a:pPr algn="ctr">
                <a:lnSpc>
                  <a:spcPct val="100000"/>
                </a:lnSpc>
                <a:spcBef>
                  <a:spcPct val="0"/>
                </a:spcBef>
              </a:pPr>
              <a:r>
                <a:rPr lang="en-US" sz="1600" dirty="0">
                  <a:effectLst/>
                  <a:latin typeface="Arial" pitchFamily="34" charset="0"/>
                  <a:cs typeface="Arial" pitchFamily="34" charset="0"/>
                </a:rPr>
                <a:t>DAC</a:t>
              </a:r>
            </a:p>
          </p:txBody>
        </p:sp>
        <p:sp>
          <p:nvSpPr>
            <p:cNvPr id="123" name="Line 105"/>
            <p:cNvSpPr>
              <a:spLocks noChangeShapeType="1"/>
            </p:cNvSpPr>
            <p:nvPr/>
          </p:nvSpPr>
          <p:spPr bwMode="auto">
            <a:xfrm>
              <a:off x="5797498" y="3908145"/>
              <a:ext cx="372187"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124" name="Freeform 106"/>
            <p:cNvSpPr>
              <a:spLocks/>
            </p:cNvSpPr>
            <p:nvPr/>
          </p:nvSpPr>
          <p:spPr bwMode="auto">
            <a:xfrm>
              <a:off x="5937198" y="3904970"/>
              <a:ext cx="147170" cy="386045"/>
            </a:xfrm>
            <a:custGeom>
              <a:avLst/>
              <a:gdLst/>
              <a:ahLst/>
              <a:cxnLst>
                <a:cxn ang="0">
                  <a:pos x="121" y="339"/>
                </a:cxn>
                <a:cxn ang="0">
                  <a:pos x="0" y="339"/>
                </a:cxn>
                <a:cxn ang="0">
                  <a:pos x="0" y="0"/>
                </a:cxn>
              </a:cxnLst>
              <a:rect l="0" t="0" r="r" b="b"/>
              <a:pathLst>
                <a:path w="121" h="339">
                  <a:moveTo>
                    <a:pt x="121" y="339"/>
                  </a:moveTo>
                  <a:lnTo>
                    <a:pt x="0" y="339"/>
                  </a:lnTo>
                  <a:lnTo>
                    <a:pt x="0" y="0"/>
                  </a:lnTo>
                </a:path>
              </a:pathLst>
            </a:custGeom>
            <a:noFill/>
            <a:ln w="12700" cap="flat" cmpd="sng">
              <a:solidFill>
                <a:schemeClr val="tx1"/>
              </a:solidFill>
              <a:prstDash val="solid"/>
              <a:round/>
              <a:headEnd type="none" w="sm" len="sm"/>
              <a:tailEnd type="oval" w="med" len="med"/>
            </a:ln>
            <a:effectLst/>
          </p:spPr>
          <p:txBody>
            <a:bodyPr/>
            <a:lstStyle/>
            <a:p>
              <a:endParaRPr lang="en-US" sz="1400">
                <a:effectLst/>
                <a:latin typeface="Arial" pitchFamily="34" charset="0"/>
                <a:cs typeface="Arial" pitchFamily="34" charset="0"/>
              </a:endParaRPr>
            </a:p>
          </p:txBody>
        </p:sp>
        <p:grpSp>
          <p:nvGrpSpPr>
            <p:cNvPr id="13" name="Group 12"/>
            <p:cNvGrpSpPr/>
            <p:nvPr/>
          </p:nvGrpSpPr>
          <p:grpSpPr>
            <a:xfrm>
              <a:off x="4306865" y="3802401"/>
              <a:ext cx="309053" cy="796928"/>
              <a:chOff x="4306865" y="4073581"/>
              <a:chExt cx="309053" cy="796928"/>
            </a:xfrm>
          </p:grpSpPr>
          <p:sp>
            <p:nvSpPr>
              <p:cNvPr id="149" name="AutoShape 107"/>
              <p:cNvSpPr>
                <a:spLocks noChangeArrowheads="1"/>
              </p:cNvSpPr>
              <p:nvPr/>
            </p:nvSpPr>
            <p:spPr bwMode="auto">
              <a:xfrm rot="16200000" flipH="1">
                <a:off x="4079342" y="4333932"/>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150" name="Text Box 108"/>
              <p:cNvSpPr txBox="1">
                <a:spLocks noChangeArrowheads="1"/>
              </p:cNvSpPr>
              <p:nvPr/>
            </p:nvSpPr>
            <p:spPr bwMode="auto">
              <a:xfrm>
                <a:off x="4306865" y="4113469"/>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a:effectLst/>
                    <a:latin typeface="Arial" pitchFamily="34" charset="0"/>
                    <a:cs typeface="Arial" pitchFamily="34" charset="0"/>
                  </a:rPr>
                  <a:t>1</a:t>
                </a: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p:txBody>
          </p:sp>
        </p:grpSp>
        <p:sp>
          <p:nvSpPr>
            <p:cNvPr id="126" name="Line 109"/>
            <p:cNvSpPr>
              <a:spLocks noChangeShapeType="1"/>
            </p:cNvSpPr>
            <p:nvPr/>
          </p:nvSpPr>
          <p:spPr bwMode="auto">
            <a:xfrm>
              <a:off x="6450813" y="4095826"/>
              <a:ext cx="283858"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sp>
          <p:nvSpPr>
            <p:cNvPr id="127" name="Text Box 151"/>
            <p:cNvSpPr txBox="1">
              <a:spLocks noChangeArrowheads="1"/>
            </p:cNvSpPr>
            <p:nvPr/>
          </p:nvSpPr>
          <p:spPr bwMode="auto">
            <a:xfrm>
              <a:off x="7311245" y="3368138"/>
              <a:ext cx="731289" cy="240066"/>
            </a:xfrm>
            <a:prstGeom prst="rect">
              <a:avLst/>
            </a:prstGeom>
            <a:noFill/>
            <a:ln w="12700">
              <a:noFill/>
              <a:miter lim="800000"/>
              <a:headEnd/>
              <a:tailEnd/>
            </a:ln>
            <a:effectLst/>
          </p:spPr>
          <p:txBody>
            <a:bodyPr wrap="none">
              <a:spAutoFit/>
            </a:bodyPr>
            <a:lstStyle/>
            <a:p>
              <a:pPr algn="ctr">
                <a:spcBef>
                  <a:spcPct val="0"/>
                </a:spcBef>
              </a:pPr>
              <a:r>
                <a:rPr lang="en-US" sz="1200" b="0" i="1" dirty="0" smtClean="0">
                  <a:effectLst/>
                  <a:latin typeface="Arial" pitchFamily="34" charset="0"/>
                  <a:cs typeface="Arial" pitchFamily="34" charset="0"/>
                </a:rPr>
                <a:t>CTRIPL</a:t>
              </a:r>
              <a:endParaRPr lang="en-US" sz="1600" b="0" i="1" dirty="0">
                <a:effectLst/>
                <a:latin typeface="Arial" pitchFamily="34" charset="0"/>
                <a:cs typeface="Arial" pitchFamily="34" charset="0"/>
              </a:endParaRPr>
            </a:p>
          </p:txBody>
        </p:sp>
        <p:grpSp>
          <p:nvGrpSpPr>
            <p:cNvPr id="10" name="Group 9"/>
            <p:cNvGrpSpPr/>
            <p:nvPr/>
          </p:nvGrpSpPr>
          <p:grpSpPr>
            <a:xfrm>
              <a:off x="6136857" y="3698863"/>
              <a:ext cx="309053" cy="796928"/>
              <a:chOff x="6136857" y="3970043"/>
              <a:chExt cx="309053" cy="796928"/>
            </a:xfrm>
          </p:grpSpPr>
          <p:sp>
            <p:nvSpPr>
              <p:cNvPr id="147" name="AutoShape 107"/>
              <p:cNvSpPr>
                <a:spLocks noChangeArrowheads="1"/>
              </p:cNvSpPr>
              <p:nvPr/>
            </p:nvSpPr>
            <p:spPr bwMode="auto">
              <a:xfrm rot="16200000" flipH="1">
                <a:off x="5909334" y="4230394"/>
                <a:ext cx="796928" cy="276225"/>
              </a:xfrm>
              <a:prstGeom prst="flowChartManualOperation">
                <a:avLst/>
              </a:prstGeom>
              <a:solidFill>
                <a:schemeClr val="accent2"/>
              </a:solidFill>
              <a:ln w="12700">
                <a:solidFill>
                  <a:schemeClr val="tx1"/>
                </a:solidFill>
                <a:miter lim="800000"/>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148" name="Text Box 108"/>
              <p:cNvSpPr txBox="1">
                <a:spLocks noChangeArrowheads="1"/>
              </p:cNvSpPr>
              <p:nvPr/>
            </p:nvSpPr>
            <p:spPr bwMode="auto">
              <a:xfrm>
                <a:off x="6136857" y="4009931"/>
                <a:ext cx="306388" cy="707886"/>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smtClean="0">
                    <a:effectLst/>
                    <a:latin typeface="Arial" pitchFamily="34" charset="0"/>
                    <a:cs typeface="Arial" pitchFamily="34" charset="0"/>
                  </a:rPr>
                  <a:t>0</a:t>
                </a:r>
                <a:endParaRPr lang="en-US" sz="1600" dirty="0">
                  <a:effectLst/>
                  <a:latin typeface="Arial" pitchFamily="34" charset="0"/>
                  <a:cs typeface="Arial" pitchFamily="34" charset="0"/>
                </a:endParaRPr>
              </a:p>
              <a:p>
                <a:pPr algn="ctr">
                  <a:lnSpc>
                    <a:spcPct val="100000"/>
                  </a:lnSpc>
                  <a:spcBef>
                    <a:spcPct val="0"/>
                  </a:spcBef>
                </a:pPr>
                <a:endParaRPr lang="en-US" sz="800" dirty="0" smtClean="0">
                  <a:effectLst/>
                  <a:latin typeface="Arial" pitchFamily="34" charset="0"/>
                  <a:cs typeface="Arial" pitchFamily="34" charset="0"/>
                </a:endParaRPr>
              </a:p>
              <a:p>
                <a:pPr algn="ctr">
                  <a:lnSpc>
                    <a:spcPct val="100000"/>
                  </a:lnSpc>
                  <a:spcBef>
                    <a:spcPct val="0"/>
                  </a:spcBef>
                </a:pPr>
                <a:r>
                  <a:rPr lang="en-US" sz="1600" dirty="0" smtClean="0">
                    <a:effectLst/>
                    <a:latin typeface="Arial" pitchFamily="34" charset="0"/>
                    <a:cs typeface="Arial" pitchFamily="34" charset="0"/>
                  </a:rPr>
                  <a:t>1</a:t>
                </a:r>
                <a:endParaRPr lang="en-US" sz="1600" dirty="0">
                  <a:effectLst/>
                  <a:latin typeface="Arial" pitchFamily="34" charset="0"/>
                  <a:cs typeface="Arial" pitchFamily="34" charset="0"/>
                </a:endParaRPr>
              </a:p>
            </p:txBody>
          </p:sp>
        </p:grpSp>
        <p:sp>
          <p:nvSpPr>
            <p:cNvPr id="129" name="Oval 82"/>
            <p:cNvSpPr>
              <a:spLocks noChangeArrowheads="1"/>
            </p:cNvSpPr>
            <p:nvPr/>
          </p:nvSpPr>
          <p:spPr bwMode="auto">
            <a:xfrm>
              <a:off x="6069880" y="4244978"/>
              <a:ext cx="92076" cy="92075"/>
            </a:xfrm>
            <a:prstGeom prst="ellipse">
              <a:avLst/>
            </a:prstGeom>
            <a:solidFill>
              <a:schemeClr val="accent4">
                <a:lumMod val="40000"/>
                <a:lumOff val="60000"/>
              </a:schemeClr>
            </a:solidFill>
            <a:ln w="12700" algn="ctr">
              <a:solidFill>
                <a:schemeClr val="tx1"/>
              </a:solidFill>
              <a:round/>
              <a:headEnd type="none" w="sm" len="sm"/>
              <a:tailEnd type="none" w="sm" len="sm"/>
            </a:ln>
            <a:effectLst/>
          </p:spPr>
          <p:txBody>
            <a:bodyPr wrap="none" anchor="ctr"/>
            <a:lstStyle/>
            <a:p>
              <a:endParaRPr lang="en-US" sz="1400">
                <a:effectLst/>
                <a:latin typeface="Arial" pitchFamily="34" charset="0"/>
                <a:cs typeface="Arial" pitchFamily="34" charset="0"/>
              </a:endParaRPr>
            </a:p>
          </p:txBody>
        </p:sp>
        <p:sp>
          <p:nvSpPr>
            <p:cNvPr id="130" name="Text Box 151"/>
            <p:cNvSpPr txBox="1">
              <a:spLocks noChangeArrowheads="1"/>
            </p:cNvSpPr>
            <p:nvPr/>
          </p:nvSpPr>
          <p:spPr bwMode="auto">
            <a:xfrm>
              <a:off x="6994925" y="4570765"/>
              <a:ext cx="1056700" cy="240066"/>
            </a:xfrm>
            <a:prstGeom prst="rect">
              <a:avLst/>
            </a:prstGeom>
            <a:noFill/>
            <a:ln w="12700">
              <a:noFill/>
              <a:miter lim="800000"/>
              <a:headEnd/>
              <a:tailEnd/>
            </a:ln>
            <a:effectLst/>
          </p:spPr>
          <p:txBody>
            <a:bodyPr wrap="none">
              <a:spAutoFit/>
            </a:bodyPr>
            <a:lstStyle/>
            <a:p>
              <a:pPr algn="ctr">
                <a:spcBef>
                  <a:spcPct val="0"/>
                </a:spcBef>
              </a:pPr>
              <a:r>
                <a:rPr lang="en-US" sz="1200" b="0" i="1" dirty="0" smtClean="0">
                  <a:effectLst/>
                  <a:latin typeface="Arial" pitchFamily="34" charset="0"/>
                  <a:cs typeface="Arial" pitchFamily="34" charset="0"/>
                </a:rPr>
                <a:t>CTRIPOUTL</a:t>
              </a:r>
              <a:endParaRPr lang="en-US" sz="1600" b="0" i="1" dirty="0">
                <a:effectLst/>
                <a:latin typeface="Arial" pitchFamily="34" charset="0"/>
                <a:cs typeface="Arial" pitchFamily="34" charset="0"/>
              </a:endParaRPr>
            </a:p>
          </p:txBody>
        </p:sp>
        <p:sp>
          <p:nvSpPr>
            <p:cNvPr id="131" name="Rectangle 130"/>
            <p:cNvSpPr/>
            <p:nvPr/>
          </p:nvSpPr>
          <p:spPr bwMode="auto">
            <a:xfrm>
              <a:off x="2708516" y="4347209"/>
              <a:ext cx="654439" cy="501408"/>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400" b="1" i="0" u="none" strike="noStrike" cap="none" normalizeH="0" baseline="0" dirty="0" smtClean="0">
                <a:ln>
                  <a:noFill/>
                </a:ln>
                <a:solidFill>
                  <a:schemeClr val="dk1"/>
                </a:solidFill>
                <a:effectLst/>
                <a:latin typeface="Arial" pitchFamily="34" charset="0"/>
                <a:cs typeface="Arial" pitchFamily="34" charset="0"/>
              </a:endParaRPr>
            </a:p>
          </p:txBody>
        </p:sp>
        <p:sp>
          <p:nvSpPr>
            <p:cNvPr id="132" name="TextBox 131"/>
            <p:cNvSpPr txBox="1"/>
            <p:nvPr/>
          </p:nvSpPr>
          <p:spPr>
            <a:xfrm>
              <a:off x="2691301" y="4388133"/>
              <a:ext cx="691290" cy="437043"/>
            </a:xfrm>
            <a:prstGeom prst="rect">
              <a:avLst/>
            </a:prstGeom>
            <a:noFill/>
          </p:spPr>
          <p:txBody>
            <a:bodyPr wrap="square" rtlCol="0" anchor="ctr" anchorCtr="0">
              <a:spAutoFit/>
            </a:bodyPr>
            <a:lstStyle/>
            <a:p>
              <a:pPr algn="ctr"/>
              <a:r>
                <a:rPr lang="en-US" sz="1400" b="0" dirty="0" smtClean="0">
                  <a:solidFill>
                    <a:srgbClr val="FF0000"/>
                  </a:solidFill>
                  <a:effectLst/>
                  <a:latin typeface="Arial" pitchFamily="34" charset="0"/>
                  <a:cs typeface="Arial" pitchFamily="34" charset="0"/>
                </a:rPr>
                <a:t>DACLVALA</a:t>
              </a:r>
            </a:p>
          </p:txBody>
        </p:sp>
        <p:sp>
          <p:nvSpPr>
            <p:cNvPr id="135" name="Line 98"/>
            <p:cNvSpPr>
              <a:spLocks noChangeShapeType="1"/>
            </p:cNvSpPr>
            <p:nvPr/>
          </p:nvSpPr>
          <p:spPr bwMode="auto">
            <a:xfrm>
              <a:off x="2567699" y="4599002"/>
              <a:ext cx="142371" cy="0"/>
            </a:xfrm>
            <a:prstGeom prst="line">
              <a:avLst/>
            </a:prstGeom>
            <a:noFill/>
            <a:ln w="12700">
              <a:solidFill>
                <a:schemeClr val="tx1"/>
              </a:solidFill>
              <a:round/>
              <a:headEnd type="none" w="sm" len="sm"/>
              <a:tailEnd type="none" w="sm" len="sm"/>
            </a:ln>
            <a:effectLst/>
          </p:spPr>
          <p:txBody>
            <a:bodyPr/>
            <a:lstStyle/>
            <a:p>
              <a:endParaRPr lang="en-US" sz="1400">
                <a:effectLst/>
                <a:latin typeface="Arial" pitchFamily="34" charset="0"/>
                <a:cs typeface="Arial" pitchFamily="34" charset="0"/>
              </a:endParaRPr>
            </a:p>
          </p:txBody>
        </p:sp>
        <p:cxnSp>
          <p:nvCxnSpPr>
            <p:cNvPr id="140" name="Elbow Connector 139"/>
            <p:cNvCxnSpPr>
              <a:stCxn id="119" idx="3"/>
            </p:cNvCxnSpPr>
            <p:nvPr/>
          </p:nvCxnSpPr>
          <p:spPr bwMode="auto">
            <a:xfrm flipV="1">
              <a:off x="4092650" y="4398699"/>
              <a:ext cx="250380" cy="199214"/>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grpSp>
          <p:nvGrpSpPr>
            <p:cNvPr id="4" name="Group 3"/>
            <p:cNvGrpSpPr/>
            <p:nvPr/>
          </p:nvGrpSpPr>
          <p:grpSpPr>
            <a:xfrm>
              <a:off x="7529746" y="3635843"/>
              <a:ext cx="529631" cy="893082"/>
              <a:chOff x="7529746" y="3907023"/>
              <a:chExt cx="529631" cy="893082"/>
            </a:xfrm>
          </p:grpSpPr>
          <p:cxnSp>
            <p:nvCxnSpPr>
              <p:cNvPr id="143" name="Elbow Connector 142"/>
              <p:cNvCxnSpPr/>
              <p:nvPr/>
            </p:nvCxnSpPr>
            <p:spPr bwMode="auto">
              <a:xfrm flipV="1">
                <a:off x="7529746" y="3907023"/>
                <a:ext cx="521850" cy="274455"/>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144" name="Elbow Connector 143"/>
              <p:cNvCxnSpPr/>
              <p:nvPr/>
            </p:nvCxnSpPr>
            <p:spPr bwMode="auto">
              <a:xfrm>
                <a:off x="7537527" y="4525650"/>
                <a:ext cx="521850" cy="274455"/>
              </a:xfrm>
              <a:prstGeom prst="bentConnector3">
                <a:avLst/>
              </a:prstGeom>
              <a:solidFill>
                <a:schemeClr val="accent1"/>
              </a:solidFill>
              <a:ln w="12700" cap="flat" cmpd="sng" algn="ctr">
                <a:solidFill>
                  <a:schemeClr val="tx1"/>
                </a:solidFill>
                <a:prstDash val="solid"/>
                <a:round/>
                <a:headEnd type="none" w="sm" len="sm"/>
                <a:tailEnd type="triangle"/>
              </a:ln>
              <a:effectLst/>
            </p:spPr>
          </p:cxnSp>
        </p:grpSp>
        <p:sp>
          <p:nvSpPr>
            <p:cNvPr id="151" name="Rectangle 150"/>
            <p:cNvSpPr/>
            <p:nvPr/>
          </p:nvSpPr>
          <p:spPr bwMode="auto">
            <a:xfrm>
              <a:off x="1913260" y="4348485"/>
              <a:ext cx="654439" cy="501408"/>
            </a:xfrm>
            <a:prstGeom prst="rect">
              <a:avLst/>
            </a:prstGeom>
            <a:solidFill>
              <a:schemeClr val="bg2">
                <a:lumMod val="85000"/>
              </a:schemeClr>
            </a:solidFill>
            <a:ln w="12700" cap="flat" cmpd="sng" algn="ctr">
              <a:solidFill>
                <a:schemeClr val="tx1"/>
              </a:solidFill>
              <a:prstDash val="solid"/>
              <a:round/>
              <a:headEnd type="none" w="sm" len="sm"/>
              <a:tailEnd type="none" w="sm" len="sm"/>
            </a:ln>
            <a:effectLst>
              <a:outerShdw blurRad="50800" dist="114300" dir="18900000" algn="b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1400" b="1" i="0" u="none" strike="noStrike" cap="none" normalizeH="0" baseline="0" dirty="0" smtClean="0">
                <a:ln>
                  <a:noFill/>
                </a:ln>
                <a:solidFill>
                  <a:schemeClr val="dk1"/>
                </a:solidFill>
                <a:effectLst/>
                <a:latin typeface="Arial" pitchFamily="34" charset="0"/>
                <a:cs typeface="Arial" pitchFamily="34" charset="0"/>
              </a:endParaRPr>
            </a:p>
          </p:txBody>
        </p:sp>
        <p:sp>
          <p:nvSpPr>
            <p:cNvPr id="152" name="TextBox 151"/>
            <p:cNvSpPr txBox="1"/>
            <p:nvPr/>
          </p:nvSpPr>
          <p:spPr>
            <a:xfrm>
              <a:off x="1896045" y="4389409"/>
              <a:ext cx="691290" cy="437043"/>
            </a:xfrm>
            <a:prstGeom prst="rect">
              <a:avLst/>
            </a:prstGeom>
            <a:noFill/>
          </p:spPr>
          <p:txBody>
            <a:bodyPr wrap="square" rtlCol="0" anchor="ctr" anchorCtr="0">
              <a:spAutoFit/>
            </a:bodyPr>
            <a:lstStyle/>
            <a:p>
              <a:pPr algn="ctr"/>
              <a:r>
                <a:rPr lang="en-US" sz="1400" b="0" dirty="0" smtClean="0">
                  <a:solidFill>
                    <a:srgbClr val="FF0000"/>
                  </a:solidFill>
                  <a:effectLst/>
                  <a:latin typeface="Arial" pitchFamily="34" charset="0"/>
                  <a:cs typeface="Arial" pitchFamily="34" charset="0"/>
                </a:rPr>
                <a:t>DACLVALS</a:t>
              </a:r>
            </a:p>
          </p:txBody>
        </p:sp>
        <p:pic>
          <p:nvPicPr>
            <p:cNvPr id="92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575" y="1258155"/>
              <a:ext cx="361950"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90" y="3946190"/>
              <a:ext cx="361950"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 name="Elbow Connector 25"/>
            <p:cNvCxnSpPr/>
            <p:nvPr/>
          </p:nvCxnSpPr>
          <p:spPr bwMode="auto">
            <a:xfrm>
              <a:off x="1051135" y="1324830"/>
              <a:ext cx="3790370" cy="2255555"/>
            </a:xfrm>
            <a:prstGeom prst="bentConnector3">
              <a:avLst>
                <a:gd name="adj1" fmla="val 679"/>
              </a:avLst>
            </a:prstGeom>
            <a:solidFill>
              <a:schemeClr val="accent1"/>
            </a:solidFill>
            <a:ln w="12700" cap="flat" cmpd="sng" algn="ctr">
              <a:solidFill>
                <a:schemeClr val="tx1"/>
              </a:solidFill>
              <a:prstDash val="solid"/>
              <a:round/>
              <a:headEnd type="oval" w="med" len="med"/>
              <a:tailEnd type="none" w="sm" len="sm"/>
            </a:ln>
            <a:effectLst/>
          </p:spPr>
        </p:cxnSp>
        <p:cxnSp>
          <p:nvCxnSpPr>
            <p:cNvPr id="348321" name="Elbow Connector 348320"/>
            <p:cNvCxnSpPr/>
            <p:nvPr/>
          </p:nvCxnSpPr>
          <p:spPr bwMode="auto">
            <a:xfrm flipV="1">
              <a:off x="1235235" y="1777391"/>
              <a:ext cx="3100555" cy="2230105"/>
            </a:xfrm>
            <a:prstGeom prst="bentConnector3">
              <a:avLst>
                <a:gd name="adj1" fmla="val -77"/>
              </a:avLst>
            </a:prstGeom>
            <a:solidFill>
              <a:schemeClr val="accent1"/>
            </a:solidFill>
            <a:ln w="12700" cap="flat" cmpd="sng" algn="ctr">
              <a:solidFill>
                <a:schemeClr val="tx1"/>
              </a:solidFill>
              <a:prstDash val="solid"/>
              <a:round/>
              <a:headEnd type="oval" w="med" len="med"/>
              <a:tailEnd type="none" w="sm" len="sm"/>
            </a:ln>
            <a:effectLst/>
          </p:spPr>
        </p:cxnSp>
        <p:cxnSp>
          <p:nvCxnSpPr>
            <p:cNvPr id="348334" name="Straight Connector 348333"/>
            <p:cNvCxnSpPr/>
            <p:nvPr/>
          </p:nvCxnSpPr>
          <p:spPr bwMode="auto">
            <a:xfrm flipH="1">
              <a:off x="879963" y="4007496"/>
              <a:ext cx="3455827" cy="0"/>
            </a:xfrm>
            <a:prstGeom prst="line">
              <a:avLst/>
            </a:prstGeom>
            <a:solidFill>
              <a:schemeClr val="accent1"/>
            </a:solidFill>
            <a:ln w="12700" cap="flat" cmpd="sng" algn="ctr">
              <a:solidFill>
                <a:schemeClr val="tx1"/>
              </a:solidFill>
              <a:prstDash val="solid"/>
              <a:round/>
              <a:headEnd type="none" w="sm" len="sm"/>
              <a:tailEnd type="none" w="sm" len="sm"/>
            </a:ln>
            <a:effectLst/>
          </p:spPr>
        </p:cxnSp>
        <p:sp>
          <p:nvSpPr>
            <p:cNvPr id="181" name="Text Box 85"/>
            <p:cNvSpPr txBox="1">
              <a:spLocks noChangeArrowheads="1"/>
            </p:cNvSpPr>
            <p:nvPr/>
          </p:nvSpPr>
          <p:spPr bwMode="auto">
            <a:xfrm>
              <a:off x="7972270" y="2186302"/>
              <a:ext cx="977900" cy="1569660"/>
            </a:xfrm>
            <a:prstGeom prst="rect">
              <a:avLst/>
            </a:prstGeom>
            <a:noFill/>
            <a:ln w="12700">
              <a:noFill/>
              <a:miter lim="800000"/>
              <a:headEnd type="none" w="sm" len="sm"/>
              <a:tailEnd type="none" w="sm" len="sm"/>
            </a:ln>
            <a:effectLst/>
          </p:spPr>
          <p:txBody>
            <a:bodyPr>
              <a:spAutoFit/>
            </a:bodyPr>
            <a:lstStyle/>
            <a:p>
              <a:pPr algn="ctr">
                <a:lnSpc>
                  <a:spcPct val="100000"/>
                </a:lnSpc>
                <a:spcBef>
                  <a:spcPct val="0"/>
                </a:spcBef>
              </a:pPr>
              <a:r>
                <a:rPr lang="en-US" sz="1600" dirty="0" err="1">
                  <a:effectLst/>
                  <a:latin typeface="Arial" pitchFamily="34" charset="0"/>
                  <a:cs typeface="Arial" pitchFamily="34" charset="0"/>
                </a:rPr>
                <a:t>ePWM</a:t>
              </a:r>
              <a:endParaRPr lang="en-US" sz="1600" dirty="0">
                <a:effectLst/>
                <a:latin typeface="Arial" pitchFamily="34" charset="0"/>
                <a:cs typeface="Arial" pitchFamily="34" charset="0"/>
              </a:endParaRPr>
            </a:p>
            <a:p>
              <a:pPr algn="ctr">
                <a:lnSpc>
                  <a:spcPct val="100000"/>
                </a:lnSpc>
                <a:spcBef>
                  <a:spcPct val="0"/>
                </a:spcBef>
              </a:pPr>
              <a:r>
                <a:rPr lang="en-US" sz="1600" dirty="0">
                  <a:effectLst/>
                  <a:latin typeface="Arial" pitchFamily="34" charset="0"/>
                  <a:cs typeface="Arial" pitchFamily="34" charset="0"/>
                </a:rPr>
                <a:t>Event</a:t>
              </a:r>
            </a:p>
            <a:p>
              <a:pPr algn="ctr">
                <a:lnSpc>
                  <a:spcPct val="100000"/>
                </a:lnSpc>
                <a:spcBef>
                  <a:spcPct val="0"/>
                </a:spcBef>
              </a:pPr>
              <a:r>
                <a:rPr lang="en-US" sz="1600" dirty="0">
                  <a:effectLst/>
                  <a:latin typeface="Arial" pitchFamily="34" charset="0"/>
                  <a:cs typeface="Arial" pitchFamily="34" charset="0"/>
                </a:rPr>
                <a:t>Trigger</a:t>
              </a:r>
            </a:p>
            <a:p>
              <a:pPr algn="ctr">
                <a:lnSpc>
                  <a:spcPct val="100000"/>
                </a:lnSpc>
                <a:spcBef>
                  <a:spcPct val="0"/>
                </a:spcBef>
              </a:pPr>
              <a:r>
                <a:rPr lang="en-US" sz="1600" dirty="0">
                  <a:effectLst/>
                  <a:latin typeface="Arial" pitchFamily="34" charset="0"/>
                  <a:cs typeface="Arial" pitchFamily="34" charset="0"/>
                </a:rPr>
                <a:t>&amp;</a:t>
              </a:r>
            </a:p>
            <a:p>
              <a:pPr algn="ctr">
                <a:lnSpc>
                  <a:spcPct val="100000"/>
                </a:lnSpc>
                <a:spcBef>
                  <a:spcPct val="0"/>
                </a:spcBef>
              </a:pPr>
              <a:r>
                <a:rPr lang="en-US" sz="1600" dirty="0">
                  <a:effectLst/>
                  <a:latin typeface="Arial" pitchFamily="34" charset="0"/>
                  <a:cs typeface="Arial" pitchFamily="34" charset="0"/>
                </a:rPr>
                <a:t>GPIO</a:t>
              </a:r>
            </a:p>
            <a:p>
              <a:pPr algn="ctr">
                <a:lnSpc>
                  <a:spcPct val="100000"/>
                </a:lnSpc>
                <a:spcBef>
                  <a:spcPct val="0"/>
                </a:spcBef>
              </a:pPr>
              <a:r>
                <a:rPr lang="en-US" sz="1600" dirty="0" smtClean="0">
                  <a:effectLst/>
                  <a:latin typeface="Arial" pitchFamily="34" charset="0"/>
                  <a:cs typeface="Arial" pitchFamily="34" charset="0"/>
                </a:rPr>
                <a:t>MUX</a:t>
              </a:r>
              <a:endParaRPr lang="en-US" sz="1600" dirty="0">
                <a:effectLst/>
                <a:latin typeface="Arial" pitchFamily="34" charset="0"/>
                <a:cs typeface="Arial" pitchFamily="34" charset="0"/>
              </a:endParaRPr>
            </a:p>
          </p:txBody>
        </p:sp>
        <p:sp>
          <p:nvSpPr>
            <p:cNvPr id="3" name="TextBox 2"/>
            <p:cNvSpPr txBox="1"/>
            <p:nvPr/>
          </p:nvSpPr>
          <p:spPr>
            <a:xfrm>
              <a:off x="175745" y="968845"/>
              <a:ext cx="1095172" cy="289310"/>
            </a:xfrm>
            <a:prstGeom prst="rect">
              <a:avLst/>
            </a:prstGeom>
            <a:noFill/>
          </p:spPr>
          <p:txBody>
            <a:bodyPr wrap="none" rtlCol="0" anchor="ctr" anchorCtr="0">
              <a:spAutoFit/>
            </a:bodyPr>
            <a:lstStyle/>
            <a:p>
              <a:r>
                <a:rPr lang="en-US" sz="1600" dirty="0" err="1" smtClean="0">
                  <a:effectLst/>
                  <a:latin typeface="Arial" pitchFamily="34" charset="0"/>
                  <a:cs typeface="Arial" pitchFamily="34" charset="0"/>
                </a:rPr>
                <a:t>CMPINxP</a:t>
              </a:r>
              <a:endParaRPr lang="en-US" sz="1400" dirty="0" smtClean="0">
                <a:effectLst/>
                <a:latin typeface="Arial" pitchFamily="34" charset="0"/>
                <a:cs typeface="Arial" pitchFamily="34" charset="0"/>
              </a:endParaRPr>
            </a:p>
          </p:txBody>
        </p:sp>
        <p:sp>
          <p:nvSpPr>
            <p:cNvPr id="76" name="TextBox 75"/>
            <p:cNvSpPr txBox="1"/>
            <p:nvPr/>
          </p:nvSpPr>
          <p:spPr>
            <a:xfrm>
              <a:off x="175745" y="3657085"/>
              <a:ext cx="1106393" cy="289310"/>
            </a:xfrm>
            <a:prstGeom prst="rect">
              <a:avLst/>
            </a:prstGeom>
            <a:noFill/>
          </p:spPr>
          <p:txBody>
            <a:bodyPr wrap="none" rtlCol="0" anchor="ctr" anchorCtr="0">
              <a:spAutoFit/>
            </a:bodyPr>
            <a:lstStyle/>
            <a:p>
              <a:r>
                <a:rPr lang="en-US" sz="1600" dirty="0" err="1" smtClean="0">
                  <a:effectLst/>
                  <a:latin typeface="Arial" pitchFamily="34" charset="0"/>
                  <a:cs typeface="Arial" pitchFamily="34" charset="0"/>
                </a:rPr>
                <a:t>CMPINxN</a:t>
              </a:r>
              <a:endParaRPr lang="en-US" sz="1600" dirty="0" smtClean="0">
                <a:effectLst/>
                <a:latin typeface="Arial" pitchFamily="34" charset="0"/>
                <a:cs typeface="Arial" pitchFamily="34" charset="0"/>
              </a:endParaRPr>
            </a:p>
          </p:txBody>
        </p:sp>
        <p:sp>
          <p:nvSpPr>
            <p:cNvPr id="98" name="Text Box 134"/>
            <p:cNvSpPr txBox="1">
              <a:spLocks noChangeArrowheads="1"/>
            </p:cNvSpPr>
            <p:nvPr/>
          </p:nvSpPr>
          <p:spPr bwMode="auto">
            <a:xfrm>
              <a:off x="5723968" y="2433778"/>
              <a:ext cx="1152880"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COMPHINV</a:t>
              </a:r>
              <a:endParaRPr lang="en-US" sz="1600" b="0" dirty="0">
                <a:effectLst/>
                <a:latin typeface="Arial" pitchFamily="34" charset="0"/>
                <a:cs typeface="Arial" pitchFamily="34" charset="0"/>
              </a:endParaRPr>
            </a:p>
          </p:txBody>
        </p:sp>
        <p:sp>
          <p:nvSpPr>
            <p:cNvPr id="99" name="Text Box 134"/>
            <p:cNvSpPr txBox="1">
              <a:spLocks noChangeArrowheads="1"/>
            </p:cNvSpPr>
            <p:nvPr/>
          </p:nvSpPr>
          <p:spPr bwMode="auto">
            <a:xfrm>
              <a:off x="5739379" y="4658537"/>
              <a:ext cx="1122422"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COMPLINV</a:t>
              </a:r>
              <a:endParaRPr lang="en-US" sz="1600" b="0" dirty="0">
                <a:effectLst/>
                <a:latin typeface="Arial" pitchFamily="34" charset="0"/>
                <a:cs typeface="Arial" pitchFamily="34" charset="0"/>
              </a:endParaRPr>
            </a:p>
          </p:txBody>
        </p:sp>
        <p:sp>
          <p:nvSpPr>
            <p:cNvPr id="102" name="Line 115"/>
            <p:cNvSpPr>
              <a:spLocks noChangeShapeType="1"/>
            </p:cNvSpPr>
            <p:nvPr/>
          </p:nvSpPr>
          <p:spPr bwMode="auto">
            <a:xfrm flipV="1">
              <a:off x="5537005" y="1202935"/>
              <a:ext cx="0" cy="308326"/>
            </a:xfrm>
            <a:prstGeom prst="line">
              <a:avLst/>
            </a:prstGeom>
            <a:noFill/>
            <a:ln w="12700">
              <a:solidFill>
                <a:schemeClr val="tx2"/>
              </a:solidFill>
              <a:round/>
              <a:headEnd type="triangle" w="med" len="med"/>
              <a:tailEnd/>
            </a:ln>
            <a:effectLst/>
          </p:spPr>
          <p:txBody>
            <a:bodyPr/>
            <a:lstStyle/>
            <a:p>
              <a:endParaRPr lang="en-US" sz="1400">
                <a:effectLst/>
                <a:latin typeface="Arial" pitchFamily="34" charset="0"/>
                <a:cs typeface="Arial" pitchFamily="34" charset="0"/>
              </a:endParaRPr>
            </a:p>
          </p:txBody>
        </p:sp>
        <p:sp>
          <p:nvSpPr>
            <p:cNvPr id="103" name="Text Box 138"/>
            <p:cNvSpPr txBox="1">
              <a:spLocks noChangeArrowheads="1"/>
            </p:cNvSpPr>
            <p:nvPr/>
          </p:nvSpPr>
          <p:spPr bwMode="auto">
            <a:xfrm>
              <a:off x="4928475" y="972748"/>
              <a:ext cx="1223412" cy="264688"/>
            </a:xfrm>
            <a:prstGeom prst="rect">
              <a:avLst/>
            </a:prstGeom>
            <a:noFill/>
            <a:ln w="12700">
              <a:noFill/>
              <a:miter lim="800000"/>
              <a:headEnd/>
              <a:tailEnd/>
            </a:ln>
            <a:effectLst/>
          </p:spPr>
          <p:txBody>
            <a:bodyPr wrap="none">
              <a:spAutoFit/>
            </a:bodyPr>
            <a:lstStyle/>
            <a:p>
              <a:pPr algn="ctr">
                <a:spcBef>
                  <a:spcPct val="0"/>
                </a:spcBef>
              </a:pPr>
              <a:r>
                <a:rPr lang="en-US" sz="1400" b="0" dirty="0">
                  <a:solidFill>
                    <a:schemeClr val="tx2"/>
                  </a:solidFill>
                  <a:effectLst/>
                  <a:latin typeface="Arial" pitchFamily="34" charset="0"/>
                  <a:cs typeface="Arial" pitchFamily="34" charset="0"/>
                </a:rPr>
                <a:t>COMPDACE</a:t>
              </a:r>
              <a:endParaRPr lang="en-US" sz="1600" b="0" dirty="0">
                <a:effectLst/>
                <a:latin typeface="Arial" pitchFamily="34" charset="0"/>
                <a:cs typeface="Arial" pitchFamily="34" charset="0"/>
              </a:endParaRPr>
            </a:p>
          </p:txBody>
        </p:sp>
        <p:sp>
          <p:nvSpPr>
            <p:cNvPr id="104" name="Line 115"/>
            <p:cNvSpPr>
              <a:spLocks noChangeShapeType="1"/>
            </p:cNvSpPr>
            <p:nvPr/>
          </p:nvSpPr>
          <p:spPr bwMode="auto">
            <a:xfrm flipV="1">
              <a:off x="5536652" y="1851071"/>
              <a:ext cx="0" cy="1887679"/>
            </a:xfrm>
            <a:prstGeom prst="line">
              <a:avLst/>
            </a:prstGeom>
            <a:noFill/>
            <a:ln w="12700">
              <a:solidFill>
                <a:schemeClr val="tx2"/>
              </a:solidFill>
              <a:prstDash val="dash"/>
              <a:round/>
              <a:headEnd type="triangle" w="med" len="med"/>
              <a:tailEnd/>
            </a:ln>
            <a:effectLst/>
          </p:spPr>
          <p:txBody>
            <a:bodyPr/>
            <a:lstStyle/>
            <a:p>
              <a:endParaRPr lang="en-US" sz="1400">
                <a:effectLst/>
                <a:latin typeface="Arial" pitchFamily="34" charset="0"/>
                <a:cs typeface="Arial" pitchFamily="34" charset="0"/>
              </a:endParaRPr>
            </a:p>
          </p:txBody>
        </p:sp>
        <p:sp>
          <p:nvSpPr>
            <p:cNvPr id="105" name="Text Box 125"/>
            <p:cNvSpPr txBox="1">
              <a:spLocks noChangeArrowheads="1"/>
            </p:cNvSpPr>
            <p:nvPr/>
          </p:nvSpPr>
          <p:spPr bwMode="auto">
            <a:xfrm>
              <a:off x="3909564" y="2680897"/>
              <a:ext cx="1622560"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COMPHSOURCE</a:t>
              </a:r>
              <a:endParaRPr lang="en-US" sz="1600" b="0" dirty="0">
                <a:effectLst/>
                <a:latin typeface="Arial" pitchFamily="34" charset="0"/>
                <a:cs typeface="Arial" pitchFamily="34" charset="0"/>
              </a:endParaRPr>
            </a:p>
          </p:txBody>
        </p:sp>
        <p:sp>
          <p:nvSpPr>
            <p:cNvPr id="107" name="Text Box 125"/>
            <p:cNvSpPr txBox="1">
              <a:spLocks noChangeArrowheads="1"/>
            </p:cNvSpPr>
            <p:nvPr/>
          </p:nvSpPr>
          <p:spPr bwMode="auto">
            <a:xfrm>
              <a:off x="3924793" y="4908277"/>
              <a:ext cx="1592103"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COMPLSOURCE</a:t>
              </a:r>
              <a:endParaRPr lang="en-US" sz="1600" b="0" dirty="0">
                <a:effectLst/>
                <a:latin typeface="Arial" pitchFamily="34" charset="0"/>
                <a:cs typeface="Arial" pitchFamily="34" charset="0"/>
              </a:endParaRPr>
            </a:p>
          </p:txBody>
        </p:sp>
        <p:cxnSp>
          <p:nvCxnSpPr>
            <p:cNvPr id="108" name="Straight Connector 107"/>
            <p:cNvCxnSpPr/>
            <p:nvPr/>
          </p:nvCxnSpPr>
          <p:spPr bwMode="auto">
            <a:xfrm>
              <a:off x="4487238" y="2293759"/>
              <a:ext cx="0" cy="364796"/>
            </a:xfrm>
            <a:prstGeom prst="line">
              <a:avLst/>
            </a:prstGeom>
            <a:solidFill>
              <a:schemeClr val="accent1"/>
            </a:solidFill>
            <a:ln w="12700" cap="flat" cmpd="sng" algn="ctr">
              <a:solidFill>
                <a:schemeClr val="tx2"/>
              </a:solidFill>
              <a:prstDash val="solid"/>
              <a:round/>
              <a:headEnd type="triangle" w="med" len="med"/>
              <a:tailEnd type="none" w="sm" len="sm"/>
            </a:ln>
            <a:effectLst/>
          </p:spPr>
        </p:cxnSp>
        <p:cxnSp>
          <p:nvCxnSpPr>
            <p:cNvPr id="109" name="Straight Connector 108"/>
            <p:cNvCxnSpPr/>
            <p:nvPr/>
          </p:nvCxnSpPr>
          <p:spPr bwMode="auto">
            <a:xfrm>
              <a:off x="4487238" y="4517273"/>
              <a:ext cx="0" cy="364796"/>
            </a:xfrm>
            <a:prstGeom prst="line">
              <a:avLst/>
            </a:prstGeom>
            <a:solidFill>
              <a:schemeClr val="accent1"/>
            </a:solidFill>
            <a:ln w="12700" cap="flat" cmpd="sng" algn="ctr">
              <a:solidFill>
                <a:schemeClr val="tx2"/>
              </a:solidFill>
              <a:prstDash val="solid"/>
              <a:round/>
              <a:headEnd type="triangle" w="med" len="med"/>
              <a:tailEnd type="none" w="sm" len="sm"/>
            </a:ln>
            <a:effectLst/>
          </p:spPr>
        </p:cxnSp>
        <p:sp>
          <p:nvSpPr>
            <p:cNvPr id="110" name="Text Box 125"/>
            <p:cNvSpPr txBox="1">
              <a:spLocks noChangeArrowheads="1"/>
            </p:cNvSpPr>
            <p:nvPr/>
          </p:nvSpPr>
          <p:spPr bwMode="auto">
            <a:xfrm>
              <a:off x="1701083" y="2979190"/>
              <a:ext cx="1334019" cy="264688"/>
            </a:xfrm>
            <a:prstGeom prst="rect">
              <a:avLst/>
            </a:prstGeom>
            <a:noFill/>
            <a:ln w="12700">
              <a:noFill/>
              <a:miter lim="800000"/>
              <a:headEnd/>
              <a:tailEnd/>
            </a:ln>
            <a:effectLst/>
          </p:spPr>
          <p:txBody>
            <a:bodyPr wrap="none">
              <a:spAutoFit/>
            </a:bodyPr>
            <a:lstStyle/>
            <a:p>
              <a:pPr algn="ctr">
                <a:spcBef>
                  <a:spcPct val="0"/>
                </a:spcBef>
              </a:pPr>
              <a:r>
                <a:rPr lang="en-US" sz="1400" b="0" dirty="0" smtClean="0">
                  <a:solidFill>
                    <a:schemeClr val="tx2"/>
                  </a:solidFill>
                  <a:effectLst/>
                  <a:latin typeface="Arial" pitchFamily="34" charset="0"/>
                  <a:cs typeface="Arial" pitchFamily="34" charset="0"/>
                </a:rPr>
                <a:t>DACSOURCE</a:t>
              </a:r>
              <a:endParaRPr lang="en-US" sz="1600" b="0" dirty="0">
                <a:effectLst/>
                <a:latin typeface="Arial" pitchFamily="34" charset="0"/>
                <a:cs typeface="Arial" pitchFamily="34" charset="0"/>
              </a:endParaRPr>
            </a:p>
          </p:txBody>
        </p:sp>
        <p:cxnSp>
          <p:nvCxnSpPr>
            <p:cNvPr id="111" name="Straight Connector 110"/>
            <p:cNvCxnSpPr/>
            <p:nvPr/>
          </p:nvCxnSpPr>
          <p:spPr bwMode="auto">
            <a:xfrm>
              <a:off x="2364830" y="2688079"/>
              <a:ext cx="0" cy="247346"/>
            </a:xfrm>
            <a:prstGeom prst="line">
              <a:avLst/>
            </a:prstGeom>
            <a:solidFill>
              <a:schemeClr val="accent1"/>
            </a:solidFill>
            <a:ln w="12700" cap="flat" cmpd="sng" algn="ctr">
              <a:solidFill>
                <a:schemeClr val="tx2"/>
              </a:solidFill>
              <a:prstDash val="solid"/>
              <a:round/>
              <a:headEnd type="triangle" w="med" len="med"/>
              <a:tailEnd type="none" w="sm" len="sm"/>
            </a:ln>
            <a:effectLst/>
          </p:spPr>
        </p:cxnSp>
      </p:grpSp>
    </p:spTree>
    <p:extLst>
      <p:ext uri="{BB962C8B-B14F-4D97-AF65-F5344CB8AC3E}">
        <p14:creationId xmlns:p14="http://schemas.microsoft.com/office/powerpoint/2010/main" val="348666453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Sigma Delta Filter Module (SDFM)</a:t>
            </a:r>
            <a:endParaRPr lang="en-US" dirty="0"/>
          </a:p>
        </p:txBody>
      </p:sp>
      <p:sp>
        <p:nvSpPr>
          <p:cNvPr id="3" name="Content Placeholder 2"/>
          <p:cNvSpPr>
            <a:spLocks noGrp="1"/>
          </p:cNvSpPr>
          <p:nvPr>
            <p:ph idx="1"/>
          </p:nvPr>
        </p:nvSpPr>
        <p:spPr>
          <a:xfrm>
            <a:off x="457200" y="954025"/>
            <a:ext cx="8229600" cy="5278540"/>
          </a:xfrm>
        </p:spPr>
        <p:txBody>
          <a:bodyPr>
            <a:noAutofit/>
          </a:bodyPr>
          <a:lstStyle/>
          <a:p>
            <a:pPr>
              <a:spcBef>
                <a:spcPts val="1200"/>
              </a:spcBef>
            </a:pPr>
            <a:r>
              <a:rPr lang="en-US" sz="2400" dirty="0" smtClean="0"/>
              <a:t>SDFM is a four-channel digital filter designed specifically for current measurement and resolver position decoding in motor control applications</a:t>
            </a:r>
          </a:p>
          <a:p>
            <a:pPr>
              <a:spcBef>
                <a:spcPts val="1200"/>
              </a:spcBef>
            </a:pPr>
            <a:r>
              <a:rPr lang="en-US" sz="2400" dirty="0" smtClean="0"/>
              <a:t>Each channel can receive an independent modulator bit stream</a:t>
            </a:r>
          </a:p>
          <a:p>
            <a:pPr>
              <a:spcBef>
                <a:spcPts val="1200"/>
              </a:spcBef>
            </a:pPr>
            <a:r>
              <a:rPr lang="en-US" sz="2400" dirty="0" smtClean="0"/>
              <a:t>Bit streams are processed by four individually programmable digital decimation filters</a:t>
            </a:r>
          </a:p>
          <a:p>
            <a:pPr>
              <a:spcBef>
                <a:spcPts val="1200"/>
              </a:spcBef>
            </a:pPr>
            <a:r>
              <a:rPr lang="en-US" sz="2400" dirty="0" smtClean="0"/>
              <a:t>Filters include a fast comparator for immediate digital threshold comparisons for over-current monitoring</a:t>
            </a:r>
          </a:p>
          <a:p>
            <a:pPr>
              <a:spcBef>
                <a:spcPts val="1200"/>
              </a:spcBef>
            </a:pPr>
            <a:r>
              <a:rPr lang="en-US" sz="2400" dirty="0" smtClean="0"/>
              <a:t>Filter-bypass mode available to enable data logging, analysis, and customized filtering</a:t>
            </a:r>
            <a:endParaRPr lang="en-US" sz="2400" dirty="0"/>
          </a:p>
        </p:txBody>
      </p:sp>
    </p:spTree>
    <p:extLst>
      <p:ext uri="{BB962C8B-B14F-4D97-AF65-F5344CB8AC3E}">
        <p14:creationId xmlns:p14="http://schemas.microsoft.com/office/powerpoint/2010/main" val="16830530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SDFM Block Diagram</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517743832"/>
              </p:ext>
            </p:extLst>
          </p:nvPr>
        </p:nvGraphicFramePr>
        <p:xfrm>
          <a:off x="657225" y="855663"/>
          <a:ext cx="7804150" cy="5475287"/>
        </p:xfrm>
        <a:graphic>
          <a:graphicData uri="http://schemas.openxmlformats.org/presentationml/2006/ole">
            <mc:AlternateContent xmlns:mc="http://schemas.openxmlformats.org/markup-compatibility/2006">
              <mc:Choice xmlns:v="urn:schemas-microsoft-com:vml" Requires="v">
                <p:oleObj spid="_x0000_s24914" name="Visio" r:id="rId3" imgW="9190800" imgH="6544214" progId="Visio.Drawing.11">
                  <p:embed/>
                </p:oleObj>
              </mc:Choice>
              <mc:Fallback>
                <p:oleObj name="Visio" r:id="rId3" imgW="9190800" imgH="6544214" progId="Visio.Drawing.11">
                  <p:embed/>
                  <p:pic>
                    <p:nvPicPr>
                      <p:cNvPr id="0" name="Object 2"/>
                      <p:cNvPicPr>
                        <a:picLocks noChangeAspect="1" noChangeArrowheads="1"/>
                      </p:cNvPicPr>
                      <p:nvPr/>
                    </p:nvPicPr>
                    <p:blipFill>
                      <a:blip r:embed="rId4"/>
                      <a:srcRect/>
                      <a:stretch>
                        <a:fillRect/>
                      </a:stretch>
                    </p:blipFill>
                    <p:spPr bwMode="auto">
                      <a:xfrm>
                        <a:off x="657225" y="855663"/>
                        <a:ext cx="7804150" cy="547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668140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Line 7"/>
          <p:cNvSpPr>
            <a:spLocks noChangeShapeType="1"/>
          </p:cNvSpPr>
          <p:nvPr/>
        </p:nvSpPr>
        <p:spPr bwMode="auto">
          <a:xfrm>
            <a:off x="4341813" y="2833688"/>
            <a:ext cx="2419350" cy="0"/>
          </a:xfrm>
          <a:prstGeom prst="line">
            <a:avLst/>
          </a:prstGeom>
          <a:noFill/>
          <a:ln w="12700">
            <a:solidFill>
              <a:schemeClr val="tx1"/>
            </a:solidFill>
            <a:round/>
            <a:headEnd type="none" w="sm" len="sm"/>
            <a:tailEnd type="arrow" w="med" len="med"/>
          </a:ln>
          <a:effectLst/>
        </p:spPr>
        <p:txBody>
          <a:bodyPr wrap="none" anchor="ctr"/>
          <a:lstStyle/>
          <a:p>
            <a:endParaRPr lang="en-US">
              <a:effectLst/>
            </a:endParaRPr>
          </a:p>
        </p:txBody>
      </p:sp>
      <p:sp>
        <p:nvSpPr>
          <p:cNvPr id="265218" name="Rectangle 2"/>
          <p:cNvSpPr>
            <a:spLocks noGrp="1" noChangeArrowheads="1"/>
          </p:cNvSpPr>
          <p:nvPr>
            <p:ph type="title"/>
          </p:nvPr>
        </p:nvSpPr>
        <p:spPr>
          <a:xfrm>
            <a:off x="0" y="10955"/>
            <a:ext cx="9144000" cy="609600"/>
          </a:xfrm>
        </p:spPr>
        <p:txBody>
          <a:bodyPr>
            <a:noAutofit/>
          </a:bodyPr>
          <a:lstStyle/>
          <a:p>
            <a:r>
              <a:rPr lang="en-US" dirty="0"/>
              <a:t>Lab </a:t>
            </a:r>
            <a:r>
              <a:rPr lang="en-US" dirty="0" smtClean="0"/>
              <a:t>2: Analog-to-Digital Converter</a:t>
            </a:r>
            <a:endParaRPr lang="en-US" dirty="0"/>
          </a:p>
        </p:txBody>
      </p:sp>
      <p:sp>
        <p:nvSpPr>
          <p:cNvPr id="265219" name="Oval 3"/>
          <p:cNvSpPr>
            <a:spLocks noChangeArrowheads="1"/>
          </p:cNvSpPr>
          <p:nvPr/>
        </p:nvSpPr>
        <p:spPr bwMode="auto">
          <a:xfrm>
            <a:off x="1752600" y="2757488"/>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65220" name="Rectangle 4"/>
          <p:cNvSpPr>
            <a:spLocks noChangeArrowheads="1"/>
          </p:cNvSpPr>
          <p:nvPr/>
        </p:nvSpPr>
        <p:spPr bwMode="gray">
          <a:xfrm>
            <a:off x="2527300" y="2071688"/>
            <a:ext cx="1828800" cy="1447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21" name="Text Box 5"/>
          <p:cNvSpPr txBox="1">
            <a:spLocks noChangeArrowheads="1"/>
          </p:cNvSpPr>
          <p:nvPr/>
        </p:nvSpPr>
        <p:spPr bwMode="auto">
          <a:xfrm>
            <a:off x="3060700" y="1663700"/>
            <a:ext cx="846138" cy="4572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2400" dirty="0">
                <a:effectLst/>
                <a:latin typeface="Arial" pitchFamily="34" charset="0"/>
                <a:cs typeface="Arial" pitchFamily="34" charset="0"/>
              </a:rPr>
              <a:t>ADC</a:t>
            </a:r>
          </a:p>
        </p:txBody>
      </p:sp>
      <p:sp>
        <p:nvSpPr>
          <p:cNvPr id="265222" name="Text Box 6"/>
          <p:cNvSpPr txBox="1">
            <a:spLocks noChangeArrowheads="1"/>
          </p:cNvSpPr>
          <p:nvPr/>
        </p:nvSpPr>
        <p:spPr bwMode="auto">
          <a:xfrm>
            <a:off x="1201738" y="2994025"/>
            <a:ext cx="1200150" cy="366713"/>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pitchFamily="34" charset="0"/>
                <a:cs typeface="Arial" pitchFamily="34" charset="0"/>
              </a:rPr>
              <a:t>ADCINA0</a:t>
            </a:r>
          </a:p>
        </p:txBody>
      </p:sp>
      <p:sp>
        <p:nvSpPr>
          <p:cNvPr id="265224" name="Rectangle 8"/>
          <p:cNvSpPr>
            <a:spLocks noChangeArrowheads="1"/>
          </p:cNvSpPr>
          <p:nvPr/>
        </p:nvSpPr>
        <p:spPr bwMode="gray">
          <a:xfrm>
            <a:off x="2882900" y="2605088"/>
            <a:ext cx="1162050" cy="444500"/>
          </a:xfrm>
          <a:prstGeom prst="rect">
            <a:avLst/>
          </a:prstGeom>
          <a:solidFill>
            <a:schemeClr val="accent2"/>
          </a:solidFill>
          <a:ln w="12700">
            <a:solidFill>
              <a:schemeClr val="tx1"/>
            </a:solidFill>
            <a:miter lim="800000"/>
            <a:headEnd/>
            <a:tailEnd/>
          </a:ln>
          <a:effectLst/>
        </p:spPr>
        <p:txBody>
          <a:bodyPr wrap="none" anchor="ctr"/>
          <a:lstStyle/>
          <a:p>
            <a:endParaRPr lang="en-US">
              <a:effectLst/>
            </a:endParaRPr>
          </a:p>
        </p:txBody>
      </p:sp>
      <p:sp>
        <p:nvSpPr>
          <p:cNvPr id="265225" name="Text Box 9"/>
          <p:cNvSpPr txBox="1">
            <a:spLocks noChangeArrowheads="1"/>
          </p:cNvSpPr>
          <p:nvPr/>
        </p:nvSpPr>
        <p:spPr bwMode="gray">
          <a:xfrm>
            <a:off x="2895600" y="2311400"/>
            <a:ext cx="1100751" cy="338554"/>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dirty="0">
                <a:effectLst/>
                <a:latin typeface="Arial" pitchFamily="34" charset="0"/>
                <a:cs typeface="Arial" pitchFamily="34" charset="0"/>
              </a:rPr>
              <a:t>RESULT0</a:t>
            </a:r>
          </a:p>
        </p:txBody>
      </p:sp>
      <p:sp>
        <p:nvSpPr>
          <p:cNvPr id="265226" name="Line 10"/>
          <p:cNvSpPr>
            <a:spLocks noChangeShapeType="1"/>
          </p:cNvSpPr>
          <p:nvPr/>
        </p:nvSpPr>
        <p:spPr bwMode="auto">
          <a:xfrm>
            <a:off x="1905000" y="2833688"/>
            <a:ext cx="622300" cy="0"/>
          </a:xfrm>
          <a:prstGeom prst="line">
            <a:avLst/>
          </a:prstGeom>
          <a:noFill/>
          <a:ln w="12700">
            <a:solidFill>
              <a:schemeClr val="tx1"/>
            </a:solidFill>
            <a:round/>
            <a:headEnd type="none" w="sm" len="sm"/>
            <a:tailEnd/>
          </a:ln>
          <a:effectLst/>
        </p:spPr>
        <p:txBody>
          <a:bodyPr wrap="none" anchor="ctr"/>
          <a:lstStyle/>
          <a:p>
            <a:endParaRPr lang="en-US">
              <a:effectLst/>
            </a:endParaRPr>
          </a:p>
        </p:txBody>
      </p:sp>
      <p:sp>
        <p:nvSpPr>
          <p:cNvPr id="265227" name="Rectangle 11"/>
          <p:cNvSpPr>
            <a:spLocks noChangeArrowheads="1"/>
          </p:cNvSpPr>
          <p:nvPr/>
        </p:nvSpPr>
        <p:spPr bwMode="gray">
          <a:xfrm>
            <a:off x="6756400" y="23002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28" name="Rectangle 12"/>
          <p:cNvSpPr>
            <a:spLocks noChangeArrowheads="1"/>
          </p:cNvSpPr>
          <p:nvPr/>
        </p:nvSpPr>
        <p:spPr bwMode="gray">
          <a:xfrm>
            <a:off x="6756400" y="24526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29" name="Rectangle 13"/>
          <p:cNvSpPr>
            <a:spLocks noChangeArrowheads="1"/>
          </p:cNvSpPr>
          <p:nvPr/>
        </p:nvSpPr>
        <p:spPr bwMode="gray">
          <a:xfrm>
            <a:off x="6756400" y="26050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30" name="Rectangle 14"/>
          <p:cNvSpPr>
            <a:spLocks noChangeArrowheads="1"/>
          </p:cNvSpPr>
          <p:nvPr/>
        </p:nvSpPr>
        <p:spPr bwMode="gray">
          <a:xfrm>
            <a:off x="6756400" y="27574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31" name="Rectangle 15"/>
          <p:cNvSpPr>
            <a:spLocks noChangeArrowheads="1"/>
          </p:cNvSpPr>
          <p:nvPr/>
        </p:nvSpPr>
        <p:spPr bwMode="gray">
          <a:xfrm>
            <a:off x="6756400" y="29098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32" name="Rectangle 16"/>
          <p:cNvSpPr>
            <a:spLocks noChangeArrowheads="1"/>
          </p:cNvSpPr>
          <p:nvPr/>
        </p:nvSpPr>
        <p:spPr bwMode="gray">
          <a:xfrm>
            <a:off x="6756400" y="3062288"/>
            <a:ext cx="1219200" cy="152400"/>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grpSp>
        <p:nvGrpSpPr>
          <p:cNvPr id="265233" name="Group 17"/>
          <p:cNvGrpSpPr>
            <a:grpSpLocks/>
          </p:cNvGrpSpPr>
          <p:nvPr/>
        </p:nvGrpSpPr>
        <p:grpSpPr bwMode="auto">
          <a:xfrm>
            <a:off x="6756400" y="3976688"/>
            <a:ext cx="1219200" cy="304800"/>
            <a:chOff x="1152" y="3840"/>
            <a:chExt cx="768" cy="192"/>
          </a:xfrm>
        </p:grpSpPr>
        <p:sp>
          <p:nvSpPr>
            <p:cNvPr id="265234" name="Rectangle 18"/>
            <p:cNvSpPr>
              <a:spLocks noChangeArrowheads="1"/>
            </p:cNvSpPr>
            <p:nvPr/>
          </p:nvSpPr>
          <p:spPr bwMode="gray">
            <a:xfrm>
              <a:off x="1152" y="3840"/>
              <a:ext cx="768" cy="96"/>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35" name="Rectangle 19"/>
            <p:cNvSpPr>
              <a:spLocks noChangeArrowheads="1"/>
            </p:cNvSpPr>
            <p:nvPr/>
          </p:nvSpPr>
          <p:spPr bwMode="gray">
            <a:xfrm>
              <a:off x="1152" y="3936"/>
              <a:ext cx="768" cy="96"/>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grpSp>
      <p:sp>
        <p:nvSpPr>
          <p:cNvPr id="265236" name="Text Box 20"/>
          <p:cNvSpPr txBox="1">
            <a:spLocks noChangeArrowheads="1"/>
          </p:cNvSpPr>
          <p:nvPr/>
        </p:nvSpPr>
        <p:spPr bwMode="auto">
          <a:xfrm rot="5400000">
            <a:off x="7242175" y="3211513"/>
            <a:ext cx="603250" cy="762000"/>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4400">
                <a:effectLst/>
                <a:latin typeface="Times New Roman" pitchFamily="18" charset="0"/>
              </a:rPr>
              <a:t>...</a:t>
            </a:r>
          </a:p>
        </p:txBody>
      </p:sp>
      <p:sp>
        <p:nvSpPr>
          <p:cNvPr id="265237" name="Text Box 21"/>
          <p:cNvSpPr txBox="1">
            <a:spLocks noChangeArrowheads="1"/>
          </p:cNvSpPr>
          <p:nvPr/>
        </p:nvSpPr>
        <p:spPr bwMode="auto">
          <a:xfrm>
            <a:off x="6753225" y="1508125"/>
            <a:ext cx="1171575" cy="60960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2000" dirty="0">
                <a:effectLst/>
                <a:latin typeface="Arial" pitchFamily="34" charset="0"/>
                <a:cs typeface="Arial" pitchFamily="34" charset="0"/>
              </a:rPr>
              <a:t>data</a:t>
            </a:r>
          </a:p>
          <a:p>
            <a:pPr algn="ctr">
              <a:lnSpc>
                <a:spcPct val="70000"/>
              </a:lnSpc>
              <a:spcBef>
                <a:spcPct val="0"/>
              </a:spcBef>
            </a:pPr>
            <a:r>
              <a:rPr lang="en-US" sz="2000" dirty="0">
                <a:effectLst/>
                <a:latin typeface="Arial" pitchFamily="34" charset="0"/>
                <a:cs typeface="Arial" pitchFamily="34" charset="0"/>
              </a:rPr>
              <a:t>memory</a:t>
            </a:r>
          </a:p>
        </p:txBody>
      </p:sp>
      <p:sp>
        <p:nvSpPr>
          <p:cNvPr id="265238" name="Line 22"/>
          <p:cNvSpPr>
            <a:spLocks noChangeShapeType="1"/>
          </p:cNvSpPr>
          <p:nvPr/>
        </p:nvSpPr>
        <p:spPr bwMode="auto">
          <a:xfrm>
            <a:off x="8169275" y="2346325"/>
            <a:ext cx="0" cy="1752600"/>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65239" name="Arc 23"/>
          <p:cNvSpPr>
            <a:spLocks/>
          </p:cNvSpPr>
          <p:nvPr/>
        </p:nvSpPr>
        <p:spPr bwMode="auto">
          <a:xfrm>
            <a:off x="8305800" y="2346325"/>
            <a:ext cx="304800" cy="1828800"/>
          </a:xfrm>
          <a:custGeom>
            <a:avLst/>
            <a:gdLst>
              <a:gd name="G0" fmla="+- 0 0 0"/>
              <a:gd name="G1" fmla="+- 21600 0 0"/>
              <a:gd name="G2" fmla="+- 21600 0 0"/>
              <a:gd name="T0" fmla="*/ 0 w 21600"/>
              <a:gd name="T1" fmla="*/ 0 h 43200"/>
              <a:gd name="T2" fmla="*/ 0 w 21600"/>
              <a:gd name="T3" fmla="*/ 43200 h 43200"/>
              <a:gd name="T4" fmla="*/ 0 w 21600"/>
              <a:gd name="T5" fmla="*/ 21600 h 43200"/>
            </a:gdLst>
            <a:ahLst/>
            <a:cxnLst>
              <a:cxn ang="0">
                <a:pos x="T0" y="T1"/>
              </a:cxn>
              <a:cxn ang="0">
                <a:pos x="T2" y="T3"/>
              </a:cxn>
              <a:cxn ang="0">
                <a:pos x="T4" y="T5"/>
              </a:cxn>
            </a:cxnLst>
            <a:rect l="0" t="0" r="r" b="b"/>
            <a:pathLst>
              <a:path w="21600" h="43200" fill="none" extrusionOk="0">
                <a:moveTo>
                  <a:pt x="-1" y="0"/>
                </a:moveTo>
                <a:cubicBezTo>
                  <a:pt x="11929" y="0"/>
                  <a:pt x="21600" y="9670"/>
                  <a:pt x="21600" y="21600"/>
                </a:cubicBezTo>
                <a:cubicBezTo>
                  <a:pt x="21600" y="33529"/>
                  <a:pt x="11929" y="43199"/>
                  <a:pt x="0" y="43200"/>
                </a:cubicBezTo>
              </a:path>
              <a:path w="21600" h="43200" stroke="0" extrusionOk="0">
                <a:moveTo>
                  <a:pt x="-1" y="0"/>
                </a:moveTo>
                <a:cubicBezTo>
                  <a:pt x="11929" y="0"/>
                  <a:pt x="21600" y="9670"/>
                  <a:pt x="21600" y="21600"/>
                </a:cubicBezTo>
                <a:cubicBezTo>
                  <a:pt x="21600" y="33529"/>
                  <a:pt x="11929" y="43199"/>
                  <a:pt x="0" y="43200"/>
                </a:cubicBezTo>
                <a:lnTo>
                  <a:pt x="0" y="21600"/>
                </a:lnTo>
                <a:close/>
              </a:path>
            </a:pathLst>
          </a:custGeom>
          <a:noFill/>
          <a:ln w="12700">
            <a:solidFill>
              <a:schemeClr val="tx1"/>
            </a:solidFill>
            <a:round/>
            <a:headEnd type="triangle" w="med" len="med"/>
            <a:tailEnd/>
          </a:ln>
          <a:effectLst/>
        </p:spPr>
        <p:txBody>
          <a:bodyPr wrap="none" anchor="ctr"/>
          <a:lstStyle/>
          <a:p>
            <a:endParaRPr lang="en-US">
              <a:effectLst/>
            </a:endParaRPr>
          </a:p>
        </p:txBody>
      </p:sp>
      <p:sp>
        <p:nvSpPr>
          <p:cNvPr id="265240" name="Text Box 24"/>
          <p:cNvSpPr txBox="1">
            <a:spLocks noChangeArrowheads="1"/>
          </p:cNvSpPr>
          <p:nvPr/>
        </p:nvSpPr>
        <p:spPr bwMode="auto">
          <a:xfrm rot="-5392939">
            <a:off x="7919244" y="3034507"/>
            <a:ext cx="1758950" cy="366712"/>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800" dirty="0">
                <a:effectLst/>
                <a:latin typeface="Arial" pitchFamily="34" charset="0"/>
                <a:cs typeface="Arial" pitchFamily="34" charset="0"/>
              </a:rPr>
              <a:t>pointer rewind</a:t>
            </a:r>
          </a:p>
        </p:txBody>
      </p:sp>
      <p:sp>
        <p:nvSpPr>
          <p:cNvPr id="265241" name="Text Box 25"/>
          <p:cNvSpPr txBox="1">
            <a:spLocks noChangeArrowheads="1"/>
          </p:cNvSpPr>
          <p:nvPr/>
        </p:nvSpPr>
        <p:spPr bwMode="auto">
          <a:xfrm>
            <a:off x="4686300" y="1941513"/>
            <a:ext cx="1824538" cy="830997"/>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1600" b="0" dirty="0">
                <a:effectLst/>
                <a:latin typeface="Arial" pitchFamily="34" charset="0"/>
                <a:cs typeface="Arial" pitchFamily="34" charset="0"/>
              </a:rPr>
              <a:t>CPU copies result</a:t>
            </a:r>
          </a:p>
          <a:p>
            <a:pPr>
              <a:lnSpc>
                <a:spcPct val="100000"/>
              </a:lnSpc>
              <a:spcBef>
                <a:spcPct val="0"/>
              </a:spcBef>
            </a:pPr>
            <a:r>
              <a:rPr lang="en-US" sz="1600" b="0" dirty="0">
                <a:effectLst/>
                <a:latin typeface="Arial" pitchFamily="34" charset="0"/>
                <a:cs typeface="Arial" pitchFamily="34" charset="0"/>
              </a:rPr>
              <a:t>to buffer during</a:t>
            </a:r>
          </a:p>
          <a:p>
            <a:pPr>
              <a:lnSpc>
                <a:spcPct val="100000"/>
              </a:lnSpc>
              <a:spcBef>
                <a:spcPct val="0"/>
              </a:spcBef>
            </a:pPr>
            <a:r>
              <a:rPr lang="en-US" sz="1600" b="0" dirty="0">
                <a:effectLst/>
                <a:latin typeface="Arial" pitchFamily="34" charset="0"/>
                <a:cs typeface="Arial" pitchFamily="34" charset="0"/>
              </a:rPr>
              <a:t>ADC ISR</a:t>
            </a:r>
          </a:p>
        </p:txBody>
      </p:sp>
      <p:sp>
        <p:nvSpPr>
          <p:cNvPr id="265242" name="Rectangle 26"/>
          <p:cNvSpPr>
            <a:spLocks noChangeArrowheads="1"/>
          </p:cNvSpPr>
          <p:nvPr/>
        </p:nvSpPr>
        <p:spPr bwMode="gray">
          <a:xfrm>
            <a:off x="2717800" y="4814888"/>
            <a:ext cx="1524000" cy="1447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43" name="Text Box 27"/>
          <p:cNvSpPr txBox="1">
            <a:spLocks noChangeArrowheads="1"/>
          </p:cNvSpPr>
          <p:nvPr/>
        </p:nvSpPr>
        <p:spPr bwMode="auto">
          <a:xfrm>
            <a:off x="2908300" y="6257925"/>
            <a:ext cx="1087438" cy="396875"/>
          </a:xfrm>
          <a:prstGeom prst="rect">
            <a:avLst/>
          </a:prstGeom>
          <a:noFill/>
          <a:ln w="12700">
            <a:noFill/>
            <a:miter lim="800000"/>
            <a:headEnd type="none" w="sm" len="sm"/>
            <a:tailEnd type="none" w="sm" len="sm"/>
          </a:ln>
          <a:effectLst/>
        </p:spPr>
        <p:txBody>
          <a:bodyPr wrap="none">
            <a:spAutoFit/>
          </a:bodyPr>
          <a:lstStyle/>
          <a:p>
            <a:pPr>
              <a:lnSpc>
                <a:spcPct val="100000"/>
              </a:lnSpc>
              <a:spcBef>
                <a:spcPct val="0"/>
              </a:spcBef>
            </a:pPr>
            <a:r>
              <a:rPr lang="en-US" sz="2000" dirty="0">
                <a:effectLst/>
                <a:latin typeface="Arial" pitchFamily="34" charset="0"/>
                <a:cs typeface="Arial" pitchFamily="34" charset="0"/>
              </a:rPr>
              <a:t>ePWM2</a:t>
            </a:r>
          </a:p>
        </p:txBody>
      </p:sp>
      <p:sp>
        <p:nvSpPr>
          <p:cNvPr id="265244" name="Line 28"/>
          <p:cNvSpPr>
            <a:spLocks noChangeShapeType="1"/>
          </p:cNvSpPr>
          <p:nvPr/>
        </p:nvSpPr>
        <p:spPr bwMode="auto">
          <a:xfrm flipV="1">
            <a:off x="3479800" y="3519488"/>
            <a:ext cx="0" cy="1295400"/>
          </a:xfrm>
          <a:prstGeom prst="line">
            <a:avLst/>
          </a:prstGeom>
          <a:noFill/>
          <a:ln w="12700">
            <a:solidFill>
              <a:schemeClr val="tx1"/>
            </a:solidFill>
            <a:prstDash val="dash"/>
            <a:round/>
            <a:headEnd type="none" w="sm" len="sm"/>
            <a:tailEnd type="triangle" w="med" len="med"/>
          </a:ln>
          <a:effectLst/>
        </p:spPr>
        <p:txBody>
          <a:bodyPr wrap="none" anchor="ctr"/>
          <a:lstStyle/>
          <a:p>
            <a:endParaRPr lang="en-US">
              <a:effectLst/>
            </a:endParaRPr>
          </a:p>
        </p:txBody>
      </p:sp>
      <p:sp>
        <p:nvSpPr>
          <p:cNvPr id="265245" name="Text Box 29"/>
          <p:cNvSpPr txBox="1">
            <a:spLocks noChangeArrowheads="1"/>
          </p:cNvSpPr>
          <p:nvPr/>
        </p:nvSpPr>
        <p:spPr bwMode="auto">
          <a:xfrm>
            <a:off x="3505200" y="3629025"/>
            <a:ext cx="2590800" cy="1077218"/>
          </a:xfrm>
          <a:prstGeom prst="rect">
            <a:avLst/>
          </a:prstGeom>
          <a:noFill/>
          <a:ln w="12700">
            <a:noFill/>
            <a:miter lim="800000"/>
            <a:headEnd type="none" w="sm" len="sm"/>
            <a:tailEnd type="none" w="sm" len="sm"/>
          </a:ln>
          <a:effectLst/>
        </p:spPr>
        <p:txBody>
          <a:bodyPr>
            <a:spAutoFit/>
          </a:bodyPr>
          <a:lstStyle/>
          <a:p>
            <a:pPr>
              <a:lnSpc>
                <a:spcPct val="100000"/>
              </a:lnSpc>
              <a:spcBef>
                <a:spcPct val="0"/>
              </a:spcBef>
            </a:pPr>
            <a:r>
              <a:rPr lang="en-US" sz="1600" b="0" dirty="0">
                <a:effectLst/>
                <a:latin typeface="Arial" pitchFamily="34" charset="0"/>
                <a:cs typeface="Arial" pitchFamily="34" charset="0"/>
              </a:rPr>
              <a:t>ePWM2 triggering</a:t>
            </a:r>
          </a:p>
          <a:p>
            <a:pPr>
              <a:lnSpc>
                <a:spcPct val="100000"/>
              </a:lnSpc>
              <a:spcBef>
                <a:spcPct val="0"/>
              </a:spcBef>
            </a:pPr>
            <a:r>
              <a:rPr lang="en-US" sz="1600" b="0" dirty="0">
                <a:effectLst/>
                <a:latin typeface="Arial" pitchFamily="34" charset="0"/>
                <a:cs typeface="Arial" pitchFamily="34" charset="0"/>
              </a:rPr>
              <a:t>ADC on period match using SOCA trigger every 20 µs (50 kHz)</a:t>
            </a:r>
          </a:p>
        </p:txBody>
      </p:sp>
      <p:sp>
        <p:nvSpPr>
          <p:cNvPr id="265246" name="Oval 30"/>
          <p:cNvSpPr>
            <a:spLocks noChangeArrowheads="1"/>
          </p:cNvSpPr>
          <p:nvPr/>
        </p:nvSpPr>
        <p:spPr bwMode="gray">
          <a:xfrm>
            <a:off x="2946400" y="4967288"/>
            <a:ext cx="1066800" cy="1066800"/>
          </a:xfrm>
          <a:prstGeom prst="ellips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65247" name="Arc 31"/>
          <p:cNvSpPr>
            <a:spLocks/>
          </p:cNvSpPr>
          <p:nvPr/>
        </p:nvSpPr>
        <p:spPr bwMode="gray">
          <a:xfrm>
            <a:off x="3479800" y="4968875"/>
            <a:ext cx="457200" cy="533400"/>
          </a:xfrm>
          <a:custGeom>
            <a:avLst/>
            <a:gdLst>
              <a:gd name="G0" fmla="+- 0 0 0"/>
              <a:gd name="G1" fmla="+- 21600 0 0"/>
              <a:gd name="G2" fmla="+- 21600 0 0"/>
              <a:gd name="T0" fmla="*/ 0 w 18543"/>
              <a:gd name="T1" fmla="*/ 0 h 21600"/>
              <a:gd name="T2" fmla="*/ 18543 w 18543"/>
              <a:gd name="T3" fmla="*/ 10523 h 21600"/>
              <a:gd name="T4" fmla="*/ 0 w 18543"/>
              <a:gd name="T5" fmla="*/ 21600 h 21600"/>
            </a:gdLst>
            <a:ahLst/>
            <a:cxnLst>
              <a:cxn ang="0">
                <a:pos x="T0" y="T1"/>
              </a:cxn>
              <a:cxn ang="0">
                <a:pos x="T2" y="T3"/>
              </a:cxn>
              <a:cxn ang="0">
                <a:pos x="T4" y="T5"/>
              </a:cxn>
            </a:cxnLst>
            <a:rect l="0" t="0" r="r" b="b"/>
            <a:pathLst>
              <a:path w="18543" h="21600" fill="none" extrusionOk="0">
                <a:moveTo>
                  <a:pt x="-1" y="0"/>
                </a:moveTo>
                <a:cubicBezTo>
                  <a:pt x="7602" y="0"/>
                  <a:pt x="14644" y="3996"/>
                  <a:pt x="18543" y="10522"/>
                </a:cubicBezTo>
              </a:path>
              <a:path w="18543" h="21600" stroke="0" extrusionOk="0">
                <a:moveTo>
                  <a:pt x="-1" y="0"/>
                </a:moveTo>
                <a:cubicBezTo>
                  <a:pt x="7602" y="0"/>
                  <a:pt x="14644" y="3996"/>
                  <a:pt x="18543" y="10522"/>
                </a:cubicBezTo>
                <a:lnTo>
                  <a:pt x="0" y="21600"/>
                </a:lnTo>
                <a:close/>
              </a:path>
            </a:pathLst>
          </a:custGeom>
          <a:solidFill>
            <a:schemeClr val="tx2"/>
          </a:solidFill>
          <a:ln w="12700">
            <a:solidFill>
              <a:schemeClr val="tx1"/>
            </a:solidFill>
            <a:round/>
            <a:headEnd type="none" w="sm" len="sm"/>
            <a:tailEnd type="none" w="sm" len="sm"/>
          </a:ln>
          <a:effectLst/>
        </p:spPr>
        <p:txBody>
          <a:bodyPr wrap="none" anchor="ctr"/>
          <a:lstStyle/>
          <a:p>
            <a:endParaRPr lang="en-US">
              <a:effectLst/>
            </a:endParaRPr>
          </a:p>
        </p:txBody>
      </p:sp>
      <p:sp>
        <p:nvSpPr>
          <p:cNvPr id="265248" name="Line 32"/>
          <p:cNvSpPr>
            <a:spLocks noChangeShapeType="1"/>
          </p:cNvSpPr>
          <p:nvPr/>
        </p:nvSpPr>
        <p:spPr bwMode="gray">
          <a:xfrm flipV="1">
            <a:off x="3479800" y="4967288"/>
            <a:ext cx="0" cy="533400"/>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65249" name="Line 33"/>
          <p:cNvSpPr>
            <a:spLocks noChangeShapeType="1"/>
          </p:cNvSpPr>
          <p:nvPr/>
        </p:nvSpPr>
        <p:spPr bwMode="gray">
          <a:xfrm flipV="1">
            <a:off x="3479800" y="5232400"/>
            <a:ext cx="460375" cy="268288"/>
          </a:xfrm>
          <a:prstGeom prst="line">
            <a:avLst/>
          </a:prstGeom>
          <a:noFill/>
          <a:ln w="12700">
            <a:solidFill>
              <a:schemeClr val="tx1"/>
            </a:solidFill>
            <a:round/>
            <a:headEnd type="none" w="sm" len="sm"/>
            <a:tailEnd type="none" w="sm" len="sm"/>
          </a:ln>
          <a:effectLst/>
        </p:spPr>
        <p:txBody>
          <a:bodyPr wrap="none" anchor="ctr"/>
          <a:lstStyle/>
          <a:p>
            <a:endParaRPr lang="en-US">
              <a:effectLst/>
            </a:endParaRPr>
          </a:p>
        </p:txBody>
      </p:sp>
      <p:sp>
        <p:nvSpPr>
          <p:cNvPr id="265251" name="Oval 35"/>
          <p:cNvSpPr>
            <a:spLocks noChangeArrowheads="1"/>
          </p:cNvSpPr>
          <p:nvPr/>
        </p:nvSpPr>
        <p:spPr bwMode="auto">
          <a:xfrm>
            <a:off x="1447800" y="1676400"/>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65252" name="Oval 36"/>
          <p:cNvSpPr>
            <a:spLocks noChangeArrowheads="1"/>
          </p:cNvSpPr>
          <p:nvPr/>
        </p:nvSpPr>
        <p:spPr bwMode="auto">
          <a:xfrm>
            <a:off x="655638" y="1676400"/>
            <a:ext cx="152400" cy="152400"/>
          </a:xfrm>
          <a:prstGeom prst="ellipse">
            <a:avLst/>
          </a:prstGeom>
          <a:solidFill>
            <a:schemeClr val="tx1"/>
          </a:solidFill>
          <a:ln w="12700">
            <a:solidFill>
              <a:schemeClr val="tx1"/>
            </a:solidFill>
            <a:round/>
            <a:headEnd type="none" w="sm" len="sm"/>
            <a:tailEnd type="none" w="sm" len="sm"/>
          </a:ln>
          <a:effectLst/>
        </p:spPr>
        <p:txBody>
          <a:bodyPr wrap="none" anchor="ctr"/>
          <a:lstStyle/>
          <a:p>
            <a:endParaRPr lang="en-US">
              <a:effectLst/>
            </a:endParaRPr>
          </a:p>
        </p:txBody>
      </p:sp>
      <p:sp>
        <p:nvSpPr>
          <p:cNvPr id="265254" name="Text Box 38"/>
          <p:cNvSpPr txBox="1">
            <a:spLocks noChangeArrowheads="1"/>
          </p:cNvSpPr>
          <p:nvPr/>
        </p:nvSpPr>
        <p:spPr bwMode="auto">
          <a:xfrm>
            <a:off x="1188491" y="1289685"/>
            <a:ext cx="7040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dirty="0" smtClean="0">
                <a:effectLst/>
                <a:latin typeface="Arial" pitchFamily="34" charset="0"/>
                <a:cs typeface="Arial" pitchFamily="34" charset="0"/>
              </a:rPr>
              <a:t>DACB</a:t>
            </a:r>
            <a:endParaRPr lang="en-US" sz="1400" dirty="0">
              <a:effectLst/>
              <a:latin typeface="Arial" pitchFamily="34" charset="0"/>
              <a:cs typeface="Arial" pitchFamily="34" charset="0"/>
            </a:endParaRPr>
          </a:p>
        </p:txBody>
      </p:sp>
      <p:sp>
        <p:nvSpPr>
          <p:cNvPr id="265255" name="Text Box 39"/>
          <p:cNvSpPr txBox="1">
            <a:spLocks noChangeArrowheads="1"/>
          </p:cNvSpPr>
          <p:nvPr/>
        </p:nvSpPr>
        <p:spPr bwMode="auto">
          <a:xfrm>
            <a:off x="299413" y="1076325"/>
            <a:ext cx="851515" cy="52322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dirty="0">
                <a:effectLst/>
                <a:latin typeface="Arial" pitchFamily="34" charset="0"/>
                <a:cs typeface="Arial" pitchFamily="34" charset="0"/>
              </a:rPr>
              <a:t>Toggle</a:t>
            </a:r>
          </a:p>
          <a:p>
            <a:pPr algn="ctr">
              <a:lnSpc>
                <a:spcPct val="100000"/>
              </a:lnSpc>
              <a:spcBef>
                <a:spcPct val="0"/>
              </a:spcBef>
            </a:pPr>
            <a:r>
              <a:rPr lang="en-US" sz="1400" dirty="0">
                <a:effectLst/>
                <a:latin typeface="Arial" pitchFamily="34" charset="0"/>
                <a:cs typeface="Arial" pitchFamily="34" charset="0"/>
              </a:rPr>
              <a:t>(</a:t>
            </a:r>
            <a:r>
              <a:rPr lang="en-US" sz="1400" dirty="0" smtClean="0">
                <a:effectLst/>
                <a:latin typeface="Arial" pitchFamily="34" charset="0"/>
                <a:cs typeface="Arial" pitchFamily="34" charset="0"/>
              </a:rPr>
              <a:t>GPIO8</a:t>
            </a:r>
            <a:r>
              <a:rPr lang="en-US" sz="1400" dirty="0">
                <a:effectLst/>
                <a:latin typeface="Arial" pitchFamily="34" charset="0"/>
                <a:cs typeface="Arial" pitchFamily="34" charset="0"/>
              </a:rPr>
              <a:t>)</a:t>
            </a:r>
            <a:endParaRPr lang="en-US" sz="1800" dirty="0">
              <a:effectLst/>
              <a:latin typeface="Arial" pitchFamily="34" charset="0"/>
              <a:cs typeface="Arial" pitchFamily="34" charset="0"/>
            </a:endParaRPr>
          </a:p>
        </p:txBody>
      </p:sp>
      <p:sp>
        <p:nvSpPr>
          <p:cNvPr id="265256" name="Freeform 40"/>
          <p:cNvSpPr>
            <a:spLocks/>
          </p:cNvSpPr>
          <p:nvPr/>
        </p:nvSpPr>
        <p:spPr bwMode="auto">
          <a:xfrm>
            <a:off x="1525588" y="1835150"/>
            <a:ext cx="285750" cy="920750"/>
          </a:xfrm>
          <a:custGeom>
            <a:avLst/>
            <a:gdLst/>
            <a:ahLst/>
            <a:cxnLst>
              <a:cxn ang="0">
                <a:pos x="0" y="0"/>
              </a:cxn>
              <a:cxn ang="0">
                <a:pos x="66" y="148"/>
              </a:cxn>
              <a:cxn ang="0">
                <a:pos x="148" y="230"/>
              </a:cxn>
              <a:cxn ang="0">
                <a:pos x="197" y="444"/>
              </a:cxn>
              <a:cxn ang="0">
                <a:pos x="296" y="575"/>
              </a:cxn>
              <a:cxn ang="0">
                <a:pos x="329" y="641"/>
              </a:cxn>
            </a:cxnLst>
            <a:rect l="0" t="0" r="r" b="b"/>
            <a:pathLst>
              <a:path w="329" h="641">
                <a:moveTo>
                  <a:pt x="0" y="0"/>
                </a:moveTo>
                <a:cubicBezTo>
                  <a:pt x="18" y="109"/>
                  <a:pt x="4" y="90"/>
                  <a:pt x="66" y="148"/>
                </a:cubicBezTo>
                <a:cubicBezTo>
                  <a:pt x="86" y="190"/>
                  <a:pt x="106" y="210"/>
                  <a:pt x="148" y="230"/>
                </a:cubicBezTo>
                <a:cubicBezTo>
                  <a:pt x="201" y="287"/>
                  <a:pt x="181" y="375"/>
                  <a:pt x="197" y="444"/>
                </a:cubicBezTo>
                <a:cubicBezTo>
                  <a:pt x="211" y="503"/>
                  <a:pt x="244" y="550"/>
                  <a:pt x="296" y="575"/>
                </a:cubicBezTo>
                <a:cubicBezTo>
                  <a:pt x="307" y="597"/>
                  <a:pt x="329" y="618"/>
                  <a:pt x="329" y="641"/>
                </a:cubicBezTo>
              </a:path>
            </a:pathLst>
          </a:custGeom>
          <a:noFill/>
          <a:ln w="12700" cap="flat" cmpd="sng">
            <a:solidFill>
              <a:schemeClr val="tx1"/>
            </a:solidFill>
            <a:prstDash val="solid"/>
            <a:round/>
            <a:headEnd type="triangle" w="med" len="med"/>
            <a:tailEnd type="triangle" w="med" len="med"/>
          </a:ln>
          <a:effectLst/>
        </p:spPr>
        <p:txBody>
          <a:bodyPr wrap="none" anchor="ctr"/>
          <a:lstStyle/>
          <a:p>
            <a:endParaRPr lang="en-US">
              <a:effectLst/>
            </a:endParaRPr>
          </a:p>
        </p:txBody>
      </p:sp>
      <p:sp>
        <p:nvSpPr>
          <p:cNvPr id="265257" name="Text Box 41"/>
          <p:cNvSpPr txBox="1">
            <a:spLocks noChangeArrowheads="1"/>
          </p:cNvSpPr>
          <p:nvPr/>
        </p:nvSpPr>
        <p:spPr bwMode="auto">
          <a:xfrm>
            <a:off x="693563" y="2106613"/>
            <a:ext cx="970137" cy="523220"/>
          </a:xfrm>
          <a:prstGeom prst="rect">
            <a:avLst/>
          </a:prstGeom>
          <a:noFill/>
          <a:ln w="12700">
            <a:noFill/>
            <a:miter lim="800000"/>
            <a:headEnd type="none" w="sm" len="sm"/>
            <a:tailEnd type="none" w="sm" len="sm"/>
          </a:ln>
          <a:effectLst/>
        </p:spPr>
        <p:txBody>
          <a:bodyPr wrap="none">
            <a:spAutoFit/>
          </a:bodyPr>
          <a:lstStyle/>
          <a:p>
            <a:pPr algn="r">
              <a:lnSpc>
                <a:spcPct val="100000"/>
              </a:lnSpc>
              <a:spcBef>
                <a:spcPct val="0"/>
              </a:spcBef>
            </a:pPr>
            <a:r>
              <a:rPr lang="en-US" sz="1400" b="0" dirty="0">
                <a:effectLst/>
                <a:latin typeface="Arial" pitchFamily="34" charset="0"/>
                <a:cs typeface="Arial" pitchFamily="34" charset="0"/>
              </a:rPr>
              <a:t>connector</a:t>
            </a:r>
          </a:p>
          <a:p>
            <a:pPr algn="r">
              <a:lnSpc>
                <a:spcPct val="100000"/>
              </a:lnSpc>
              <a:spcBef>
                <a:spcPct val="0"/>
              </a:spcBef>
            </a:pPr>
            <a:r>
              <a:rPr lang="en-US" sz="1400" b="0" dirty="0">
                <a:effectLst/>
                <a:latin typeface="Arial" pitchFamily="34" charset="0"/>
                <a:cs typeface="Arial" pitchFamily="34" charset="0"/>
              </a:rPr>
              <a:t>wire</a:t>
            </a:r>
          </a:p>
        </p:txBody>
      </p:sp>
      <p:sp>
        <p:nvSpPr>
          <p:cNvPr id="265259" name="AutoShape 43"/>
          <p:cNvSpPr>
            <a:spLocks noChangeArrowheads="1"/>
          </p:cNvSpPr>
          <p:nvPr/>
        </p:nvSpPr>
        <p:spPr bwMode="auto">
          <a:xfrm>
            <a:off x="7054850" y="4462463"/>
            <a:ext cx="622300" cy="508000"/>
          </a:xfrm>
          <a:prstGeom prst="downArrow">
            <a:avLst>
              <a:gd name="adj1" fmla="val 50000"/>
              <a:gd name="adj2" fmla="val 25000"/>
            </a:avLst>
          </a:prstGeom>
          <a:no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60" name="Text Box 44"/>
          <p:cNvSpPr txBox="1">
            <a:spLocks noChangeArrowheads="1"/>
          </p:cNvSpPr>
          <p:nvPr/>
        </p:nvSpPr>
        <p:spPr bwMode="auto">
          <a:xfrm>
            <a:off x="7734300" y="4375150"/>
            <a:ext cx="1181100" cy="609398"/>
          </a:xfrm>
          <a:prstGeom prst="rect">
            <a:avLst/>
          </a:prstGeom>
          <a:noFill/>
          <a:ln w="12700">
            <a:noFill/>
            <a:miter lim="800000"/>
            <a:headEnd type="none" w="sm" len="sm"/>
            <a:tailEnd type="none" w="sm" len="sm"/>
          </a:ln>
          <a:effectLst/>
        </p:spPr>
        <p:txBody>
          <a:bodyPr>
            <a:spAutoFit/>
          </a:bodyPr>
          <a:lstStyle/>
          <a:p>
            <a:r>
              <a:rPr lang="en-US" sz="1400" b="0" dirty="0">
                <a:effectLst/>
                <a:latin typeface="Arial" pitchFamily="34" charset="0"/>
                <a:cs typeface="Arial" pitchFamily="34" charset="0"/>
              </a:rPr>
              <a:t>View ADC buffer PWM Samples</a:t>
            </a:r>
            <a:endParaRPr lang="en-US" sz="2400" dirty="0">
              <a:effectLst/>
              <a:latin typeface="Arial" pitchFamily="34" charset="0"/>
              <a:cs typeface="Arial" pitchFamily="34" charset="0"/>
            </a:endParaRPr>
          </a:p>
        </p:txBody>
      </p:sp>
      <p:sp>
        <p:nvSpPr>
          <p:cNvPr id="265261" name="AutoShape 45"/>
          <p:cNvSpPr>
            <a:spLocks noChangeArrowheads="1"/>
          </p:cNvSpPr>
          <p:nvPr/>
        </p:nvSpPr>
        <p:spPr bwMode="auto">
          <a:xfrm>
            <a:off x="6248400" y="5194300"/>
            <a:ext cx="2209800" cy="889000"/>
          </a:xfrm>
          <a:prstGeom prst="bevel">
            <a:avLst>
              <a:gd name="adj" fmla="val 12500"/>
            </a:avLst>
          </a:prstGeom>
          <a:solidFill>
            <a:schemeClr val="accent3"/>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65262" name="Text Box 46"/>
          <p:cNvSpPr txBox="1">
            <a:spLocks noChangeArrowheads="1"/>
          </p:cNvSpPr>
          <p:nvPr/>
        </p:nvSpPr>
        <p:spPr bwMode="auto">
          <a:xfrm>
            <a:off x="6392863" y="5318125"/>
            <a:ext cx="1949450" cy="668338"/>
          </a:xfrm>
          <a:prstGeom prst="rect">
            <a:avLst/>
          </a:prstGeom>
          <a:noFill/>
          <a:ln w="12700">
            <a:noFill/>
            <a:miter lim="800000"/>
            <a:headEnd type="none" w="sm" len="sm"/>
            <a:tailEnd type="none" w="sm" len="sm"/>
          </a:ln>
          <a:effectLst/>
        </p:spPr>
        <p:txBody>
          <a:bodyPr wrap="none">
            <a:spAutoFit/>
          </a:bodyPr>
          <a:lstStyle/>
          <a:p>
            <a:pPr algn="ctr"/>
            <a:r>
              <a:rPr lang="en-US" sz="1800" dirty="0">
                <a:effectLst/>
                <a:latin typeface="Arial" pitchFamily="34" charset="0"/>
                <a:cs typeface="Arial" pitchFamily="34" charset="0"/>
              </a:rPr>
              <a:t>Code Composer</a:t>
            </a:r>
          </a:p>
          <a:p>
            <a:pPr algn="ctr"/>
            <a:r>
              <a:rPr lang="en-US" sz="1800" dirty="0">
                <a:effectLst/>
                <a:latin typeface="Arial" pitchFamily="34" charset="0"/>
                <a:cs typeface="Arial" pitchFamily="34" charset="0"/>
              </a:rPr>
              <a:t>Studio</a:t>
            </a:r>
            <a:endParaRPr lang="en-US" sz="2400" dirty="0">
              <a:effectLst/>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30555666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F2837xD – Dual Core Block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2" y="608629"/>
            <a:ext cx="8301038" cy="6172200"/>
          </a:xfrm>
          <a:prstGeom prst="rect">
            <a:avLst/>
          </a:prstGeom>
        </p:spPr>
      </p:pic>
    </p:spTree>
    <p:extLst>
      <p:ext uri="{BB962C8B-B14F-4D97-AF65-F5344CB8AC3E}">
        <p14:creationId xmlns:p14="http://schemas.microsoft.com/office/powerpoint/2010/main" val="89064895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selected_powerpoint_bg_1_grey.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Outline</a:t>
            </a:r>
            <a:endParaRPr lang="en-US" dirty="0"/>
          </a:p>
        </p:txBody>
      </p:sp>
      <p:sp>
        <p:nvSpPr>
          <p:cNvPr id="3" name="Rectangle 2"/>
          <p:cNvSpPr/>
          <p:nvPr/>
        </p:nvSpPr>
        <p:spPr bwMode="auto">
          <a:xfrm>
            <a:off x="614149" y="3896032"/>
            <a:ext cx="7906755" cy="858848"/>
          </a:xfrm>
          <a:prstGeom prst="rect">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sp>
        <p:nvSpPr>
          <p:cNvPr id="4" name="TextBox 3"/>
          <p:cNvSpPr txBox="1"/>
          <p:nvPr>
            <p:custDataLst>
              <p:tags r:id="rId2"/>
            </p:custDataLst>
          </p:nvPr>
        </p:nvSpPr>
        <p:spPr>
          <a:xfrm>
            <a:off x="688507" y="756592"/>
            <a:ext cx="7745508" cy="5334794"/>
          </a:xfrm>
          <a:prstGeom prst="rect">
            <a:avLst/>
          </a:prstGeom>
          <a:noFill/>
        </p:spPr>
        <p:txBody>
          <a:bodyPr vert="horz" wrap="square" lIns="91440" tIns="45720" rIns="91440" bIns="45720" rtlCol="0" anchor="ctr" anchorCtr="0">
            <a:spAutoFit/>
          </a:bodyPr>
          <a:lstStyle/>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Workshop Introduction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Architectural Overview</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Programming </a:t>
            </a:r>
            <a:r>
              <a:rPr lang="en-US" dirty="0">
                <a:effectLst/>
                <a:latin typeface="Arial"/>
              </a:rPr>
              <a:t>Development </a:t>
            </a:r>
            <a:r>
              <a:rPr lang="en-US" dirty="0" smtClean="0">
                <a:effectLst/>
                <a:latin typeface="Arial"/>
              </a:rPr>
              <a:t>Environment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1: </a:t>
            </a:r>
            <a:r>
              <a:rPr lang="en-US" sz="2000" b="0" dirty="0" smtClean="0">
                <a:effectLst/>
                <a:latin typeface="Arial"/>
              </a:rPr>
              <a:t>Using Code </a:t>
            </a:r>
            <a:r>
              <a:rPr lang="en-US" sz="2000" b="0" dirty="0">
                <a:effectLst/>
                <a:latin typeface="Arial"/>
              </a:rPr>
              <a:t>Composer Studio with </a:t>
            </a:r>
            <a:r>
              <a:rPr lang="en-US" sz="2000" b="0" dirty="0" smtClean="0">
                <a:effectLst/>
                <a:latin typeface="Arial"/>
              </a:rPr>
              <a:t>the F2837xD</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Reset, Interrupts </a:t>
            </a:r>
            <a:r>
              <a:rPr lang="en-US" dirty="0">
                <a:effectLst/>
                <a:latin typeface="Arial"/>
              </a:rPr>
              <a:t>and System Initialization</a:t>
            </a: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Analog Subsystem</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2: </a:t>
            </a:r>
            <a:r>
              <a:rPr lang="en-US" sz="2000" b="0" dirty="0" smtClean="0">
                <a:effectLst/>
                <a:latin typeface="Arial"/>
              </a:rPr>
              <a:t>Configuring the ADC as a data acquisition system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Control Peripherals</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3: Generating a </a:t>
            </a:r>
            <a:r>
              <a:rPr lang="en-US" sz="2000" b="0" dirty="0" smtClean="0">
                <a:effectLst/>
                <a:latin typeface="Arial"/>
              </a:rPr>
              <a:t>PWM waveform</a:t>
            </a:r>
            <a:endParaRPr lang="en-US" sz="2000"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Inter-Processor </a:t>
            </a:r>
            <a:r>
              <a:rPr lang="en-US" dirty="0">
                <a:effectLst/>
                <a:latin typeface="Arial"/>
              </a:rPr>
              <a:t>Communications (IPC</a:t>
            </a:r>
            <a:r>
              <a:rPr lang="en-US" dirty="0" smtClean="0">
                <a:effectLst/>
                <a:latin typeface="Arial"/>
              </a:rPr>
              <a:t>)</a:t>
            </a:r>
          </a:p>
          <a:p>
            <a:pPr marL="800100" lvl="1" indent="-342900">
              <a:lnSpc>
                <a:spcPct val="100000"/>
              </a:lnSpc>
              <a:spcBef>
                <a:spcPts val="200"/>
              </a:spcBef>
              <a:spcAft>
                <a:spcPts val="200"/>
              </a:spcAft>
              <a:buClr>
                <a:schemeClr val="tx2"/>
              </a:buClr>
              <a:buSzPct val="75000"/>
              <a:buFont typeface="Wingdings"/>
              <a:buChar char=""/>
            </a:pPr>
            <a:r>
              <a:rPr lang="en-US" sz="2000" b="0" dirty="0">
                <a:effectLst/>
                <a:latin typeface="Arial"/>
              </a:rPr>
              <a:t>Lab </a:t>
            </a:r>
            <a:r>
              <a:rPr lang="en-US" sz="2000" b="0" dirty="0" smtClean="0">
                <a:effectLst/>
                <a:latin typeface="Arial"/>
              </a:rPr>
              <a:t>4: Data transfer using Inter-Processor Communications</a:t>
            </a:r>
            <a:endParaRPr lang="en-US" dirty="0">
              <a:effectLst/>
              <a:latin typeface="Arial"/>
            </a:endParaRPr>
          </a:p>
          <a:p>
            <a:pPr marL="342900" indent="-342900">
              <a:lnSpc>
                <a:spcPct val="100000"/>
              </a:lnSpc>
              <a:spcBef>
                <a:spcPts val="200"/>
              </a:spcBef>
              <a:spcAft>
                <a:spcPts val="200"/>
              </a:spcAft>
              <a:buClr>
                <a:schemeClr val="tx2"/>
              </a:buClr>
              <a:buSzPct val="75000"/>
              <a:buFont typeface="Wingdings"/>
              <a:buChar char=""/>
            </a:pPr>
            <a:r>
              <a:rPr lang="en-US" dirty="0" smtClean="0">
                <a:effectLst/>
                <a:latin typeface="Arial"/>
              </a:rPr>
              <a:t>Support Resources</a:t>
            </a:r>
          </a:p>
        </p:txBody>
      </p:sp>
      <p:grpSp>
        <p:nvGrpSpPr>
          <p:cNvPr id="9" name="Group 13"/>
          <p:cNvGrpSpPr>
            <a:grpSpLocks/>
          </p:cNvGrpSpPr>
          <p:nvPr/>
        </p:nvGrpSpPr>
        <p:grpSpPr bwMode="auto">
          <a:xfrm>
            <a:off x="-7938" y="6323013"/>
            <a:ext cx="8815388" cy="466725"/>
            <a:chOff x="-7620" y="6323077"/>
            <a:chExt cx="8814816" cy="466344"/>
          </a:xfrm>
        </p:grpSpPr>
        <p:cxnSp>
          <p:nvCxnSpPr>
            <p:cNvPr id="10" name="Straight Connector 9"/>
            <p:cNvCxnSpPr/>
            <p:nvPr userDrawn="1"/>
          </p:nvCxnSpPr>
          <p:spPr>
            <a:xfrm>
              <a:off x="-7620" y="6789421"/>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Straight Connector 10"/>
            <p:cNvCxnSpPr/>
            <p:nvPr userDrawn="1"/>
          </p:nvCxnSpPr>
          <p:spPr>
            <a:xfrm>
              <a:off x="-7620" y="6324663"/>
              <a:ext cx="881481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userDrawn="1"/>
          </p:nvCxnSpPr>
          <p:spPr>
            <a:xfrm rot="16200000">
              <a:off x="8570849" y="6556249"/>
              <a:ext cx="466344" cy="0"/>
            </a:xfrm>
            <a:prstGeom prst="line">
              <a:avLst/>
            </a:prstGeom>
          </p:spPr>
          <p:style>
            <a:lnRef idx="1">
              <a:schemeClr val="accent2"/>
            </a:lnRef>
            <a:fillRef idx="0">
              <a:schemeClr val="accent2"/>
            </a:fillRef>
            <a:effectRef idx="0">
              <a:schemeClr val="accent2"/>
            </a:effectRef>
            <a:fontRef idx="minor">
              <a:schemeClr val="tx1"/>
            </a:fontRef>
          </p:style>
        </p:cxnSp>
      </p:grpSp>
      <p:pic>
        <p:nvPicPr>
          <p:cNvPr id="13" name="Picture 25" descr="ti_logo_powerpoint_1_line.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75438" y="6440488"/>
            <a:ext cx="1874837"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07216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8" name="Rectangle 4"/>
          <p:cNvSpPr>
            <a:spLocks noGrp="1" noChangeArrowheads="1"/>
          </p:cNvSpPr>
          <p:nvPr>
            <p:ph type="title"/>
          </p:nvPr>
        </p:nvSpPr>
        <p:spPr/>
        <p:txBody>
          <a:bodyPr>
            <a:normAutofit/>
          </a:bodyPr>
          <a:lstStyle/>
          <a:p>
            <a:r>
              <a:rPr lang="en-US" dirty="0" err="1"/>
              <a:t>ePWM</a:t>
            </a:r>
            <a:r>
              <a:rPr lang="en-US" dirty="0"/>
              <a:t> Module Signals and Connections</a:t>
            </a:r>
          </a:p>
        </p:txBody>
      </p:sp>
      <p:sp>
        <p:nvSpPr>
          <p:cNvPr id="364551" name="AutoShape 7"/>
          <p:cNvSpPr>
            <a:spLocks noChangeArrowheads="1"/>
          </p:cNvSpPr>
          <p:nvPr/>
        </p:nvSpPr>
        <p:spPr bwMode="auto">
          <a:xfrm flipH="1">
            <a:off x="3722688" y="5705475"/>
            <a:ext cx="1671637" cy="692150"/>
          </a:xfrm>
          <a:prstGeom prst="flowChartDocumen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52" name="Rectangle 8"/>
          <p:cNvSpPr>
            <a:spLocks noChangeArrowheads="1"/>
          </p:cNvSpPr>
          <p:nvPr/>
        </p:nvSpPr>
        <p:spPr bwMode="auto">
          <a:xfrm>
            <a:off x="3724275" y="2214563"/>
            <a:ext cx="1670050" cy="30353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57" name="Text Box 13"/>
          <p:cNvSpPr txBox="1">
            <a:spLocks noChangeArrowheads="1"/>
          </p:cNvSpPr>
          <p:nvPr/>
        </p:nvSpPr>
        <p:spPr bwMode="auto">
          <a:xfrm>
            <a:off x="3835400" y="3462338"/>
            <a:ext cx="1449388" cy="433387"/>
          </a:xfrm>
          <a:prstGeom prst="rect">
            <a:avLst/>
          </a:prstGeom>
          <a:noFill/>
          <a:ln w="12700">
            <a:noFill/>
            <a:miter lim="800000"/>
            <a:headEnd type="none" w="sm" len="sm"/>
            <a:tailEnd type="none" w="sm" len="sm"/>
          </a:ln>
          <a:effectLst/>
        </p:spPr>
        <p:txBody>
          <a:bodyPr wrap="none">
            <a:spAutoFit/>
          </a:bodyPr>
          <a:lstStyle/>
          <a:p>
            <a:r>
              <a:rPr lang="en-US">
                <a:effectLst/>
                <a:latin typeface="Arial" charset="0"/>
              </a:rPr>
              <a:t>ePWMx</a:t>
            </a:r>
          </a:p>
        </p:txBody>
      </p:sp>
      <p:sp>
        <p:nvSpPr>
          <p:cNvPr id="364559" name="Text Box 15"/>
          <p:cNvSpPr txBox="1">
            <a:spLocks noChangeArrowheads="1"/>
          </p:cNvSpPr>
          <p:nvPr/>
        </p:nvSpPr>
        <p:spPr bwMode="auto">
          <a:xfrm>
            <a:off x="3884613" y="5773738"/>
            <a:ext cx="1347787" cy="336550"/>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ePWMx</a:t>
            </a:r>
            <a:r>
              <a:rPr lang="en-US" sz="1800">
                <a:effectLst/>
                <a:latin typeface="Arial" charset="0"/>
              </a:rPr>
              <a:t>+1</a:t>
            </a:r>
          </a:p>
        </p:txBody>
      </p:sp>
      <p:sp>
        <p:nvSpPr>
          <p:cNvPr id="364560" name="Text Box 16"/>
          <p:cNvSpPr txBox="1">
            <a:spLocks noChangeArrowheads="1"/>
          </p:cNvSpPr>
          <p:nvPr/>
        </p:nvSpPr>
        <p:spPr bwMode="auto">
          <a:xfrm>
            <a:off x="3778250" y="2257425"/>
            <a:ext cx="154781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EPWMxSYNCI</a:t>
            </a:r>
          </a:p>
        </p:txBody>
      </p:sp>
      <p:sp>
        <p:nvSpPr>
          <p:cNvPr id="364561" name="Text Box 17"/>
          <p:cNvSpPr txBox="1">
            <a:spLocks noChangeArrowheads="1"/>
          </p:cNvSpPr>
          <p:nvPr/>
        </p:nvSpPr>
        <p:spPr bwMode="auto">
          <a:xfrm>
            <a:off x="3727450" y="4922838"/>
            <a:ext cx="1649413"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EPWMxSYNCO</a:t>
            </a:r>
          </a:p>
        </p:txBody>
      </p:sp>
      <p:sp>
        <p:nvSpPr>
          <p:cNvPr id="364562" name="Line 18"/>
          <p:cNvSpPr>
            <a:spLocks noChangeShapeType="1"/>
          </p:cNvSpPr>
          <p:nvPr/>
        </p:nvSpPr>
        <p:spPr bwMode="auto">
          <a:xfrm>
            <a:off x="4552950" y="1758950"/>
            <a:ext cx="0" cy="442913"/>
          </a:xfrm>
          <a:prstGeom prst="line">
            <a:avLst/>
          </a:prstGeom>
          <a:noFill/>
          <a:ln w="38100">
            <a:solidFill>
              <a:schemeClr val="tx1"/>
            </a:solidFill>
            <a:round/>
            <a:headEnd type="none" w="sm" len="sm"/>
            <a:tailEnd type="triangle" w="med" len="med"/>
          </a:ln>
          <a:effectLst/>
        </p:spPr>
        <p:txBody>
          <a:bodyPr/>
          <a:lstStyle/>
          <a:p>
            <a:endParaRPr lang="en-US">
              <a:effectLst/>
            </a:endParaRPr>
          </a:p>
        </p:txBody>
      </p:sp>
      <p:sp>
        <p:nvSpPr>
          <p:cNvPr id="364563" name="Line 19"/>
          <p:cNvSpPr>
            <a:spLocks noChangeShapeType="1"/>
          </p:cNvSpPr>
          <p:nvPr/>
        </p:nvSpPr>
        <p:spPr bwMode="auto">
          <a:xfrm>
            <a:off x="4552950" y="5262563"/>
            <a:ext cx="0" cy="442912"/>
          </a:xfrm>
          <a:prstGeom prst="line">
            <a:avLst/>
          </a:prstGeom>
          <a:noFill/>
          <a:ln w="38100">
            <a:solidFill>
              <a:schemeClr val="tx1"/>
            </a:solidFill>
            <a:round/>
            <a:headEnd type="none" w="sm" len="sm"/>
            <a:tailEnd type="triangle" w="med" len="med"/>
          </a:ln>
          <a:effectLst/>
        </p:spPr>
        <p:txBody>
          <a:bodyPr/>
          <a:lstStyle/>
          <a:p>
            <a:endParaRPr lang="en-US">
              <a:effectLst/>
            </a:endParaRPr>
          </a:p>
        </p:txBody>
      </p:sp>
      <p:grpSp>
        <p:nvGrpSpPr>
          <p:cNvPr id="364619" name="Group 75"/>
          <p:cNvGrpSpPr>
            <a:grpSpLocks/>
          </p:cNvGrpSpPr>
          <p:nvPr/>
        </p:nvGrpSpPr>
        <p:grpSpPr bwMode="auto">
          <a:xfrm>
            <a:off x="5397500" y="2205038"/>
            <a:ext cx="2671763" cy="920750"/>
            <a:chOff x="5404" y="2632"/>
            <a:chExt cx="1683" cy="580"/>
          </a:xfrm>
        </p:grpSpPr>
        <p:sp>
          <p:nvSpPr>
            <p:cNvPr id="364564" name="Rectangle 20"/>
            <p:cNvSpPr>
              <a:spLocks noChangeArrowheads="1"/>
            </p:cNvSpPr>
            <p:nvPr/>
          </p:nvSpPr>
          <p:spPr bwMode="auto">
            <a:xfrm>
              <a:off x="6513" y="2687"/>
              <a:ext cx="574" cy="5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76" name="Text Box 32"/>
            <p:cNvSpPr txBox="1">
              <a:spLocks noChangeArrowheads="1"/>
            </p:cNvSpPr>
            <p:nvPr/>
          </p:nvSpPr>
          <p:spPr bwMode="auto">
            <a:xfrm>
              <a:off x="6586" y="2760"/>
              <a:ext cx="450" cy="417"/>
            </a:xfrm>
            <a:prstGeom prst="rect">
              <a:avLst/>
            </a:prstGeom>
            <a:noFill/>
            <a:ln w="12700">
              <a:noFill/>
              <a:miter lim="800000"/>
              <a:headEnd type="none" w="sm" len="sm"/>
              <a:tailEnd type="none" w="sm" len="sm"/>
            </a:ln>
            <a:effectLst/>
          </p:spPr>
          <p:txBody>
            <a:bodyPr wrap="none">
              <a:spAutoFit/>
            </a:bodyPr>
            <a:lstStyle/>
            <a:p>
              <a:pPr>
                <a:spcBef>
                  <a:spcPts val="600"/>
                </a:spcBef>
              </a:pPr>
              <a:r>
                <a:rPr lang="en-US" sz="2000" dirty="0" smtClean="0">
                  <a:effectLst/>
                  <a:latin typeface="Arial" charset="0"/>
                </a:rPr>
                <a:t>PIE</a:t>
              </a:r>
            </a:p>
            <a:p>
              <a:pPr>
                <a:spcBef>
                  <a:spcPts val="600"/>
                </a:spcBef>
              </a:pPr>
              <a:r>
                <a:rPr lang="en-US" sz="2000" dirty="0" smtClean="0">
                  <a:effectLst/>
                  <a:latin typeface="Arial" charset="0"/>
                </a:rPr>
                <a:t>CLA</a:t>
              </a:r>
              <a:endParaRPr lang="en-US" sz="2000" dirty="0">
                <a:effectLst/>
                <a:latin typeface="Arial" charset="0"/>
              </a:endParaRPr>
            </a:p>
          </p:txBody>
        </p:sp>
        <p:sp>
          <p:nvSpPr>
            <p:cNvPr id="364578" name="Line 34"/>
            <p:cNvSpPr>
              <a:spLocks noChangeShapeType="1"/>
            </p:cNvSpPr>
            <p:nvPr/>
          </p:nvSpPr>
          <p:spPr bwMode="auto">
            <a:xfrm flipH="1">
              <a:off x="5404" y="2821"/>
              <a:ext cx="1105" cy="0"/>
            </a:xfrm>
            <a:prstGeom prst="line">
              <a:avLst/>
            </a:prstGeom>
            <a:noFill/>
            <a:ln w="19050">
              <a:solidFill>
                <a:schemeClr val="tx1"/>
              </a:solidFill>
              <a:round/>
              <a:headEnd type="triangle" w="med" len="med"/>
              <a:tailEnd/>
            </a:ln>
            <a:effectLst/>
          </p:spPr>
          <p:txBody>
            <a:bodyPr/>
            <a:lstStyle/>
            <a:p>
              <a:endParaRPr lang="en-US">
                <a:effectLst/>
              </a:endParaRPr>
            </a:p>
          </p:txBody>
        </p:sp>
        <p:sp>
          <p:nvSpPr>
            <p:cNvPr id="364579" name="Line 35"/>
            <p:cNvSpPr>
              <a:spLocks noChangeShapeType="1"/>
            </p:cNvSpPr>
            <p:nvPr/>
          </p:nvSpPr>
          <p:spPr bwMode="auto">
            <a:xfrm flipH="1">
              <a:off x="5404" y="3074"/>
              <a:ext cx="1105" cy="0"/>
            </a:xfrm>
            <a:prstGeom prst="line">
              <a:avLst/>
            </a:prstGeom>
            <a:noFill/>
            <a:ln w="19050">
              <a:solidFill>
                <a:schemeClr val="tx1"/>
              </a:solidFill>
              <a:round/>
              <a:headEnd type="triangle" w="med" len="med"/>
              <a:tailEnd/>
            </a:ln>
            <a:effectLst/>
          </p:spPr>
          <p:txBody>
            <a:bodyPr/>
            <a:lstStyle/>
            <a:p>
              <a:endParaRPr lang="en-US">
                <a:effectLst/>
              </a:endParaRPr>
            </a:p>
          </p:txBody>
        </p:sp>
        <p:sp>
          <p:nvSpPr>
            <p:cNvPr id="364580" name="Text Box 36"/>
            <p:cNvSpPr txBox="1">
              <a:spLocks noChangeArrowheads="1"/>
            </p:cNvSpPr>
            <p:nvPr/>
          </p:nvSpPr>
          <p:spPr bwMode="auto">
            <a:xfrm>
              <a:off x="5653" y="2887"/>
              <a:ext cx="791"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EPWMxINT</a:t>
              </a:r>
            </a:p>
          </p:txBody>
        </p:sp>
        <p:sp>
          <p:nvSpPr>
            <p:cNvPr id="364581" name="Text Box 37"/>
            <p:cNvSpPr txBox="1">
              <a:spLocks noChangeArrowheads="1"/>
            </p:cNvSpPr>
            <p:nvPr/>
          </p:nvSpPr>
          <p:spPr bwMode="auto">
            <a:xfrm>
              <a:off x="5497" y="2632"/>
              <a:ext cx="947"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EPWMxTZINT</a:t>
              </a:r>
            </a:p>
          </p:txBody>
        </p:sp>
      </p:grpSp>
      <p:sp>
        <p:nvSpPr>
          <p:cNvPr id="364586" name="AutoShape 42"/>
          <p:cNvSpPr>
            <a:spLocks noChangeArrowheads="1"/>
          </p:cNvSpPr>
          <p:nvPr/>
        </p:nvSpPr>
        <p:spPr bwMode="auto">
          <a:xfrm flipV="1">
            <a:off x="3725863" y="1066800"/>
            <a:ext cx="1671637" cy="692150"/>
          </a:xfrm>
          <a:prstGeom prst="flowChartDocumen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58" name="Text Box 14"/>
          <p:cNvSpPr txBox="1">
            <a:spLocks noChangeArrowheads="1"/>
          </p:cNvSpPr>
          <p:nvPr/>
        </p:nvSpPr>
        <p:spPr bwMode="auto">
          <a:xfrm>
            <a:off x="3916363" y="1411288"/>
            <a:ext cx="1290637" cy="336550"/>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ePWMx</a:t>
            </a:r>
            <a:r>
              <a:rPr lang="en-US" sz="1800">
                <a:effectLst/>
                <a:latin typeface="Arial" charset="0"/>
              </a:rPr>
              <a:t>-1</a:t>
            </a:r>
          </a:p>
        </p:txBody>
      </p:sp>
      <p:grpSp>
        <p:nvGrpSpPr>
          <p:cNvPr id="364620" name="Group 76"/>
          <p:cNvGrpSpPr>
            <a:grpSpLocks/>
          </p:cNvGrpSpPr>
          <p:nvPr/>
        </p:nvGrpSpPr>
        <p:grpSpPr bwMode="auto">
          <a:xfrm>
            <a:off x="5397500" y="4241800"/>
            <a:ext cx="2671763" cy="930275"/>
            <a:chOff x="3683" y="3486"/>
            <a:chExt cx="1683" cy="586"/>
          </a:xfrm>
        </p:grpSpPr>
        <p:sp>
          <p:nvSpPr>
            <p:cNvPr id="364587" name="Line 43"/>
            <p:cNvSpPr>
              <a:spLocks noChangeShapeType="1"/>
            </p:cNvSpPr>
            <p:nvPr/>
          </p:nvSpPr>
          <p:spPr bwMode="auto">
            <a:xfrm>
              <a:off x="3683" y="3675"/>
              <a:ext cx="1105" cy="0"/>
            </a:xfrm>
            <a:prstGeom prst="line">
              <a:avLst/>
            </a:prstGeom>
            <a:noFill/>
            <a:ln w="19050">
              <a:solidFill>
                <a:schemeClr val="tx1"/>
              </a:solidFill>
              <a:round/>
              <a:headEnd/>
              <a:tailEnd type="triangle" w="med" len="med"/>
            </a:ln>
            <a:effectLst/>
          </p:spPr>
          <p:txBody>
            <a:bodyPr/>
            <a:lstStyle/>
            <a:p>
              <a:endParaRPr lang="en-US">
                <a:effectLst/>
              </a:endParaRPr>
            </a:p>
          </p:txBody>
        </p:sp>
        <p:sp>
          <p:nvSpPr>
            <p:cNvPr id="364588" name="Line 44"/>
            <p:cNvSpPr>
              <a:spLocks noChangeShapeType="1"/>
            </p:cNvSpPr>
            <p:nvPr/>
          </p:nvSpPr>
          <p:spPr bwMode="auto">
            <a:xfrm>
              <a:off x="3683" y="3928"/>
              <a:ext cx="1105" cy="0"/>
            </a:xfrm>
            <a:prstGeom prst="line">
              <a:avLst/>
            </a:prstGeom>
            <a:noFill/>
            <a:ln w="19050">
              <a:solidFill>
                <a:schemeClr val="tx1"/>
              </a:solidFill>
              <a:round/>
              <a:headEnd/>
              <a:tailEnd type="triangle" w="med" len="med"/>
            </a:ln>
            <a:effectLst/>
          </p:spPr>
          <p:txBody>
            <a:bodyPr/>
            <a:lstStyle/>
            <a:p>
              <a:endParaRPr lang="en-US">
                <a:effectLst/>
              </a:endParaRPr>
            </a:p>
          </p:txBody>
        </p:sp>
        <p:sp>
          <p:nvSpPr>
            <p:cNvPr id="364589" name="Text Box 45"/>
            <p:cNvSpPr txBox="1">
              <a:spLocks noChangeArrowheads="1"/>
            </p:cNvSpPr>
            <p:nvPr/>
          </p:nvSpPr>
          <p:spPr bwMode="auto">
            <a:xfrm>
              <a:off x="3776" y="3741"/>
              <a:ext cx="954"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EPWMxSOCB</a:t>
              </a:r>
            </a:p>
          </p:txBody>
        </p:sp>
        <p:sp>
          <p:nvSpPr>
            <p:cNvPr id="364590" name="Text Box 46"/>
            <p:cNvSpPr txBox="1">
              <a:spLocks noChangeArrowheads="1"/>
            </p:cNvSpPr>
            <p:nvPr/>
          </p:nvSpPr>
          <p:spPr bwMode="auto">
            <a:xfrm>
              <a:off x="3776" y="3486"/>
              <a:ext cx="954"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EPWMxSOCA</a:t>
              </a:r>
            </a:p>
          </p:txBody>
        </p:sp>
        <p:sp>
          <p:nvSpPr>
            <p:cNvPr id="364591" name="Rectangle 47"/>
            <p:cNvSpPr>
              <a:spLocks noChangeArrowheads="1"/>
            </p:cNvSpPr>
            <p:nvPr/>
          </p:nvSpPr>
          <p:spPr bwMode="auto">
            <a:xfrm>
              <a:off x="4792" y="3547"/>
              <a:ext cx="574" cy="525"/>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75" name="Text Box 31"/>
            <p:cNvSpPr txBox="1">
              <a:spLocks noChangeArrowheads="1"/>
            </p:cNvSpPr>
            <p:nvPr/>
          </p:nvSpPr>
          <p:spPr bwMode="auto">
            <a:xfrm>
              <a:off x="4850" y="3710"/>
              <a:ext cx="464" cy="212"/>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ADC</a:t>
              </a:r>
            </a:p>
          </p:txBody>
        </p:sp>
      </p:grpSp>
      <p:grpSp>
        <p:nvGrpSpPr>
          <p:cNvPr id="364622" name="Group 78"/>
          <p:cNvGrpSpPr>
            <a:grpSpLocks/>
          </p:cNvGrpSpPr>
          <p:nvPr/>
        </p:nvGrpSpPr>
        <p:grpSpPr bwMode="auto">
          <a:xfrm>
            <a:off x="1025525" y="4487861"/>
            <a:ext cx="2692400" cy="685799"/>
            <a:chOff x="652" y="1395"/>
            <a:chExt cx="1696" cy="432"/>
          </a:xfrm>
        </p:grpSpPr>
        <p:sp>
          <p:nvSpPr>
            <p:cNvPr id="364592" name="Rectangle 48"/>
            <p:cNvSpPr>
              <a:spLocks noChangeArrowheads="1"/>
            </p:cNvSpPr>
            <p:nvPr/>
          </p:nvSpPr>
          <p:spPr bwMode="auto">
            <a:xfrm>
              <a:off x="667" y="1395"/>
              <a:ext cx="574" cy="429"/>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577" name="Text Box 33"/>
            <p:cNvSpPr txBox="1">
              <a:spLocks noChangeArrowheads="1"/>
            </p:cNvSpPr>
            <p:nvPr/>
          </p:nvSpPr>
          <p:spPr bwMode="auto">
            <a:xfrm>
              <a:off x="652" y="1410"/>
              <a:ext cx="601" cy="417"/>
            </a:xfrm>
            <a:prstGeom prst="rect">
              <a:avLst/>
            </a:prstGeom>
            <a:noFill/>
            <a:ln w="12700">
              <a:noFill/>
              <a:miter lim="800000"/>
              <a:headEnd type="none" w="sm" len="sm"/>
              <a:tailEnd type="none" w="sm" len="sm"/>
            </a:ln>
            <a:effectLst/>
          </p:spPr>
          <p:txBody>
            <a:bodyPr wrap="none">
              <a:spAutoFit/>
            </a:bodyPr>
            <a:lstStyle/>
            <a:p>
              <a:pPr algn="ctr">
                <a:spcBef>
                  <a:spcPts val="600"/>
                </a:spcBef>
              </a:pPr>
              <a:r>
                <a:rPr lang="en-US" sz="2000" dirty="0" err="1" smtClean="0">
                  <a:effectLst/>
                  <a:latin typeface="Arial" charset="0"/>
                </a:rPr>
                <a:t>ePWM</a:t>
              </a:r>
              <a:endParaRPr lang="en-US" sz="2000" dirty="0" smtClean="0">
                <a:effectLst/>
                <a:latin typeface="Arial" charset="0"/>
              </a:endParaRPr>
            </a:p>
            <a:p>
              <a:pPr algn="ctr">
                <a:spcBef>
                  <a:spcPts val="600"/>
                </a:spcBef>
              </a:pPr>
              <a:r>
                <a:rPr lang="en-US" sz="2000" dirty="0" smtClean="0">
                  <a:effectLst/>
                  <a:latin typeface="Arial" charset="0"/>
                </a:rPr>
                <a:t>X-Bar</a:t>
              </a:r>
              <a:endParaRPr lang="en-US" sz="2000" dirty="0">
                <a:effectLst/>
                <a:latin typeface="Arial" charset="0"/>
              </a:endParaRPr>
            </a:p>
          </p:txBody>
        </p:sp>
        <p:sp>
          <p:nvSpPr>
            <p:cNvPr id="364593" name="Line 49"/>
            <p:cNvSpPr>
              <a:spLocks noChangeShapeType="1"/>
            </p:cNvSpPr>
            <p:nvPr/>
          </p:nvSpPr>
          <p:spPr bwMode="auto">
            <a:xfrm>
              <a:off x="1243" y="1616"/>
              <a:ext cx="1105" cy="0"/>
            </a:xfrm>
            <a:prstGeom prst="line">
              <a:avLst/>
            </a:prstGeom>
            <a:noFill/>
            <a:ln w="57150">
              <a:solidFill>
                <a:schemeClr val="tx1"/>
              </a:solidFill>
              <a:round/>
              <a:headEnd/>
              <a:tailEnd type="triangle" w="med" len="med"/>
            </a:ln>
            <a:effectLst/>
          </p:spPr>
          <p:txBody>
            <a:bodyPr/>
            <a:lstStyle/>
            <a:p>
              <a:endParaRPr lang="en-US">
                <a:effectLst/>
              </a:endParaRPr>
            </a:p>
          </p:txBody>
        </p:sp>
      </p:grpSp>
      <p:grpSp>
        <p:nvGrpSpPr>
          <p:cNvPr id="364627" name="Group 83"/>
          <p:cNvGrpSpPr>
            <a:grpSpLocks/>
          </p:cNvGrpSpPr>
          <p:nvPr/>
        </p:nvGrpSpPr>
        <p:grpSpPr bwMode="auto">
          <a:xfrm>
            <a:off x="758826" y="3206750"/>
            <a:ext cx="2963863" cy="1165225"/>
            <a:chOff x="478" y="2020"/>
            <a:chExt cx="1867" cy="734"/>
          </a:xfrm>
        </p:grpSpPr>
        <p:grpSp>
          <p:nvGrpSpPr>
            <p:cNvPr id="364626" name="Group 82"/>
            <p:cNvGrpSpPr>
              <a:grpSpLocks/>
            </p:cNvGrpSpPr>
            <p:nvPr/>
          </p:nvGrpSpPr>
          <p:grpSpPr bwMode="auto">
            <a:xfrm>
              <a:off x="1096" y="2182"/>
              <a:ext cx="1249" cy="478"/>
              <a:chOff x="1096" y="2182"/>
              <a:chExt cx="1249" cy="478"/>
            </a:xfrm>
          </p:grpSpPr>
          <p:sp>
            <p:nvSpPr>
              <p:cNvPr id="364595" name="Line 51"/>
              <p:cNvSpPr>
                <a:spLocks noChangeShapeType="1"/>
              </p:cNvSpPr>
              <p:nvPr/>
            </p:nvSpPr>
            <p:spPr bwMode="auto">
              <a:xfrm>
                <a:off x="1096" y="2182"/>
                <a:ext cx="1244" cy="0"/>
              </a:xfrm>
              <a:prstGeom prst="line">
                <a:avLst/>
              </a:prstGeom>
              <a:noFill/>
              <a:ln w="19050">
                <a:solidFill>
                  <a:schemeClr val="tx1"/>
                </a:solidFill>
                <a:round/>
                <a:headEnd/>
                <a:tailEnd type="triangle" w="med" len="med"/>
              </a:ln>
              <a:effectLst/>
            </p:spPr>
            <p:txBody>
              <a:bodyPr/>
              <a:lstStyle/>
              <a:p>
                <a:endParaRPr lang="en-US">
                  <a:effectLst/>
                </a:endParaRPr>
              </a:p>
            </p:txBody>
          </p:sp>
          <p:sp>
            <p:nvSpPr>
              <p:cNvPr id="364596" name="Line 52"/>
              <p:cNvSpPr>
                <a:spLocks noChangeShapeType="1"/>
              </p:cNvSpPr>
              <p:nvPr/>
            </p:nvSpPr>
            <p:spPr bwMode="auto">
              <a:xfrm>
                <a:off x="1098" y="2421"/>
                <a:ext cx="1245" cy="0"/>
              </a:xfrm>
              <a:prstGeom prst="line">
                <a:avLst/>
              </a:prstGeom>
              <a:noFill/>
              <a:ln w="19050">
                <a:solidFill>
                  <a:schemeClr val="tx1"/>
                </a:solidFill>
                <a:round/>
                <a:headEnd/>
                <a:tailEnd type="triangle" w="med" len="med"/>
              </a:ln>
              <a:effectLst/>
            </p:spPr>
            <p:txBody>
              <a:bodyPr/>
              <a:lstStyle/>
              <a:p>
                <a:endParaRPr lang="en-US">
                  <a:effectLst/>
                </a:endParaRPr>
              </a:p>
            </p:txBody>
          </p:sp>
          <p:sp>
            <p:nvSpPr>
              <p:cNvPr id="364597" name="Line 53"/>
              <p:cNvSpPr>
                <a:spLocks noChangeShapeType="1"/>
              </p:cNvSpPr>
              <p:nvPr/>
            </p:nvSpPr>
            <p:spPr bwMode="auto">
              <a:xfrm>
                <a:off x="1101" y="2660"/>
                <a:ext cx="1244" cy="0"/>
              </a:xfrm>
              <a:prstGeom prst="line">
                <a:avLst/>
              </a:prstGeom>
              <a:noFill/>
              <a:ln w="19050">
                <a:solidFill>
                  <a:schemeClr val="tx1"/>
                </a:solidFill>
                <a:round/>
                <a:headEnd/>
                <a:tailEnd type="triangle" w="med" len="med"/>
              </a:ln>
              <a:effectLst/>
            </p:spPr>
            <p:txBody>
              <a:bodyPr/>
              <a:lstStyle/>
              <a:p>
                <a:endParaRPr lang="en-US">
                  <a:effectLst/>
                </a:endParaRPr>
              </a:p>
            </p:txBody>
          </p:sp>
        </p:grpSp>
        <p:sp>
          <p:nvSpPr>
            <p:cNvPr id="364598" name="Text Box 54"/>
            <p:cNvSpPr txBox="1">
              <a:spLocks noChangeArrowheads="1"/>
            </p:cNvSpPr>
            <p:nvPr/>
          </p:nvSpPr>
          <p:spPr bwMode="auto">
            <a:xfrm>
              <a:off x="1089" y="2499"/>
              <a:ext cx="1118"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EMUSTOP – TZ6</a:t>
              </a:r>
            </a:p>
          </p:txBody>
        </p:sp>
        <p:sp>
          <p:nvSpPr>
            <p:cNvPr id="364599" name="Text Box 55"/>
            <p:cNvSpPr txBox="1">
              <a:spLocks noChangeArrowheads="1"/>
            </p:cNvSpPr>
            <p:nvPr/>
          </p:nvSpPr>
          <p:spPr bwMode="auto">
            <a:xfrm>
              <a:off x="1089" y="2257"/>
              <a:ext cx="1224"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CLOCKFAIL – TZ5</a:t>
              </a:r>
            </a:p>
          </p:txBody>
        </p:sp>
        <p:sp>
          <p:nvSpPr>
            <p:cNvPr id="364600" name="Text Box 56"/>
            <p:cNvSpPr txBox="1">
              <a:spLocks noChangeArrowheads="1"/>
            </p:cNvSpPr>
            <p:nvPr/>
          </p:nvSpPr>
          <p:spPr bwMode="auto">
            <a:xfrm>
              <a:off x="1095" y="2020"/>
              <a:ext cx="1120" cy="182"/>
            </a:xfrm>
            <a:prstGeom prst="rect">
              <a:avLst/>
            </a:prstGeom>
            <a:noFill/>
            <a:ln w="12700">
              <a:noFill/>
              <a:miter lim="800000"/>
              <a:headEnd type="none" w="sm" len="sm"/>
              <a:tailEnd type="none" w="sm" len="sm"/>
            </a:ln>
            <a:effectLst/>
          </p:spPr>
          <p:txBody>
            <a:bodyPr wrap="none">
              <a:spAutoFit/>
            </a:bodyPr>
            <a:lstStyle/>
            <a:p>
              <a:r>
                <a:rPr lang="en-US" sz="1600" dirty="0" smtClean="0">
                  <a:effectLst/>
                  <a:latin typeface="Arial" charset="0"/>
                </a:rPr>
                <a:t>EQEPERR </a:t>
              </a:r>
              <a:r>
                <a:rPr lang="en-US" sz="1600" dirty="0">
                  <a:effectLst/>
                  <a:latin typeface="Arial" charset="0"/>
                </a:rPr>
                <a:t>– TZ4</a:t>
              </a:r>
            </a:p>
          </p:txBody>
        </p:sp>
        <p:sp>
          <p:nvSpPr>
            <p:cNvPr id="364605" name="Text Box 61"/>
            <p:cNvSpPr txBox="1">
              <a:spLocks noChangeArrowheads="1"/>
            </p:cNvSpPr>
            <p:nvPr/>
          </p:nvSpPr>
          <p:spPr bwMode="auto">
            <a:xfrm>
              <a:off x="760" y="2587"/>
              <a:ext cx="356" cy="167"/>
            </a:xfrm>
            <a:prstGeom prst="rect">
              <a:avLst/>
            </a:prstGeom>
            <a:noFill/>
            <a:ln w="12700">
              <a:noFill/>
              <a:miter lim="800000"/>
              <a:headEnd type="none" w="sm" len="sm"/>
              <a:tailEnd type="none" w="sm" len="sm"/>
            </a:ln>
            <a:effectLst/>
          </p:spPr>
          <p:txBody>
            <a:bodyPr wrap="none">
              <a:spAutoFit/>
            </a:bodyPr>
            <a:lstStyle/>
            <a:p>
              <a:pPr algn="r"/>
              <a:r>
                <a:rPr lang="en-US" sz="1400" b="0">
                  <a:effectLst/>
                  <a:latin typeface="Arial" charset="0"/>
                </a:rPr>
                <a:t>CPU</a:t>
              </a:r>
            </a:p>
          </p:txBody>
        </p:sp>
        <p:sp>
          <p:nvSpPr>
            <p:cNvPr id="364606" name="Text Box 62"/>
            <p:cNvSpPr txBox="1">
              <a:spLocks noChangeArrowheads="1"/>
            </p:cNvSpPr>
            <p:nvPr/>
          </p:nvSpPr>
          <p:spPr bwMode="auto">
            <a:xfrm>
              <a:off x="478" y="2348"/>
              <a:ext cx="638" cy="167"/>
            </a:xfrm>
            <a:prstGeom prst="rect">
              <a:avLst/>
            </a:prstGeom>
            <a:noFill/>
            <a:ln w="12700">
              <a:noFill/>
              <a:miter lim="800000"/>
              <a:headEnd type="none" w="sm" len="sm"/>
              <a:tailEnd type="none" w="sm" len="sm"/>
            </a:ln>
            <a:effectLst/>
          </p:spPr>
          <p:txBody>
            <a:bodyPr wrap="none">
              <a:spAutoFit/>
            </a:bodyPr>
            <a:lstStyle/>
            <a:p>
              <a:pPr algn="r"/>
              <a:r>
                <a:rPr lang="en-US" sz="1400" b="0">
                  <a:effectLst/>
                  <a:latin typeface="Arial" charset="0"/>
                </a:rPr>
                <a:t>SYSCTRL</a:t>
              </a:r>
            </a:p>
          </p:txBody>
        </p:sp>
        <p:sp>
          <p:nvSpPr>
            <p:cNvPr id="364607" name="Text Box 63"/>
            <p:cNvSpPr txBox="1">
              <a:spLocks noChangeArrowheads="1"/>
            </p:cNvSpPr>
            <p:nvPr/>
          </p:nvSpPr>
          <p:spPr bwMode="auto">
            <a:xfrm>
              <a:off x="698" y="2114"/>
              <a:ext cx="418" cy="167"/>
            </a:xfrm>
            <a:prstGeom prst="rect">
              <a:avLst/>
            </a:prstGeom>
            <a:noFill/>
            <a:ln w="12700">
              <a:noFill/>
              <a:miter lim="800000"/>
              <a:headEnd type="none" w="sm" len="sm"/>
              <a:tailEnd type="none" w="sm" len="sm"/>
            </a:ln>
            <a:effectLst/>
          </p:spPr>
          <p:txBody>
            <a:bodyPr wrap="none">
              <a:spAutoFit/>
            </a:bodyPr>
            <a:lstStyle/>
            <a:p>
              <a:pPr algn="r"/>
              <a:r>
                <a:rPr lang="en-US" sz="1400" b="0" dirty="0" err="1" smtClean="0">
                  <a:effectLst/>
                  <a:latin typeface="Arial" charset="0"/>
                </a:rPr>
                <a:t>eQEP</a:t>
              </a:r>
              <a:endParaRPr lang="en-US" sz="1400" b="0" dirty="0">
                <a:effectLst/>
                <a:latin typeface="Arial" charset="0"/>
              </a:endParaRPr>
            </a:p>
          </p:txBody>
        </p:sp>
      </p:grpSp>
      <p:grpSp>
        <p:nvGrpSpPr>
          <p:cNvPr id="364628" name="Group 84"/>
          <p:cNvGrpSpPr>
            <a:grpSpLocks/>
          </p:cNvGrpSpPr>
          <p:nvPr/>
        </p:nvGrpSpPr>
        <p:grpSpPr bwMode="auto">
          <a:xfrm>
            <a:off x="5394325" y="3216275"/>
            <a:ext cx="2670175" cy="900113"/>
            <a:chOff x="3398" y="2012"/>
            <a:chExt cx="1682" cy="567"/>
          </a:xfrm>
        </p:grpSpPr>
        <p:sp>
          <p:nvSpPr>
            <p:cNvPr id="364608" name="Rectangle 64"/>
            <p:cNvSpPr>
              <a:spLocks noChangeArrowheads="1"/>
            </p:cNvSpPr>
            <p:nvPr/>
          </p:nvSpPr>
          <p:spPr bwMode="auto">
            <a:xfrm>
              <a:off x="4506" y="2088"/>
              <a:ext cx="574" cy="491"/>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609" name="Line 65"/>
            <p:cNvSpPr>
              <a:spLocks noChangeShapeType="1"/>
            </p:cNvSpPr>
            <p:nvPr/>
          </p:nvSpPr>
          <p:spPr bwMode="auto">
            <a:xfrm>
              <a:off x="3399" y="2205"/>
              <a:ext cx="1105" cy="0"/>
            </a:xfrm>
            <a:prstGeom prst="line">
              <a:avLst/>
            </a:prstGeom>
            <a:noFill/>
            <a:ln w="19050">
              <a:solidFill>
                <a:schemeClr val="tx1"/>
              </a:solidFill>
              <a:round/>
              <a:headEnd type="none" w="sm" len="sm"/>
              <a:tailEnd type="triangle" w="med" len="med"/>
            </a:ln>
            <a:effectLst/>
          </p:spPr>
          <p:txBody>
            <a:bodyPr/>
            <a:lstStyle/>
            <a:p>
              <a:endParaRPr lang="en-US">
                <a:effectLst/>
              </a:endParaRPr>
            </a:p>
          </p:txBody>
        </p:sp>
        <p:sp>
          <p:nvSpPr>
            <p:cNvPr id="364610" name="Line 66"/>
            <p:cNvSpPr>
              <a:spLocks noChangeShapeType="1"/>
            </p:cNvSpPr>
            <p:nvPr/>
          </p:nvSpPr>
          <p:spPr bwMode="auto">
            <a:xfrm>
              <a:off x="3398" y="2476"/>
              <a:ext cx="1105" cy="0"/>
            </a:xfrm>
            <a:prstGeom prst="line">
              <a:avLst/>
            </a:prstGeom>
            <a:noFill/>
            <a:ln w="19050">
              <a:solidFill>
                <a:schemeClr val="tx1"/>
              </a:solidFill>
              <a:round/>
              <a:headEnd type="none" w="sm" len="sm"/>
              <a:tailEnd type="triangle" w="med" len="med"/>
            </a:ln>
            <a:effectLst/>
          </p:spPr>
          <p:txBody>
            <a:bodyPr/>
            <a:lstStyle/>
            <a:p>
              <a:endParaRPr lang="en-US">
                <a:effectLst/>
              </a:endParaRPr>
            </a:p>
          </p:txBody>
        </p:sp>
        <p:sp>
          <p:nvSpPr>
            <p:cNvPr id="364612" name="Text Box 68"/>
            <p:cNvSpPr txBox="1">
              <a:spLocks noChangeArrowheads="1"/>
            </p:cNvSpPr>
            <p:nvPr/>
          </p:nvSpPr>
          <p:spPr bwMode="auto">
            <a:xfrm>
              <a:off x="3611" y="2012"/>
              <a:ext cx="677"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EPWMxA</a:t>
              </a:r>
            </a:p>
          </p:txBody>
        </p:sp>
        <p:sp>
          <p:nvSpPr>
            <p:cNvPr id="364613" name="Text Box 69"/>
            <p:cNvSpPr txBox="1">
              <a:spLocks noChangeArrowheads="1"/>
            </p:cNvSpPr>
            <p:nvPr/>
          </p:nvSpPr>
          <p:spPr bwMode="auto">
            <a:xfrm>
              <a:off x="3611" y="2295"/>
              <a:ext cx="677" cy="181"/>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EPWMxB</a:t>
              </a:r>
            </a:p>
          </p:txBody>
        </p:sp>
        <p:sp>
          <p:nvSpPr>
            <p:cNvPr id="364615" name="Text Box 71"/>
            <p:cNvSpPr txBox="1">
              <a:spLocks noChangeArrowheads="1"/>
            </p:cNvSpPr>
            <p:nvPr/>
          </p:nvSpPr>
          <p:spPr bwMode="auto">
            <a:xfrm>
              <a:off x="4524" y="2130"/>
              <a:ext cx="515" cy="414"/>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2000">
                  <a:effectLst/>
                  <a:latin typeface="Arial" charset="0"/>
                </a:rPr>
                <a:t>GPIO</a:t>
              </a:r>
            </a:p>
            <a:p>
              <a:pPr algn="ctr">
                <a:spcBef>
                  <a:spcPct val="25000"/>
                </a:spcBef>
              </a:pPr>
              <a:r>
                <a:rPr lang="en-US" sz="2000">
                  <a:effectLst/>
                  <a:latin typeface="Arial" charset="0"/>
                </a:rPr>
                <a:t>MUX</a:t>
              </a:r>
            </a:p>
          </p:txBody>
        </p:sp>
      </p:grpSp>
      <p:grpSp>
        <p:nvGrpSpPr>
          <p:cNvPr id="364621" name="Group 77"/>
          <p:cNvGrpSpPr>
            <a:grpSpLocks/>
          </p:cNvGrpSpPr>
          <p:nvPr/>
        </p:nvGrpSpPr>
        <p:grpSpPr bwMode="auto">
          <a:xfrm>
            <a:off x="1044575" y="2330454"/>
            <a:ext cx="2676525" cy="733425"/>
            <a:chOff x="-93" y="3659"/>
            <a:chExt cx="1686" cy="462"/>
          </a:xfrm>
        </p:grpSpPr>
        <p:sp>
          <p:nvSpPr>
            <p:cNvPr id="364611" name="Line 67"/>
            <p:cNvSpPr>
              <a:spLocks noChangeShapeType="1"/>
            </p:cNvSpPr>
            <p:nvPr/>
          </p:nvSpPr>
          <p:spPr bwMode="auto">
            <a:xfrm>
              <a:off x="488" y="3887"/>
              <a:ext cx="1105" cy="0"/>
            </a:xfrm>
            <a:prstGeom prst="line">
              <a:avLst/>
            </a:prstGeom>
            <a:noFill/>
            <a:ln w="57150">
              <a:solidFill>
                <a:schemeClr val="tx1"/>
              </a:solidFill>
              <a:round/>
              <a:headEnd/>
              <a:tailEnd type="triangle" w="med" len="med"/>
            </a:ln>
            <a:effectLst/>
          </p:spPr>
          <p:txBody>
            <a:bodyPr/>
            <a:lstStyle/>
            <a:p>
              <a:endParaRPr lang="en-US">
                <a:effectLst/>
              </a:endParaRPr>
            </a:p>
          </p:txBody>
        </p:sp>
        <p:sp>
          <p:nvSpPr>
            <p:cNvPr id="364616" name="Rectangle 72"/>
            <p:cNvSpPr>
              <a:spLocks noChangeArrowheads="1"/>
            </p:cNvSpPr>
            <p:nvPr/>
          </p:nvSpPr>
          <p:spPr bwMode="auto">
            <a:xfrm>
              <a:off x="-84" y="3659"/>
              <a:ext cx="574" cy="462"/>
            </a:xfrm>
            <a:prstGeom prst="rect">
              <a:avLst/>
            </a:prstGeom>
            <a:solidFill>
              <a:schemeClr val="accent2"/>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364617" name="Text Box 73"/>
            <p:cNvSpPr txBox="1">
              <a:spLocks noChangeArrowheads="1"/>
            </p:cNvSpPr>
            <p:nvPr/>
          </p:nvSpPr>
          <p:spPr bwMode="auto">
            <a:xfrm>
              <a:off x="-93" y="3696"/>
              <a:ext cx="602" cy="417"/>
            </a:xfrm>
            <a:prstGeom prst="rect">
              <a:avLst/>
            </a:prstGeom>
            <a:noFill/>
            <a:ln w="12700">
              <a:noFill/>
              <a:miter lim="800000"/>
              <a:headEnd type="none" w="sm" len="sm"/>
              <a:tailEnd type="none" w="sm" len="sm"/>
            </a:ln>
            <a:effectLst/>
          </p:spPr>
          <p:txBody>
            <a:bodyPr wrap="none">
              <a:spAutoFit/>
            </a:bodyPr>
            <a:lstStyle/>
            <a:p>
              <a:pPr algn="ctr">
                <a:spcBef>
                  <a:spcPct val="25000"/>
                </a:spcBef>
              </a:pPr>
              <a:r>
                <a:rPr lang="en-US" sz="2000" dirty="0" smtClean="0">
                  <a:effectLst/>
                  <a:latin typeface="Arial" charset="0"/>
                </a:rPr>
                <a:t>INPUT</a:t>
              </a:r>
            </a:p>
            <a:p>
              <a:pPr algn="ctr">
                <a:spcBef>
                  <a:spcPct val="25000"/>
                </a:spcBef>
              </a:pPr>
              <a:r>
                <a:rPr lang="en-US" sz="2000" dirty="0" smtClean="0">
                  <a:effectLst/>
                  <a:latin typeface="Arial" charset="0"/>
                </a:rPr>
                <a:t>X-Bar</a:t>
              </a:r>
              <a:endParaRPr lang="en-US" sz="2000" dirty="0">
                <a:effectLst/>
                <a:latin typeface="Arial" charset="0"/>
              </a:endParaRPr>
            </a:p>
          </p:txBody>
        </p:sp>
      </p:grpSp>
    </p:spTree>
    <p:extLst>
      <p:ext uri="{BB962C8B-B14F-4D97-AF65-F5344CB8AC3E}">
        <p14:creationId xmlns:p14="http://schemas.microsoft.com/office/powerpoint/2010/main" val="4331707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8" name="Rectangle 4"/>
          <p:cNvSpPr>
            <a:spLocks noGrp="1" noChangeArrowheads="1"/>
          </p:cNvSpPr>
          <p:nvPr>
            <p:ph type="title"/>
          </p:nvPr>
        </p:nvSpPr>
        <p:spPr/>
        <p:txBody>
          <a:bodyPr>
            <a:normAutofit/>
          </a:bodyPr>
          <a:lstStyle/>
          <a:p>
            <a:r>
              <a:rPr lang="en-US" dirty="0" err="1"/>
              <a:t>ePWM</a:t>
            </a:r>
            <a:r>
              <a:rPr lang="en-US" dirty="0"/>
              <a:t> Block Diagram</a:t>
            </a:r>
          </a:p>
        </p:txBody>
      </p:sp>
      <p:sp>
        <p:nvSpPr>
          <p:cNvPr id="78" name="Rectangle 77"/>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79" name="AutoShape 91"/>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80" name="AutoShape 92"/>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81" name="AutoShape 79"/>
          <p:cNvCxnSpPr>
            <a:cxnSpLocks noChangeShapeType="1"/>
            <a:endCxn id="82"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2" name="Rectangle 5"/>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3" name="Text Box 15"/>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4" name="Rectangle 26"/>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5" name="Text Box 27"/>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6" name="Rectangle 28"/>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87" name="Text Box 29"/>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88" name="Rectangle 30"/>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89" name="Text Box 31"/>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0" name="Rectangle 32"/>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1" name="Text Box 33"/>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2" name="Rectangle 34"/>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3" name="Text Box 35"/>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4" name="Rectangle 49"/>
          <p:cNvSpPr>
            <a:spLocks noChangeArrowheads="1"/>
          </p:cNvSpPr>
          <p:nvPr/>
        </p:nvSpPr>
        <p:spPr bwMode="auto">
          <a:xfrm>
            <a:off x="3365500" y="39306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5" name="Text Box 50"/>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6" name="Rectangle 52"/>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7" name="Text Box 53"/>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98" name="AutoShape 75"/>
          <p:cNvCxnSpPr>
            <a:cxnSpLocks noChangeShapeType="1"/>
            <a:stCxn id="97" idx="2"/>
            <a:endCxn id="83"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99" name="AutoShape 78"/>
          <p:cNvCxnSpPr>
            <a:cxnSpLocks noChangeShapeType="1"/>
            <a:stCxn id="83" idx="3"/>
            <a:endCxn id="85"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0" name="AutoShape 80"/>
          <p:cNvCxnSpPr>
            <a:cxnSpLocks noChangeShapeType="1"/>
            <a:stCxn id="95"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101" name="AutoShape 85"/>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102" name="AutoShape 86"/>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cxnSp>
        <p:nvCxnSpPr>
          <p:cNvPr id="103" name="AutoShape 87"/>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04" name="AutoShape 88"/>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05" name="AutoShape 89"/>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6" name="AutoShape 90"/>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07" name="AutoShape 9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08" name="AutoShape 9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09" name="Text Box 134"/>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0" name="Text Box 135"/>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2" name="Text Box 142"/>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3" name="Text Box 144"/>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dirty="0" err="1">
                <a:effectLst/>
                <a:latin typeface="Arial" charset="0"/>
              </a:rPr>
              <a:t>EPWMxSYNCI</a:t>
            </a:r>
            <a:endParaRPr lang="en-US" sz="1200" b="0" dirty="0">
              <a:effectLst/>
              <a:latin typeface="Arial" charset="0"/>
            </a:endParaRPr>
          </a:p>
        </p:txBody>
      </p:sp>
      <p:sp>
        <p:nvSpPr>
          <p:cNvPr id="114" name="Text Box 145"/>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5" name="Line 147"/>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6" name="Line 148"/>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17" name="Text Box 150"/>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18" name="Rectangle 153"/>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9" name="Text Box 154"/>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0" name="Freeform 156"/>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1"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122"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23"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4" name="Freeform 160"/>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5" name="Freeform 163"/>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6"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cxnSp>
        <p:nvCxnSpPr>
          <p:cNvPr id="5" name="Straight Connector 4"/>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1812014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5" name="Rectangle 5"/>
          <p:cNvSpPr>
            <a:spLocks noGrp="1" noChangeArrowheads="1"/>
          </p:cNvSpPr>
          <p:nvPr>
            <p:ph type="title"/>
          </p:nvPr>
        </p:nvSpPr>
        <p:spPr/>
        <p:txBody>
          <a:bodyPr>
            <a:normAutofit/>
          </a:bodyPr>
          <a:lstStyle/>
          <a:p>
            <a:r>
              <a:rPr lang="en-US"/>
              <a:t>ePWM Time-Base Sub-Module</a:t>
            </a:r>
          </a:p>
        </p:txBody>
      </p:sp>
      <p:sp>
        <p:nvSpPr>
          <p:cNvPr id="73" name="Rectangle 72"/>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74" name="AutoShape 34"/>
          <p:cNvCxnSpPr>
            <a:cxnSpLocks noChangeShapeType="1"/>
            <a:stCxn id="93"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75" name="AutoShape 2"/>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76" name="AutoShape 3"/>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77" name="AutoShape 4"/>
          <p:cNvCxnSpPr>
            <a:cxnSpLocks noChangeShapeType="1"/>
            <a:endCxn id="78" idx="2"/>
          </p:cNvCxnSpPr>
          <p:nvPr/>
        </p:nvCxnSpPr>
        <p:spPr bwMode="auto">
          <a:xfrm rot="10800000">
            <a:off x="1973263" y="3578225"/>
            <a:ext cx="1433512" cy="703263"/>
          </a:xfrm>
          <a:prstGeom prst="bentConnector2">
            <a:avLst/>
          </a:prstGeom>
          <a:noFill/>
          <a:ln w="57150">
            <a:solidFill>
              <a:schemeClr val="tx2"/>
            </a:solidFill>
            <a:miter lim="800000"/>
            <a:headEnd type="none" w="sm" len="sm"/>
            <a:tailEnd type="triangle" w="med" len="med"/>
          </a:ln>
          <a:effectLst/>
        </p:spPr>
      </p:cxnSp>
      <p:sp>
        <p:nvSpPr>
          <p:cNvPr id="78" name="Rectangle 6"/>
          <p:cNvSpPr>
            <a:spLocks noChangeArrowheads="1"/>
          </p:cNvSpPr>
          <p:nvPr/>
        </p:nvSpPr>
        <p:spPr bwMode="auto">
          <a:xfrm>
            <a:off x="1312863" y="2609850"/>
            <a:ext cx="1320800" cy="939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79"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0"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1"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2"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83"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84"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85"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86"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7"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88"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9"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0"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1"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92" name="Rectangle 24"/>
          <p:cNvSpPr>
            <a:spLocks noChangeArrowheads="1"/>
          </p:cNvSpPr>
          <p:nvPr/>
        </p:nvSpPr>
        <p:spPr bwMode="auto">
          <a:xfrm>
            <a:off x="3365500" y="3930650"/>
            <a:ext cx="1066800"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3"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Period</a:t>
            </a:r>
          </a:p>
          <a:p>
            <a:pPr algn="ctr">
              <a:lnSpc>
                <a:spcPct val="100000"/>
              </a:lnSpc>
              <a:spcBef>
                <a:spcPct val="0"/>
              </a:spcBef>
            </a:pPr>
            <a:r>
              <a:rPr lang="en-US" sz="1800" dirty="0" smtClean="0">
                <a:effectLst/>
                <a:latin typeface="Arial" charset="0"/>
              </a:rPr>
              <a:t>Register</a:t>
            </a:r>
            <a:endParaRPr lang="en-US" sz="1800" dirty="0">
              <a:effectLst/>
              <a:latin typeface="Arial" charset="0"/>
            </a:endParaRPr>
          </a:p>
        </p:txBody>
      </p:sp>
      <p:sp>
        <p:nvSpPr>
          <p:cNvPr id="94" name="Rectangle 26"/>
          <p:cNvSpPr>
            <a:spLocks noChangeArrowheads="1"/>
          </p:cNvSpPr>
          <p:nvPr/>
        </p:nvSpPr>
        <p:spPr bwMode="auto">
          <a:xfrm>
            <a:off x="400050" y="1454150"/>
            <a:ext cx="1187450" cy="6096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95"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96" name="AutoShape 32"/>
          <p:cNvCxnSpPr>
            <a:cxnSpLocks noChangeShapeType="1"/>
            <a:stCxn id="95" idx="2"/>
            <a:endCxn id="79" idx="1"/>
          </p:cNvCxnSpPr>
          <p:nvPr/>
        </p:nvCxnSpPr>
        <p:spPr bwMode="auto">
          <a:xfrm rot="16200000" flipH="1">
            <a:off x="635000" y="2416175"/>
            <a:ext cx="1011238" cy="306388"/>
          </a:xfrm>
          <a:prstGeom prst="bentConnector2">
            <a:avLst/>
          </a:prstGeom>
          <a:noFill/>
          <a:ln w="57150">
            <a:solidFill>
              <a:schemeClr val="tx2"/>
            </a:solidFill>
            <a:miter lim="800000"/>
            <a:headEnd type="none" w="sm" len="sm"/>
            <a:tailEnd type="triangle" w="med" len="med"/>
          </a:ln>
          <a:effectLst/>
        </p:spPr>
      </p:cxnSp>
      <p:cxnSp>
        <p:nvCxnSpPr>
          <p:cNvPr id="97" name="AutoShape 33"/>
          <p:cNvCxnSpPr>
            <a:cxnSpLocks noChangeShapeType="1"/>
            <a:stCxn id="79" idx="3"/>
            <a:endCxn id="81" idx="1"/>
          </p:cNvCxnSpPr>
          <p:nvPr/>
        </p:nvCxnSpPr>
        <p:spPr bwMode="auto">
          <a:xfrm flipV="1">
            <a:off x="2633663" y="3063875"/>
            <a:ext cx="671512" cy="11113"/>
          </a:xfrm>
          <a:prstGeom prst="straightConnector1">
            <a:avLst/>
          </a:prstGeom>
          <a:noFill/>
          <a:ln w="57150">
            <a:solidFill>
              <a:schemeClr val="tx2"/>
            </a:solidFill>
            <a:round/>
            <a:headEnd type="none" w="sm" len="sm"/>
            <a:tailEnd type="triangle" w="med" len="med"/>
          </a:ln>
          <a:effectLst/>
        </p:spPr>
      </p:cxnSp>
      <p:cxnSp>
        <p:nvCxnSpPr>
          <p:cNvPr id="98" name="AutoShape 37"/>
          <p:cNvCxnSpPr>
            <a:cxnSpLocks noChangeShapeType="1"/>
          </p:cNvCxnSpPr>
          <p:nvPr/>
        </p:nvCxnSpPr>
        <p:spPr bwMode="auto">
          <a:xfrm>
            <a:off x="4535488" y="2932113"/>
            <a:ext cx="647700" cy="7937"/>
          </a:xfrm>
          <a:prstGeom prst="straightConnector1">
            <a:avLst/>
          </a:prstGeom>
          <a:noFill/>
          <a:ln w="28575">
            <a:solidFill>
              <a:schemeClr val="tx1"/>
            </a:solidFill>
            <a:round/>
            <a:headEnd type="none" w="sm" len="sm"/>
            <a:tailEnd type="triangle" w="med" len="med"/>
          </a:ln>
          <a:effectLst/>
        </p:spPr>
      </p:cxnSp>
      <p:cxnSp>
        <p:nvCxnSpPr>
          <p:cNvPr id="99" name="AutoShape 38"/>
          <p:cNvCxnSpPr>
            <a:cxnSpLocks noChangeShapeType="1"/>
          </p:cNvCxnSpPr>
          <p:nvPr/>
        </p:nvCxnSpPr>
        <p:spPr bwMode="auto">
          <a:xfrm>
            <a:off x="4533900" y="3225800"/>
            <a:ext cx="647700" cy="7938"/>
          </a:xfrm>
          <a:prstGeom prst="straightConnector1">
            <a:avLst/>
          </a:prstGeom>
          <a:noFill/>
          <a:ln w="28575">
            <a:solidFill>
              <a:schemeClr val="tx1"/>
            </a:solidFill>
            <a:round/>
            <a:headEnd type="none" w="sm" len="sm"/>
            <a:tailEnd type="triangle" w="med" len="med"/>
          </a:ln>
          <a:effectLst/>
        </p:spPr>
      </p:cxnSp>
      <p:cxnSp>
        <p:nvCxnSpPr>
          <p:cNvPr id="100" name="AutoShape 39"/>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01" name="AutoShape 40"/>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02"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3"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04"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05"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06"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07"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09"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0"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1"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2" name="Line 53"/>
          <p:cNvSpPr>
            <a:spLocks noChangeShapeType="1"/>
          </p:cNvSpPr>
          <p:nvPr/>
        </p:nvSpPr>
        <p:spPr bwMode="auto">
          <a:xfrm>
            <a:off x="1600200" y="3549650"/>
            <a:ext cx="0" cy="304800"/>
          </a:xfrm>
          <a:prstGeom prst="line">
            <a:avLst/>
          </a:prstGeom>
          <a:noFill/>
          <a:ln w="57150">
            <a:solidFill>
              <a:schemeClr val="tx2"/>
            </a:solidFill>
            <a:round/>
            <a:headEnd type="triangle" w="med" len="med"/>
            <a:tailEnd/>
          </a:ln>
          <a:effectLst/>
        </p:spPr>
        <p:txBody>
          <a:bodyPr/>
          <a:lstStyle/>
          <a:p>
            <a:endParaRPr lang="en-US">
              <a:effectLst/>
            </a:endParaRPr>
          </a:p>
        </p:txBody>
      </p:sp>
      <p:sp>
        <p:nvSpPr>
          <p:cNvPr id="113" name="Line 54"/>
          <p:cNvSpPr>
            <a:spLocks noChangeShapeType="1"/>
          </p:cNvSpPr>
          <p:nvPr/>
        </p:nvSpPr>
        <p:spPr bwMode="auto">
          <a:xfrm>
            <a:off x="2362200" y="3549650"/>
            <a:ext cx="0" cy="304800"/>
          </a:xfrm>
          <a:prstGeom prst="line">
            <a:avLst/>
          </a:prstGeom>
          <a:noFill/>
          <a:ln w="57150">
            <a:solidFill>
              <a:schemeClr val="tx2"/>
            </a:solidFill>
            <a:round/>
            <a:headEnd type="none" w="sm" len="sm"/>
            <a:tailEnd type="triangle" w="med" len="med"/>
          </a:ln>
          <a:effectLst/>
        </p:spPr>
        <p:txBody>
          <a:bodyPr/>
          <a:lstStyle/>
          <a:p>
            <a:endParaRPr lang="en-US">
              <a:effectLst/>
            </a:endParaRPr>
          </a:p>
        </p:txBody>
      </p:sp>
      <p:sp>
        <p:nvSpPr>
          <p:cNvPr id="114"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15" name="Rectangle 56"/>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6" name="Text Box 57"/>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17" name="Freeform 58"/>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18"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19" name="Freeform 63"/>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0"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1"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2"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24"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5"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6"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27"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8"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a:endCxn id="95" idx="0"/>
          </p:cNvCxnSpPr>
          <p:nvPr/>
        </p:nvCxnSpPr>
        <p:spPr bwMode="auto">
          <a:xfrm>
            <a:off x="982195" y="1201083"/>
            <a:ext cx="5230" cy="22131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28701741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normAutofit/>
          </a:bodyPr>
          <a:lstStyle/>
          <a:p>
            <a:r>
              <a:rPr lang="en-US" dirty="0" err="1"/>
              <a:t>ePWM</a:t>
            </a:r>
            <a:r>
              <a:rPr lang="en-US" dirty="0"/>
              <a:t> Time-Base Count Modes</a:t>
            </a:r>
          </a:p>
        </p:txBody>
      </p:sp>
      <p:grpSp>
        <p:nvGrpSpPr>
          <p:cNvPr id="352335" name="Group 79"/>
          <p:cNvGrpSpPr>
            <a:grpSpLocks/>
          </p:cNvGrpSpPr>
          <p:nvPr/>
        </p:nvGrpSpPr>
        <p:grpSpPr bwMode="auto">
          <a:xfrm>
            <a:off x="1814513" y="914400"/>
            <a:ext cx="5081587" cy="1414463"/>
            <a:chOff x="1143" y="576"/>
            <a:chExt cx="3201" cy="891"/>
          </a:xfrm>
        </p:grpSpPr>
        <p:grpSp>
          <p:nvGrpSpPr>
            <p:cNvPr id="352334" name="Group 78"/>
            <p:cNvGrpSpPr>
              <a:grpSpLocks/>
            </p:cNvGrpSpPr>
            <p:nvPr/>
          </p:nvGrpSpPr>
          <p:grpSpPr bwMode="auto">
            <a:xfrm>
              <a:off x="1536" y="939"/>
              <a:ext cx="2361" cy="528"/>
              <a:chOff x="1536" y="939"/>
              <a:chExt cx="2361" cy="528"/>
            </a:xfrm>
          </p:grpSpPr>
          <p:grpSp>
            <p:nvGrpSpPr>
              <p:cNvPr id="352333" name="Group 77"/>
              <p:cNvGrpSpPr>
                <a:grpSpLocks/>
              </p:cNvGrpSpPr>
              <p:nvPr/>
            </p:nvGrpSpPr>
            <p:grpSpPr bwMode="auto">
              <a:xfrm>
                <a:off x="1536" y="939"/>
                <a:ext cx="793" cy="528"/>
                <a:chOff x="1536" y="939"/>
                <a:chExt cx="793" cy="528"/>
              </a:xfrm>
            </p:grpSpPr>
            <p:sp>
              <p:nvSpPr>
                <p:cNvPr id="352262" name="Line 6"/>
                <p:cNvSpPr>
                  <a:spLocks noChangeShapeType="1"/>
                </p:cNvSpPr>
                <p:nvPr/>
              </p:nvSpPr>
              <p:spPr bwMode="auto">
                <a:xfrm flipV="1">
                  <a:off x="1536" y="939"/>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63" name="Line 7"/>
                <p:cNvSpPr>
                  <a:spLocks noChangeShapeType="1"/>
                </p:cNvSpPr>
                <p:nvPr/>
              </p:nvSpPr>
              <p:spPr bwMode="auto">
                <a:xfrm>
                  <a:off x="2329"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352332" name="Group 76"/>
              <p:cNvGrpSpPr>
                <a:grpSpLocks/>
              </p:cNvGrpSpPr>
              <p:nvPr/>
            </p:nvGrpSpPr>
            <p:grpSpPr bwMode="auto">
              <a:xfrm>
                <a:off x="2321" y="939"/>
                <a:ext cx="791" cy="528"/>
                <a:chOff x="2321" y="939"/>
                <a:chExt cx="791" cy="528"/>
              </a:xfrm>
            </p:grpSpPr>
            <p:sp>
              <p:nvSpPr>
                <p:cNvPr id="352265" name="Line 9"/>
                <p:cNvSpPr>
                  <a:spLocks noChangeShapeType="1"/>
                </p:cNvSpPr>
                <p:nvPr/>
              </p:nvSpPr>
              <p:spPr bwMode="auto">
                <a:xfrm flipV="1">
                  <a:off x="2321" y="939"/>
                  <a:ext cx="791"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66" name="Line 10"/>
                <p:cNvSpPr>
                  <a:spLocks noChangeShapeType="1"/>
                </p:cNvSpPr>
                <p:nvPr/>
              </p:nvSpPr>
              <p:spPr bwMode="auto">
                <a:xfrm>
                  <a:off x="3112"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352331" name="Group 75"/>
              <p:cNvGrpSpPr>
                <a:grpSpLocks/>
              </p:cNvGrpSpPr>
              <p:nvPr/>
            </p:nvGrpSpPr>
            <p:grpSpPr bwMode="auto">
              <a:xfrm>
                <a:off x="3104" y="939"/>
                <a:ext cx="793" cy="528"/>
                <a:chOff x="3104" y="939"/>
                <a:chExt cx="793" cy="528"/>
              </a:xfrm>
            </p:grpSpPr>
            <p:sp>
              <p:nvSpPr>
                <p:cNvPr id="352268" name="Line 12"/>
                <p:cNvSpPr>
                  <a:spLocks noChangeShapeType="1"/>
                </p:cNvSpPr>
                <p:nvPr/>
              </p:nvSpPr>
              <p:spPr bwMode="auto">
                <a:xfrm flipV="1">
                  <a:off x="3104" y="939"/>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69" name="Line 13"/>
                <p:cNvSpPr>
                  <a:spLocks noChangeShapeType="1"/>
                </p:cNvSpPr>
                <p:nvPr/>
              </p:nvSpPr>
              <p:spPr bwMode="auto">
                <a:xfrm>
                  <a:off x="3897"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sp>
          <p:nvSpPr>
            <p:cNvPr id="352270" name="Line 14"/>
            <p:cNvSpPr>
              <a:spLocks noChangeShapeType="1"/>
            </p:cNvSpPr>
            <p:nvPr/>
          </p:nvSpPr>
          <p:spPr bwMode="auto">
            <a:xfrm flipH="1">
              <a:off x="1143" y="1464"/>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352271" name="Line 15"/>
            <p:cNvSpPr>
              <a:spLocks noChangeShapeType="1"/>
            </p:cNvSpPr>
            <p:nvPr/>
          </p:nvSpPr>
          <p:spPr bwMode="auto">
            <a:xfrm flipV="1">
              <a:off x="1143" y="576"/>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grpSp>
        <p:nvGrpSpPr>
          <p:cNvPr id="352340" name="Group 84"/>
          <p:cNvGrpSpPr>
            <a:grpSpLocks/>
          </p:cNvGrpSpPr>
          <p:nvPr/>
        </p:nvGrpSpPr>
        <p:grpSpPr bwMode="auto">
          <a:xfrm>
            <a:off x="1814513" y="2897188"/>
            <a:ext cx="5081587" cy="1409700"/>
            <a:chOff x="1143" y="1825"/>
            <a:chExt cx="3201" cy="888"/>
          </a:xfrm>
        </p:grpSpPr>
        <p:grpSp>
          <p:nvGrpSpPr>
            <p:cNvPr id="352339" name="Group 83"/>
            <p:cNvGrpSpPr>
              <a:grpSpLocks/>
            </p:cNvGrpSpPr>
            <p:nvPr/>
          </p:nvGrpSpPr>
          <p:grpSpPr bwMode="auto">
            <a:xfrm>
              <a:off x="1536" y="2185"/>
              <a:ext cx="2361" cy="528"/>
              <a:chOff x="1536" y="2185"/>
              <a:chExt cx="2361" cy="528"/>
            </a:xfrm>
          </p:grpSpPr>
          <p:grpSp>
            <p:nvGrpSpPr>
              <p:cNvPr id="352338" name="Group 82"/>
              <p:cNvGrpSpPr>
                <a:grpSpLocks/>
              </p:cNvGrpSpPr>
              <p:nvPr/>
            </p:nvGrpSpPr>
            <p:grpSpPr bwMode="auto">
              <a:xfrm>
                <a:off x="3104" y="2185"/>
                <a:ext cx="793" cy="528"/>
                <a:chOff x="3104" y="2185"/>
                <a:chExt cx="793" cy="528"/>
              </a:xfrm>
            </p:grpSpPr>
            <p:sp>
              <p:nvSpPr>
                <p:cNvPr id="352275" name="Line 19"/>
                <p:cNvSpPr>
                  <a:spLocks noChangeShapeType="1"/>
                </p:cNvSpPr>
                <p:nvPr/>
              </p:nvSpPr>
              <p:spPr bwMode="auto">
                <a:xfrm flipH="1" flipV="1">
                  <a:off x="3104" y="2185"/>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76" name="Line 20"/>
                <p:cNvSpPr>
                  <a:spLocks noChangeShapeType="1"/>
                </p:cNvSpPr>
                <p:nvPr/>
              </p:nvSpPr>
              <p:spPr bwMode="auto">
                <a:xfrm flipH="1">
                  <a:off x="3104"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352337" name="Group 81"/>
              <p:cNvGrpSpPr>
                <a:grpSpLocks/>
              </p:cNvGrpSpPr>
              <p:nvPr/>
            </p:nvGrpSpPr>
            <p:grpSpPr bwMode="auto">
              <a:xfrm>
                <a:off x="2321" y="2185"/>
                <a:ext cx="791" cy="528"/>
                <a:chOff x="2321" y="2185"/>
                <a:chExt cx="791" cy="528"/>
              </a:xfrm>
            </p:grpSpPr>
            <p:sp>
              <p:nvSpPr>
                <p:cNvPr id="352278" name="Line 22"/>
                <p:cNvSpPr>
                  <a:spLocks noChangeShapeType="1"/>
                </p:cNvSpPr>
                <p:nvPr/>
              </p:nvSpPr>
              <p:spPr bwMode="auto">
                <a:xfrm flipH="1" flipV="1">
                  <a:off x="2321" y="2185"/>
                  <a:ext cx="791"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79" name="Line 23"/>
                <p:cNvSpPr>
                  <a:spLocks noChangeShapeType="1"/>
                </p:cNvSpPr>
                <p:nvPr/>
              </p:nvSpPr>
              <p:spPr bwMode="auto">
                <a:xfrm flipH="1">
                  <a:off x="2321"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352336" name="Group 80"/>
              <p:cNvGrpSpPr>
                <a:grpSpLocks/>
              </p:cNvGrpSpPr>
              <p:nvPr/>
            </p:nvGrpSpPr>
            <p:grpSpPr bwMode="auto">
              <a:xfrm>
                <a:off x="1536" y="2185"/>
                <a:ext cx="793" cy="528"/>
                <a:chOff x="1536" y="2185"/>
                <a:chExt cx="793" cy="528"/>
              </a:xfrm>
            </p:grpSpPr>
            <p:sp>
              <p:nvSpPr>
                <p:cNvPr id="352281" name="Line 25"/>
                <p:cNvSpPr>
                  <a:spLocks noChangeShapeType="1"/>
                </p:cNvSpPr>
                <p:nvPr/>
              </p:nvSpPr>
              <p:spPr bwMode="auto">
                <a:xfrm flipH="1" flipV="1">
                  <a:off x="1536" y="2185"/>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352282" name="Line 26"/>
                <p:cNvSpPr>
                  <a:spLocks noChangeShapeType="1"/>
                </p:cNvSpPr>
                <p:nvPr/>
              </p:nvSpPr>
              <p:spPr bwMode="auto">
                <a:xfrm flipH="1">
                  <a:off x="1536"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sp>
          <p:nvSpPr>
            <p:cNvPr id="352283" name="Line 27"/>
            <p:cNvSpPr>
              <a:spLocks noChangeShapeType="1"/>
            </p:cNvSpPr>
            <p:nvPr/>
          </p:nvSpPr>
          <p:spPr bwMode="auto">
            <a:xfrm flipH="1">
              <a:off x="1143" y="2713"/>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352284" name="Line 28"/>
            <p:cNvSpPr>
              <a:spLocks noChangeShapeType="1"/>
            </p:cNvSpPr>
            <p:nvPr/>
          </p:nvSpPr>
          <p:spPr bwMode="auto">
            <a:xfrm flipV="1">
              <a:off x="1143" y="1825"/>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grpSp>
        <p:nvGrpSpPr>
          <p:cNvPr id="352285" name="Group 29"/>
          <p:cNvGrpSpPr>
            <a:grpSpLocks/>
          </p:cNvGrpSpPr>
          <p:nvPr/>
        </p:nvGrpSpPr>
        <p:grpSpPr bwMode="auto">
          <a:xfrm>
            <a:off x="1814513" y="4876800"/>
            <a:ext cx="5081587" cy="1409700"/>
            <a:chOff x="1143" y="3192"/>
            <a:chExt cx="3201" cy="888"/>
          </a:xfrm>
        </p:grpSpPr>
        <p:grpSp>
          <p:nvGrpSpPr>
            <p:cNvPr id="352286" name="Group 30"/>
            <p:cNvGrpSpPr>
              <a:grpSpLocks/>
            </p:cNvGrpSpPr>
            <p:nvPr/>
          </p:nvGrpSpPr>
          <p:grpSpPr bwMode="auto">
            <a:xfrm>
              <a:off x="1536" y="3552"/>
              <a:ext cx="2304" cy="528"/>
              <a:chOff x="1008" y="1632"/>
              <a:chExt cx="4032" cy="1008"/>
            </a:xfrm>
          </p:grpSpPr>
          <p:grpSp>
            <p:nvGrpSpPr>
              <p:cNvPr id="352287" name="Group 31"/>
              <p:cNvGrpSpPr>
                <a:grpSpLocks/>
              </p:cNvGrpSpPr>
              <p:nvPr/>
            </p:nvGrpSpPr>
            <p:grpSpPr bwMode="auto">
              <a:xfrm>
                <a:off x="1008" y="1632"/>
                <a:ext cx="2016" cy="1008"/>
                <a:chOff x="1008" y="1632"/>
                <a:chExt cx="2016" cy="1008"/>
              </a:xfrm>
            </p:grpSpPr>
            <p:sp>
              <p:nvSpPr>
                <p:cNvPr id="352288" name="Line 32"/>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352289" name="Line 33"/>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grpSp>
            <p:nvGrpSpPr>
              <p:cNvPr id="352290" name="Group 34"/>
              <p:cNvGrpSpPr>
                <a:grpSpLocks/>
              </p:cNvGrpSpPr>
              <p:nvPr/>
            </p:nvGrpSpPr>
            <p:grpSpPr bwMode="auto">
              <a:xfrm>
                <a:off x="3024" y="1632"/>
                <a:ext cx="2016" cy="1008"/>
                <a:chOff x="1008" y="1632"/>
                <a:chExt cx="2016" cy="1008"/>
              </a:xfrm>
            </p:grpSpPr>
            <p:sp>
              <p:nvSpPr>
                <p:cNvPr id="352291" name="Line 35"/>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352292" name="Line 36"/>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grpSp>
        <p:sp>
          <p:nvSpPr>
            <p:cNvPr id="352293" name="Line 37"/>
            <p:cNvSpPr>
              <a:spLocks noChangeShapeType="1"/>
            </p:cNvSpPr>
            <p:nvPr/>
          </p:nvSpPr>
          <p:spPr bwMode="auto">
            <a:xfrm flipH="1">
              <a:off x="1143" y="4080"/>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352294" name="Line 38"/>
            <p:cNvSpPr>
              <a:spLocks noChangeShapeType="1"/>
            </p:cNvSpPr>
            <p:nvPr/>
          </p:nvSpPr>
          <p:spPr bwMode="auto">
            <a:xfrm flipV="1">
              <a:off x="1143" y="3192"/>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sp>
        <p:nvSpPr>
          <p:cNvPr id="352295" name="Text Box 39"/>
          <p:cNvSpPr txBox="1">
            <a:spLocks noChangeArrowheads="1"/>
          </p:cNvSpPr>
          <p:nvPr/>
        </p:nvSpPr>
        <p:spPr bwMode="auto">
          <a:xfrm>
            <a:off x="914400" y="7620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352296" name="Text Box 40"/>
          <p:cNvSpPr txBox="1">
            <a:spLocks noChangeArrowheads="1"/>
          </p:cNvSpPr>
          <p:nvPr/>
        </p:nvSpPr>
        <p:spPr bwMode="auto">
          <a:xfrm>
            <a:off x="914400" y="2747963"/>
            <a:ext cx="8699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352297" name="Text Box 41"/>
          <p:cNvSpPr txBox="1">
            <a:spLocks noChangeArrowheads="1"/>
          </p:cNvSpPr>
          <p:nvPr/>
        </p:nvSpPr>
        <p:spPr bwMode="auto">
          <a:xfrm>
            <a:off x="914400" y="4741863"/>
            <a:ext cx="8699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352298" name="Line 42"/>
          <p:cNvSpPr>
            <a:spLocks noChangeShapeType="1"/>
          </p:cNvSpPr>
          <p:nvPr/>
        </p:nvSpPr>
        <p:spPr bwMode="auto">
          <a:xfrm>
            <a:off x="1803400" y="1477963"/>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52299" name="Line 43"/>
          <p:cNvSpPr>
            <a:spLocks noChangeShapeType="1"/>
          </p:cNvSpPr>
          <p:nvPr/>
        </p:nvSpPr>
        <p:spPr bwMode="auto">
          <a:xfrm>
            <a:off x="1819275" y="3467100"/>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52300" name="Line 44"/>
          <p:cNvSpPr>
            <a:spLocks noChangeShapeType="1"/>
          </p:cNvSpPr>
          <p:nvPr/>
        </p:nvSpPr>
        <p:spPr bwMode="auto">
          <a:xfrm>
            <a:off x="1809750" y="5443538"/>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352301" name="Text Box 45"/>
          <p:cNvSpPr txBox="1">
            <a:spLocks noChangeArrowheads="1"/>
          </p:cNvSpPr>
          <p:nvPr/>
        </p:nvSpPr>
        <p:spPr bwMode="auto">
          <a:xfrm>
            <a:off x="914400" y="1244600"/>
            <a:ext cx="88106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352302" name="Text Box 46"/>
          <p:cNvSpPr txBox="1">
            <a:spLocks noChangeArrowheads="1"/>
          </p:cNvSpPr>
          <p:nvPr/>
        </p:nvSpPr>
        <p:spPr bwMode="auto">
          <a:xfrm>
            <a:off x="911225" y="3294063"/>
            <a:ext cx="881063"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352303" name="Text Box 47"/>
          <p:cNvSpPr txBox="1">
            <a:spLocks noChangeArrowheads="1"/>
          </p:cNvSpPr>
          <p:nvPr/>
        </p:nvSpPr>
        <p:spPr bwMode="auto">
          <a:xfrm>
            <a:off x="917575" y="5245100"/>
            <a:ext cx="88106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352304" name="Text Box 48"/>
          <p:cNvSpPr txBox="1">
            <a:spLocks noChangeArrowheads="1"/>
          </p:cNvSpPr>
          <p:nvPr/>
        </p:nvSpPr>
        <p:spPr bwMode="auto">
          <a:xfrm>
            <a:off x="3421063" y="2362200"/>
            <a:ext cx="1684337"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Up Mode</a:t>
            </a:r>
          </a:p>
        </p:txBody>
      </p:sp>
      <p:sp>
        <p:nvSpPr>
          <p:cNvPr id="352305" name="Text Box 49"/>
          <p:cNvSpPr txBox="1">
            <a:spLocks noChangeArrowheads="1"/>
          </p:cNvSpPr>
          <p:nvPr/>
        </p:nvSpPr>
        <p:spPr bwMode="auto">
          <a:xfrm>
            <a:off x="3213100" y="4335463"/>
            <a:ext cx="1966913"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Down Mode</a:t>
            </a:r>
          </a:p>
        </p:txBody>
      </p:sp>
      <p:sp>
        <p:nvSpPr>
          <p:cNvPr id="352306" name="Text Box 50"/>
          <p:cNvSpPr txBox="1">
            <a:spLocks noChangeArrowheads="1"/>
          </p:cNvSpPr>
          <p:nvPr/>
        </p:nvSpPr>
        <p:spPr bwMode="auto">
          <a:xfrm>
            <a:off x="2908300" y="6303963"/>
            <a:ext cx="27114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Up and Down Mode</a:t>
            </a:r>
          </a:p>
        </p:txBody>
      </p:sp>
      <p:sp>
        <p:nvSpPr>
          <p:cNvPr id="352307" name="Text Box 51"/>
          <p:cNvSpPr txBox="1">
            <a:spLocks noChangeArrowheads="1"/>
          </p:cNvSpPr>
          <p:nvPr/>
        </p:nvSpPr>
        <p:spPr bwMode="auto">
          <a:xfrm>
            <a:off x="6540500" y="1638300"/>
            <a:ext cx="1517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Asymmetrical</a:t>
            </a:r>
          </a:p>
          <a:p>
            <a:pPr algn="ctr">
              <a:spcBef>
                <a:spcPct val="0"/>
              </a:spcBef>
            </a:pPr>
            <a:r>
              <a:rPr lang="en-US" sz="1600" i="1">
                <a:effectLst/>
                <a:latin typeface="Arial" charset="0"/>
              </a:rPr>
              <a:t>Waveform</a:t>
            </a:r>
          </a:p>
        </p:txBody>
      </p:sp>
      <p:sp>
        <p:nvSpPr>
          <p:cNvPr id="352308" name="Text Box 52"/>
          <p:cNvSpPr txBox="1">
            <a:spLocks noChangeArrowheads="1"/>
          </p:cNvSpPr>
          <p:nvPr/>
        </p:nvSpPr>
        <p:spPr bwMode="auto">
          <a:xfrm>
            <a:off x="6546850" y="3657600"/>
            <a:ext cx="1517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Asymmetrical</a:t>
            </a:r>
          </a:p>
          <a:p>
            <a:pPr algn="ctr">
              <a:spcBef>
                <a:spcPct val="0"/>
              </a:spcBef>
            </a:pPr>
            <a:r>
              <a:rPr lang="en-US" sz="1600" i="1">
                <a:effectLst/>
                <a:latin typeface="Arial" charset="0"/>
              </a:rPr>
              <a:t>Waveform</a:t>
            </a:r>
          </a:p>
        </p:txBody>
      </p:sp>
      <p:sp>
        <p:nvSpPr>
          <p:cNvPr id="352309" name="Text Box 53"/>
          <p:cNvSpPr txBox="1">
            <a:spLocks noChangeArrowheads="1"/>
          </p:cNvSpPr>
          <p:nvPr/>
        </p:nvSpPr>
        <p:spPr bwMode="auto">
          <a:xfrm>
            <a:off x="6640513" y="5651500"/>
            <a:ext cx="1393825"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Symmetrical</a:t>
            </a:r>
          </a:p>
          <a:p>
            <a:pPr algn="ctr">
              <a:spcBef>
                <a:spcPct val="0"/>
              </a:spcBef>
            </a:pPr>
            <a:r>
              <a:rPr lang="en-US" sz="1600" i="1">
                <a:effectLst/>
                <a:latin typeface="Arial" charset="0"/>
              </a:rPr>
              <a:t>Waveform</a:t>
            </a:r>
          </a:p>
        </p:txBody>
      </p:sp>
    </p:spTree>
    <p:custDataLst>
      <p:tags r:id="rId1"/>
    </p:custDataLst>
    <p:extLst>
      <p:ext uri="{BB962C8B-B14F-4D97-AF65-F5344CB8AC3E}">
        <p14:creationId xmlns:p14="http://schemas.microsoft.com/office/powerpoint/2010/main" val="14019939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dirty="0" err="1"/>
              <a:t>ePWM</a:t>
            </a:r>
            <a:r>
              <a:rPr lang="en-US" dirty="0"/>
              <a:t> Phase Synchronization</a:t>
            </a:r>
          </a:p>
        </p:txBody>
      </p:sp>
      <p:sp>
        <p:nvSpPr>
          <p:cNvPr id="148" name="Rectangle 5"/>
          <p:cNvSpPr>
            <a:spLocks noChangeArrowheads="1"/>
          </p:cNvSpPr>
          <p:nvPr/>
        </p:nvSpPr>
        <p:spPr bwMode="auto">
          <a:xfrm>
            <a:off x="246063" y="3014663"/>
            <a:ext cx="2298700" cy="15509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49" name="Text Box 6"/>
          <p:cNvSpPr txBox="1">
            <a:spLocks noChangeArrowheads="1"/>
          </p:cNvSpPr>
          <p:nvPr/>
        </p:nvSpPr>
        <p:spPr bwMode="auto">
          <a:xfrm>
            <a:off x="1666875" y="3014663"/>
            <a:ext cx="77136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SyncIn</a:t>
            </a:r>
          </a:p>
        </p:txBody>
      </p:sp>
      <p:sp>
        <p:nvSpPr>
          <p:cNvPr id="150" name="Text Box 7"/>
          <p:cNvSpPr txBox="1">
            <a:spLocks noChangeArrowheads="1"/>
          </p:cNvSpPr>
          <p:nvPr/>
        </p:nvSpPr>
        <p:spPr bwMode="auto">
          <a:xfrm>
            <a:off x="1516063" y="4306888"/>
            <a:ext cx="92044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SyncOut</a:t>
            </a:r>
          </a:p>
        </p:txBody>
      </p:sp>
      <p:sp>
        <p:nvSpPr>
          <p:cNvPr id="151" name="Text Box 8"/>
          <p:cNvSpPr txBox="1">
            <a:spLocks noChangeArrowheads="1"/>
          </p:cNvSpPr>
          <p:nvPr/>
        </p:nvSpPr>
        <p:spPr bwMode="auto">
          <a:xfrm>
            <a:off x="676275" y="3660775"/>
            <a:ext cx="10262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CTR=zero</a:t>
            </a:r>
          </a:p>
        </p:txBody>
      </p:sp>
      <p:sp>
        <p:nvSpPr>
          <p:cNvPr id="152" name="Text Box 9"/>
          <p:cNvSpPr txBox="1">
            <a:spLocks noChangeArrowheads="1"/>
          </p:cNvSpPr>
          <p:nvPr/>
        </p:nvSpPr>
        <p:spPr bwMode="auto">
          <a:xfrm>
            <a:off x="397775" y="3876675"/>
            <a:ext cx="1306768" cy="264688"/>
          </a:xfrm>
          <a:prstGeom prst="rect">
            <a:avLst/>
          </a:prstGeom>
          <a:noFill/>
          <a:ln w="12700">
            <a:noFill/>
            <a:miter lim="800000"/>
            <a:headEnd type="none" w="sm" len="sm"/>
            <a:tailEnd type="none" w="sm" len="sm"/>
          </a:ln>
          <a:effectLst/>
        </p:spPr>
        <p:txBody>
          <a:bodyPr wrap="none">
            <a:spAutoFit/>
          </a:bodyPr>
          <a:lstStyle/>
          <a:p>
            <a:r>
              <a:rPr lang="en-US" sz="1400" dirty="0" smtClean="0">
                <a:effectLst/>
                <a:latin typeface="Arial" charset="0"/>
              </a:rPr>
              <a:t>CTR=CMPB *</a:t>
            </a:r>
            <a:endParaRPr lang="en-US" sz="1400" dirty="0">
              <a:effectLst/>
              <a:latin typeface="Arial" charset="0"/>
            </a:endParaRPr>
          </a:p>
        </p:txBody>
      </p:sp>
      <p:sp>
        <p:nvSpPr>
          <p:cNvPr id="153" name="Text Box 10"/>
          <p:cNvSpPr txBox="1">
            <a:spLocks noChangeArrowheads="1"/>
          </p:cNvSpPr>
          <p:nvPr/>
        </p:nvSpPr>
        <p:spPr bwMode="auto">
          <a:xfrm>
            <a:off x="1390650" y="4090988"/>
            <a:ext cx="304892"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X</a:t>
            </a:r>
          </a:p>
        </p:txBody>
      </p:sp>
      <p:sp>
        <p:nvSpPr>
          <p:cNvPr id="154" name="Text Box 11"/>
          <p:cNvSpPr txBox="1">
            <a:spLocks noChangeArrowheads="1"/>
          </p:cNvSpPr>
          <p:nvPr/>
        </p:nvSpPr>
        <p:spPr bwMode="auto">
          <a:xfrm>
            <a:off x="1084263" y="3092450"/>
            <a:ext cx="413896"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En</a:t>
            </a:r>
          </a:p>
        </p:txBody>
      </p:sp>
      <p:sp>
        <p:nvSpPr>
          <p:cNvPr id="155" name="Text Box 12"/>
          <p:cNvSpPr txBox="1">
            <a:spLocks noChangeArrowheads="1"/>
          </p:cNvSpPr>
          <p:nvPr/>
        </p:nvSpPr>
        <p:spPr bwMode="auto">
          <a:xfrm>
            <a:off x="1739900" y="3656013"/>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56" name="Text Box 13"/>
          <p:cNvSpPr txBox="1">
            <a:spLocks noChangeArrowheads="1"/>
          </p:cNvSpPr>
          <p:nvPr/>
        </p:nvSpPr>
        <p:spPr bwMode="auto">
          <a:xfrm>
            <a:off x="1692275" y="3843338"/>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57" name="Text Box 14"/>
          <p:cNvSpPr txBox="1">
            <a:spLocks noChangeArrowheads="1"/>
          </p:cNvSpPr>
          <p:nvPr/>
        </p:nvSpPr>
        <p:spPr bwMode="auto">
          <a:xfrm>
            <a:off x="1833563" y="4056063"/>
            <a:ext cx="296862"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58" name="Text Box 15"/>
          <p:cNvSpPr txBox="1">
            <a:spLocks noChangeArrowheads="1"/>
          </p:cNvSpPr>
          <p:nvPr/>
        </p:nvSpPr>
        <p:spPr bwMode="auto">
          <a:xfrm>
            <a:off x="1901825" y="3495675"/>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59" name="Text Box 16"/>
          <p:cNvSpPr txBox="1">
            <a:spLocks noChangeArrowheads="1"/>
          </p:cNvSpPr>
          <p:nvPr/>
        </p:nvSpPr>
        <p:spPr bwMode="auto">
          <a:xfrm>
            <a:off x="2009775" y="3800475"/>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60" name="Text Box 17"/>
          <p:cNvSpPr txBox="1">
            <a:spLocks noChangeArrowheads="1"/>
          </p:cNvSpPr>
          <p:nvPr/>
        </p:nvSpPr>
        <p:spPr bwMode="auto">
          <a:xfrm>
            <a:off x="1524000" y="3276600"/>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61" name="Line 18"/>
          <p:cNvSpPr>
            <a:spLocks noChangeShapeType="1"/>
          </p:cNvSpPr>
          <p:nvPr/>
        </p:nvSpPr>
        <p:spPr bwMode="auto">
          <a:xfrm>
            <a:off x="1630363" y="3798888"/>
            <a:ext cx="2286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2" name="Line 19"/>
          <p:cNvSpPr>
            <a:spLocks noChangeShapeType="1"/>
          </p:cNvSpPr>
          <p:nvPr/>
        </p:nvSpPr>
        <p:spPr bwMode="auto">
          <a:xfrm>
            <a:off x="1630363" y="3995738"/>
            <a:ext cx="1666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3" name="Line 20"/>
          <p:cNvSpPr>
            <a:spLocks noChangeShapeType="1"/>
          </p:cNvSpPr>
          <p:nvPr/>
        </p:nvSpPr>
        <p:spPr bwMode="auto">
          <a:xfrm>
            <a:off x="1630363" y="4205288"/>
            <a:ext cx="304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4" name="Line 21"/>
          <p:cNvSpPr>
            <a:spLocks noChangeShapeType="1"/>
          </p:cNvSpPr>
          <p:nvPr/>
        </p:nvSpPr>
        <p:spPr bwMode="auto">
          <a:xfrm flipV="1">
            <a:off x="2049463" y="3416300"/>
            <a:ext cx="0" cy="18573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5" name="Text Box 22"/>
          <p:cNvSpPr txBox="1">
            <a:spLocks noChangeArrowheads="1"/>
          </p:cNvSpPr>
          <p:nvPr/>
        </p:nvSpPr>
        <p:spPr bwMode="auto">
          <a:xfrm>
            <a:off x="1244600" y="3276600"/>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66" name="Line 23"/>
          <p:cNvSpPr>
            <a:spLocks noChangeShapeType="1"/>
          </p:cNvSpPr>
          <p:nvPr/>
        </p:nvSpPr>
        <p:spPr bwMode="auto">
          <a:xfrm>
            <a:off x="1706563" y="3416300"/>
            <a:ext cx="685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7" name="Line 24"/>
          <p:cNvSpPr>
            <a:spLocks noChangeShapeType="1"/>
          </p:cNvSpPr>
          <p:nvPr/>
        </p:nvSpPr>
        <p:spPr bwMode="auto">
          <a:xfrm flipH="1">
            <a:off x="1020763" y="3416300"/>
            <a:ext cx="32385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168" name="Line 25"/>
          <p:cNvSpPr>
            <a:spLocks noChangeShapeType="1"/>
          </p:cNvSpPr>
          <p:nvPr/>
        </p:nvSpPr>
        <p:spPr bwMode="auto">
          <a:xfrm flipV="1">
            <a:off x="2386013" y="3014663"/>
            <a:ext cx="0" cy="41116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69" name="Line 26"/>
          <p:cNvSpPr>
            <a:spLocks noChangeShapeType="1"/>
          </p:cNvSpPr>
          <p:nvPr/>
        </p:nvSpPr>
        <p:spPr bwMode="auto">
          <a:xfrm>
            <a:off x="2192338" y="3944938"/>
            <a:ext cx="2047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0" name="Line 27"/>
          <p:cNvSpPr>
            <a:spLocks noChangeShapeType="1"/>
          </p:cNvSpPr>
          <p:nvPr/>
        </p:nvSpPr>
        <p:spPr bwMode="auto">
          <a:xfrm flipV="1">
            <a:off x="2392363" y="3932238"/>
            <a:ext cx="0" cy="6286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1" name="Line 28"/>
          <p:cNvSpPr>
            <a:spLocks noChangeShapeType="1"/>
          </p:cNvSpPr>
          <p:nvPr/>
        </p:nvSpPr>
        <p:spPr bwMode="auto">
          <a:xfrm>
            <a:off x="2065338" y="3690938"/>
            <a:ext cx="77787" cy="2127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2" name="Line 29"/>
          <p:cNvSpPr>
            <a:spLocks noChangeShapeType="1"/>
          </p:cNvSpPr>
          <p:nvPr/>
        </p:nvSpPr>
        <p:spPr bwMode="auto">
          <a:xfrm flipV="1">
            <a:off x="1435100" y="3363913"/>
            <a:ext cx="228600" cy="476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73" name="Rectangle 30"/>
          <p:cNvSpPr>
            <a:spLocks noChangeArrowheads="1"/>
          </p:cNvSpPr>
          <p:nvPr/>
        </p:nvSpPr>
        <p:spPr bwMode="auto">
          <a:xfrm>
            <a:off x="328613" y="3289300"/>
            <a:ext cx="685800" cy="247650"/>
          </a:xfrm>
          <a:prstGeom prst="rect">
            <a:avLst/>
          </a:prstGeom>
          <a:solidFill>
            <a:schemeClr val="bg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74" name="Text Box 31"/>
          <p:cNvSpPr txBox="1">
            <a:spLocks noChangeArrowheads="1"/>
          </p:cNvSpPr>
          <p:nvPr/>
        </p:nvSpPr>
        <p:spPr bwMode="auto">
          <a:xfrm>
            <a:off x="312738" y="3276600"/>
            <a:ext cx="752129"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=120</a:t>
            </a:r>
            <a:r>
              <a:rPr lang="en-US" sz="1400">
                <a:effectLst/>
                <a:latin typeface="Arial" charset="0"/>
                <a:cs typeface="Arial" charset="0"/>
                <a:sym typeface="Symbol" pitchFamily="18" charset="2"/>
              </a:rPr>
              <a:t>°</a:t>
            </a:r>
          </a:p>
        </p:txBody>
      </p:sp>
      <p:sp>
        <p:nvSpPr>
          <p:cNvPr id="175" name="Text Box 32"/>
          <p:cNvSpPr txBox="1">
            <a:spLocks noChangeArrowheads="1"/>
          </p:cNvSpPr>
          <p:nvPr/>
        </p:nvSpPr>
        <p:spPr bwMode="auto">
          <a:xfrm>
            <a:off x="314325" y="3067050"/>
            <a:ext cx="712054"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Phase</a:t>
            </a:r>
          </a:p>
        </p:txBody>
      </p:sp>
      <p:sp>
        <p:nvSpPr>
          <p:cNvPr id="176" name="Text Box 33"/>
          <p:cNvSpPr txBox="1">
            <a:spLocks noChangeArrowheads="1"/>
          </p:cNvSpPr>
          <p:nvPr/>
        </p:nvSpPr>
        <p:spPr bwMode="auto">
          <a:xfrm>
            <a:off x="1895999" y="3016757"/>
            <a:ext cx="311150" cy="579437"/>
          </a:xfrm>
          <a:prstGeom prst="rect">
            <a:avLst/>
          </a:prstGeom>
          <a:noFill/>
          <a:ln w="12700">
            <a:noFill/>
            <a:miter lim="800000"/>
            <a:headEnd type="none" w="sm" len="sm"/>
            <a:tailEnd type="none" w="sm" len="sm"/>
          </a:ln>
          <a:effectLst/>
        </p:spPr>
        <p:txBody>
          <a:bodyPr wrap="none">
            <a:spAutoFit/>
          </a:bodyPr>
          <a:lstStyle/>
          <a:p>
            <a:r>
              <a:rPr lang="en-US" sz="4000" dirty="0">
                <a:effectLst/>
                <a:latin typeface="Arial" charset="0"/>
                <a:cs typeface="Arial" charset="0"/>
                <a:sym typeface="Symbol" pitchFamily="18" charset="2"/>
              </a:rPr>
              <a:t></a:t>
            </a:r>
          </a:p>
        </p:txBody>
      </p:sp>
      <p:sp>
        <p:nvSpPr>
          <p:cNvPr id="177" name="Text Box 34"/>
          <p:cNvSpPr txBox="1">
            <a:spLocks noChangeArrowheads="1"/>
          </p:cNvSpPr>
          <p:nvPr/>
        </p:nvSpPr>
        <p:spPr bwMode="auto">
          <a:xfrm>
            <a:off x="2506663" y="3324225"/>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EPWM2A</a:t>
            </a:r>
          </a:p>
        </p:txBody>
      </p:sp>
      <p:sp>
        <p:nvSpPr>
          <p:cNvPr id="178" name="Text Box 35"/>
          <p:cNvSpPr txBox="1">
            <a:spLocks noChangeArrowheads="1"/>
          </p:cNvSpPr>
          <p:nvPr/>
        </p:nvSpPr>
        <p:spPr bwMode="auto">
          <a:xfrm>
            <a:off x="2506663" y="3867150"/>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EPWM2B</a:t>
            </a:r>
          </a:p>
        </p:txBody>
      </p:sp>
      <p:sp>
        <p:nvSpPr>
          <p:cNvPr id="179" name="Line 36"/>
          <p:cNvSpPr>
            <a:spLocks noChangeShapeType="1"/>
          </p:cNvSpPr>
          <p:nvPr/>
        </p:nvSpPr>
        <p:spPr bwMode="auto">
          <a:xfrm>
            <a:off x="2544763" y="3565525"/>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80" name="Line 37"/>
          <p:cNvSpPr>
            <a:spLocks noChangeShapeType="1"/>
          </p:cNvSpPr>
          <p:nvPr/>
        </p:nvSpPr>
        <p:spPr bwMode="auto">
          <a:xfrm>
            <a:off x="2544763" y="4124325"/>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81" name="Rectangle 39"/>
          <p:cNvSpPr>
            <a:spLocks noChangeArrowheads="1"/>
          </p:cNvSpPr>
          <p:nvPr/>
        </p:nvSpPr>
        <p:spPr bwMode="auto">
          <a:xfrm>
            <a:off x="246063" y="4868863"/>
            <a:ext cx="2298700" cy="1550987"/>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82" name="Text Box 40"/>
          <p:cNvSpPr txBox="1">
            <a:spLocks noChangeArrowheads="1"/>
          </p:cNvSpPr>
          <p:nvPr/>
        </p:nvSpPr>
        <p:spPr bwMode="auto">
          <a:xfrm>
            <a:off x="1666875" y="4868863"/>
            <a:ext cx="77136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SyncIn</a:t>
            </a:r>
          </a:p>
        </p:txBody>
      </p:sp>
      <p:sp>
        <p:nvSpPr>
          <p:cNvPr id="183" name="Text Box 41"/>
          <p:cNvSpPr txBox="1">
            <a:spLocks noChangeArrowheads="1"/>
          </p:cNvSpPr>
          <p:nvPr/>
        </p:nvSpPr>
        <p:spPr bwMode="auto">
          <a:xfrm>
            <a:off x="1516063" y="6161088"/>
            <a:ext cx="92044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SyncOut</a:t>
            </a:r>
          </a:p>
        </p:txBody>
      </p:sp>
      <p:sp>
        <p:nvSpPr>
          <p:cNvPr id="184" name="Text Box 42"/>
          <p:cNvSpPr txBox="1">
            <a:spLocks noChangeArrowheads="1"/>
          </p:cNvSpPr>
          <p:nvPr/>
        </p:nvSpPr>
        <p:spPr bwMode="auto">
          <a:xfrm>
            <a:off x="676275" y="5514975"/>
            <a:ext cx="10262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CTR=zero</a:t>
            </a:r>
          </a:p>
        </p:txBody>
      </p:sp>
      <p:sp>
        <p:nvSpPr>
          <p:cNvPr id="185" name="Text Box 43"/>
          <p:cNvSpPr txBox="1">
            <a:spLocks noChangeArrowheads="1"/>
          </p:cNvSpPr>
          <p:nvPr/>
        </p:nvSpPr>
        <p:spPr bwMode="auto">
          <a:xfrm>
            <a:off x="397775" y="5730875"/>
            <a:ext cx="1306768" cy="264688"/>
          </a:xfrm>
          <a:prstGeom prst="rect">
            <a:avLst/>
          </a:prstGeom>
          <a:noFill/>
          <a:ln w="12700">
            <a:noFill/>
            <a:miter lim="800000"/>
            <a:headEnd type="none" w="sm" len="sm"/>
            <a:tailEnd type="none" w="sm" len="sm"/>
          </a:ln>
          <a:effectLst/>
        </p:spPr>
        <p:txBody>
          <a:bodyPr wrap="none">
            <a:spAutoFit/>
          </a:bodyPr>
          <a:lstStyle/>
          <a:p>
            <a:r>
              <a:rPr lang="en-US" sz="1400" dirty="0" smtClean="0">
                <a:effectLst/>
                <a:latin typeface="Arial" charset="0"/>
              </a:rPr>
              <a:t>CTR=CMPB *</a:t>
            </a:r>
            <a:endParaRPr lang="en-US" sz="1400" dirty="0">
              <a:effectLst/>
              <a:latin typeface="Arial" charset="0"/>
            </a:endParaRPr>
          </a:p>
        </p:txBody>
      </p:sp>
      <p:sp>
        <p:nvSpPr>
          <p:cNvPr id="186" name="Text Box 44"/>
          <p:cNvSpPr txBox="1">
            <a:spLocks noChangeArrowheads="1"/>
          </p:cNvSpPr>
          <p:nvPr/>
        </p:nvSpPr>
        <p:spPr bwMode="auto">
          <a:xfrm>
            <a:off x="1390650" y="5945188"/>
            <a:ext cx="304892"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X</a:t>
            </a:r>
          </a:p>
        </p:txBody>
      </p:sp>
      <p:sp>
        <p:nvSpPr>
          <p:cNvPr id="187" name="Text Box 45"/>
          <p:cNvSpPr txBox="1">
            <a:spLocks noChangeArrowheads="1"/>
          </p:cNvSpPr>
          <p:nvPr/>
        </p:nvSpPr>
        <p:spPr bwMode="auto">
          <a:xfrm>
            <a:off x="1084263" y="4946650"/>
            <a:ext cx="413896"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En</a:t>
            </a:r>
          </a:p>
        </p:txBody>
      </p:sp>
      <p:sp>
        <p:nvSpPr>
          <p:cNvPr id="188" name="Text Box 46"/>
          <p:cNvSpPr txBox="1">
            <a:spLocks noChangeArrowheads="1"/>
          </p:cNvSpPr>
          <p:nvPr/>
        </p:nvSpPr>
        <p:spPr bwMode="auto">
          <a:xfrm>
            <a:off x="1739900" y="5510213"/>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89" name="Text Box 47"/>
          <p:cNvSpPr txBox="1">
            <a:spLocks noChangeArrowheads="1"/>
          </p:cNvSpPr>
          <p:nvPr/>
        </p:nvSpPr>
        <p:spPr bwMode="auto">
          <a:xfrm>
            <a:off x="1692275" y="5697538"/>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0" name="Text Box 48"/>
          <p:cNvSpPr txBox="1">
            <a:spLocks noChangeArrowheads="1"/>
          </p:cNvSpPr>
          <p:nvPr/>
        </p:nvSpPr>
        <p:spPr bwMode="auto">
          <a:xfrm>
            <a:off x="1833563" y="5910263"/>
            <a:ext cx="296862"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1" name="Text Box 49"/>
          <p:cNvSpPr txBox="1">
            <a:spLocks noChangeArrowheads="1"/>
          </p:cNvSpPr>
          <p:nvPr/>
        </p:nvSpPr>
        <p:spPr bwMode="auto">
          <a:xfrm>
            <a:off x="1901825" y="5349875"/>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2" name="Text Box 50"/>
          <p:cNvSpPr txBox="1">
            <a:spLocks noChangeArrowheads="1"/>
          </p:cNvSpPr>
          <p:nvPr/>
        </p:nvSpPr>
        <p:spPr bwMode="auto">
          <a:xfrm>
            <a:off x="2009775" y="5654675"/>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3" name="Text Box 51"/>
          <p:cNvSpPr txBox="1">
            <a:spLocks noChangeArrowheads="1"/>
          </p:cNvSpPr>
          <p:nvPr/>
        </p:nvSpPr>
        <p:spPr bwMode="auto">
          <a:xfrm>
            <a:off x="1524000" y="5130800"/>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4" name="Line 52"/>
          <p:cNvSpPr>
            <a:spLocks noChangeShapeType="1"/>
          </p:cNvSpPr>
          <p:nvPr/>
        </p:nvSpPr>
        <p:spPr bwMode="auto">
          <a:xfrm>
            <a:off x="1630363" y="5653088"/>
            <a:ext cx="2286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5" name="Line 53"/>
          <p:cNvSpPr>
            <a:spLocks noChangeShapeType="1"/>
          </p:cNvSpPr>
          <p:nvPr/>
        </p:nvSpPr>
        <p:spPr bwMode="auto">
          <a:xfrm>
            <a:off x="1630363" y="5849938"/>
            <a:ext cx="1666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6" name="Line 54"/>
          <p:cNvSpPr>
            <a:spLocks noChangeShapeType="1"/>
          </p:cNvSpPr>
          <p:nvPr/>
        </p:nvSpPr>
        <p:spPr bwMode="auto">
          <a:xfrm>
            <a:off x="1630363" y="6059488"/>
            <a:ext cx="304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7" name="Line 55"/>
          <p:cNvSpPr>
            <a:spLocks noChangeShapeType="1"/>
          </p:cNvSpPr>
          <p:nvPr/>
        </p:nvSpPr>
        <p:spPr bwMode="auto">
          <a:xfrm flipV="1">
            <a:off x="2049463" y="5270500"/>
            <a:ext cx="0" cy="185738"/>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198" name="Text Box 56"/>
          <p:cNvSpPr txBox="1">
            <a:spLocks noChangeArrowheads="1"/>
          </p:cNvSpPr>
          <p:nvPr/>
        </p:nvSpPr>
        <p:spPr bwMode="auto">
          <a:xfrm>
            <a:off x="1244600" y="5130800"/>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199" name="Line 57"/>
          <p:cNvSpPr>
            <a:spLocks noChangeShapeType="1"/>
          </p:cNvSpPr>
          <p:nvPr/>
        </p:nvSpPr>
        <p:spPr bwMode="auto">
          <a:xfrm>
            <a:off x="1706563" y="5270500"/>
            <a:ext cx="685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0" name="Line 58"/>
          <p:cNvSpPr>
            <a:spLocks noChangeShapeType="1"/>
          </p:cNvSpPr>
          <p:nvPr/>
        </p:nvSpPr>
        <p:spPr bwMode="auto">
          <a:xfrm flipH="1">
            <a:off x="1020763" y="5270500"/>
            <a:ext cx="32385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01" name="Line 59"/>
          <p:cNvSpPr>
            <a:spLocks noChangeShapeType="1"/>
          </p:cNvSpPr>
          <p:nvPr/>
        </p:nvSpPr>
        <p:spPr bwMode="auto">
          <a:xfrm flipV="1">
            <a:off x="2386013" y="4868863"/>
            <a:ext cx="0" cy="41116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2" name="Line 60"/>
          <p:cNvSpPr>
            <a:spLocks noChangeShapeType="1"/>
          </p:cNvSpPr>
          <p:nvPr/>
        </p:nvSpPr>
        <p:spPr bwMode="auto">
          <a:xfrm>
            <a:off x="2192338" y="5799138"/>
            <a:ext cx="2047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3" name="Line 61"/>
          <p:cNvSpPr>
            <a:spLocks noChangeShapeType="1"/>
          </p:cNvSpPr>
          <p:nvPr/>
        </p:nvSpPr>
        <p:spPr bwMode="auto">
          <a:xfrm flipV="1">
            <a:off x="2392363" y="5786438"/>
            <a:ext cx="0" cy="6286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4" name="Line 62"/>
          <p:cNvSpPr>
            <a:spLocks noChangeShapeType="1"/>
          </p:cNvSpPr>
          <p:nvPr/>
        </p:nvSpPr>
        <p:spPr bwMode="auto">
          <a:xfrm>
            <a:off x="2065338" y="5545138"/>
            <a:ext cx="77787" cy="2127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5" name="Line 63"/>
          <p:cNvSpPr>
            <a:spLocks noChangeShapeType="1"/>
          </p:cNvSpPr>
          <p:nvPr/>
        </p:nvSpPr>
        <p:spPr bwMode="auto">
          <a:xfrm flipV="1">
            <a:off x="1435100" y="5218113"/>
            <a:ext cx="228600" cy="47625"/>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06" name="Rectangle 64"/>
          <p:cNvSpPr>
            <a:spLocks noChangeArrowheads="1"/>
          </p:cNvSpPr>
          <p:nvPr/>
        </p:nvSpPr>
        <p:spPr bwMode="auto">
          <a:xfrm>
            <a:off x="328613" y="5143500"/>
            <a:ext cx="685800" cy="247650"/>
          </a:xfrm>
          <a:prstGeom prst="rect">
            <a:avLst/>
          </a:prstGeom>
          <a:solidFill>
            <a:schemeClr val="bg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07" name="Text Box 65"/>
          <p:cNvSpPr txBox="1">
            <a:spLocks noChangeArrowheads="1"/>
          </p:cNvSpPr>
          <p:nvPr/>
        </p:nvSpPr>
        <p:spPr bwMode="auto">
          <a:xfrm>
            <a:off x="312738" y="5143500"/>
            <a:ext cx="752129"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=240</a:t>
            </a:r>
            <a:r>
              <a:rPr lang="en-US" sz="1400">
                <a:effectLst/>
                <a:latin typeface="Arial" charset="0"/>
                <a:cs typeface="Arial" charset="0"/>
                <a:sym typeface="Symbol" pitchFamily="18" charset="2"/>
              </a:rPr>
              <a:t>°</a:t>
            </a:r>
          </a:p>
        </p:txBody>
      </p:sp>
      <p:sp>
        <p:nvSpPr>
          <p:cNvPr id="208" name="Text Box 66"/>
          <p:cNvSpPr txBox="1">
            <a:spLocks noChangeArrowheads="1"/>
          </p:cNvSpPr>
          <p:nvPr/>
        </p:nvSpPr>
        <p:spPr bwMode="auto">
          <a:xfrm>
            <a:off x="314325" y="4921250"/>
            <a:ext cx="712054"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Phase</a:t>
            </a:r>
          </a:p>
        </p:txBody>
      </p:sp>
      <p:sp>
        <p:nvSpPr>
          <p:cNvPr id="209" name="Text Box 67"/>
          <p:cNvSpPr txBox="1">
            <a:spLocks noChangeArrowheads="1"/>
          </p:cNvSpPr>
          <p:nvPr/>
        </p:nvSpPr>
        <p:spPr bwMode="auto">
          <a:xfrm>
            <a:off x="1895999" y="4870957"/>
            <a:ext cx="311150" cy="579437"/>
          </a:xfrm>
          <a:prstGeom prst="rect">
            <a:avLst/>
          </a:prstGeom>
          <a:noFill/>
          <a:ln w="12700">
            <a:noFill/>
            <a:miter lim="800000"/>
            <a:headEnd type="none" w="sm" len="sm"/>
            <a:tailEnd type="none" w="sm" len="sm"/>
          </a:ln>
          <a:effectLst/>
        </p:spPr>
        <p:txBody>
          <a:bodyPr wrap="none">
            <a:spAutoFit/>
          </a:bodyPr>
          <a:lstStyle/>
          <a:p>
            <a:r>
              <a:rPr lang="en-US" sz="4000" dirty="0">
                <a:effectLst/>
                <a:latin typeface="Arial" charset="0"/>
                <a:cs typeface="Arial" charset="0"/>
                <a:sym typeface="Symbol" pitchFamily="18" charset="2"/>
              </a:rPr>
              <a:t></a:t>
            </a:r>
          </a:p>
        </p:txBody>
      </p:sp>
      <p:sp>
        <p:nvSpPr>
          <p:cNvPr id="210" name="Text Box 68"/>
          <p:cNvSpPr txBox="1">
            <a:spLocks noChangeArrowheads="1"/>
          </p:cNvSpPr>
          <p:nvPr/>
        </p:nvSpPr>
        <p:spPr bwMode="auto">
          <a:xfrm>
            <a:off x="2506663" y="5178425"/>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EPWM3A</a:t>
            </a:r>
          </a:p>
        </p:txBody>
      </p:sp>
      <p:sp>
        <p:nvSpPr>
          <p:cNvPr id="211" name="Text Box 69"/>
          <p:cNvSpPr txBox="1">
            <a:spLocks noChangeArrowheads="1"/>
          </p:cNvSpPr>
          <p:nvPr/>
        </p:nvSpPr>
        <p:spPr bwMode="auto">
          <a:xfrm>
            <a:off x="2506663" y="5721350"/>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EPWM3B</a:t>
            </a:r>
          </a:p>
        </p:txBody>
      </p:sp>
      <p:sp>
        <p:nvSpPr>
          <p:cNvPr id="212" name="Line 70"/>
          <p:cNvSpPr>
            <a:spLocks noChangeShapeType="1"/>
          </p:cNvSpPr>
          <p:nvPr/>
        </p:nvSpPr>
        <p:spPr bwMode="auto">
          <a:xfrm>
            <a:off x="2544763" y="5419725"/>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13" name="Line 71"/>
          <p:cNvSpPr>
            <a:spLocks noChangeShapeType="1"/>
          </p:cNvSpPr>
          <p:nvPr/>
        </p:nvSpPr>
        <p:spPr bwMode="auto">
          <a:xfrm>
            <a:off x="2544763" y="5978525"/>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14" name="Rectangle 73"/>
          <p:cNvSpPr>
            <a:spLocks noChangeArrowheads="1"/>
          </p:cNvSpPr>
          <p:nvPr/>
        </p:nvSpPr>
        <p:spPr bwMode="auto">
          <a:xfrm>
            <a:off x="246063" y="1162050"/>
            <a:ext cx="2298700" cy="1550988"/>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15" name="Text Box 74"/>
          <p:cNvSpPr txBox="1">
            <a:spLocks noChangeArrowheads="1"/>
          </p:cNvSpPr>
          <p:nvPr/>
        </p:nvSpPr>
        <p:spPr bwMode="auto">
          <a:xfrm>
            <a:off x="1666875" y="1162050"/>
            <a:ext cx="77136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SyncIn</a:t>
            </a:r>
          </a:p>
        </p:txBody>
      </p:sp>
      <p:sp>
        <p:nvSpPr>
          <p:cNvPr id="216" name="Text Box 75"/>
          <p:cNvSpPr txBox="1">
            <a:spLocks noChangeArrowheads="1"/>
          </p:cNvSpPr>
          <p:nvPr/>
        </p:nvSpPr>
        <p:spPr bwMode="auto">
          <a:xfrm>
            <a:off x="1516063" y="2454275"/>
            <a:ext cx="920445"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SyncOut</a:t>
            </a:r>
          </a:p>
        </p:txBody>
      </p:sp>
      <p:sp>
        <p:nvSpPr>
          <p:cNvPr id="217" name="Text Box 76"/>
          <p:cNvSpPr txBox="1">
            <a:spLocks noChangeArrowheads="1"/>
          </p:cNvSpPr>
          <p:nvPr/>
        </p:nvSpPr>
        <p:spPr bwMode="auto">
          <a:xfrm>
            <a:off x="676275" y="1808163"/>
            <a:ext cx="10262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CTR=zero</a:t>
            </a:r>
          </a:p>
        </p:txBody>
      </p:sp>
      <p:sp>
        <p:nvSpPr>
          <p:cNvPr id="218" name="Text Box 77"/>
          <p:cNvSpPr txBox="1">
            <a:spLocks noChangeArrowheads="1"/>
          </p:cNvSpPr>
          <p:nvPr/>
        </p:nvSpPr>
        <p:spPr bwMode="auto">
          <a:xfrm>
            <a:off x="397775" y="2024063"/>
            <a:ext cx="1306768" cy="264688"/>
          </a:xfrm>
          <a:prstGeom prst="rect">
            <a:avLst/>
          </a:prstGeom>
          <a:noFill/>
          <a:ln w="12700">
            <a:noFill/>
            <a:miter lim="800000"/>
            <a:headEnd type="none" w="sm" len="sm"/>
            <a:tailEnd type="none" w="sm" len="sm"/>
          </a:ln>
          <a:effectLst/>
        </p:spPr>
        <p:txBody>
          <a:bodyPr wrap="none">
            <a:spAutoFit/>
          </a:bodyPr>
          <a:lstStyle/>
          <a:p>
            <a:r>
              <a:rPr lang="en-US" sz="1400" dirty="0" smtClean="0">
                <a:effectLst/>
                <a:latin typeface="Arial" charset="0"/>
              </a:rPr>
              <a:t>CTR=CMPB *</a:t>
            </a:r>
            <a:endParaRPr lang="en-US" sz="1400" dirty="0">
              <a:effectLst/>
              <a:latin typeface="Arial" charset="0"/>
            </a:endParaRPr>
          </a:p>
        </p:txBody>
      </p:sp>
      <p:sp>
        <p:nvSpPr>
          <p:cNvPr id="219" name="Text Box 78"/>
          <p:cNvSpPr txBox="1">
            <a:spLocks noChangeArrowheads="1"/>
          </p:cNvSpPr>
          <p:nvPr/>
        </p:nvSpPr>
        <p:spPr bwMode="auto">
          <a:xfrm>
            <a:off x="1390650" y="2238375"/>
            <a:ext cx="304892"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X</a:t>
            </a:r>
          </a:p>
        </p:txBody>
      </p:sp>
      <p:sp>
        <p:nvSpPr>
          <p:cNvPr id="220" name="Text Box 79"/>
          <p:cNvSpPr txBox="1">
            <a:spLocks noChangeArrowheads="1"/>
          </p:cNvSpPr>
          <p:nvPr/>
        </p:nvSpPr>
        <p:spPr bwMode="auto">
          <a:xfrm>
            <a:off x="1084263" y="1239838"/>
            <a:ext cx="413896"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En</a:t>
            </a:r>
          </a:p>
        </p:txBody>
      </p:sp>
      <p:sp>
        <p:nvSpPr>
          <p:cNvPr id="221" name="Text Box 80"/>
          <p:cNvSpPr txBox="1">
            <a:spLocks noChangeArrowheads="1"/>
          </p:cNvSpPr>
          <p:nvPr/>
        </p:nvSpPr>
        <p:spPr bwMode="auto">
          <a:xfrm>
            <a:off x="1739900" y="1803400"/>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2" name="Text Box 81"/>
          <p:cNvSpPr txBox="1">
            <a:spLocks noChangeArrowheads="1"/>
          </p:cNvSpPr>
          <p:nvPr/>
        </p:nvSpPr>
        <p:spPr bwMode="auto">
          <a:xfrm>
            <a:off x="1692275" y="1990725"/>
            <a:ext cx="296863"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3" name="Text Box 82"/>
          <p:cNvSpPr txBox="1">
            <a:spLocks noChangeArrowheads="1"/>
          </p:cNvSpPr>
          <p:nvPr/>
        </p:nvSpPr>
        <p:spPr bwMode="auto">
          <a:xfrm>
            <a:off x="1833563" y="2203450"/>
            <a:ext cx="296862" cy="287338"/>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4" name="Text Box 83"/>
          <p:cNvSpPr txBox="1">
            <a:spLocks noChangeArrowheads="1"/>
          </p:cNvSpPr>
          <p:nvPr/>
        </p:nvSpPr>
        <p:spPr bwMode="auto">
          <a:xfrm>
            <a:off x="1901825" y="1643063"/>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5" name="Text Box 84"/>
          <p:cNvSpPr txBox="1">
            <a:spLocks noChangeArrowheads="1"/>
          </p:cNvSpPr>
          <p:nvPr/>
        </p:nvSpPr>
        <p:spPr bwMode="auto">
          <a:xfrm>
            <a:off x="2009775" y="1947863"/>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6" name="Text Box 85"/>
          <p:cNvSpPr txBox="1">
            <a:spLocks noChangeArrowheads="1"/>
          </p:cNvSpPr>
          <p:nvPr/>
        </p:nvSpPr>
        <p:spPr bwMode="auto">
          <a:xfrm>
            <a:off x="1524000" y="1423988"/>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27" name="Line 86"/>
          <p:cNvSpPr>
            <a:spLocks noChangeShapeType="1"/>
          </p:cNvSpPr>
          <p:nvPr/>
        </p:nvSpPr>
        <p:spPr bwMode="auto">
          <a:xfrm>
            <a:off x="1630363" y="1946275"/>
            <a:ext cx="2286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8" name="Line 87"/>
          <p:cNvSpPr>
            <a:spLocks noChangeShapeType="1"/>
          </p:cNvSpPr>
          <p:nvPr/>
        </p:nvSpPr>
        <p:spPr bwMode="auto">
          <a:xfrm>
            <a:off x="1630363" y="2143125"/>
            <a:ext cx="1666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29" name="Line 88"/>
          <p:cNvSpPr>
            <a:spLocks noChangeShapeType="1"/>
          </p:cNvSpPr>
          <p:nvPr/>
        </p:nvSpPr>
        <p:spPr bwMode="auto">
          <a:xfrm>
            <a:off x="1630363" y="2352675"/>
            <a:ext cx="304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0" name="Line 89"/>
          <p:cNvSpPr>
            <a:spLocks noChangeShapeType="1"/>
          </p:cNvSpPr>
          <p:nvPr/>
        </p:nvSpPr>
        <p:spPr bwMode="auto">
          <a:xfrm flipV="1">
            <a:off x="2049463" y="1563688"/>
            <a:ext cx="0" cy="185737"/>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1" name="Text Box 90"/>
          <p:cNvSpPr txBox="1">
            <a:spLocks noChangeArrowheads="1"/>
          </p:cNvSpPr>
          <p:nvPr/>
        </p:nvSpPr>
        <p:spPr bwMode="auto">
          <a:xfrm>
            <a:off x="1244600" y="1423988"/>
            <a:ext cx="296863" cy="287337"/>
          </a:xfrm>
          <a:prstGeom prst="rect">
            <a:avLst/>
          </a:prstGeom>
          <a:noFill/>
          <a:ln w="12700">
            <a:noFill/>
            <a:miter lim="800000"/>
            <a:headEnd type="none" w="sm" len="sm"/>
            <a:tailEnd type="none" w="sm" len="sm"/>
          </a:ln>
          <a:effectLst/>
        </p:spPr>
        <p:txBody>
          <a:bodyPr wrap="none">
            <a:spAutoFit/>
          </a:bodyPr>
          <a:lstStyle/>
          <a:p>
            <a:r>
              <a:rPr lang="en-US" sz="1600" b="0">
                <a:effectLst/>
                <a:latin typeface="Arial" charset="0"/>
              </a:rPr>
              <a:t>o</a:t>
            </a:r>
          </a:p>
        </p:txBody>
      </p:sp>
      <p:sp>
        <p:nvSpPr>
          <p:cNvPr id="232" name="Line 91"/>
          <p:cNvSpPr>
            <a:spLocks noChangeShapeType="1"/>
          </p:cNvSpPr>
          <p:nvPr/>
        </p:nvSpPr>
        <p:spPr bwMode="auto">
          <a:xfrm>
            <a:off x="1706563" y="1563688"/>
            <a:ext cx="685800"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3" name="Line 92"/>
          <p:cNvSpPr>
            <a:spLocks noChangeShapeType="1"/>
          </p:cNvSpPr>
          <p:nvPr/>
        </p:nvSpPr>
        <p:spPr bwMode="auto">
          <a:xfrm flipH="1">
            <a:off x="1020763" y="1563688"/>
            <a:ext cx="323850" cy="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34" name="Line 93"/>
          <p:cNvSpPr>
            <a:spLocks noChangeShapeType="1"/>
          </p:cNvSpPr>
          <p:nvPr/>
        </p:nvSpPr>
        <p:spPr bwMode="auto">
          <a:xfrm flipV="1">
            <a:off x="2386013" y="1162050"/>
            <a:ext cx="0" cy="411163"/>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5" name="Line 94"/>
          <p:cNvSpPr>
            <a:spLocks noChangeShapeType="1"/>
          </p:cNvSpPr>
          <p:nvPr/>
        </p:nvSpPr>
        <p:spPr bwMode="auto">
          <a:xfrm>
            <a:off x="2192338" y="2092325"/>
            <a:ext cx="204787" cy="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6" name="Line 95"/>
          <p:cNvSpPr>
            <a:spLocks noChangeShapeType="1"/>
          </p:cNvSpPr>
          <p:nvPr/>
        </p:nvSpPr>
        <p:spPr bwMode="auto">
          <a:xfrm flipV="1">
            <a:off x="2392363" y="2079625"/>
            <a:ext cx="0" cy="628650"/>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7" name="Line 96"/>
          <p:cNvSpPr>
            <a:spLocks noChangeShapeType="1"/>
          </p:cNvSpPr>
          <p:nvPr/>
        </p:nvSpPr>
        <p:spPr bwMode="auto">
          <a:xfrm>
            <a:off x="1931988" y="1957388"/>
            <a:ext cx="211137" cy="9366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8" name="Line 97"/>
          <p:cNvSpPr>
            <a:spLocks noChangeShapeType="1"/>
          </p:cNvSpPr>
          <p:nvPr/>
        </p:nvSpPr>
        <p:spPr bwMode="auto">
          <a:xfrm flipV="1">
            <a:off x="1435100" y="1433513"/>
            <a:ext cx="184150" cy="125412"/>
          </a:xfrm>
          <a:prstGeom prst="line">
            <a:avLst/>
          </a:prstGeom>
          <a:noFill/>
          <a:ln w="28575">
            <a:solidFill>
              <a:schemeClr val="tx1"/>
            </a:solidFill>
            <a:round/>
            <a:headEnd type="none" w="sm" len="sm"/>
            <a:tailEnd type="none" w="sm" len="sm"/>
          </a:ln>
          <a:effectLst/>
        </p:spPr>
        <p:txBody>
          <a:bodyPr/>
          <a:lstStyle/>
          <a:p>
            <a:endParaRPr lang="en-US">
              <a:effectLst/>
            </a:endParaRPr>
          </a:p>
        </p:txBody>
      </p:sp>
      <p:sp>
        <p:nvSpPr>
          <p:cNvPr id="239" name="Rectangle 98"/>
          <p:cNvSpPr>
            <a:spLocks noChangeArrowheads="1"/>
          </p:cNvSpPr>
          <p:nvPr/>
        </p:nvSpPr>
        <p:spPr bwMode="auto">
          <a:xfrm>
            <a:off x="328613" y="1436688"/>
            <a:ext cx="685800" cy="247650"/>
          </a:xfrm>
          <a:prstGeom prst="rect">
            <a:avLst/>
          </a:prstGeom>
          <a:solidFill>
            <a:schemeClr val="bg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40" name="Text Box 99"/>
          <p:cNvSpPr txBox="1">
            <a:spLocks noChangeArrowheads="1"/>
          </p:cNvSpPr>
          <p:nvPr/>
        </p:nvSpPr>
        <p:spPr bwMode="auto">
          <a:xfrm>
            <a:off x="398463" y="1423988"/>
            <a:ext cx="553357"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=0</a:t>
            </a:r>
            <a:r>
              <a:rPr lang="en-US" sz="1400">
                <a:effectLst/>
                <a:latin typeface="Arial" charset="0"/>
                <a:cs typeface="Arial" charset="0"/>
                <a:sym typeface="Symbol" pitchFamily="18" charset="2"/>
              </a:rPr>
              <a:t>°</a:t>
            </a:r>
          </a:p>
        </p:txBody>
      </p:sp>
      <p:sp>
        <p:nvSpPr>
          <p:cNvPr id="241" name="Text Box 100"/>
          <p:cNvSpPr txBox="1">
            <a:spLocks noChangeArrowheads="1"/>
          </p:cNvSpPr>
          <p:nvPr/>
        </p:nvSpPr>
        <p:spPr bwMode="auto">
          <a:xfrm>
            <a:off x="314325" y="1214438"/>
            <a:ext cx="712054"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Phase</a:t>
            </a:r>
          </a:p>
        </p:txBody>
      </p:sp>
      <p:sp>
        <p:nvSpPr>
          <p:cNvPr id="242" name="Text Box 101"/>
          <p:cNvSpPr txBox="1">
            <a:spLocks noChangeArrowheads="1"/>
          </p:cNvSpPr>
          <p:nvPr/>
        </p:nvSpPr>
        <p:spPr bwMode="auto">
          <a:xfrm>
            <a:off x="1895999" y="1164144"/>
            <a:ext cx="311150" cy="579438"/>
          </a:xfrm>
          <a:prstGeom prst="rect">
            <a:avLst/>
          </a:prstGeom>
          <a:noFill/>
          <a:ln w="12700">
            <a:noFill/>
            <a:miter lim="800000"/>
            <a:headEnd type="none" w="sm" len="sm"/>
            <a:tailEnd type="none" w="sm" len="sm"/>
          </a:ln>
          <a:effectLst/>
        </p:spPr>
        <p:txBody>
          <a:bodyPr wrap="none">
            <a:spAutoFit/>
          </a:bodyPr>
          <a:lstStyle/>
          <a:p>
            <a:r>
              <a:rPr lang="en-US" sz="4000" dirty="0">
                <a:effectLst/>
                <a:latin typeface="Arial" charset="0"/>
                <a:cs typeface="Arial" charset="0"/>
                <a:sym typeface="Symbol" pitchFamily="18" charset="2"/>
              </a:rPr>
              <a:t></a:t>
            </a:r>
          </a:p>
        </p:txBody>
      </p:sp>
      <p:sp>
        <p:nvSpPr>
          <p:cNvPr id="243" name="Text Box 102"/>
          <p:cNvSpPr txBox="1">
            <a:spLocks noChangeArrowheads="1"/>
          </p:cNvSpPr>
          <p:nvPr/>
        </p:nvSpPr>
        <p:spPr bwMode="auto">
          <a:xfrm>
            <a:off x="2506663" y="14716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EPWM1A</a:t>
            </a:r>
          </a:p>
        </p:txBody>
      </p:sp>
      <p:sp>
        <p:nvSpPr>
          <p:cNvPr id="244" name="Text Box 103"/>
          <p:cNvSpPr txBox="1">
            <a:spLocks noChangeArrowheads="1"/>
          </p:cNvSpPr>
          <p:nvPr/>
        </p:nvSpPr>
        <p:spPr bwMode="auto">
          <a:xfrm>
            <a:off x="2506663" y="201453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EPWM1B</a:t>
            </a:r>
          </a:p>
        </p:txBody>
      </p:sp>
      <p:sp>
        <p:nvSpPr>
          <p:cNvPr id="245" name="Line 104"/>
          <p:cNvSpPr>
            <a:spLocks noChangeShapeType="1"/>
          </p:cNvSpPr>
          <p:nvPr/>
        </p:nvSpPr>
        <p:spPr bwMode="auto">
          <a:xfrm>
            <a:off x="2544763" y="1712913"/>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46" name="Line 105"/>
          <p:cNvSpPr>
            <a:spLocks noChangeShapeType="1"/>
          </p:cNvSpPr>
          <p:nvPr/>
        </p:nvSpPr>
        <p:spPr bwMode="auto">
          <a:xfrm>
            <a:off x="2544763" y="2271713"/>
            <a:ext cx="901700"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247" name="Line 106"/>
          <p:cNvSpPr>
            <a:spLocks noChangeShapeType="1"/>
          </p:cNvSpPr>
          <p:nvPr/>
        </p:nvSpPr>
        <p:spPr bwMode="auto">
          <a:xfrm>
            <a:off x="2389188" y="2711450"/>
            <a:ext cx="0" cy="29845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48" name="Line 107"/>
          <p:cNvSpPr>
            <a:spLocks noChangeShapeType="1"/>
          </p:cNvSpPr>
          <p:nvPr/>
        </p:nvSpPr>
        <p:spPr bwMode="auto">
          <a:xfrm>
            <a:off x="2389188" y="4565650"/>
            <a:ext cx="0" cy="298450"/>
          </a:xfrm>
          <a:prstGeom prst="line">
            <a:avLst/>
          </a:prstGeom>
          <a:noFill/>
          <a:ln w="28575">
            <a:solidFill>
              <a:schemeClr val="tx1"/>
            </a:solidFill>
            <a:round/>
            <a:headEnd/>
            <a:tailEnd type="triangle" w="med" len="med"/>
          </a:ln>
          <a:effectLst/>
        </p:spPr>
        <p:txBody>
          <a:bodyPr/>
          <a:lstStyle/>
          <a:p>
            <a:endParaRPr lang="en-US">
              <a:effectLst/>
            </a:endParaRPr>
          </a:p>
        </p:txBody>
      </p:sp>
      <p:grpSp>
        <p:nvGrpSpPr>
          <p:cNvPr id="249" name="Group 108"/>
          <p:cNvGrpSpPr>
            <a:grpSpLocks/>
          </p:cNvGrpSpPr>
          <p:nvPr/>
        </p:nvGrpSpPr>
        <p:grpSpPr bwMode="auto">
          <a:xfrm>
            <a:off x="4000500" y="1371600"/>
            <a:ext cx="4803775" cy="5029200"/>
            <a:chOff x="2542" y="864"/>
            <a:chExt cx="3026" cy="3168"/>
          </a:xfrm>
        </p:grpSpPr>
        <p:grpSp>
          <p:nvGrpSpPr>
            <p:cNvPr id="250" name="Group 109"/>
            <p:cNvGrpSpPr>
              <a:grpSpLocks/>
            </p:cNvGrpSpPr>
            <p:nvPr/>
          </p:nvGrpSpPr>
          <p:grpSpPr bwMode="auto">
            <a:xfrm>
              <a:off x="2543" y="864"/>
              <a:ext cx="3025" cy="648"/>
              <a:chOff x="2543" y="912"/>
              <a:chExt cx="3025" cy="648"/>
            </a:xfrm>
          </p:grpSpPr>
          <p:grpSp>
            <p:nvGrpSpPr>
              <p:cNvPr id="280" name="Group 110"/>
              <p:cNvGrpSpPr>
                <a:grpSpLocks/>
              </p:cNvGrpSpPr>
              <p:nvPr/>
            </p:nvGrpSpPr>
            <p:grpSpPr bwMode="auto">
              <a:xfrm>
                <a:off x="2555" y="1032"/>
                <a:ext cx="1414" cy="528"/>
                <a:chOff x="1008" y="1632"/>
                <a:chExt cx="2016" cy="1008"/>
              </a:xfrm>
            </p:grpSpPr>
            <p:sp>
              <p:nvSpPr>
                <p:cNvPr id="286" name="Line 111"/>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87" name="Line 112"/>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grpSp>
            <p:nvGrpSpPr>
              <p:cNvPr id="281" name="Group 113"/>
              <p:cNvGrpSpPr>
                <a:grpSpLocks/>
              </p:cNvGrpSpPr>
              <p:nvPr/>
            </p:nvGrpSpPr>
            <p:grpSpPr bwMode="auto">
              <a:xfrm>
                <a:off x="3969" y="1032"/>
                <a:ext cx="1414" cy="528"/>
                <a:chOff x="1008" y="1632"/>
                <a:chExt cx="2016" cy="1008"/>
              </a:xfrm>
            </p:grpSpPr>
            <p:sp>
              <p:nvSpPr>
                <p:cNvPr id="284" name="Line 114"/>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85" name="Line 115"/>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sp>
            <p:nvSpPr>
              <p:cNvPr id="282" name="Line 116"/>
              <p:cNvSpPr>
                <a:spLocks noChangeShapeType="1"/>
              </p:cNvSpPr>
              <p:nvPr/>
            </p:nvSpPr>
            <p:spPr bwMode="auto">
              <a:xfrm flipH="1">
                <a:off x="2552" y="1560"/>
                <a:ext cx="3016"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283" name="Line 117"/>
              <p:cNvSpPr>
                <a:spLocks noChangeShapeType="1"/>
              </p:cNvSpPr>
              <p:nvPr/>
            </p:nvSpPr>
            <p:spPr bwMode="auto">
              <a:xfrm flipV="1">
                <a:off x="2543" y="912"/>
                <a:ext cx="0" cy="64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sp>
          <p:nvSpPr>
            <p:cNvPr id="251" name="Line 118"/>
            <p:cNvSpPr>
              <a:spLocks noChangeShapeType="1"/>
            </p:cNvSpPr>
            <p:nvPr/>
          </p:nvSpPr>
          <p:spPr bwMode="auto">
            <a:xfrm>
              <a:off x="3024" y="916"/>
              <a:ext cx="0" cy="2899"/>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252" name="Line 119"/>
            <p:cNvSpPr>
              <a:spLocks noChangeShapeType="1"/>
            </p:cNvSpPr>
            <p:nvPr/>
          </p:nvSpPr>
          <p:spPr bwMode="auto">
            <a:xfrm>
              <a:off x="5369" y="888"/>
              <a:ext cx="0" cy="292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253" name="Line 120"/>
            <p:cNvSpPr>
              <a:spLocks noChangeShapeType="1"/>
            </p:cNvSpPr>
            <p:nvPr/>
          </p:nvSpPr>
          <p:spPr bwMode="auto">
            <a:xfrm>
              <a:off x="3492" y="913"/>
              <a:ext cx="0" cy="3115"/>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grpSp>
          <p:nvGrpSpPr>
            <p:cNvPr id="254" name="Group 121"/>
            <p:cNvGrpSpPr>
              <a:grpSpLocks/>
            </p:cNvGrpSpPr>
            <p:nvPr/>
          </p:nvGrpSpPr>
          <p:grpSpPr bwMode="auto">
            <a:xfrm>
              <a:off x="2542" y="2005"/>
              <a:ext cx="3026" cy="648"/>
              <a:chOff x="2542" y="2001"/>
              <a:chExt cx="3026" cy="648"/>
            </a:xfrm>
          </p:grpSpPr>
          <p:grpSp>
            <p:nvGrpSpPr>
              <p:cNvPr id="270" name="Group 122"/>
              <p:cNvGrpSpPr>
                <a:grpSpLocks/>
              </p:cNvGrpSpPr>
              <p:nvPr/>
            </p:nvGrpSpPr>
            <p:grpSpPr bwMode="auto">
              <a:xfrm>
                <a:off x="3024" y="2112"/>
                <a:ext cx="1364" cy="528"/>
                <a:chOff x="1008" y="1632"/>
                <a:chExt cx="2016" cy="1008"/>
              </a:xfrm>
            </p:grpSpPr>
            <p:sp>
              <p:nvSpPr>
                <p:cNvPr id="278" name="Line 123"/>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79" name="Line 124"/>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sp>
            <p:nvSpPr>
              <p:cNvPr id="271" name="Line 125"/>
              <p:cNvSpPr>
                <a:spLocks noChangeShapeType="1"/>
              </p:cNvSpPr>
              <p:nvPr/>
            </p:nvSpPr>
            <p:spPr bwMode="auto">
              <a:xfrm flipV="1">
                <a:off x="4388" y="2112"/>
                <a:ext cx="708" cy="52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72" name="Line 126"/>
              <p:cNvSpPr>
                <a:spLocks noChangeShapeType="1"/>
              </p:cNvSpPr>
              <p:nvPr/>
            </p:nvSpPr>
            <p:spPr bwMode="auto">
              <a:xfrm flipH="1" flipV="1">
                <a:off x="5096" y="2112"/>
                <a:ext cx="268" cy="201"/>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73" name="Line 127"/>
              <p:cNvSpPr>
                <a:spLocks noChangeShapeType="1"/>
              </p:cNvSpPr>
              <p:nvPr/>
            </p:nvSpPr>
            <p:spPr bwMode="auto">
              <a:xfrm flipH="1">
                <a:off x="2552" y="2640"/>
                <a:ext cx="3016"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274" name="Line 128"/>
              <p:cNvSpPr>
                <a:spLocks noChangeShapeType="1"/>
              </p:cNvSpPr>
              <p:nvPr/>
            </p:nvSpPr>
            <p:spPr bwMode="auto">
              <a:xfrm flipH="1" flipV="1">
                <a:off x="2542" y="2309"/>
                <a:ext cx="475" cy="321"/>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75" name="Line 129"/>
              <p:cNvSpPr>
                <a:spLocks noChangeShapeType="1"/>
              </p:cNvSpPr>
              <p:nvPr/>
            </p:nvSpPr>
            <p:spPr bwMode="auto">
              <a:xfrm flipV="1">
                <a:off x="2543" y="2001"/>
                <a:ext cx="0" cy="64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76" name="Text Box 130"/>
              <p:cNvSpPr txBox="1">
                <a:spLocks noChangeArrowheads="1"/>
              </p:cNvSpPr>
              <p:nvPr/>
            </p:nvSpPr>
            <p:spPr bwMode="auto">
              <a:xfrm>
                <a:off x="2546" y="2062"/>
                <a:ext cx="474" cy="167"/>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=120</a:t>
                </a:r>
                <a:r>
                  <a:rPr lang="en-US" sz="1400">
                    <a:effectLst/>
                    <a:latin typeface="Arial" charset="0"/>
                    <a:cs typeface="Arial" charset="0"/>
                    <a:sym typeface="Symbol" pitchFamily="18" charset="2"/>
                  </a:rPr>
                  <a:t>°</a:t>
                </a:r>
              </a:p>
            </p:txBody>
          </p:sp>
          <p:sp>
            <p:nvSpPr>
              <p:cNvPr id="277" name="Line 131"/>
              <p:cNvSpPr>
                <a:spLocks noChangeShapeType="1"/>
              </p:cNvSpPr>
              <p:nvPr/>
            </p:nvSpPr>
            <p:spPr bwMode="auto">
              <a:xfrm>
                <a:off x="2544" y="2228"/>
                <a:ext cx="476"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grpSp>
        <p:grpSp>
          <p:nvGrpSpPr>
            <p:cNvPr id="255" name="Group 132"/>
            <p:cNvGrpSpPr>
              <a:grpSpLocks/>
            </p:cNvGrpSpPr>
            <p:nvPr/>
          </p:nvGrpSpPr>
          <p:grpSpPr bwMode="auto">
            <a:xfrm>
              <a:off x="2543" y="3147"/>
              <a:ext cx="3025" cy="885"/>
              <a:chOff x="2543" y="3051"/>
              <a:chExt cx="3025" cy="885"/>
            </a:xfrm>
          </p:grpSpPr>
          <p:grpSp>
            <p:nvGrpSpPr>
              <p:cNvPr id="256" name="Group 133"/>
              <p:cNvGrpSpPr>
                <a:grpSpLocks/>
              </p:cNvGrpSpPr>
              <p:nvPr/>
            </p:nvGrpSpPr>
            <p:grpSpPr bwMode="auto">
              <a:xfrm>
                <a:off x="3515" y="3192"/>
                <a:ext cx="1414" cy="528"/>
                <a:chOff x="1008" y="1632"/>
                <a:chExt cx="2016" cy="1008"/>
              </a:xfrm>
            </p:grpSpPr>
            <p:sp>
              <p:nvSpPr>
                <p:cNvPr id="268" name="Line 134"/>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69" name="Line 135"/>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sp>
            <p:nvSpPr>
              <p:cNvPr id="257" name="Line 136"/>
              <p:cNvSpPr>
                <a:spLocks noChangeShapeType="1"/>
              </p:cNvSpPr>
              <p:nvPr/>
            </p:nvSpPr>
            <p:spPr bwMode="auto">
              <a:xfrm flipV="1">
                <a:off x="4929" y="3399"/>
                <a:ext cx="431" cy="321"/>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58" name="Line 137"/>
              <p:cNvSpPr>
                <a:spLocks noChangeShapeType="1"/>
              </p:cNvSpPr>
              <p:nvPr/>
            </p:nvSpPr>
            <p:spPr bwMode="auto">
              <a:xfrm flipH="1">
                <a:off x="2552" y="3720"/>
                <a:ext cx="3016"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259" name="Line 138"/>
              <p:cNvSpPr>
                <a:spLocks noChangeShapeType="1"/>
              </p:cNvSpPr>
              <p:nvPr/>
            </p:nvSpPr>
            <p:spPr bwMode="auto">
              <a:xfrm flipV="1">
                <a:off x="2549" y="3177"/>
                <a:ext cx="280" cy="209"/>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60" name="Line 139"/>
              <p:cNvSpPr>
                <a:spLocks noChangeShapeType="1"/>
              </p:cNvSpPr>
              <p:nvPr/>
            </p:nvSpPr>
            <p:spPr bwMode="auto">
              <a:xfrm flipH="1" flipV="1">
                <a:off x="2829" y="3177"/>
                <a:ext cx="675" cy="542"/>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261" name="Line 140"/>
              <p:cNvSpPr>
                <a:spLocks noChangeShapeType="1"/>
              </p:cNvSpPr>
              <p:nvPr/>
            </p:nvSpPr>
            <p:spPr bwMode="auto">
              <a:xfrm flipV="1">
                <a:off x="2543" y="3069"/>
                <a:ext cx="0" cy="64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sp>
            <p:nvSpPr>
              <p:cNvPr id="262" name="Text Box 141"/>
              <p:cNvSpPr txBox="1">
                <a:spLocks noChangeArrowheads="1"/>
              </p:cNvSpPr>
              <p:nvPr/>
            </p:nvSpPr>
            <p:spPr bwMode="auto">
              <a:xfrm>
                <a:off x="3018" y="3051"/>
                <a:ext cx="474" cy="167"/>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=120</a:t>
                </a:r>
                <a:r>
                  <a:rPr lang="en-US" sz="1400">
                    <a:effectLst/>
                    <a:latin typeface="Arial" charset="0"/>
                    <a:cs typeface="Arial" charset="0"/>
                    <a:sym typeface="Symbol" pitchFamily="18" charset="2"/>
                  </a:rPr>
                  <a:t>°</a:t>
                </a:r>
              </a:p>
            </p:txBody>
          </p:sp>
          <p:sp>
            <p:nvSpPr>
              <p:cNvPr id="263" name="Text Box 142"/>
              <p:cNvSpPr txBox="1">
                <a:spLocks noChangeArrowheads="1"/>
              </p:cNvSpPr>
              <p:nvPr/>
            </p:nvSpPr>
            <p:spPr bwMode="auto">
              <a:xfrm>
                <a:off x="2782" y="3758"/>
                <a:ext cx="474" cy="167"/>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sym typeface="Symbol" pitchFamily="18" charset="2"/>
                  </a:rPr>
                  <a:t>=240</a:t>
                </a:r>
                <a:r>
                  <a:rPr lang="en-US" sz="1400">
                    <a:effectLst/>
                    <a:latin typeface="Arial" charset="0"/>
                    <a:cs typeface="Arial" charset="0"/>
                    <a:sym typeface="Symbol" pitchFamily="18" charset="2"/>
                  </a:rPr>
                  <a:t>°</a:t>
                </a:r>
              </a:p>
            </p:txBody>
          </p:sp>
          <p:sp>
            <p:nvSpPr>
              <p:cNvPr id="264" name="Line 143"/>
              <p:cNvSpPr>
                <a:spLocks noChangeShapeType="1"/>
              </p:cNvSpPr>
              <p:nvPr/>
            </p:nvSpPr>
            <p:spPr bwMode="auto">
              <a:xfrm>
                <a:off x="2544" y="3696"/>
                <a:ext cx="0" cy="24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265" name="Line 144"/>
              <p:cNvSpPr>
                <a:spLocks noChangeShapeType="1"/>
              </p:cNvSpPr>
              <p:nvPr/>
            </p:nvSpPr>
            <p:spPr bwMode="auto">
              <a:xfrm>
                <a:off x="2544" y="3840"/>
                <a:ext cx="252"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66" name="Line 145"/>
              <p:cNvSpPr>
                <a:spLocks noChangeShapeType="1"/>
              </p:cNvSpPr>
              <p:nvPr/>
            </p:nvSpPr>
            <p:spPr bwMode="auto">
              <a:xfrm flipH="1">
                <a:off x="3226" y="3840"/>
                <a:ext cx="257" cy="0"/>
              </a:xfrm>
              <a:prstGeom prst="line">
                <a:avLst/>
              </a:prstGeom>
              <a:noFill/>
              <a:ln w="12700">
                <a:solidFill>
                  <a:schemeClr val="tx1"/>
                </a:solidFill>
                <a:round/>
                <a:headEnd type="triangle" w="med" len="med"/>
                <a:tailEnd type="none" w="sm" len="sm"/>
              </a:ln>
              <a:effectLst/>
            </p:spPr>
            <p:txBody>
              <a:bodyPr/>
              <a:lstStyle/>
              <a:p>
                <a:endParaRPr lang="en-US">
                  <a:effectLst/>
                </a:endParaRPr>
              </a:p>
            </p:txBody>
          </p:sp>
          <p:sp>
            <p:nvSpPr>
              <p:cNvPr id="267" name="Line 146"/>
              <p:cNvSpPr>
                <a:spLocks noChangeShapeType="1"/>
              </p:cNvSpPr>
              <p:nvPr/>
            </p:nvSpPr>
            <p:spPr bwMode="auto">
              <a:xfrm>
                <a:off x="3020" y="3232"/>
                <a:ext cx="473" cy="0"/>
              </a:xfrm>
              <a:prstGeom prst="line">
                <a:avLst/>
              </a:prstGeom>
              <a:noFill/>
              <a:ln w="12700">
                <a:solidFill>
                  <a:schemeClr val="tx1"/>
                </a:solidFill>
                <a:round/>
                <a:headEnd type="triangle" w="med" len="med"/>
                <a:tailEnd type="triangle" w="med" len="med"/>
              </a:ln>
              <a:effectLst/>
            </p:spPr>
            <p:txBody>
              <a:bodyPr/>
              <a:lstStyle/>
              <a:p>
                <a:endParaRPr lang="en-US">
                  <a:effectLst/>
                </a:endParaRPr>
              </a:p>
            </p:txBody>
          </p:sp>
        </p:grpSp>
      </p:grpSp>
      <p:sp>
        <p:nvSpPr>
          <p:cNvPr id="288" name="Line 147"/>
          <p:cNvSpPr>
            <a:spLocks noChangeShapeType="1"/>
          </p:cNvSpPr>
          <p:nvPr/>
        </p:nvSpPr>
        <p:spPr bwMode="auto">
          <a:xfrm>
            <a:off x="2386013" y="860425"/>
            <a:ext cx="0" cy="29845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89" name="Text Box 148"/>
          <p:cNvSpPr txBox="1">
            <a:spLocks noChangeArrowheads="1"/>
          </p:cNvSpPr>
          <p:nvPr/>
        </p:nvSpPr>
        <p:spPr bwMode="auto">
          <a:xfrm>
            <a:off x="1853683" y="727393"/>
            <a:ext cx="1091966" cy="173574"/>
          </a:xfrm>
          <a:prstGeom prst="rect">
            <a:avLst/>
          </a:prstGeom>
          <a:noFill/>
          <a:ln w="12700">
            <a:noFill/>
            <a:miter lim="800000"/>
            <a:headEnd type="none" w="sm" len="sm"/>
            <a:tailEnd type="none" w="sm" len="sm"/>
          </a:ln>
          <a:effectLst/>
        </p:spPr>
        <p:txBody>
          <a:bodyPr wrap="none">
            <a:spAutoFit/>
          </a:bodyPr>
          <a:lstStyle/>
          <a:p>
            <a:pPr algn="ctr">
              <a:lnSpc>
                <a:spcPct val="25000"/>
              </a:lnSpc>
            </a:pPr>
            <a:r>
              <a:rPr lang="en-US" sz="1400" b="0" dirty="0">
                <a:effectLst/>
                <a:latin typeface="Arial" charset="0"/>
              </a:rPr>
              <a:t>Ext. </a:t>
            </a:r>
            <a:r>
              <a:rPr lang="en-US" sz="1400" b="0" dirty="0" err="1" smtClean="0">
                <a:effectLst/>
                <a:latin typeface="Arial" charset="0"/>
              </a:rPr>
              <a:t>SyncIn</a:t>
            </a:r>
            <a:endParaRPr lang="en-US" sz="1400" b="0" dirty="0">
              <a:effectLst/>
              <a:latin typeface="Arial" charset="0"/>
            </a:endParaRPr>
          </a:p>
        </p:txBody>
      </p:sp>
      <p:sp>
        <p:nvSpPr>
          <p:cNvPr id="290" name="Line 149"/>
          <p:cNvSpPr>
            <a:spLocks noChangeShapeType="1"/>
          </p:cNvSpPr>
          <p:nvPr/>
        </p:nvSpPr>
        <p:spPr bwMode="auto">
          <a:xfrm>
            <a:off x="2392363" y="6378575"/>
            <a:ext cx="0" cy="298450"/>
          </a:xfrm>
          <a:prstGeom prst="line">
            <a:avLst/>
          </a:prstGeom>
          <a:noFill/>
          <a:ln w="28575">
            <a:solidFill>
              <a:schemeClr val="tx1"/>
            </a:solidFill>
            <a:round/>
            <a:headEnd/>
            <a:tailEnd type="triangle" w="med" len="med"/>
          </a:ln>
          <a:effectLst/>
        </p:spPr>
        <p:txBody>
          <a:bodyPr/>
          <a:lstStyle/>
          <a:p>
            <a:endParaRPr lang="en-US">
              <a:effectLst/>
            </a:endParaRPr>
          </a:p>
        </p:txBody>
      </p:sp>
      <p:sp>
        <p:nvSpPr>
          <p:cNvPr id="291" name="Line 151"/>
          <p:cNvSpPr>
            <a:spLocks noChangeShapeType="1"/>
          </p:cNvSpPr>
          <p:nvPr/>
        </p:nvSpPr>
        <p:spPr bwMode="auto">
          <a:xfrm>
            <a:off x="2379663" y="2819400"/>
            <a:ext cx="457200" cy="0"/>
          </a:xfrm>
          <a:prstGeom prst="line">
            <a:avLst/>
          </a:prstGeom>
          <a:noFill/>
          <a:ln w="12700">
            <a:solidFill>
              <a:schemeClr val="tx1"/>
            </a:solidFill>
            <a:round/>
            <a:headEnd type="none" w="sm" len="sm"/>
            <a:tailEnd type="triangle" w="sm" len="sm"/>
          </a:ln>
          <a:effectLst/>
        </p:spPr>
        <p:txBody>
          <a:bodyPr/>
          <a:lstStyle/>
          <a:p>
            <a:endParaRPr lang="en-US">
              <a:effectLst/>
            </a:endParaRPr>
          </a:p>
        </p:txBody>
      </p:sp>
      <p:sp>
        <p:nvSpPr>
          <p:cNvPr id="292" name="Text Box 152"/>
          <p:cNvSpPr txBox="1">
            <a:spLocks noChangeArrowheads="1"/>
          </p:cNvSpPr>
          <p:nvPr/>
        </p:nvSpPr>
        <p:spPr bwMode="auto">
          <a:xfrm>
            <a:off x="2779713" y="2667000"/>
            <a:ext cx="991938" cy="393954"/>
          </a:xfrm>
          <a:prstGeom prst="rect">
            <a:avLst/>
          </a:prstGeom>
          <a:noFill/>
          <a:ln w="12700">
            <a:noFill/>
            <a:miter lim="800000"/>
            <a:headEnd type="none" w="sm" len="sm"/>
            <a:tailEnd type="none" w="sm" len="sm"/>
          </a:ln>
          <a:effectLst/>
        </p:spPr>
        <p:txBody>
          <a:bodyPr wrap="none">
            <a:spAutoFit/>
          </a:bodyPr>
          <a:lstStyle/>
          <a:p>
            <a:pPr>
              <a:lnSpc>
                <a:spcPct val="45000"/>
              </a:lnSpc>
            </a:pPr>
            <a:r>
              <a:rPr lang="en-US" sz="1400" b="0">
                <a:effectLst/>
                <a:latin typeface="Arial" charset="0"/>
              </a:rPr>
              <a:t>To eCAP1</a:t>
            </a:r>
          </a:p>
          <a:p>
            <a:pPr>
              <a:lnSpc>
                <a:spcPct val="45000"/>
              </a:lnSpc>
            </a:pPr>
            <a:r>
              <a:rPr lang="en-US" sz="1400" b="0">
                <a:effectLst/>
                <a:latin typeface="Arial" charset="0"/>
              </a:rPr>
              <a:t>SyncIn</a:t>
            </a:r>
          </a:p>
        </p:txBody>
      </p:sp>
      <p:sp>
        <p:nvSpPr>
          <p:cNvPr id="293" name="Rectangle 26"/>
          <p:cNvSpPr>
            <a:spLocks noChangeArrowheads="1"/>
          </p:cNvSpPr>
          <p:nvPr/>
        </p:nvSpPr>
        <p:spPr bwMode="auto">
          <a:xfrm>
            <a:off x="4820005" y="6594522"/>
            <a:ext cx="4330180" cy="264688"/>
          </a:xfrm>
          <a:prstGeom prst="rect">
            <a:avLst/>
          </a:prstGeom>
          <a:noFill/>
          <a:ln w="12700">
            <a:noFill/>
            <a:miter lim="800000"/>
            <a:headEnd type="none" w="sm" len="sm"/>
            <a:tailEnd type="none" w="sm" len="sm"/>
          </a:ln>
          <a:effectLst/>
        </p:spPr>
        <p:txBody>
          <a:bodyPr wrap="square" anchor="ctr">
            <a:spAutoFit/>
          </a:bodyPr>
          <a:lstStyle/>
          <a:p>
            <a:pPr>
              <a:spcBef>
                <a:spcPct val="0"/>
              </a:spcBef>
            </a:pPr>
            <a:r>
              <a:rPr lang="en-US" sz="1400" b="0" dirty="0" smtClean="0">
                <a:effectLst/>
                <a:latin typeface="Arial" charset="0"/>
              </a:rPr>
              <a:t>* Extended selection for CMPC and CMPD available</a:t>
            </a:r>
            <a:endParaRPr lang="en-US" sz="1400" b="0" dirty="0">
              <a:effectLst/>
              <a:latin typeface="Times New Roman" pitchFamily="18" charset="0"/>
            </a:endParaRPr>
          </a:p>
        </p:txBody>
      </p:sp>
    </p:spTree>
    <p:custDataLst>
      <p:tags r:id="rId1"/>
    </p:custDataLst>
    <p:extLst>
      <p:ext uri="{BB962C8B-B14F-4D97-AF65-F5344CB8AC3E}">
        <p14:creationId xmlns:p14="http://schemas.microsoft.com/office/powerpoint/2010/main" val="281763438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9" name="Rectangle 5"/>
          <p:cNvSpPr>
            <a:spLocks noGrp="1" noChangeArrowheads="1"/>
          </p:cNvSpPr>
          <p:nvPr>
            <p:ph type="title"/>
          </p:nvPr>
        </p:nvSpPr>
        <p:spPr/>
        <p:txBody>
          <a:bodyPr/>
          <a:lstStyle/>
          <a:p>
            <a:r>
              <a:rPr lang="en-US" dirty="0" err="1"/>
              <a:t>ePWM</a:t>
            </a:r>
            <a:r>
              <a:rPr lang="en-US" dirty="0"/>
              <a:t> Compare Sub-Module</a:t>
            </a:r>
          </a:p>
        </p:txBody>
      </p:sp>
      <p:sp>
        <p:nvSpPr>
          <p:cNvPr id="81" name="Rectangle 80"/>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2" name="AutoShape 2"/>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83" name="AutoShape 3"/>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84" name="AutoShape 4"/>
          <p:cNvCxnSpPr>
            <a:cxnSpLocks noChangeShapeType="1"/>
            <a:endCxn id="85"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5" name="Rectangle 6"/>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7" name="Rectangle 8"/>
          <p:cNvSpPr>
            <a:spLocks noChangeArrowheads="1"/>
          </p:cNvSpPr>
          <p:nvPr/>
        </p:nvSpPr>
        <p:spPr bwMode="auto">
          <a:xfrm>
            <a:off x="3309938" y="2722563"/>
            <a:ext cx="1225550" cy="685800"/>
          </a:xfrm>
          <a:prstGeom prst="rect">
            <a:avLst/>
          </a:prstGeom>
          <a:solidFill>
            <a:schemeClr val="accent1"/>
          </a:solidFill>
          <a:ln w="57150">
            <a:solidFill>
              <a:schemeClr val="tx2"/>
            </a:solidFill>
            <a:miter lim="800000"/>
            <a:headEnd type="none" w="sm" len="sm"/>
            <a:tailEnd type="none" w="sm" len="sm"/>
          </a:ln>
          <a:effectLst/>
        </p:spPr>
        <p:txBody>
          <a:bodyPr wrap="none" anchor="ctr"/>
          <a:lstStyle/>
          <a:p>
            <a:endParaRPr lang="en-US">
              <a:effectLst/>
            </a:endParaRPr>
          </a:p>
        </p:txBody>
      </p:sp>
      <p:sp>
        <p:nvSpPr>
          <p:cNvPr id="88"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9" name="Rectangle 10"/>
          <p:cNvSpPr>
            <a:spLocks noChangeArrowheads="1"/>
          </p:cNvSpPr>
          <p:nvPr/>
        </p:nvSpPr>
        <p:spPr bwMode="auto">
          <a:xfrm>
            <a:off x="5183188" y="27368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0"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1"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2"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3"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4"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5"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7" name="Rectangle 24"/>
          <p:cNvSpPr>
            <a:spLocks noChangeArrowheads="1"/>
          </p:cNvSpPr>
          <p:nvPr/>
        </p:nvSpPr>
        <p:spPr bwMode="auto">
          <a:xfrm>
            <a:off x="3365500" y="3930650"/>
            <a:ext cx="1066800"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8"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9"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1" name="AutoShape 32"/>
          <p:cNvCxnSpPr>
            <a:cxnSpLocks noChangeShapeType="1"/>
            <a:stCxn id="100" idx="2"/>
            <a:endCxn id="86"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2" name="AutoShape 33"/>
          <p:cNvCxnSpPr>
            <a:cxnSpLocks noChangeShapeType="1"/>
            <a:stCxn id="86" idx="3"/>
            <a:endCxn id="88"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3" name="AutoShape 34"/>
          <p:cNvCxnSpPr>
            <a:cxnSpLocks noChangeShapeType="1"/>
            <a:stCxn id="98" idx="0"/>
          </p:cNvCxnSpPr>
          <p:nvPr/>
        </p:nvCxnSpPr>
        <p:spPr bwMode="auto">
          <a:xfrm flipH="1" flipV="1">
            <a:off x="3886200" y="3413125"/>
            <a:ext cx="3175" cy="523875"/>
          </a:xfrm>
          <a:prstGeom prst="straightConnector1">
            <a:avLst/>
          </a:prstGeom>
          <a:noFill/>
          <a:ln w="57150">
            <a:solidFill>
              <a:schemeClr val="tx2"/>
            </a:solidFill>
            <a:round/>
            <a:headEnd type="none" w="sm" len="sm"/>
            <a:tailEnd type="triangle" w="med" len="med"/>
          </a:ln>
          <a:effectLst/>
        </p:spPr>
      </p:cxnSp>
      <p:cxnSp>
        <p:nvCxnSpPr>
          <p:cNvPr id="104" name="AutoShape 37"/>
          <p:cNvCxnSpPr>
            <a:cxnSpLocks noChangeShapeType="1"/>
          </p:cNvCxnSpPr>
          <p:nvPr/>
        </p:nvCxnSpPr>
        <p:spPr bwMode="auto">
          <a:xfrm>
            <a:off x="4535488" y="2932113"/>
            <a:ext cx="647700" cy="7937"/>
          </a:xfrm>
          <a:prstGeom prst="straightConnector1">
            <a:avLst/>
          </a:prstGeom>
          <a:noFill/>
          <a:ln w="57150">
            <a:solidFill>
              <a:schemeClr val="tx2"/>
            </a:solidFill>
            <a:round/>
            <a:headEnd type="none" w="sm" len="sm"/>
            <a:tailEnd type="triangle" w="med" len="med"/>
          </a:ln>
          <a:effectLst/>
        </p:spPr>
      </p:cxnSp>
      <p:cxnSp>
        <p:nvCxnSpPr>
          <p:cNvPr id="105" name="AutoShape 38"/>
          <p:cNvCxnSpPr>
            <a:cxnSpLocks noChangeShapeType="1"/>
          </p:cNvCxnSpPr>
          <p:nvPr/>
        </p:nvCxnSpPr>
        <p:spPr bwMode="auto">
          <a:xfrm>
            <a:off x="4533900" y="3225800"/>
            <a:ext cx="647700" cy="7938"/>
          </a:xfrm>
          <a:prstGeom prst="straightConnector1">
            <a:avLst/>
          </a:prstGeom>
          <a:noFill/>
          <a:ln w="57150">
            <a:solidFill>
              <a:schemeClr val="tx2"/>
            </a:solidFill>
            <a:round/>
            <a:headEnd type="none" w="sm" len="sm"/>
            <a:tailEnd type="triangle" w="med" len="med"/>
          </a:ln>
          <a:effectLst/>
        </p:spPr>
      </p:cxnSp>
      <p:cxnSp>
        <p:nvCxnSpPr>
          <p:cNvPr id="106" name="AutoShape 39"/>
          <p:cNvCxnSpPr>
            <a:cxnSpLocks noChangeShapeType="1"/>
          </p:cNvCxnSpPr>
          <p:nvPr/>
        </p:nvCxnSpPr>
        <p:spPr bwMode="auto">
          <a:xfrm>
            <a:off x="6242050" y="2940050"/>
            <a:ext cx="679450" cy="7938"/>
          </a:xfrm>
          <a:prstGeom prst="straightConnector1">
            <a:avLst/>
          </a:prstGeom>
          <a:noFill/>
          <a:ln w="28575">
            <a:solidFill>
              <a:schemeClr val="tx1"/>
            </a:solidFill>
            <a:round/>
            <a:headEnd type="none" w="sm" len="sm"/>
            <a:tailEnd type="triangle" w="med" len="med"/>
          </a:ln>
          <a:effectLst/>
        </p:spPr>
      </p:cxnSp>
      <p:cxnSp>
        <p:nvCxnSpPr>
          <p:cNvPr id="107" name="AutoShape 40"/>
          <p:cNvCxnSpPr>
            <a:cxnSpLocks noChangeShapeType="1"/>
          </p:cNvCxnSpPr>
          <p:nvPr/>
        </p:nvCxnSpPr>
        <p:spPr bwMode="auto">
          <a:xfrm>
            <a:off x="6246813" y="3233738"/>
            <a:ext cx="673100" cy="7937"/>
          </a:xfrm>
          <a:prstGeom prst="straightConnector1">
            <a:avLst/>
          </a:prstGeom>
          <a:noFill/>
          <a:ln w="28575">
            <a:solidFill>
              <a:schemeClr val="tx1"/>
            </a:solidFill>
            <a:round/>
            <a:headEnd type="none" w="sm" len="sm"/>
            <a:tailEnd type="triangle" w="med" len="med"/>
          </a:ln>
          <a:effectLst/>
        </p:spPr>
      </p:cxnSp>
      <p:cxnSp>
        <p:nvCxnSpPr>
          <p:cNvPr id="108"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9"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10"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11"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12"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3"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5"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6"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7"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8" name="Line 53"/>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9" name="Line 54"/>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0"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1" name="Rectangle 56"/>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57"/>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3" name="Freeform 58"/>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4"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5" name="Freeform 63"/>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57150" cap="flat" cmpd="sng">
            <a:solidFill>
              <a:schemeClr val="tx2"/>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57150" cap="flat" cmpd="sng">
            <a:solidFill>
              <a:schemeClr val="tx2"/>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287888315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dirty="0" err="1"/>
              <a:t>ePWM</a:t>
            </a:r>
            <a:r>
              <a:rPr lang="en-US" dirty="0"/>
              <a:t> Compare Event Waveforms</a:t>
            </a:r>
          </a:p>
        </p:txBody>
      </p:sp>
      <p:grpSp>
        <p:nvGrpSpPr>
          <p:cNvPr id="109" name="Group 117"/>
          <p:cNvGrpSpPr>
            <a:grpSpLocks/>
          </p:cNvGrpSpPr>
          <p:nvPr/>
        </p:nvGrpSpPr>
        <p:grpSpPr bwMode="auto">
          <a:xfrm>
            <a:off x="1814513" y="914400"/>
            <a:ext cx="5081587" cy="1414463"/>
            <a:chOff x="1143" y="576"/>
            <a:chExt cx="3201" cy="891"/>
          </a:xfrm>
        </p:grpSpPr>
        <p:grpSp>
          <p:nvGrpSpPr>
            <p:cNvPr id="110" name="Group 116"/>
            <p:cNvGrpSpPr>
              <a:grpSpLocks/>
            </p:cNvGrpSpPr>
            <p:nvPr/>
          </p:nvGrpSpPr>
          <p:grpSpPr bwMode="auto">
            <a:xfrm>
              <a:off x="1536" y="939"/>
              <a:ext cx="2361" cy="528"/>
              <a:chOff x="1536" y="939"/>
              <a:chExt cx="2361" cy="528"/>
            </a:xfrm>
          </p:grpSpPr>
          <p:grpSp>
            <p:nvGrpSpPr>
              <p:cNvPr id="113" name="Group 115"/>
              <p:cNvGrpSpPr>
                <a:grpSpLocks/>
              </p:cNvGrpSpPr>
              <p:nvPr/>
            </p:nvGrpSpPr>
            <p:grpSpPr bwMode="auto">
              <a:xfrm>
                <a:off x="1536" y="939"/>
                <a:ext cx="793" cy="528"/>
                <a:chOff x="1536" y="939"/>
                <a:chExt cx="793" cy="528"/>
              </a:xfrm>
            </p:grpSpPr>
            <p:sp>
              <p:nvSpPr>
                <p:cNvPr id="120" name="Line 6"/>
                <p:cNvSpPr>
                  <a:spLocks noChangeShapeType="1"/>
                </p:cNvSpPr>
                <p:nvPr/>
              </p:nvSpPr>
              <p:spPr bwMode="auto">
                <a:xfrm flipV="1">
                  <a:off x="1536" y="939"/>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21" name="Line 7"/>
                <p:cNvSpPr>
                  <a:spLocks noChangeShapeType="1"/>
                </p:cNvSpPr>
                <p:nvPr/>
              </p:nvSpPr>
              <p:spPr bwMode="auto">
                <a:xfrm>
                  <a:off x="2329"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114" name="Group 114"/>
              <p:cNvGrpSpPr>
                <a:grpSpLocks/>
              </p:cNvGrpSpPr>
              <p:nvPr/>
            </p:nvGrpSpPr>
            <p:grpSpPr bwMode="auto">
              <a:xfrm>
                <a:off x="2321" y="939"/>
                <a:ext cx="791" cy="528"/>
                <a:chOff x="2321" y="939"/>
                <a:chExt cx="791" cy="528"/>
              </a:xfrm>
            </p:grpSpPr>
            <p:sp>
              <p:nvSpPr>
                <p:cNvPr id="118" name="Line 9"/>
                <p:cNvSpPr>
                  <a:spLocks noChangeShapeType="1"/>
                </p:cNvSpPr>
                <p:nvPr/>
              </p:nvSpPr>
              <p:spPr bwMode="auto">
                <a:xfrm flipV="1">
                  <a:off x="2321" y="939"/>
                  <a:ext cx="791"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19" name="Line 10"/>
                <p:cNvSpPr>
                  <a:spLocks noChangeShapeType="1"/>
                </p:cNvSpPr>
                <p:nvPr/>
              </p:nvSpPr>
              <p:spPr bwMode="auto">
                <a:xfrm>
                  <a:off x="3112"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115" name="Group 113"/>
              <p:cNvGrpSpPr>
                <a:grpSpLocks/>
              </p:cNvGrpSpPr>
              <p:nvPr/>
            </p:nvGrpSpPr>
            <p:grpSpPr bwMode="auto">
              <a:xfrm>
                <a:off x="3104" y="939"/>
                <a:ext cx="793" cy="528"/>
                <a:chOff x="3104" y="939"/>
                <a:chExt cx="793" cy="528"/>
              </a:xfrm>
            </p:grpSpPr>
            <p:sp>
              <p:nvSpPr>
                <p:cNvPr id="116" name="Line 12"/>
                <p:cNvSpPr>
                  <a:spLocks noChangeShapeType="1"/>
                </p:cNvSpPr>
                <p:nvPr/>
              </p:nvSpPr>
              <p:spPr bwMode="auto">
                <a:xfrm flipV="1">
                  <a:off x="3104" y="939"/>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17" name="Line 13"/>
                <p:cNvSpPr>
                  <a:spLocks noChangeShapeType="1"/>
                </p:cNvSpPr>
                <p:nvPr/>
              </p:nvSpPr>
              <p:spPr bwMode="auto">
                <a:xfrm>
                  <a:off x="3897" y="939"/>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sp>
          <p:nvSpPr>
            <p:cNvPr id="111" name="Line 14"/>
            <p:cNvSpPr>
              <a:spLocks noChangeShapeType="1"/>
            </p:cNvSpPr>
            <p:nvPr/>
          </p:nvSpPr>
          <p:spPr bwMode="auto">
            <a:xfrm flipH="1">
              <a:off x="1143" y="1464"/>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112" name="Line 15"/>
            <p:cNvSpPr>
              <a:spLocks noChangeShapeType="1"/>
            </p:cNvSpPr>
            <p:nvPr/>
          </p:nvSpPr>
          <p:spPr bwMode="auto">
            <a:xfrm flipV="1">
              <a:off x="1143" y="576"/>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grpSp>
        <p:nvGrpSpPr>
          <p:cNvPr id="122" name="Group 122"/>
          <p:cNvGrpSpPr>
            <a:grpSpLocks/>
          </p:cNvGrpSpPr>
          <p:nvPr/>
        </p:nvGrpSpPr>
        <p:grpSpPr bwMode="auto">
          <a:xfrm>
            <a:off x="1814513" y="2743380"/>
            <a:ext cx="5081587" cy="1409700"/>
            <a:chOff x="1143" y="1825"/>
            <a:chExt cx="3201" cy="888"/>
          </a:xfrm>
        </p:grpSpPr>
        <p:grpSp>
          <p:nvGrpSpPr>
            <p:cNvPr id="123" name="Group 121"/>
            <p:cNvGrpSpPr>
              <a:grpSpLocks/>
            </p:cNvGrpSpPr>
            <p:nvPr/>
          </p:nvGrpSpPr>
          <p:grpSpPr bwMode="auto">
            <a:xfrm>
              <a:off x="1536" y="2185"/>
              <a:ext cx="2361" cy="528"/>
              <a:chOff x="1536" y="2185"/>
              <a:chExt cx="2361" cy="528"/>
            </a:xfrm>
          </p:grpSpPr>
          <p:grpSp>
            <p:nvGrpSpPr>
              <p:cNvPr id="126" name="Group 120"/>
              <p:cNvGrpSpPr>
                <a:grpSpLocks/>
              </p:cNvGrpSpPr>
              <p:nvPr/>
            </p:nvGrpSpPr>
            <p:grpSpPr bwMode="auto">
              <a:xfrm>
                <a:off x="3104" y="2185"/>
                <a:ext cx="793" cy="528"/>
                <a:chOff x="3104" y="2185"/>
                <a:chExt cx="793" cy="528"/>
              </a:xfrm>
            </p:grpSpPr>
            <p:sp>
              <p:nvSpPr>
                <p:cNvPr id="133" name="Line 19"/>
                <p:cNvSpPr>
                  <a:spLocks noChangeShapeType="1"/>
                </p:cNvSpPr>
                <p:nvPr/>
              </p:nvSpPr>
              <p:spPr bwMode="auto">
                <a:xfrm flipH="1" flipV="1">
                  <a:off x="3104" y="2185"/>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34" name="Line 20"/>
                <p:cNvSpPr>
                  <a:spLocks noChangeShapeType="1"/>
                </p:cNvSpPr>
                <p:nvPr/>
              </p:nvSpPr>
              <p:spPr bwMode="auto">
                <a:xfrm flipH="1">
                  <a:off x="3104"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127" name="Group 119"/>
              <p:cNvGrpSpPr>
                <a:grpSpLocks/>
              </p:cNvGrpSpPr>
              <p:nvPr/>
            </p:nvGrpSpPr>
            <p:grpSpPr bwMode="auto">
              <a:xfrm>
                <a:off x="2321" y="2185"/>
                <a:ext cx="791" cy="528"/>
                <a:chOff x="2321" y="2185"/>
                <a:chExt cx="791" cy="528"/>
              </a:xfrm>
            </p:grpSpPr>
            <p:sp>
              <p:nvSpPr>
                <p:cNvPr id="131" name="Line 22"/>
                <p:cNvSpPr>
                  <a:spLocks noChangeShapeType="1"/>
                </p:cNvSpPr>
                <p:nvPr/>
              </p:nvSpPr>
              <p:spPr bwMode="auto">
                <a:xfrm flipH="1" flipV="1">
                  <a:off x="2321" y="2185"/>
                  <a:ext cx="791"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32" name="Line 23"/>
                <p:cNvSpPr>
                  <a:spLocks noChangeShapeType="1"/>
                </p:cNvSpPr>
                <p:nvPr/>
              </p:nvSpPr>
              <p:spPr bwMode="auto">
                <a:xfrm flipH="1">
                  <a:off x="2321"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nvGrpSpPr>
              <p:cNvPr id="128" name="Group 118"/>
              <p:cNvGrpSpPr>
                <a:grpSpLocks/>
              </p:cNvGrpSpPr>
              <p:nvPr/>
            </p:nvGrpSpPr>
            <p:grpSpPr bwMode="auto">
              <a:xfrm>
                <a:off x="1536" y="2185"/>
                <a:ext cx="793" cy="528"/>
                <a:chOff x="1536" y="2185"/>
                <a:chExt cx="793" cy="528"/>
              </a:xfrm>
            </p:grpSpPr>
            <p:sp>
              <p:nvSpPr>
                <p:cNvPr id="129" name="Line 25"/>
                <p:cNvSpPr>
                  <a:spLocks noChangeShapeType="1"/>
                </p:cNvSpPr>
                <p:nvPr/>
              </p:nvSpPr>
              <p:spPr bwMode="auto">
                <a:xfrm flipH="1" flipV="1">
                  <a:off x="1536" y="2185"/>
                  <a:ext cx="793" cy="528"/>
                </a:xfrm>
                <a:prstGeom prst="line">
                  <a:avLst/>
                </a:prstGeom>
                <a:noFill/>
                <a:ln w="28575">
                  <a:solidFill>
                    <a:schemeClr val="tx1"/>
                  </a:solidFill>
                  <a:round/>
                  <a:headEnd type="none" w="sm" len="sm"/>
                  <a:tailEnd type="none" w="sm" len="sm"/>
                </a:ln>
                <a:effectLst/>
              </p:spPr>
              <p:txBody>
                <a:bodyPr wrap="none" anchor="ctr"/>
                <a:lstStyle/>
                <a:p>
                  <a:endParaRPr lang="en-US">
                    <a:effectLst/>
                  </a:endParaRPr>
                </a:p>
              </p:txBody>
            </p:sp>
            <p:sp>
              <p:nvSpPr>
                <p:cNvPr id="130" name="Line 26"/>
                <p:cNvSpPr>
                  <a:spLocks noChangeShapeType="1"/>
                </p:cNvSpPr>
                <p:nvPr/>
              </p:nvSpPr>
              <p:spPr bwMode="auto">
                <a:xfrm flipH="1">
                  <a:off x="1536" y="2185"/>
                  <a:ext cx="0" cy="528"/>
                </a:xfrm>
                <a:prstGeom prst="line">
                  <a:avLst/>
                </a:prstGeom>
                <a:noFill/>
                <a:ln w="28575">
                  <a:solidFill>
                    <a:schemeClr val="tx1"/>
                  </a:solidFill>
                  <a:prstDash val="dash"/>
                  <a:round/>
                  <a:headEnd type="none" w="sm" len="sm"/>
                  <a:tailEnd type="none" w="sm" len="sm"/>
                </a:ln>
                <a:effectLst/>
              </p:spPr>
              <p:txBody>
                <a:bodyPr wrap="none" anchor="ctr"/>
                <a:lstStyle/>
                <a:p>
                  <a:endParaRPr lang="en-US">
                    <a:effectLst/>
                  </a:endParaRPr>
                </a:p>
              </p:txBody>
            </p:sp>
          </p:grpSp>
        </p:grpSp>
        <p:sp>
          <p:nvSpPr>
            <p:cNvPr id="124" name="Line 27"/>
            <p:cNvSpPr>
              <a:spLocks noChangeShapeType="1"/>
            </p:cNvSpPr>
            <p:nvPr/>
          </p:nvSpPr>
          <p:spPr bwMode="auto">
            <a:xfrm flipH="1">
              <a:off x="1143" y="2713"/>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125" name="Line 28"/>
            <p:cNvSpPr>
              <a:spLocks noChangeShapeType="1"/>
            </p:cNvSpPr>
            <p:nvPr/>
          </p:nvSpPr>
          <p:spPr bwMode="auto">
            <a:xfrm flipV="1">
              <a:off x="1143" y="1825"/>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grpSp>
        <p:nvGrpSpPr>
          <p:cNvPr id="135" name="Group 29"/>
          <p:cNvGrpSpPr>
            <a:grpSpLocks/>
          </p:cNvGrpSpPr>
          <p:nvPr/>
        </p:nvGrpSpPr>
        <p:grpSpPr bwMode="auto">
          <a:xfrm>
            <a:off x="1814513" y="4626467"/>
            <a:ext cx="5081587" cy="1409700"/>
            <a:chOff x="1143" y="3192"/>
            <a:chExt cx="3201" cy="888"/>
          </a:xfrm>
        </p:grpSpPr>
        <p:grpSp>
          <p:nvGrpSpPr>
            <p:cNvPr id="136" name="Group 30"/>
            <p:cNvGrpSpPr>
              <a:grpSpLocks/>
            </p:cNvGrpSpPr>
            <p:nvPr/>
          </p:nvGrpSpPr>
          <p:grpSpPr bwMode="auto">
            <a:xfrm>
              <a:off x="1536" y="3552"/>
              <a:ext cx="2304" cy="528"/>
              <a:chOff x="1008" y="1632"/>
              <a:chExt cx="4032" cy="1008"/>
            </a:xfrm>
          </p:grpSpPr>
          <p:grpSp>
            <p:nvGrpSpPr>
              <p:cNvPr id="139" name="Group 31"/>
              <p:cNvGrpSpPr>
                <a:grpSpLocks/>
              </p:cNvGrpSpPr>
              <p:nvPr/>
            </p:nvGrpSpPr>
            <p:grpSpPr bwMode="auto">
              <a:xfrm>
                <a:off x="1008" y="1632"/>
                <a:ext cx="2016" cy="1008"/>
                <a:chOff x="1008" y="1632"/>
                <a:chExt cx="2016" cy="1008"/>
              </a:xfrm>
            </p:grpSpPr>
            <p:sp>
              <p:nvSpPr>
                <p:cNvPr id="143" name="Line 32"/>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144" name="Line 33"/>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grpSp>
            <p:nvGrpSpPr>
              <p:cNvPr id="140" name="Group 34"/>
              <p:cNvGrpSpPr>
                <a:grpSpLocks/>
              </p:cNvGrpSpPr>
              <p:nvPr/>
            </p:nvGrpSpPr>
            <p:grpSpPr bwMode="auto">
              <a:xfrm>
                <a:off x="3024" y="1632"/>
                <a:ext cx="2016" cy="1008"/>
                <a:chOff x="1008" y="1632"/>
                <a:chExt cx="2016" cy="1008"/>
              </a:xfrm>
            </p:grpSpPr>
            <p:sp>
              <p:nvSpPr>
                <p:cNvPr id="141" name="Line 35"/>
                <p:cNvSpPr>
                  <a:spLocks noChangeShapeType="1"/>
                </p:cNvSpPr>
                <p:nvPr/>
              </p:nvSpPr>
              <p:spPr bwMode="auto">
                <a:xfrm flipV="1">
                  <a:off x="1008"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sp>
              <p:nvSpPr>
                <p:cNvPr id="142" name="Line 36"/>
                <p:cNvSpPr>
                  <a:spLocks noChangeShapeType="1"/>
                </p:cNvSpPr>
                <p:nvPr/>
              </p:nvSpPr>
              <p:spPr bwMode="auto">
                <a:xfrm flipH="1" flipV="1">
                  <a:off x="2016" y="1632"/>
                  <a:ext cx="1008" cy="1008"/>
                </a:xfrm>
                <a:prstGeom prst="line">
                  <a:avLst/>
                </a:prstGeom>
                <a:noFill/>
                <a:ln w="28575" cap="rnd">
                  <a:solidFill>
                    <a:schemeClr val="tx1"/>
                  </a:solidFill>
                  <a:round/>
                  <a:headEnd/>
                  <a:tailEnd/>
                </a:ln>
                <a:effectLst/>
              </p:spPr>
              <p:txBody>
                <a:bodyPr wrap="none" anchor="ctr"/>
                <a:lstStyle/>
                <a:p>
                  <a:endParaRPr lang="en-US">
                    <a:effectLst/>
                  </a:endParaRPr>
                </a:p>
              </p:txBody>
            </p:sp>
          </p:grpSp>
        </p:grpSp>
        <p:sp>
          <p:nvSpPr>
            <p:cNvPr id="137" name="Line 37"/>
            <p:cNvSpPr>
              <a:spLocks noChangeShapeType="1"/>
            </p:cNvSpPr>
            <p:nvPr/>
          </p:nvSpPr>
          <p:spPr bwMode="auto">
            <a:xfrm flipH="1">
              <a:off x="1143" y="4080"/>
              <a:ext cx="3201" cy="0"/>
            </a:xfrm>
            <a:prstGeom prst="line">
              <a:avLst/>
            </a:prstGeom>
            <a:noFill/>
            <a:ln w="12700">
              <a:solidFill>
                <a:schemeClr val="tx1"/>
              </a:solidFill>
              <a:round/>
              <a:headEnd type="triangle" w="med" len="med"/>
              <a:tailEnd/>
            </a:ln>
            <a:effectLst/>
          </p:spPr>
          <p:txBody>
            <a:bodyPr wrap="none" anchor="ctr"/>
            <a:lstStyle/>
            <a:p>
              <a:endParaRPr lang="en-US">
                <a:effectLst/>
              </a:endParaRPr>
            </a:p>
          </p:txBody>
        </p:sp>
        <p:sp>
          <p:nvSpPr>
            <p:cNvPr id="138" name="Line 38"/>
            <p:cNvSpPr>
              <a:spLocks noChangeShapeType="1"/>
            </p:cNvSpPr>
            <p:nvPr/>
          </p:nvSpPr>
          <p:spPr bwMode="auto">
            <a:xfrm flipV="1">
              <a:off x="1143" y="3192"/>
              <a:ext cx="0" cy="888"/>
            </a:xfrm>
            <a:prstGeom prst="line">
              <a:avLst/>
            </a:prstGeom>
            <a:noFill/>
            <a:ln w="12700">
              <a:solidFill>
                <a:schemeClr val="tx1"/>
              </a:solidFill>
              <a:round/>
              <a:headEnd type="none" w="sm" len="sm"/>
              <a:tailEnd type="triangle" w="med" len="med"/>
            </a:ln>
            <a:effectLst/>
          </p:spPr>
          <p:txBody>
            <a:bodyPr wrap="none" anchor="ctr"/>
            <a:lstStyle/>
            <a:p>
              <a:endParaRPr lang="en-US">
                <a:effectLst/>
              </a:endParaRPr>
            </a:p>
          </p:txBody>
        </p:sp>
      </p:grpSp>
      <p:sp>
        <p:nvSpPr>
          <p:cNvPr id="145" name="Text Box 39"/>
          <p:cNvSpPr txBox="1">
            <a:spLocks noChangeArrowheads="1"/>
          </p:cNvSpPr>
          <p:nvPr/>
        </p:nvSpPr>
        <p:spPr bwMode="auto">
          <a:xfrm>
            <a:off x="914400" y="762000"/>
            <a:ext cx="8699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146" name="Text Box 40"/>
          <p:cNvSpPr txBox="1">
            <a:spLocks noChangeArrowheads="1"/>
          </p:cNvSpPr>
          <p:nvPr/>
        </p:nvSpPr>
        <p:spPr bwMode="auto">
          <a:xfrm>
            <a:off x="914400" y="2594155"/>
            <a:ext cx="8699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147" name="Text Box 41"/>
          <p:cNvSpPr txBox="1">
            <a:spLocks noChangeArrowheads="1"/>
          </p:cNvSpPr>
          <p:nvPr/>
        </p:nvSpPr>
        <p:spPr bwMode="auto">
          <a:xfrm>
            <a:off x="914400" y="4491530"/>
            <a:ext cx="8699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TBCTR</a:t>
            </a:r>
          </a:p>
        </p:txBody>
      </p:sp>
      <p:sp>
        <p:nvSpPr>
          <p:cNvPr id="148" name="Line 42"/>
          <p:cNvSpPr>
            <a:spLocks noChangeShapeType="1"/>
          </p:cNvSpPr>
          <p:nvPr/>
        </p:nvSpPr>
        <p:spPr bwMode="auto">
          <a:xfrm>
            <a:off x="1803400" y="1477963"/>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49" name="Line 43"/>
          <p:cNvSpPr>
            <a:spLocks noChangeShapeType="1"/>
          </p:cNvSpPr>
          <p:nvPr/>
        </p:nvSpPr>
        <p:spPr bwMode="auto">
          <a:xfrm>
            <a:off x="1819275" y="3313292"/>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50" name="Line 44"/>
          <p:cNvSpPr>
            <a:spLocks noChangeShapeType="1"/>
          </p:cNvSpPr>
          <p:nvPr/>
        </p:nvSpPr>
        <p:spPr bwMode="auto">
          <a:xfrm>
            <a:off x="1809750" y="5193205"/>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51" name="Text Box 45"/>
          <p:cNvSpPr txBox="1">
            <a:spLocks noChangeArrowheads="1"/>
          </p:cNvSpPr>
          <p:nvPr/>
        </p:nvSpPr>
        <p:spPr bwMode="auto">
          <a:xfrm>
            <a:off x="914400" y="1244600"/>
            <a:ext cx="88106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152" name="Text Box 46"/>
          <p:cNvSpPr txBox="1">
            <a:spLocks noChangeArrowheads="1"/>
          </p:cNvSpPr>
          <p:nvPr/>
        </p:nvSpPr>
        <p:spPr bwMode="auto">
          <a:xfrm>
            <a:off x="901700" y="3140255"/>
            <a:ext cx="881063"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153" name="Text Box 47"/>
          <p:cNvSpPr txBox="1">
            <a:spLocks noChangeArrowheads="1"/>
          </p:cNvSpPr>
          <p:nvPr/>
        </p:nvSpPr>
        <p:spPr bwMode="auto">
          <a:xfrm>
            <a:off x="889000" y="4994767"/>
            <a:ext cx="881063"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TBPRD</a:t>
            </a:r>
          </a:p>
        </p:txBody>
      </p:sp>
      <p:sp>
        <p:nvSpPr>
          <p:cNvPr id="154" name="Text Box 48"/>
          <p:cNvSpPr txBox="1">
            <a:spLocks noChangeArrowheads="1"/>
          </p:cNvSpPr>
          <p:nvPr/>
        </p:nvSpPr>
        <p:spPr bwMode="auto">
          <a:xfrm>
            <a:off x="3421063" y="2362200"/>
            <a:ext cx="1684337"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Up Mode</a:t>
            </a:r>
          </a:p>
        </p:txBody>
      </p:sp>
      <p:sp>
        <p:nvSpPr>
          <p:cNvPr id="155" name="Text Box 49"/>
          <p:cNvSpPr txBox="1">
            <a:spLocks noChangeArrowheads="1"/>
          </p:cNvSpPr>
          <p:nvPr/>
        </p:nvSpPr>
        <p:spPr bwMode="auto">
          <a:xfrm>
            <a:off x="3213100" y="4181655"/>
            <a:ext cx="1966913"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Down Mode</a:t>
            </a:r>
          </a:p>
        </p:txBody>
      </p:sp>
      <p:sp>
        <p:nvSpPr>
          <p:cNvPr id="156" name="Text Box 50"/>
          <p:cNvSpPr txBox="1">
            <a:spLocks noChangeArrowheads="1"/>
          </p:cNvSpPr>
          <p:nvPr/>
        </p:nvSpPr>
        <p:spPr bwMode="auto">
          <a:xfrm>
            <a:off x="2908300" y="6053630"/>
            <a:ext cx="27114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Count Up and Down Mode</a:t>
            </a:r>
          </a:p>
        </p:txBody>
      </p:sp>
      <p:sp>
        <p:nvSpPr>
          <p:cNvPr id="157" name="Text Box 51"/>
          <p:cNvSpPr txBox="1">
            <a:spLocks noChangeArrowheads="1"/>
          </p:cNvSpPr>
          <p:nvPr/>
        </p:nvSpPr>
        <p:spPr bwMode="auto">
          <a:xfrm>
            <a:off x="6540500" y="1638300"/>
            <a:ext cx="1517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Asymmetrical</a:t>
            </a:r>
          </a:p>
          <a:p>
            <a:pPr algn="ctr">
              <a:spcBef>
                <a:spcPct val="0"/>
              </a:spcBef>
            </a:pPr>
            <a:r>
              <a:rPr lang="en-US" sz="1600" i="1">
                <a:effectLst/>
                <a:latin typeface="Arial" charset="0"/>
              </a:rPr>
              <a:t>Waveform</a:t>
            </a:r>
          </a:p>
        </p:txBody>
      </p:sp>
      <p:sp>
        <p:nvSpPr>
          <p:cNvPr id="158" name="Text Box 52"/>
          <p:cNvSpPr txBox="1">
            <a:spLocks noChangeArrowheads="1"/>
          </p:cNvSpPr>
          <p:nvPr/>
        </p:nvSpPr>
        <p:spPr bwMode="auto">
          <a:xfrm>
            <a:off x="6546850" y="3503792"/>
            <a:ext cx="1517650"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Asymmetrical</a:t>
            </a:r>
          </a:p>
          <a:p>
            <a:pPr algn="ctr">
              <a:spcBef>
                <a:spcPct val="0"/>
              </a:spcBef>
            </a:pPr>
            <a:r>
              <a:rPr lang="en-US" sz="1600" i="1">
                <a:effectLst/>
                <a:latin typeface="Arial" charset="0"/>
              </a:rPr>
              <a:t>Waveform</a:t>
            </a:r>
          </a:p>
        </p:txBody>
      </p:sp>
      <p:sp>
        <p:nvSpPr>
          <p:cNvPr id="159" name="Text Box 53"/>
          <p:cNvSpPr txBox="1">
            <a:spLocks noChangeArrowheads="1"/>
          </p:cNvSpPr>
          <p:nvPr/>
        </p:nvSpPr>
        <p:spPr bwMode="auto">
          <a:xfrm>
            <a:off x="6640513" y="5401167"/>
            <a:ext cx="1393825" cy="482600"/>
          </a:xfrm>
          <a:prstGeom prst="rect">
            <a:avLst/>
          </a:prstGeom>
          <a:noFill/>
          <a:ln w="12700">
            <a:noFill/>
            <a:miter lim="800000"/>
            <a:headEnd type="none" w="sm" len="sm"/>
            <a:tailEnd type="none" w="sm" len="sm"/>
          </a:ln>
          <a:effectLst/>
        </p:spPr>
        <p:txBody>
          <a:bodyPr wrap="none">
            <a:spAutoFit/>
          </a:bodyPr>
          <a:lstStyle/>
          <a:p>
            <a:pPr algn="ctr">
              <a:spcBef>
                <a:spcPct val="0"/>
              </a:spcBef>
            </a:pPr>
            <a:r>
              <a:rPr lang="en-US" sz="1600" i="1">
                <a:effectLst/>
                <a:latin typeface="Arial" charset="0"/>
              </a:rPr>
              <a:t>Symmetrical</a:t>
            </a:r>
          </a:p>
          <a:p>
            <a:pPr algn="ctr">
              <a:spcBef>
                <a:spcPct val="0"/>
              </a:spcBef>
            </a:pPr>
            <a:r>
              <a:rPr lang="en-US" sz="1600" i="1">
                <a:effectLst/>
                <a:latin typeface="Arial" charset="0"/>
              </a:rPr>
              <a:t>Waveform</a:t>
            </a:r>
          </a:p>
        </p:txBody>
      </p:sp>
      <p:sp>
        <p:nvSpPr>
          <p:cNvPr id="160" name="Line 54"/>
          <p:cNvSpPr>
            <a:spLocks noChangeShapeType="1"/>
          </p:cNvSpPr>
          <p:nvPr/>
        </p:nvSpPr>
        <p:spPr bwMode="auto">
          <a:xfrm>
            <a:off x="1819275" y="1739900"/>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1" name="Line 55"/>
          <p:cNvSpPr>
            <a:spLocks noChangeShapeType="1"/>
          </p:cNvSpPr>
          <p:nvPr/>
        </p:nvSpPr>
        <p:spPr bwMode="auto">
          <a:xfrm>
            <a:off x="1822450" y="1989138"/>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2" name="Line 56"/>
          <p:cNvSpPr>
            <a:spLocks noChangeShapeType="1"/>
          </p:cNvSpPr>
          <p:nvPr/>
        </p:nvSpPr>
        <p:spPr bwMode="auto">
          <a:xfrm>
            <a:off x="1803400" y="3579992"/>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3" name="Line 57"/>
          <p:cNvSpPr>
            <a:spLocks noChangeShapeType="1"/>
          </p:cNvSpPr>
          <p:nvPr/>
        </p:nvSpPr>
        <p:spPr bwMode="auto">
          <a:xfrm>
            <a:off x="1819275" y="3859392"/>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4" name="Line 58"/>
          <p:cNvSpPr>
            <a:spLocks noChangeShapeType="1"/>
          </p:cNvSpPr>
          <p:nvPr/>
        </p:nvSpPr>
        <p:spPr bwMode="auto">
          <a:xfrm>
            <a:off x="1806575" y="5464667"/>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5" name="Line 59"/>
          <p:cNvSpPr>
            <a:spLocks noChangeShapeType="1"/>
          </p:cNvSpPr>
          <p:nvPr/>
        </p:nvSpPr>
        <p:spPr bwMode="auto">
          <a:xfrm>
            <a:off x="1806575" y="5744067"/>
            <a:ext cx="4810125" cy="0"/>
          </a:xfrm>
          <a:prstGeom prst="line">
            <a:avLst/>
          </a:prstGeom>
          <a:noFill/>
          <a:ln w="12700">
            <a:solidFill>
              <a:schemeClr val="tx1"/>
            </a:solidFill>
            <a:prstDash val="dash"/>
            <a:round/>
            <a:headEnd type="none" w="sm" len="sm"/>
            <a:tailEnd type="none" w="sm" len="sm"/>
          </a:ln>
          <a:effectLst/>
        </p:spPr>
        <p:txBody>
          <a:bodyPr/>
          <a:lstStyle/>
          <a:p>
            <a:endParaRPr lang="en-US">
              <a:effectLst/>
            </a:endParaRPr>
          </a:p>
        </p:txBody>
      </p:sp>
      <p:sp>
        <p:nvSpPr>
          <p:cNvPr id="166" name="Text Box 60"/>
          <p:cNvSpPr txBox="1">
            <a:spLocks noChangeArrowheads="1"/>
          </p:cNvSpPr>
          <p:nvPr/>
        </p:nvSpPr>
        <p:spPr bwMode="auto">
          <a:xfrm>
            <a:off x="1003300" y="1604963"/>
            <a:ext cx="781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CMPA</a:t>
            </a:r>
          </a:p>
        </p:txBody>
      </p:sp>
      <p:sp>
        <p:nvSpPr>
          <p:cNvPr id="167" name="Text Box 61"/>
          <p:cNvSpPr txBox="1">
            <a:spLocks noChangeArrowheads="1"/>
          </p:cNvSpPr>
          <p:nvPr/>
        </p:nvSpPr>
        <p:spPr bwMode="auto">
          <a:xfrm>
            <a:off x="1003300" y="3452992"/>
            <a:ext cx="7810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CMPA</a:t>
            </a:r>
          </a:p>
        </p:txBody>
      </p:sp>
      <p:sp>
        <p:nvSpPr>
          <p:cNvPr id="168" name="Text Box 62"/>
          <p:cNvSpPr txBox="1">
            <a:spLocks noChangeArrowheads="1"/>
          </p:cNvSpPr>
          <p:nvPr/>
        </p:nvSpPr>
        <p:spPr bwMode="auto">
          <a:xfrm>
            <a:off x="1003300" y="5320205"/>
            <a:ext cx="781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CMPA</a:t>
            </a:r>
          </a:p>
        </p:txBody>
      </p:sp>
      <p:sp>
        <p:nvSpPr>
          <p:cNvPr id="169" name="Text Box 63"/>
          <p:cNvSpPr txBox="1">
            <a:spLocks noChangeArrowheads="1"/>
          </p:cNvSpPr>
          <p:nvPr/>
        </p:nvSpPr>
        <p:spPr bwMode="auto">
          <a:xfrm>
            <a:off x="1003300" y="1846263"/>
            <a:ext cx="781050" cy="287337"/>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CMPB</a:t>
            </a:r>
          </a:p>
        </p:txBody>
      </p:sp>
      <p:sp>
        <p:nvSpPr>
          <p:cNvPr id="170" name="Text Box 64"/>
          <p:cNvSpPr txBox="1">
            <a:spLocks noChangeArrowheads="1"/>
          </p:cNvSpPr>
          <p:nvPr/>
        </p:nvSpPr>
        <p:spPr bwMode="auto">
          <a:xfrm>
            <a:off x="1003300" y="3706992"/>
            <a:ext cx="781050" cy="287338"/>
          </a:xfrm>
          <a:prstGeom prst="rect">
            <a:avLst/>
          </a:prstGeom>
          <a:noFill/>
          <a:ln w="12700">
            <a:noFill/>
            <a:miter lim="800000"/>
            <a:headEnd type="none" w="sm" len="sm"/>
            <a:tailEnd type="none" w="sm" len="sm"/>
          </a:ln>
          <a:effectLst/>
        </p:spPr>
        <p:txBody>
          <a:bodyPr wrap="none">
            <a:spAutoFit/>
          </a:bodyPr>
          <a:lstStyle/>
          <a:p>
            <a:r>
              <a:rPr lang="en-US" sz="1600">
                <a:effectLst/>
                <a:latin typeface="Arial" charset="0"/>
              </a:rPr>
              <a:t>CMPB</a:t>
            </a:r>
          </a:p>
        </p:txBody>
      </p:sp>
      <p:sp>
        <p:nvSpPr>
          <p:cNvPr id="171" name="Text Box 65"/>
          <p:cNvSpPr txBox="1">
            <a:spLocks noChangeArrowheads="1"/>
          </p:cNvSpPr>
          <p:nvPr/>
        </p:nvSpPr>
        <p:spPr bwMode="auto">
          <a:xfrm>
            <a:off x="1003300" y="5586905"/>
            <a:ext cx="781050" cy="287337"/>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CMPB</a:t>
            </a:r>
          </a:p>
        </p:txBody>
      </p:sp>
      <p:sp>
        <p:nvSpPr>
          <p:cNvPr id="172" name="Text Box 69"/>
          <p:cNvSpPr txBox="1">
            <a:spLocks noChangeArrowheads="1"/>
          </p:cNvSpPr>
          <p:nvPr/>
        </p:nvSpPr>
        <p:spPr bwMode="auto">
          <a:xfrm>
            <a:off x="3148776" y="121672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3" name="Text Box 74"/>
          <p:cNvSpPr txBox="1">
            <a:spLocks noChangeArrowheads="1"/>
          </p:cNvSpPr>
          <p:nvPr/>
        </p:nvSpPr>
        <p:spPr bwMode="auto">
          <a:xfrm>
            <a:off x="4386614" y="121672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4" name="Text Box 75"/>
          <p:cNvSpPr txBox="1">
            <a:spLocks noChangeArrowheads="1"/>
          </p:cNvSpPr>
          <p:nvPr/>
        </p:nvSpPr>
        <p:spPr bwMode="auto">
          <a:xfrm>
            <a:off x="5643914" y="121672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5" name="Text Box 76"/>
          <p:cNvSpPr txBox="1">
            <a:spLocks noChangeArrowheads="1"/>
          </p:cNvSpPr>
          <p:nvPr/>
        </p:nvSpPr>
        <p:spPr bwMode="auto">
          <a:xfrm>
            <a:off x="2766952" y="147584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6" name="Text Box 77"/>
          <p:cNvSpPr txBox="1">
            <a:spLocks noChangeArrowheads="1"/>
          </p:cNvSpPr>
          <p:nvPr/>
        </p:nvSpPr>
        <p:spPr bwMode="auto">
          <a:xfrm>
            <a:off x="4013200" y="1473544"/>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7" name="Text Box 78"/>
          <p:cNvSpPr txBox="1">
            <a:spLocks noChangeArrowheads="1"/>
          </p:cNvSpPr>
          <p:nvPr/>
        </p:nvSpPr>
        <p:spPr bwMode="auto">
          <a:xfrm>
            <a:off x="5277262" y="146396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8" name="Text Box 79"/>
          <p:cNvSpPr txBox="1">
            <a:spLocks noChangeArrowheads="1"/>
          </p:cNvSpPr>
          <p:nvPr/>
        </p:nvSpPr>
        <p:spPr bwMode="auto">
          <a:xfrm>
            <a:off x="2654300" y="306869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79" name="Text Box 80"/>
          <p:cNvSpPr txBox="1">
            <a:spLocks noChangeArrowheads="1"/>
          </p:cNvSpPr>
          <p:nvPr/>
        </p:nvSpPr>
        <p:spPr bwMode="auto">
          <a:xfrm>
            <a:off x="3080162" y="334215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0" name="Text Box 81"/>
          <p:cNvSpPr txBox="1">
            <a:spLocks noChangeArrowheads="1"/>
          </p:cNvSpPr>
          <p:nvPr/>
        </p:nvSpPr>
        <p:spPr bwMode="auto">
          <a:xfrm>
            <a:off x="3898900" y="306275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1" name="Text Box 82"/>
          <p:cNvSpPr txBox="1">
            <a:spLocks noChangeArrowheads="1"/>
          </p:cNvSpPr>
          <p:nvPr/>
        </p:nvSpPr>
        <p:spPr bwMode="auto">
          <a:xfrm>
            <a:off x="5156200" y="306869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2" name="Text Box 83"/>
          <p:cNvSpPr txBox="1">
            <a:spLocks noChangeArrowheads="1"/>
          </p:cNvSpPr>
          <p:nvPr/>
        </p:nvSpPr>
        <p:spPr bwMode="auto">
          <a:xfrm>
            <a:off x="4316352" y="3336220"/>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3" name="Text Box 84"/>
          <p:cNvSpPr txBox="1">
            <a:spLocks noChangeArrowheads="1"/>
          </p:cNvSpPr>
          <p:nvPr/>
        </p:nvSpPr>
        <p:spPr bwMode="auto">
          <a:xfrm>
            <a:off x="5561776" y="334215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4" name="Text Box 85"/>
          <p:cNvSpPr txBox="1">
            <a:spLocks noChangeArrowheads="1"/>
          </p:cNvSpPr>
          <p:nvPr/>
        </p:nvSpPr>
        <p:spPr bwMode="auto">
          <a:xfrm>
            <a:off x="2887190" y="49474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5" name="Text Box 86"/>
          <p:cNvSpPr txBox="1">
            <a:spLocks noChangeArrowheads="1"/>
          </p:cNvSpPr>
          <p:nvPr/>
        </p:nvSpPr>
        <p:spPr bwMode="auto">
          <a:xfrm>
            <a:off x="2581039" y="52268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6" name="Text Box 87"/>
          <p:cNvSpPr txBox="1">
            <a:spLocks noChangeArrowheads="1"/>
          </p:cNvSpPr>
          <p:nvPr/>
        </p:nvSpPr>
        <p:spPr bwMode="auto">
          <a:xfrm>
            <a:off x="3461162" y="49474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7" name="Text Box 88"/>
          <p:cNvSpPr txBox="1">
            <a:spLocks noChangeArrowheads="1"/>
          </p:cNvSpPr>
          <p:nvPr/>
        </p:nvSpPr>
        <p:spPr bwMode="auto">
          <a:xfrm>
            <a:off x="3765138" y="52268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8" name="Text Box 89"/>
          <p:cNvSpPr txBox="1">
            <a:spLocks noChangeArrowheads="1"/>
          </p:cNvSpPr>
          <p:nvPr/>
        </p:nvSpPr>
        <p:spPr bwMode="auto">
          <a:xfrm>
            <a:off x="4704938" y="4953371"/>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89" name="Text Box 90"/>
          <p:cNvSpPr txBox="1">
            <a:spLocks noChangeArrowheads="1"/>
          </p:cNvSpPr>
          <p:nvPr/>
        </p:nvSpPr>
        <p:spPr bwMode="auto">
          <a:xfrm>
            <a:off x="5288314" y="49474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0" name="Text Box 91"/>
          <p:cNvSpPr txBox="1">
            <a:spLocks noChangeArrowheads="1"/>
          </p:cNvSpPr>
          <p:nvPr/>
        </p:nvSpPr>
        <p:spPr bwMode="auto">
          <a:xfrm>
            <a:off x="4406076" y="5232771"/>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1" name="Text Box 92"/>
          <p:cNvSpPr txBox="1">
            <a:spLocks noChangeArrowheads="1"/>
          </p:cNvSpPr>
          <p:nvPr/>
        </p:nvSpPr>
        <p:spPr bwMode="auto">
          <a:xfrm>
            <a:off x="5599052" y="52268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grpSp>
        <p:nvGrpSpPr>
          <p:cNvPr id="192" name="Group 124"/>
          <p:cNvGrpSpPr>
            <a:grpSpLocks/>
          </p:cNvGrpSpPr>
          <p:nvPr/>
        </p:nvGrpSpPr>
        <p:grpSpPr bwMode="auto">
          <a:xfrm>
            <a:off x="2108200" y="444501"/>
            <a:ext cx="6267450" cy="757238"/>
            <a:chOff x="1328" y="280"/>
            <a:chExt cx="3948" cy="477"/>
          </a:xfrm>
        </p:grpSpPr>
        <p:sp>
          <p:nvSpPr>
            <p:cNvPr id="193" name="Rectangle 96"/>
            <p:cNvSpPr>
              <a:spLocks noChangeArrowheads="1"/>
            </p:cNvSpPr>
            <p:nvPr/>
          </p:nvSpPr>
          <p:spPr bwMode="auto">
            <a:xfrm>
              <a:off x="1358" y="487"/>
              <a:ext cx="3912" cy="232"/>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94" name="Text Box 93"/>
            <p:cNvSpPr txBox="1">
              <a:spLocks noChangeArrowheads="1"/>
            </p:cNvSpPr>
            <p:nvPr/>
          </p:nvSpPr>
          <p:spPr bwMode="auto">
            <a:xfrm>
              <a:off x="1328" y="280"/>
              <a:ext cx="225" cy="477"/>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5" name="Text Box 94"/>
            <p:cNvSpPr txBox="1">
              <a:spLocks noChangeArrowheads="1"/>
            </p:cNvSpPr>
            <p:nvPr/>
          </p:nvSpPr>
          <p:spPr bwMode="auto">
            <a:xfrm>
              <a:off x="1475" y="527"/>
              <a:ext cx="3801" cy="181"/>
            </a:xfrm>
            <a:prstGeom prst="rect">
              <a:avLst/>
            </a:prstGeom>
            <a:noFill/>
            <a:ln w="12700">
              <a:noFill/>
              <a:miter lim="800000"/>
              <a:headEnd type="none" w="sm" len="sm"/>
              <a:tailEnd type="none" w="sm" len="sm"/>
            </a:ln>
            <a:effectLst/>
          </p:spPr>
          <p:txBody>
            <a:bodyPr wrap="none">
              <a:spAutoFit/>
            </a:bodyPr>
            <a:lstStyle/>
            <a:p>
              <a:r>
                <a:rPr lang="en-US" sz="1600" dirty="0">
                  <a:effectLst/>
                  <a:latin typeface="Arial" charset="0"/>
                </a:rPr>
                <a:t>= compare events are fed to the Action Qualifier Sub-Module</a:t>
              </a:r>
            </a:p>
          </p:txBody>
        </p:sp>
      </p:grpSp>
      <p:sp>
        <p:nvSpPr>
          <p:cNvPr id="196" name="Text Box 76"/>
          <p:cNvSpPr txBox="1">
            <a:spLocks noChangeArrowheads="1"/>
          </p:cNvSpPr>
          <p:nvPr/>
        </p:nvSpPr>
        <p:spPr bwMode="auto">
          <a:xfrm>
            <a:off x="2285422" y="180776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7" name="Text Box 76"/>
          <p:cNvSpPr txBox="1">
            <a:spLocks noChangeArrowheads="1"/>
          </p:cNvSpPr>
          <p:nvPr/>
        </p:nvSpPr>
        <p:spPr bwMode="auto">
          <a:xfrm>
            <a:off x="3514942" y="180308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8" name="Text Box 76"/>
          <p:cNvSpPr txBox="1">
            <a:spLocks noChangeArrowheads="1"/>
          </p:cNvSpPr>
          <p:nvPr/>
        </p:nvSpPr>
        <p:spPr bwMode="auto">
          <a:xfrm>
            <a:off x="4766902" y="179840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199" name="Text Box 69"/>
          <p:cNvSpPr txBox="1">
            <a:spLocks noChangeArrowheads="1"/>
          </p:cNvSpPr>
          <p:nvPr/>
        </p:nvSpPr>
        <p:spPr bwMode="auto">
          <a:xfrm>
            <a:off x="3508746" y="95398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0" name="Text Box 69"/>
          <p:cNvSpPr txBox="1">
            <a:spLocks noChangeArrowheads="1"/>
          </p:cNvSpPr>
          <p:nvPr/>
        </p:nvSpPr>
        <p:spPr bwMode="auto">
          <a:xfrm>
            <a:off x="4760706" y="95491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1" name="Text Box 69"/>
          <p:cNvSpPr txBox="1">
            <a:spLocks noChangeArrowheads="1"/>
          </p:cNvSpPr>
          <p:nvPr/>
        </p:nvSpPr>
        <p:spPr bwMode="auto">
          <a:xfrm>
            <a:off x="6007056" y="955848"/>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2" name="Text Box 79"/>
          <p:cNvSpPr txBox="1">
            <a:spLocks noChangeArrowheads="1"/>
          </p:cNvSpPr>
          <p:nvPr/>
        </p:nvSpPr>
        <p:spPr bwMode="auto">
          <a:xfrm>
            <a:off x="2262530" y="279473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3" name="Text Box 79"/>
          <p:cNvSpPr txBox="1">
            <a:spLocks noChangeArrowheads="1"/>
          </p:cNvSpPr>
          <p:nvPr/>
        </p:nvSpPr>
        <p:spPr bwMode="auto">
          <a:xfrm>
            <a:off x="3503270" y="279566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4" name="Text Box 79"/>
          <p:cNvSpPr txBox="1">
            <a:spLocks noChangeArrowheads="1"/>
          </p:cNvSpPr>
          <p:nvPr/>
        </p:nvSpPr>
        <p:spPr bwMode="auto">
          <a:xfrm>
            <a:off x="4744010" y="279659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5" name="Text Box 79"/>
          <p:cNvSpPr txBox="1">
            <a:spLocks noChangeArrowheads="1"/>
          </p:cNvSpPr>
          <p:nvPr/>
        </p:nvSpPr>
        <p:spPr bwMode="auto">
          <a:xfrm>
            <a:off x="5995970" y="362780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6" name="Text Box 79"/>
          <p:cNvSpPr txBox="1">
            <a:spLocks noChangeArrowheads="1"/>
          </p:cNvSpPr>
          <p:nvPr/>
        </p:nvSpPr>
        <p:spPr bwMode="auto">
          <a:xfrm>
            <a:off x="4751480" y="362873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7" name="Text Box 79"/>
          <p:cNvSpPr txBox="1">
            <a:spLocks noChangeArrowheads="1"/>
          </p:cNvSpPr>
          <p:nvPr/>
        </p:nvSpPr>
        <p:spPr bwMode="auto">
          <a:xfrm>
            <a:off x="3512600" y="362966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8" name="Text Box 85"/>
          <p:cNvSpPr txBox="1">
            <a:spLocks noChangeArrowheads="1"/>
          </p:cNvSpPr>
          <p:nvPr/>
        </p:nvSpPr>
        <p:spPr bwMode="auto">
          <a:xfrm>
            <a:off x="3163010" y="466786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09" name="Text Box 85"/>
          <p:cNvSpPr txBox="1">
            <a:spLocks noChangeArrowheads="1"/>
          </p:cNvSpPr>
          <p:nvPr/>
        </p:nvSpPr>
        <p:spPr bwMode="auto">
          <a:xfrm>
            <a:off x="5009630" y="466879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0" name="Text Box 85"/>
          <p:cNvSpPr txBox="1">
            <a:spLocks noChangeArrowheads="1"/>
          </p:cNvSpPr>
          <p:nvPr/>
        </p:nvSpPr>
        <p:spPr bwMode="auto">
          <a:xfrm>
            <a:off x="5908160" y="551683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1" name="Text Box 85"/>
          <p:cNvSpPr txBox="1">
            <a:spLocks noChangeArrowheads="1"/>
          </p:cNvSpPr>
          <p:nvPr/>
        </p:nvSpPr>
        <p:spPr bwMode="auto">
          <a:xfrm>
            <a:off x="4091450" y="551776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2" name="Text Box 85"/>
          <p:cNvSpPr txBox="1">
            <a:spLocks noChangeArrowheads="1"/>
          </p:cNvSpPr>
          <p:nvPr/>
        </p:nvSpPr>
        <p:spPr bwMode="auto">
          <a:xfrm>
            <a:off x="2263520" y="5518693"/>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3" name="Text Box 76"/>
          <p:cNvSpPr txBox="1">
            <a:spLocks noChangeArrowheads="1"/>
          </p:cNvSpPr>
          <p:nvPr/>
        </p:nvSpPr>
        <p:spPr bwMode="auto">
          <a:xfrm>
            <a:off x="6007642" y="1799332"/>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4" name="Text Box 79"/>
          <p:cNvSpPr txBox="1">
            <a:spLocks noChangeArrowheads="1"/>
          </p:cNvSpPr>
          <p:nvPr/>
        </p:nvSpPr>
        <p:spPr bwMode="auto">
          <a:xfrm>
            <a:off x="2252340" y="3636206"/>
            <a:ext cx="357790" cy="757130"/>
          </a:xfrm>
          <a:prstGeom prst="rect">
            <a:avLst/>
          </a:prstGeom>
          <a:noFill/>
          <a:ln w="12700">
            <a:noFill/>
            <a:miter lim="800000"/>
            <a:headEnd type="none" w="sm" len="sm"/>
            <a:tailEnd type="none" w="sm" len="sm"/>
          </a:ln>
          <a:effectLst/>
        </p:spPr>
        <p:txBody>
          <a:bodyPr wrap="none">
            <a:spAutoFit/>
          </a:bodyPr>
          <a:lstStyle/>
          <a:p>
            <a:r>
              <a:rPr lang="en-US" sz="5400" dirty="0">
                <a:solidFill>
                  <a:schemeClr val="tx2"/>
                </a:solidFill>
                <a:effectLst/>
                <a:latin typeface="Arial" charset="0"/>
                <a:cs typeface="Arial" charset="0"/>
                <a:sym typeface="Symbol" pitchFamily="18" charset="2"/>
              </a:rPr>
              <a:t></a:t>
            </a:r>
          </a:p>
        </p:txBody>
      </p:sp>
      <p:sp>
        <p:nvSpPr>
          <p:cNvPr id="215" name="Rectangle 10"/>
          <p:cNvSpPr txBox="1">
            <a:spLocks noChangeArrowheads="1"/>
          </p:cNvSpPr>
          <p:nvPr/>
        </p:nvSpPr>
        <p:spPr>
          <a:xfrm>
            <a:off x="1743225" y="6409225"/>
            <a:ext cx="5647050" cy="361215"/>
          </a:xfrm>
          <a:prstGeom prst="rect">
            <a:avLst/>
          </a:prstGeom>
          <a:solidFill>
            <a:schemeClr val="accent2"/>
          </a:solidFill>
        </p:spPr>
        <p:txBody>
          <a:bodyPr tIns="91440"/>
          <a:lstStyle>
            <a:lvl1pPr marL="342900" indent="-342900" algn="l" defTabSz="914400" rtl="0" eaLnBrk="1" latinLnBrk="0" hangingPunct="1">
              <a:spcBef>
                <a:spcPct val="20000"/>
              </a:spcBef>
              <a:buClr>
                <a:schemeClr val="tx2"/>
              </a:buClr>
              <a:buSzPct val="75000"/>
              <a:buFont typeface="Wingdings" pitchFamily="2" charset="2"/>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Clr>
                <a:schemeClr val="tx2"/>
              </a:buClr>
              <a:buSzPct val="75000"/>
              <a:buFont typeface="Wingdings" pitchFamily="2" charset="2"/>
              <a:buChar char=""/>
              <a:defRPr sz="2800" b="1"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SzPct val="75000"/>
              <a:buFont typeface="Wingdings" pitchFamily="2" charset="2"/>
              <a:buChar char=""/>
              <a:defRPr sz="2400" b="1"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SzPct val="75000"/>
              <a:buFont typeface="Wingdings" pitchFamily="2" charset="2"/>
              <a:buChar char=""/>
              <a:defRPr sz="2000" b="1"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buFont typeface="Wingdings" pitchFamily="2" charset="2"/>
              <a:buNone/>
            </a:pPr>
            <a:r>
              <a:rPr lang="en-US" sz="1800" b="0" i="1" dirty="0" smtClean="0">
                <a:effectLst/>
              </a:rPr>
              <a:t>CMPC and CMPD available for use as event triggers</a:t>
            </a:r>
            <a:endParaRPr lang="en-US" sz="1800" b="0" i="1" dirty="0">
              <a:effectLst/>
            </a:endParaRPr>
          </a:p>
        </p:txBody>
      </p:sp>
    </p:spTree>
    <p:custDataLst>
      <p:tags r:id="rId1"/>
    </p:custDataLst>
    <p:extLst>
      <p:ext uri="{BB962C8B-B14F-4D97-AF65-F5344CB8AC3E}">
        <p14:creationId xmlns:p14="http://schemas.microsoft.com/office/powerpoint/2010/main" val="393807228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3" name="Rectangle 5"/>
          <p:cNvSpPr>
            <a:spLocks noGrp="1" noChangeArrowheads="1"/>
          </p:cNvSpPr>
          <p:nvPr>
            <p:ph type="title"/>
          </p:nvPr>
        </p:nvSpPr>
        <p:spPr/>
        <p:txBody>
          <a:bodyPr/>
          <a:lstStyle/>
          <a:p>
            <a:r>
              <a:rPr lang="en-US" dirty="0" err="1"/>
              <a:t>ePWM</a:t>
            </a:r>
            <a:r>
              <a:rPr lang="en-US" dirty="0"/>
              <a:t> Action Qualifier Sub-Module</a:t>
            </a:r>
          </a:p>
        </p:txBody>
      </p:sp>
      <p:sp>
        <p:nvSpPr>
          <p:cNvPr id="81" name="Rectangle 80"/>
          <p:cNvSpPr/>
          <p:nvPr/>
        </p:nvSpPr>
        <p:spPr bwMode="auto">
          <a:xfrm>
            <a:off x="3992327" y="945768"/>
            <a:ext cx="1634317" cy="1262089"/>
          </a:xfrm>
          <a:prstGeom prst="rect">
            <a:avLst/>
          </a:prstGeom>
          <a:noFill/>
          <a:ln w="22225" cap="flat" cmpd="sng" algn="ctr">
            <a:solidFill>
              <a:schemeClr val="tx1"/>
            </a:solidFill>
            <a:prstDash val="dash"/>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80000"/>
              </a:lnSpc>
              <a:spcBef>
                <a:spcPct val="50000"/>
              </a:spcBef>
              <a:spcAft>
                <a:spcPct val="0"/>
              </a:spcAft>
              <a:buClrTx/>
              <a:buSzTx/>
              <a:buFontTx/>
              <a:buNone/>
              <a:tabLst/>
            </a:pPr>
            <a:endParaRPr kumimoji="0" lang="en-US" sz="2800" b="1" i="0" u="none" strike="noStrike" cap="none" normalizeH="0" baseline="0" dirty="0" smtClean="0">
              <a:ln>
                <a:noFill/>
              </a:ln>
              <a:solidFill>
                <a:schemeClr val="dk1"/>
              </a:solidFill>
              <a:effectLst/>
              <a:latin typeface="Arial Narrow" pitchFamily="34" charset="0"/>
            </a:endParaRPr>
          </a:p>
        </p:txBody>
      </p:sp>
      <p:cxnSp>
        <p:nvCxnSpPr>
          <p:cNvPr id="82" name="AutoShape 2"/>
          <p:cNvCxnSpPr>
            <a:cxnSpLocks noChangeShapeType="1"/>
          </p:cNvCxnSpPr>
          <p:nvPr/>
        </p:nvCxnSpPr>
        <p:spPr bwMode="auto">
          <a:xfrm>
            <a:off x="6513513" y="4591050"/>
            <a:ext cx="647700" cy="7938"/>
          </a:xfrm>
          <a:prstGeom prst="straightConnector1">
            <a:avLst/>
          </a:prstGeom>
          <a:noFill/>
          <a:ln w="28575">
            <a:solidFill>
              <a:schemeClr val="tx1"/>
            </a:solidFill>
            <a:round/>
            <a:headEnd type="none" w="sm" len="sm"/>
            <a:tailEnd type="triangle" w="med" len="med"/>
          </a:ln>
          <a:effectLst/>
        </p:spPr>
      </p:cxnSp>
      <p:cxnSp>
        <p:nvCxnSpPr>
          <p:cNvPr id="83" name="AutoShape 3"/>
          <p:cNvCxnSpPr>
            <a:cxnSpLocks noChangeShapeType="1"/>
          </p:cNvCxnSpPr>
          <p:nvPr/>
        </p:nvCxnSpPr>
        <p:spPr bwMode="auto">
          <a:xfrm>
            <a:off x="6521450" y="4884738"/>
            <a:ext cx="647700" cy="7937"/>
          </a:xfrm>
          <a:prstGeom prst="straightConnector1">
            <a:avLst/>
          </a:prstGeom>
          <a:noFill/>
          <a:ln w="28575">
            <a:solidFill>
              <a:schemeClr val="tx1"/>
            </a:solidFill>
            <a:round/>
            <a:headEnd type="none" w="sm" len="sm"/>
            <a:tailEnd type="triangle" w="med" len="med"/>
          </a:ln>
          <a:effectLst/>
        </p:spPr>
      </p:cxnSp>
      <p:cxnSp>
        <p:nvCxnSpPr>
          <p:cNvPr id="84" name="AutoShape 4"/>
          <p:cNvCxnSpPr>
            <a:cxnSpLocks noChangeShapeType="1"/>
            <a:endCxn id="85" idx="2"/>
          </p:cNvCxnSpPr>
          <p:nvPr/>
        </p:nvCxnSpPr>
        <p:spPr bwMode="auto">
          <a:xfrm rot="10800000">
            <a:off x="1973263" y="3549650"/>
            <a:ext cx="1433512" cy="703263"/>
          </a:xfrm>
          <a:prstGeom prst="bentConnector2">
            <a:avLst/>
          </a:prstGeom>
          <a:noFill/>
          <a:ln w="28575">
            <a:solidFill>
              <a:schemeClr val="tx1"/>
            </a:solidFill>
            <a:miter lim="800000"/>
            <a:headEnd type="none" w="sm" len="sm"/>
            <a:tailEnd type="triangle" w="med" len="med"/>
          </a:ln>
          <a:effectLst/>
        </p:spPr>
      </p:cxnSp>
      <p:sp>
        <p:nvSpPr>
          <p:cNvPr id="85" name="Rectangle 6"/>
          <p:cNvSpPr>
            <a:spLocks noChangeArrowheads="1"/>
          </p:cNvSpPr>
          <p:nvPr/>
        </p:nvSpPr>
        <p:spPr bwMode="auto">
          <a:xfrm>
            <a:off x="1312863" y="2609850"/>
            <a:ext cx="1320800" cy="939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6" name="Text Box 7"/>
          <p:cNvSpPr txBox="1">
            <a:spLocks noChangeArrowheads="1"/>
          </p:cNvSpPr>
          <p:nvPr/>
        </p:nvSpPr>
        <p:spPr bwMode="auto">
          <a:xfrm>
            <a:off x="1293813" y="2616200"/>
            <a:ext cx="1339850" cy="915988"/>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16-Bit</a:t>
            </a:r>
          </a:p>
          <a:p>
            <a:pPr algn="ctr">
              <a:lnSpc>
                <a:spcPct val="100000"/>
              </a:lnSpc>
              <a:spcBef>
                <a:spcPct val="0"/>
              </a:spcBef>
            </a:pPr>
            <a:r>
              <a:rPr lang="en-US" sz="1800">
                <a:effectLst/>
                <a:latin typeface="Arial" charset="0"/>
              </a:rPr>
              <a:t>Time-Base</a:t>
            </a:r>
          </a:p>
          <a:p>
            <a:pPr algn="ctr">
              <a:lnSpc>
                <a:spcPct val="100000"/>
              </a:lnSpc>
              <a:spcBef>
                <a:spcPct val="0"/>
              </a:spcBef>
            </a:pPr>
            <a:r>
              <a:rPr lang="en-US" sz="1800">
                <a:effectLst/>
                <a:latin typeface="Arial" charset="0"/>
              </a:rPr>
              <a:t>Counter</a:t>
            </a:r>
          </a:p>
        </p:txBody>
      </p:sp>
      <p:sp>
        <p:nvSpPr>
          <p:cNvPr id="87" name="Rectangle 8"/>
          <p:cNvSpPr>
            <a:spLocks noChangeArrowheads="1"/>
          </p:cNvSpPr>
          <p:nvPr/>
        </p:nvSpPr>
        <p:spPr bwMode="auto">
          <a:xfrm>
            <a:off x="3309938" y="2722563"/>
            <a:ext cx="122555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88" name="Text Box 9"/>
          <p:cNvSpPr txBox="1">
            <a:spLocks noChangeArrowheads="1"/>
          </p:cNvSpPr>
          <p:nvPr/>
        </p:nvSpPr>
        <p:spPr bwMode="auto">
          <a:xfrm>
            <a:off x="3305175" y="2743200"/>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Compare</a:t>
            </a:r>
          </a:p>
          <a:p>
            <a:pPr algn="ctr">
              <a:lnSpc>
                <a:spcPct val="100000"/>
              </a:lnSpc>
              <a:spcBef>
                <a:spcPct val="0"/>
              </a:spcBef>
            </a:pPr>
            <a:r>
              <a:rPr lang="en-US" sz="1800">
                <a:effectLst/>
                <a:latin typeface="Arial" charset="0"/>
              </a:rPr>
              <a:t>Logic</a:t>
            </a:r>
          </a:p>
        </p:txBody>
      </p:sp>
      <p:sp>
        <p:nvSpPr>
          <p:cNvPr id="89" name="Rectangle 10"/>
          <p:cNvSpPr>
            <a:spLocks noChangeArrowheads="1"/>
          </p:cNvSpPr>
          <p:nvPr/>
        </p:nvSpPr>
        <p:spPr bwMode="auto">
          <a:xfrm>
            <a:off x="5183188" y="2736850"/>
            <a:ext cx="1066800" cy="685800"/>
          </a:xfrm>
          <a:prstGeom prst="rect">
            <a:avLst/>
          </a:prstGeom>
          <a:solidFill>
            <a:schemeClr val="accent1"/>
          </a:solidFill>
          <a:ln w="57150">
            <a:solidFill>
              <a:schemeClr val="tx2"/>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0" name="Text Box 11"/>
          <p:cNvSpPr txBox="1">
            <a:spLocks noChangeArrowheads="1"/>
          </p:cNvSpPr>
          <p:nvPr/>
        </p:nvSpPr>
        <p:spPr bwMode="auto">
          <a:xfrm>
            <a:off x="5151438" y="2743200"/>
            <a:ext cx="1111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Action</a:t>
            </a:r>
          </a:p>
          <a:p>
            <a:pPr algn="ctr">
              <a:lnSpc>
                <a:spcPct val="100000"/>
              </a:lnSpc>
              <a:spcBef>
                <a:spcPct val="0"/>
              </a:spcBef>
            </a:pPr>
            <a:r>
              <a:rPr lang="en-US" sz="1800">
                <a:effectLst/>
                <a:latin typeface="Arial" charset="0"/>
              </a:rPr>
              <a:t>Qualifier</a:t>
            </a:r>
          </a:p>
        </p:txBody>
      </p:sp>
      <p:sp>
        <p:nvSpPr>
          <p:cNvPr id="91" name="Rectangle 12"/>
          <p:cNvSpPr>
            <a:spLocks noChangeArrowheads="1"/>
          </p:cNvSpPr>
          <p:nvPr/>
        </p:nvSpPr>
        <p:spPr bwMode="auto">
          <a:xfrm>
            <a:off x="6934200" y="2736850"/>
            <a:ext cx="7620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2" name="Text Box 13"/>
          <p:cNvSpPr txBox="1">
            <a:spLocks noChangeArrowheads="1"/>
          </p:cNvSpPr>
          <p:nvPr/>
        </p:nvSpPr>
        <p:spPr bwMode="auto">
          <a:xfrm>
            <a:off x="6940550" y="2743200"/>
            <a:ext cx="7556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Dead</a:t>
            </a:r>
          </a:p>
          <a:p>
            <a:pPr algn="ctr">
              <a:lnSpc>
                <a:spcPct val="100000"/>
              </a:lnSpc>
              <a:spcBef>
                <a:spcPct val="0"/>
              </a:spcBef>
            </a:pPr>
            <a:r>
              <a:rPr lang="en-US" sz="1800">
                <a:effectLst/>
                <a:latin typeface="Arial" charset="0"/>
              </a:rPr>
              <a:t>Band</a:t>
            </a:r>
          </a:p>
        </p:txBody>
      </p:sp>
      <p:sp>
        <p:nvSpPr>
          <p:cNvPr id="93" name="Rectangle 14"/>
          <p:cNvSpPr>
            <a:spLocks noChangeArrowheads="1"/>
          </p:cNvSpPr>
          <p:nvPr/>
        </p:nvSpPr>
        <p:spPr bwMode="auto">
          <a:xfrm>
            <a:off x="5461000" y="4387850"/>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4" name="Text Box 15"/>
          <p:cNvSpPr txBox="1">
            <a:spLocks noChangeArrowheads="1"/>
          </p:cNvSpPr>
          <p:nvPr/>
        </p:nvSpPr>
        <p:spPr bwMode="auto">
          <a:xfrm>
            <a:off x="5422900" y="4394200"/>
            <a:ext cx="11239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PWM</a:t>
            </a:r>
          </a:p>
          <a:p>
            <a:pPr algn="ctr">
              <a:lnSpc>
                <a:spcPct val="100000"/>
              </a:lnSpc>
              <a:spcBef>
                <a:spcPct val="0"/>
              </a:spcBef>
            </a:pPr>
            <a:r>
              <a:rPr lang="en-US" sz="1800">
                <a:effectLst/>
                <a:latin typeface="Arial" charset="0"/>
              </a:rPr>
              <a:t>Chopper</a:t>
            </a:r>
          </a:p>
        </p:txBody>
      </p:sp>
      <p:sp>
        <p:nvSpPr>
          <p:cNvPr id="95" name="Rectangle 16"/>
          <p:cNvSpPr>
            <a:spLocks noChangeArrowheads="1"/>
          </p:cNvSpPr>
          <p:nvPr/>
        </p:nvSpPr>
        <p:spPr bwMode="auto">
          <a:xfrm>
            <a:off x="7156450" y="4387850"/>
            <a:ext cx="7112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Text Box 17"/>
          <p:cNvSpPr txBox="1">
            <a:spLocks noChangeArrowheads="1"/>
          </p:cNvSpPr>
          <p:nvPr/>
        </p:nvSpPr>
        <p:spPr bwMode="auto">
          <a:xfrm>
            <a:off x="7162800" y="4394200"/>
            <a:ext cx="7302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Trip</a:t>
            </a:r>
          </a:p>
          <a:p>
            <a:pPr algn="ctr">
              <a:lnSpc>
                <a:spcPct val="100000"/>
              </a:lnSpc>
              <a:spcBef>
                <a:spcPct val="0"/>
              </a:spcBef>
            </a:pPr>
            <a:r>
              <a:rPr lang="en-US" sz="1800">
                <a:effectLst/>
                <a:latin typeface="Arial" charset="0"/>
              </a:rPr>
              <a:t>Zone</a:t>
            </a:r>
          </a:p>
        </p:txBody>
      </p:sp>
      <p:sp>
        <p:nvSpPr>
          <p:cNvPr id="97" name="Rectangle 24"/>
          <p:cNvSpPr>
            <a:spLocks noChangeArrowheads="1"/>
          </p:cNvSpPr>
          <p:nvPr/>
        </p:nvSpPr>
        <p:spPr bwMode="auto">
          <a:xfrm>
            <a:off x="3365500" y="3930650"/>
            <a:ext cx="1066800"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98" name="Text Box 25"/>
          <p:cNvSpPr txBox="1">
            <a:spLocks noChangeArrowheads="1"/>
          </p:cNvSpPr>
          <p:nvPr/>
        </p:nvSpPr>
        <p:spPr bwMode="auto">
          <a:xfrm>
            <a:off x="3340100" y="3937000"/>
            <a:ext cx="10985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Period</a:t>
            </a:r>
          </a:p>
          <a:p>
            <a:pPr algn="ctr">
              <a:lnSpc>
                <a:spcPct val="100000"/>
              </a:lnSpc>
              <a:spcBef>
                <a:spcPct val="0"/>
              </a:spcBef>
            </a:pPr>
            <a:r>
              <a:rPr lang="en-US" sz="1800">
                <a:effectLst/>
                <a:latin typeface="Arial" charset="0"/>
              </a:rPr>
              <a:t>Register</a:t>
            </a:r>
          </a:p>
        </p:txBody>
      </p:sp>
      <p:sp>
        <p:nvSpPr>
          <p:cNvPr id="99" name="Rectangle 26"/>
          <p:cNvSpPr>
            <a:spLocks noChangeArrowheads="1"/>
          </p:cNvSpPr>
          <p:nvPr/>
        </p:nvSpPr>
        <p:spPr bwMode="auto">
          <a:xfrm>
            <a:off x="400050" y="1454150"/>
            <a:ext cx="1187450" cy="6096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0" name="Text Box 27"/>
          <p:cNvSpPr txBox="1">
            <a:spLocks noChangeArrowheads="1"/>
          </p:cNvSpPr>
          <p:nvPr/>
        </p:nvSpPr>
        <p:spPr bwMode="auto">
          <a:xfrm>
            <a:off x="381000" y="1422400"/>
            <a:ext cx="12128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Clock</a:t>
            </a:r>
          </a:p>
          <a:p>
            <a:pPr algn="ctr">
              <a:lnSpc>
                <a:spcPct val="100000"/>
              </a:lnSpc>
              <a:spcBef>
                <a:spcPct val="0"/>
              </a:spcBef>
            </a:pPr>
            <a:r>
              <a:rPr lang="en-US" sz="1800">
                <a:effectLst/>
                <a:latin typeface="Arial" charset="0"/>
              </a:rPr>
              <a:t>Prescaler</a:t>
            </a:r>
          </a:p>
        </p:txBody>
      </p:sp>
      <p:cxnSp>
        <p:nvCxnSpPr>
          <p:cNvPr id="101" name="AutoShape 32"/>
          <p:cNvCxnSpPr>
            <a:cxnSpLocks noChangeShapeType="1"/>
            <a:stCxn id="100" idx="2"/>
            <a:endCxn id="86" idx="1"/>
          </p:cNvCxnSpPr>
          <p:nvPr/>
        </p:nvCxnSpPr>
        <p:spPr bwMode="auto">
          <a:xfrm rot="16200000" flipH="1">
            <a:off x="635000" y="2416175"/>
            <a:ext cx="1011238" cy="306388"/>
          </a:xfrm>
          <a:prstGeom prst="bentConnector2">
            <a:avLst/>
          </a:prstGeom>
          <a:noFill/>
          <a:ln w="28575">
            <a:solidFill>
              <a:schemeClr val="tx1"/>
            </a:solidFill>
            <a:miter lim="800000"/>
            <a:headEnd type="none" w="sm" len="sm"/>
            <a:tailEnd type="triangle" w="med" len="med"/>
          </a:ln>
          <a:effectLst/>
        </p:spPr>
      </p:cxnSp>
      <p:cxnSp>
        <p:nvCxnSpPr>
          <p:cNvPr id="102" name="AutoShape 33"/>
          <p:cNvCxnSpPr>
            <a:cxnSpLocks noChangeShapeType="1"/>
            <a:stCxn id="86" idx="3"/>
            <a:endCxn id="88" idx="1"/>
          </p:cNvCxnSpPr>
          <p:nvPr/>
        </p:nvCxnSpPr>
        <p:spPr bwMode="auto">
          <a:xfrm flipV="1">
            <a:off x="2633663" y="3063875"/>
            <a:ext cx="671512" cy="11113"/>
          </a:xfrm>
          <a:prstGeom prst="straightConnector1">
            <a:avLst/>
          </a:prstGeom>
          <a:noFill/>
          <a:ln w="28575">
            <a:solidFill>
              <a:schemeClr val="tx1"/>
            </a:solidFill>
            <a:round/>
            <a:headEnd type="none" w="sm" len="sm"/>
            <a:tailEnd type="triangle" w="med" len="med"/>
          </a:ln>
          <a:effectLst/>
        </p:spPr>
      </p:cxnSp>
      <p:cxnSp>
        <p:nvCxnSpPr>
          <p:cNvPr id="103" name="AutoShape 34"/>
          <p:cNvCxnSpPr>
            <a:cxnSpLocks noChangeShapeType="1"/>
            <a:stCxn id="98" idx="0"/>
          </p:cNvCxnSpPr>
          <p:nvPr/>
        </p:nvCxnSpPr>
        <p:spPr bwMode="auto">
          <a:xfrm flipH="1" flipV="1">
            <a:off x="3886200" y="3413125"/>
            <a:ext cx="3175" cy="523875"/>
          </a:xfrm>
          <a:prstGeom prst="straightConnector1">
            <a:avLst/>
          </a:prstGeom>
          <a:noFill/>
          <a:ln w="28575">
            <a:solidFill>
              <a:schemeClr val="tx1"/>
            </a:solidFill>
            <a:round/>
            <a:headEnd type="none" w="sm" len="sm"/>
            <a:tailEnd type="triangle" w="med" len="med"/>
          </a:ln>
          <a:effectLst/>
        </p:spPr>
      </p:cxnSp>
      <p:cxnSp>
        <p:nvCxnSpPr>
          <p:cNvPr id="104" name="AutoShape 37"/>
          <p:cNvCxnSpPr>
            <a:cxnSpLocks noChangeShapeType="1"/>
          </p:cNvCxnSpPr>
          <p:nvPr/>
        </p:nvCxnSpPr>
        <p:spPr bwMode="auto">
          <a:xfrm>
            <a:off x="4535488" y="2932113"/>
            <a:ext cx="620712" cy="7937"/>
          </a:xfrm>
          <a:prstGeom prst="straightConnector1">
            <a:avLst/>
          </a:prstGeom>
          <a:noFill/>
          <a:ln w="28575">
            <a:solidFill>
              <a:schemeClr val="tx1"/>
            </a:solidFill>
            <a:round/>
            <a:headEnd type="none" w="sm" len="sm"/>
            <a:tailEnd type="triangle" w="med" len="med"/>
          </a:ln>
          <a:effectLst/>
        </p:spPr>
      </p:cxnSp>
      <p:cxnSp>
        <p:nvCxnSpPr>
          <p:cNvPr id="105" name="AutoShape 38"/>
          <p:cNvCxnSpPr>
            <a:cxnSpLocks noChangeShapeType="1"/>
          </p:cNvCxnSpPr>
          <p:nvPr/>
        </p:nvCxnSpPr>
        <p:spPr bwMode="auto">
          <a:xfrm>
            <a:off x="4533900" y="3225800"/>
            <a:ext cx="620713" cy="7938"/>
          </a:xfrm>
          <a:prstGeom prst="straightConnector1">
            <a:avLst/>
          </a:prstGeom>
          <a:noFill/>
          <a:ln w="28575">
            <a:solidFill>
              <a:schemeClr val="tx1"/>
            </a:solidFill>
            <a:round/>
            <a:headEnd type="none" w="sm" len="sm"/>
            <a:tailEnd type="triangle" w="med" len="med"/>
          </a:ln>
          <a:effectLst/>
        </p:spPr>
      </p:cxnSp>
      <p:cxnSp>
        <p:nvCxnSpPr>
          <p:cNvPr id="106" name="AutoShape 39"/>
          <p:cNvCxnSpPr>
            <a:cxnSpLocks noChangeShapeType="1"/>
          </p:cNvCxnSpPr>
          <p:nvPr/>
        </p:nvCxnSpPr>
        <p:spPr bwMode="auto">
          <a:xfrm>
            <a:off x="6242050" y="2940050"/>
            <a:ext cx="679450" cy="7938"/>
          </a:xfrm>
          <a:prstGeom prst="straightConnector1">
            <a:avLst/>
          </a:prstGeom>
          <a:noFill/>
          <a:ln w="57150">
            <a:solidFill>
              <a:schemeClr val="tx2"/>
            </a:solidFill>
            <a:round/>
            <a:headEnd type="none" w="sm" len="sm"/>
            <a:tailEnd type="triangle" w="med" len="med"/>
          </a:ln>
          <a:effectLst/>
        </p:spPr>
      </p:cxnSp>
      <p:cxnSp>
        <p:nvCxnSpPr>
          <p:cNvPr id="107" name="AutoShape 40"/>
          <p:cNvCxnSpPr>
            <a:cxnSpLocks noChangeShapeType="1"/>
          </p:cNvCxnSpPr>
          <p:nvPr/>
        </p:nvCxnSpPr>
        <p:spPr bwMode="auto">
          <a:xfrm>
            <a:off x="6246813" y="3233738"/>
            <a:ext cx="673100" cy="7937"/>
          </a:xfrm>
          <a:prstGeom prst="straightConnector1">
            <a:avLst/>
          </a:prstGeom>
          <a:noFill/>
          <a:ln w="57150">
            <a:solidFill>
              <a:schemeClr val="tx2"/>
            </a:solidFill>
            <a:round/>
            <a:headEnd type="none" w="sm" len="sm"/>
            <a:tailEnd type="triangle" w="med" len="med"/>
          </a:ln>
          <a:effectLst/>
        </p:spPr>
      </p:cxnSp>
      <p:cxnSp>
        <p:nvCxnSpPr>
          <p:cNvPr id="108" name="AutoShape 41"/>
          <p:cNvCxnSpPr>
            <a:cxnSpLocks noChangeShapeType="1"/>
          </p:cNvCxnSpPr>
          <p:nvPr/>
        </p:nvCxnSpPr>
        <p:spPr bwMode="auto">
          <a:xfrm>
            <a:off x="7875588" y="4581525"/>
            <a:ext cx="647700" cy="7938"/>
          </a:xfrm>
          <a:prstGeom prst="straightConnector1">
            <a:avLst/>
          </a:prstGeom>
          <a:noFill/>
          <a:ln w="28575">
            <a:solidFill>
              <a:schemeClr val="tx1"/>
            </a:solidFill>
            <a:round/>
            <a:headEnd type="none" w="sm" len="sm"/>
            <a:tailEnd type="triangle" w="med" len="med"/>
          </a:ln>
          <a:effectLst/>
        </p:spPr>
      </p:cxnSp>
      <p:cxnSp>
        <p:nvCxnSpPr>
          <p:cNvPr id="109" name="AutoShape 42"/>
          <p:cNvCxnSpPr>
            <a:cxnSpLocks noChangeShapeType="1"/>
          </p:cNvCxnSpPr>
          <p:nvPr/>
        </p:nvCxnSpPr>
        <p:spPr bwMode="auto">
          <a:xfrm>
            <a:off x="7874000" y="4875213"/>
            <a:ext cx="647700" cy="7937"/>
          </a:xfrm>
          <a:prstGeom prst="straightConnector1">
            <a:avLst/>
          </a:prstGeom>
          <a:noFill/>
          <a:ln w="28575">
            <a:solidFill>
              <a:schemeClr val="tx1"/>
            </a:solidFill>
            <a:round/>
            <a:headEnd type="none" w="sm" len="sm"/>
            <a:tailEnd type="triangle" w="med" len="med"/>
          </a:ln>
          <a:effectLst/>
        </p:spPr>
      </p:cxnSp>
      <p:cxnSp>
        <p:nvCxnSpPr>
          <p:cNvPr id="110" name="AutoShape 43"/>
          <p:cNvCxnSpPr>
            <a:cxnSpLocks noChangeShapeType="1"/>
          </p:cNvCxnSpPr>
          <p:nvPr/>
        </p:nvCxnSpPr>
        <p:spPr bwMode="auto">
          <a:xfrm flipH="1">
            <a:off x="5454650" y="3270250"/>
            <a:ext cx="2241550" cy="1651000"/>
          </a:xfrm>
          <a:prstGeom prst="bentConnector5">
            <a:avLst>
              <a:gd name="adj1" fmla="val -10199"/>
              <a:gd name="adj2" fmla="val 34421"/>
              <a:gd name="adj3" fmla="val 125208"/>
            </a:avLst>
          </a:prstGeom>
          <a:noFill/>
          <a:ln w="28575">
            <a:solidFill>
              <a:schemeClr val="tx1"/>
            </a:solidFill>
            <a:miter lim="800000"/>
            <a:headEnd type="none" w="sm" len="sm"/>
            <a:tailEnd type="triangle" w="med" len="med"/>
          </a:ln>
          <a:effectLst/>
        </p:spPr>
      </p:cxnSp>
      <p:cxnSp>
        <p:nvCxnSpPr>
          <p:cNvPr id="111" name="AutoShape 44"/>
          <p:cNvCxnSpPr>
            <a:cxnSpLocks noChangeShapeType="1"/>
          </p:cNvCxnSpPr>
          <p:nvPr/>
        </p:nvCxnSpPr>
        <p:spPr bwMode="auto">
          <a:xfrm flipH="1">
            <a:off x="5461000" y="2863850"/>
            <a:ext cx="2241550" cy="1651000"/>
          </a:xfrm>
          <a:prstGeom prst="bentConnector5">
            <a:avLst>
              <a:gd name="adj1" fmla="val -19407"/>
              <a:gd name="adj2" fmla="val 74037"/>
              <a:gd name="adj3" fmla="val 114306"/>
            </a:avLst>
          </a:prstGeom>
          <a:noFill/>
          <a:ln w="28575">
            <a:solidFill>
              <a:schemeClr val="tx1"/>
            </a:solidFill>
            <a:miter lim="800000"/>
            <a:headEnd type="none" w="sm" len="sm"/>
            <a:tailEnd type="triangle" w="med" len="med"/>
          </a:ln>
          <a:effectLst/>
        </p:spPr>
      </p:cxnSp>
      <p:sp>
        <p:nvSpPr>
          <p:cNvPr id="112" name="Text Box 45"/>
          <p:cNvSpPr txBox="1">
            <a:spLocks noChangeArrowheads="1"/>
          </p:cNvSpPr>
          <p:nvPr/>
        </p:nvSpPr>
        <p:spPr bwMode="auto">
          <a:xfrm>
            <a:off x="7886700" y="4252913"/>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EPWMxA</a:t>
            </a:r>
          </a:p>
        </p:txBody>
      </p:sp>
      <p:sp>
        <p:nvSpPr>
          <p:cNvPr id="113" name="Text Box 46"/>
          <p:cNvSpPr txBox="1">
            <a:spLocks noChangeArrowheads="1"/>
          </p:cNvSpPr>
          <p:nvPr/>
        </p:nvSpPr>
        <p:spPr bwMode="auto">
          <a:xfrm>
            <a:off x="7886700" y="4954588"/>
            <a:ext cx="973343"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EPWMxB</a:t>
            </a:r>
          </a:p>
        </p:txBody>
      </p:sp>
      <p:sp>
        <p:nvSpPr>
          <p:cNvPr id="115" name="Text Box 49"/>
          <p:cNvSpPr txBox="1">
            <a:spLocks noChangeArrowheads="1"/>
          </p:cNvSpPr>
          <p:nvPr/>
        </p:nvSpPr>
        <p:spPr bwMode="auto">
          <a:xfrm>
            <a:off x="8291513" y="5278438"/>
            <a:ext cx="502061" cy="264688"/>
          </a:xfrm>
          <a:prstGeom prst="rect">
            <a:avLst/>
          </a:prstGeom>
          <a:noFill/>
          <a:ln w="12700">
            <a:noFill/>
            <a:miter lim="800000"/>
            <a:headEnd type="none" w="sm" len="sm"/>
            <a:tailEnd type="none" w="sm" len="sm"/>
          </a:ln>
          <a:effectLst/>
        </p:spPr>
        <p:txBody>
          <a:bodyPr wrap="none">
            <a:spAutoFit/>
          </a:bodyPr>
          <a:lstStyle/>
          <a:p>
            <a:r>
              <a:rPr lang="en-US" sz="1400">
                <a:effectLst/>
                <a:latin typeface="Arial" charset="0"/>
              </a:rPr>
              <a:t>TZy</a:t>
            </a:r>
          </a:p>
        </p:txBody>
      </p:sp>
      <p:sp>
        <p:nvSpPr>
          <p:cNvPr id="116" name="Text Box 51"/>
          <p:cNvSpPr txBox="1">
            <a:spLocks noChangeArrowheads="1"/>
          </p:cNvSpPr>
          <p:nvPr/>
        </p:nvSpPr>
        <p:spPr bwMode="auto">
          <a:xfrm>
            <a:off x="696913" y="3867150"/>
            <a:ext cx="12001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EPWMxSYNCI</a:t>
            </a:r>
          </a:p>
        </p:txBody>
      </p:sp>
      <p:sp>
        <p:nvSpPr>
          <p:cNvPr id="117" name="Text Box 52"/>
          <p:cNvSpPr txBox="1">
            <a:spLocks noChangeArrowheads="1"/>
          </p:cNvSpPr>
          <p:nvPr/>
        </p:nvSpPr>
        <p:spPr bwMode="auto">
          <a:xfrm>
            <a:off x="2057400" y="3867150"/>
            <a:ext cx="1276350"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EPWMxSYNCO</a:t>
            </a:r>
          </a:p>
        </p:txBody>
      </p:sp>
      <p:sp>
        <p:nvSpPr>
          <p:cNvPr id="118" name="Line 53"/>
          <p:cNvSpPr>
            <a:spLocks noChangeShapeType="1"/>
          </p:cNvSpPr>
          <p:nvPr/>
        </p:nvSpPr>
        <p:spPr bwMode="auto">
          <a:xfrm>
            <a:off x="1600200" y="3549650"/>
            <a:ext cx="0" cy="304800"/>
          </a:xfrm>
          <a:prstGeom prst="line">
            <a:avLst/>
          </a:prstGeom>
          <a:noFill/>
          <a:ln w="28575">
            <a:solidFill>
              <a:schemeClr val="tx1"/>
            </a:solidFill>
            <a:round/>
            <a:headEnd type="triangle" w="med" len="med"/>
            <a:tailEnd/>
          </a:ln>
          <a:effectLst/>
        </p:spPr>
        <p:txBody>
          <a:bodyPr/>
          <a:lstStyle/>
          <a:p>
            <a:endParaRPr lang="en-US">
              <a:effectLst/>
            </a:endParaRPr>
          </a:p>
        </p:txBody>
      </p:sp>
      <p:sp>
        <p:nvSpPr>
          <p:cNvPr id="119" name="Line 54"/>
          <p:cNvSpPr>
            <a:spLocks noChangeShapeType="1"/>
          </p:cNvSpPr>
          <p:nvPr/>
        </p:nvSpPr>
        <p:spPr bwMode="auto">
          <a:xfrm>
            <a:off x="2362200" y="3549650"/>
            <a:ext cx="0" cy="30480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20" name="Text Box 55"/>
          <p:cNvSpPr txBox="1">
            <a:spLocks noChangeArrowheads="1"/>
          </p:cNvSpPr>
          <p:nvPr/>
        </p:nvSpPr>
        <p:spPr bwMode="auto">
          <a:xfrm>
            <a:off x="531813" y="3157538"/>
            <a:ext cx="674687" cy="238125"/>
          </a:xfrm>
          <a:prstGeom prst="rect">
            <a:avLst/>
          </a:prstGeom>
          <a:noFill/>
          <a:ln w="12700">
            <a:noFill/>
            <a:miter lim="800000"/>
            <a:headEnd type="none" w="sm" len="sm"/>
            <a:tailEnd type="none" w="sm" len="sm"/>
          </a:ln>
          <a:effectLst/>
        </p:spPr>
        <p:txBody>
          <a:bodyPr wrap="none">
            <a:spAutoFit/>
          </a:bodyPr>
          <a:lstStyle/>
          <a:p>
            <a:r>
              <a:rPr lang="en-US" sz="1200" b="0">
                <a:effectLst/>
                <a:latin typeface="Arial" charset="0"/>
              </a:rPr>
              <a:t>TBCLK</a:t>
            </a:r>
          </a:p>
        </p:txBody>
      </p:sp>
      <p:sp>
        <p:nvSpPr>
          <p:cNvPr id="121" name="Rectangle 56"/>
          <p:cNvSpPr>
            <a:spLocks noChangeArrowheads="1"/>
          </p:cNvSpPr>
          <p:nvPr/>
        </p:nvSpPr>
        <p:spPr bwMode="auto">
          <a:xfrm>
            <a:off x="6381750" y="5583238"/>
            <a:ext cx="1066800" cy="685800"/>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22" name="Text Box 57"/>
          <p:cNvSpPr txBox="1">
            <a:spLocks noChangeArrowheads="1"/>
          </p:cNvSpPr>
          <p:nvPr/>
        </p:nvSpPr>
        <p:spPr bwMode="auto">
          <a:xfrm>
            <a:off x="6318250" y="5589588"/>
            <a:ext cx="1174750" cy="641350"/>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a:effectLst/>
                <a:latin typeface="Arial" charset="0"/>
              </a:rPr>
              <a:t>Digital</a:t>
            </a:r>
          </a:p>
          <a:p>
            <a:pPr algn="ctr">
              <a:lnSpc>
                <a:spcPct val="100000"/>
              </a:lnSpc>
              <a:spcBef>
                <a:spcPct val="0"/>
              </a:spcBef>
            </a:pPr>
            <a:r>
              <a:rPr lang="en-US" sz="1800">
                <a:effectLst/>
                <a:latin typeface="Arial" charset="0"/>
              </a:rPr>
              <a:t>Compare</a:t>
            </a:r>
          </a:p>
        </p:txBody>
      </p:sp>
      <p:sp>
        <p:nvSpPr>
          <p:cNvPr id="123" name="Freeform 58"/>
          <p:cNvSpPr>
            <a:spLocks/>
          </p:cNvSpPr>
          <p:nvPr/>
        </p:nvSpPr>
        <p:spPr bwMode="auto">
          <a:xfrm>
            <a:off x="7448550" y="5411788"/>
            <a:ext cx="257175" cy="379412"/>
          </a:xfrm>
          <a:custGeom>
            <a:avLst/>
            <a:gdLst/>
            <a:ahLst/>
            <a:cxnLst>
              <a:cxn ang="0">
                <a:pos x="191" y="0"/>
              </a:cxn>
              <a:cxn ang="0">
                <a:pos x="191" y="191"/>
              </a:cxn>
              <a:cxn ang="0">
                <a:pos x="0" y="191"/>
              </a:cxn>
            </a:cxnLst>
            <a:rect l="0" t="0" r="r" b="b"/>
            <a:pathLst>
              <a:path w="191" h="191">
                <a:moveTo>
                  <a:pt x="191" y="0"/>
                </a:moveTo>
                <a:lnTo>
                  <a:pt x="191" y="191"/>
                </a:lnTo>
                <a:lnTo>
                  <a:pt x="0" y="191"/>
                </a:lnTo>
              </a:path>
            </a:pathLst>
          </a:custGeom>
          <a:noFill/>
          <a:ln w="28575" cap="flat" cmpd="sng">
            <a:solidFill>
              <a:schemeClr val="tx1"/>
            </a:solidFill>
            <a:prstDash val="solid"/>
            <a:round/>
            <a:headEnd type="oval" w="sm" len="sm"/>
            <a:tailEnd type="triangle" w="med" len="med"/>
          </a:ln>
          <a:effectLst/>
        </p:spPr>
        <p:txBody>
          <a:bodyPr/>
          <a:lstStyle/>
          <a:p>
            <a:endParaRPr lang="en-US">
              <a:effectLst/>
            </a:endParaRPr>
          </a:p>
        </p:txBody>
      </p:sp>
      <p:sp>
        <p:nvSpPr>
          <p:cNvPr id="124" name="Freeform 62"/>
          <p:cNvSpPr>
            <a:spLocks/>
          </p:cNvSpPr>
          <p:nvPr/>
        </p:nvSpPr>
        <p:spPr bwMode="auto">
          <a:xfrm>
            <a:off x="6923088" y="5070475"/>
            <a:ext cx="406400" cy="511175"/>
          </a:xfrm>
          <a:custGeom>
            <a:avLst/>
            <a:gdLst/>
            <a:ahLst/>
            <a:cxnLst>
              <a:cxn ang="0">
                <a:pos x="0" y="286"/>
              </a:cxn>
              <a:cxn ang="0">
                <a:pos x="0" y="143"/>
              </a:cxn>
              <a:cxn ang="0">
                <a:pos x="287" y="143"/>
              </a:cxn>
              <a:cxn ang="0">
                <a:pos x="287" y="0"/>
              </a:cxn>
            </a:cxnLst>
            <a:rect l="0" t="0" r="r" b="b"/>
            <a:pathLst>
              <a:path w="287" h="286">
                <a:moveTo>
                  <a:pt x="0" y="286"/>
                </a:moveTo>
                <a:lnTo>
                  <a:pt x="0" y="143"/>
                </a:lnTo>
                <a:lnTo>
                  <a:pt x="287" y="143"/>
                </a:lnTo>
                <a:lnTo>
                  <a:pt x="287" y="0"/>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25" name="Freeform 64"/>
          <p:cNvSpPr>
            <a:spLocks/>
          </p:cNvSpPr>
          <p:nvPr/>
        </p:nvSpPr>
        <p:spPr bwMode="auto">
          <a:xfrm>
            <a:off x="7704138" y="5076825"/>
            <a:ext cx="606425" cy="331788"/>
          </a:xfrm>
          <a:custGeom>
            <a:avLst/>
            <a:gdLst/>
            <a:ahLst/>
            <a:cxnLst>
              <a:cxn ang="0">
                <a:pos x="0" y="0"/>
              </a:cxn>
              <a:cxn ang="0">
                <a:pos x="0" y="223"/>
              </a:cxn>
              <a:cxn ang="0">
                <a:pos x="382" y="223"/>
              </a:cxn>
            </a:cxnLst>
            <a:rect l="0" t="0" r="r" b="b"/>
            <a:pathLst>
              <a:path w="382" h="223">
                <a:moveTo>
                  <a:pt x="0" y="0"/>
                </a:moveTo>
                <a:lnTo>
                  <a:pt x="0" y="223"/>
                </a:lnTo>
                <a:lnTo>
                  <a:pt x="382" y="223"/>
                </a:lnTo>
              </a:path>
            </a:pathLst>
          </a:custGeom>
          <a:noFill/>
          <a:ln w="28575" cap="flat" cmpd="sng">
            <a:solidFill>
              <a:schemeClr val="tx1"/>
            </a:solidFill>
            <a:prstDash val="solid"/>
            <a:round/>
            <a:headEnd type="triangle" w="med" len="med"/>
            <a:tailEnd type="none" w="med" len="med"/>
          </a:ln>
          <a:effectLst/>
        </p:spPr>
        <p:txBody>
          <a:bodyPr/>
          <a:lstStyle/>
          <a:p>
            <a:endParaRPr lang="en-US">
              <a:effectLst/>
            </a:endParaRPr>
          </a:p>
        </p:txBody>
      </p:sp>
      <p:sp>
        <p:nvSpPr>
          <p:cNvPr id="127" name="Rectangle 20"/>
          <p:cNvSpPr>
            <a:spLocks noChangeArrowheads="1"/>
          </p:cNvSpPr>
          <p:nvPr/>
        </p:nvSpPr>
        <p:spPr bwMode="auto">
          <a:xfrm>
            <a:off x="2485176" y="1416050"/>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28" name="Text Box 21"/>
          <p:cNvSpPr txBox="1">
            <a:spLocks noChangeArrowheads="1"/>
          </p:cNvSpPr>
          <p:nvPr/>
        </p:nvSpPr>
        <p:spPr bwMode="auto">
          <a:xfrm>
            <a:off x="2490043" y="1435981"/>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29" name="Freeform 64"/>
          <p:cNvSpPr>
            <a:spLocks/>
          </p:cNvSpPr>
          <p:nvPr/>
        </p:nvSpPr>
        <p:spPr bwMode="auto">
          <a:xfrm>
            <a:off x="3108162" y="2097088"/>
            <a:ext cx="539914"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0" name="Freeform 65"/>
          <p:cNvSpPr>
            <a:spLocks/>
          </p:cNvSpPr>
          <p:nvPr/>
        </p:nvSpPr>
        <p:spPr bwMode="auto">
          <a:xfrm flipH="1">
            <a:off x="4273548" y="2097088"/>
            <a:ext cx="503557" cy="627062"/>
          </a:xfrm>
          <a:custGeom>
            <a:avLst/>
            <a:gdLst/>
            <a:ahLst/>
            <a:cxnLst>
              <a:cxn ang="0">
                <a:pos x="0" y="0"/>
              </a:cxn>
              <a:cxn ang="0">
                <a:pos x="0" y="200"/>
              </a:cxn>
              <a:cxn ang="0">
                <a:pos x="281" y="200"/>
              </a:cxn>
              <a:cxn ang="0">
                <a:pos x="281" y="398"/>
              </a:cxn>
            </a:cxnLst>
            <a:rect l="0" t="0" r="r" b="b"/>
            <a:pathLst>
              <a:path w="281" h="398">
                <a:moveTo>
                  <a:pt x="0" y="0"/>
                </a:moveTo>
                <a:lnTo>
                  <a:pt x="0" y="200"/>
                </a:lnTo>
                <a:lnTo>
                  <a:pt x="281" y="200"/>
                </a:lnTo>
                <a:lnTo>
                  <a:pt x="281" y="398"/>
                </a:lnTo>
              </a:path>
            </a:pathLst>
          </a:custGeom>
          <a:noFill/>
          <a:ln w="28575" cap="flat" cmpd="sng">
            <a:solidFill>
              <a:schemeClr val="tx1"/>
            </a:solidFill>
            <a:prstDash val="solid"/>
            <a:round/>
            <a:headEnd type="none" w="sm" len="sm"/>
            <a:tailEnd type="triangle" w="med" len="med"/>
          </a:ln>
          <a:effectLst/>
        </p:spPr>
        <p:txBody>
          <a:bodyPr/>
          <a:lstStyle/>
          <a:p>
            <a:endParaRPr lang="en-US">
              <a:effectLst/>
            </a:endParaRPr>
          </a:p>
        </p:txBody>
      </p:sp>
      <p:sp>
        <p:nvSpPr>
          <p:cNvPr id="131" name="Text Box 66"/>
          <p:cNvSpPr txBox="1">
            <a:spLocks noChangeArrowheads="1"/>
          </p:cNvSpPr>
          <p:nvPr/>
        </p:nvSpPr>
        <p:spPr bwMode="auto">
          <a:xfrm>
            <a:off x="4074855" y="932120"/>
            <a:ext cx="1248740" cy="307777"/>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400" b="0" i="1" dirty="0" smtClean="0">
                <a:effectLst/>
                <a:latin typeface="Arial" charset="0"/>
              </a:rPr>
              <a:t>Event Trigger</a:t>
            </a:r>
            <a:endParaRPr lang="en-US" sz="1400" b="0" i="1" dirty="0">
              <a:effectLst/>
              <a:latin typeface="Arial" charset="0"/>
            </a:endParaRPr>
          </a:p>
        </p:txBody>
      </p:sp>
      <p:sp>
        <p:nvSpPr>
          <p:cNvPr id="132" name="Rectangle 20"/>
          <p:cNvSpPr>
            <a:spLocks noChangeArrowheads="1"/>
          </p:cNvSpPr>
          <p:nvPr/>
        </p:nvSpPr>
        <p:spPr bwMode="auto">
          <a:xfrm>
            <a:off x="4154121" y="1414532"/>
            <a:ext cx="1235924" cy="685800"/>
          </a:xfrm>
          <a:prstGeom prst="rect">
            <a:avLst/>
          </a:prstGeom>
          <a:solidFill>
            <a:schemeClr val="accent1"/>
          </a:solidFill>
          <a:ln w="12700">
            <a:solidFill>
              <a:schemeClr val="tx1"/>
            </a:solidFill>
            <a:miter lim="800000"/>
            <a:headEnd type="none" w="sm" len="sm"/>
            <a:tailEnd type="none" w="sm" len="sm"/>
          </a:ln>
          <a:effectLst>
            <a:outerShdw blurRad="50800" dist="152400" dir="18900000" algn="bl" rotWithShape="0">
              <a:prstClr val="black">
                <a:alpha val="40000"/>
              </a:prstClr>
            </a:outerShdw>
          </a:effectLst>
        </p:spPr>
        <p:txBody>
          <a:bodyPr wrap="none" anchor="ctr"/>
          <a:lstStyle/>
          <a:p>
            <a:endParaRPr lang="en-US">
              <a:effectLst/>
            </a:endParaRPr>
          </a:p>
        </p:txBody>
      </p:sp>
      <p:sp>
        <p:nvSpPr>
          <p:cNvPr id="133" name="Text Box 21"/>
          <p:cNvSpPr txBox="1">
            <a:spLocks noChangeArrowheads="1"/>
          </p:cNvSpPr>
          <p:nvPr/>
        </p:nvSpPr>
        <p:spPr bwMode="auto">
          <a:xfrm>
            <a:off x="4158988" y="1434463"/>
            <a:ext cx="1236236" cy="646331"/>
          </a:xfrm>
          <a:prstGeom prst="rect">
            <a:avLst/>
          </a:prstGeom>
          <a:noFill/>
          <a:ln w="12700">
            <a:noFill/>
            <a:miter lim="800000"/>
            <a:headEnd type="none" w="sm" len="sm"/>
            <a:tailEnd type="none" w="sm" len="sm"/>
          </a:ln>
          <a:effectLst/>
        </p:spPr>
        <p:txBody>
          <a:bodyPr wrap="none">
            <a:spAutoFit/>
          </a:bodyPr>
          <a:lstStyle/>
          <a:p>
            <a:pPr algn="ctr">
              <a:lnSpc>
                <a:spcPct val="100000"/>
              </a:lnSpc>
              <a:spcBef>
                <a:spcPct val="0"/>
              </a:spcBef>
            </a:pPr>
            <a:r>
              <a:rPr lang="en-US" sz="1800" dirty="0">
                <a:effectLst/>
                <a:latin typeface="Arial" charset="0"/>
              </a:rPr>
              <a:t>Compare</a:t>
            </a:r>
          </a:p>
          <a:p>
            <a:pPr algn="ctr">
              <a:lnSpc>
                <a:spcPct val="100000"/>
              </a:lnSpc>
              <a:spcBef>
                <a:spcPct val="0"/>
              </a:spcBef>
            </a:pPr>
            <a:r>
              <a:rPr lang="en-US" sz="1800" dirty="0" smtClean="0">
                <a:effectLst/>
                <a:latin typeface="Arial" charset="0"/>
              </a:rPr>
              <a:t>Registers</a:t>
            </a:r>
            <a:endParaRPr lang="en-US" sz="1800" dirty="0">
              <a:effectLst/>
              <a:latin typeface="Arial" charset="0"/>
            </a:endParaRPr>
          </a:p>
        </p:txBody>
      </p:sp>
      <p:sp>
        <p:nvSpPr>
          <p:cNvPr id="134" name="Text Box 158"/>
          <p:cNvSpPr txBox="1">
            <a:spLocks noChangeArrowheads="1"/>
          </p:cNvSpPr>
          <p:nvPr/>
        </p:nvSpPr>
        <p:spPr bwMode="auto">
          <a:xfrm>
            <a:off x="7813862" y="5841496"/>
            <a:ext cx="1252266" cy="475515"/>
          </a:xfrm>
          <a:prstGeom prst="rect">
            <a:avLst/>
          </a:prstGeom>
          <a:noFill/>
          <a:ln w="12700">
            <a:noFill/>
            <a:miter lim="800000"/>
            <a:headEnd type="none" w="sm" len="sm"/>
            <a:tailEnd type="none" w="sm" len="sm"/>
          </a:ln>
          <a:effectLst/>
        </p:spPr>
        <p:txBody>
          <a:bodyPr wrap="none">
            <a:spAutoFit/>
          </a:bodyPr>
          <a:lstStyle/>
          <a:p>
            <a:pPr>
              <a:spcBef>
                <a:spcPts val="300"/>
              </a:spcBef>
            </a:pPr>
            <a:r>
              <a:rPr lang="en-US" sz="1400" dirty="0" smtClean="0">
                <a:effectLst/>
                <a:latin typeface="Arial" charset="0"/>
              </a:rPr>
              <a:t>INPUT X-Bar</a:t>
            </a:r>
          </a:p>
          <a:p>
            <a:pPr>
              <a:spcBef>
                <a:spcPts val="300"/>
              </a:spcBef>
            </a:pPr>
            <a:r>
              <a:rPr lang="en-US" sz="1400" dirty="0" err="1" smtClean="0">
                <a:effectLst/>
                <a:latin typeface="Arial" charset="0"/>
              </a:rPr>
              <a:t>ePWM</a:t>
            </a:r>
            <a:r>
              <a:rPr lang="en-US" sz="1400" dirty="0" smtClean="0">
                <a:effectLst/>
                <a:latin typeface="Arial" charset="0"/>
              </a:rPr>
              <a:t> X-Bar</a:t>
            </a:r>
            <a:endParaRPr lang="en-US" sz="1400" dirty="0">
              <a:effectLst/>
              <a:latin typeface="Arial" charset="0"/>
            </a:endParaRPr>
          </a:p>
        </p:txBody>
      </p:sp>
      <p:sp>
        <p:nvSpPr>
          <p:cNvPr id="135" name="Line 159"/>
          <p:cNvSpPr>
            <a:spLocks noChangeShapeType="1"/>
          </p:cNvSpPr>
          <p:nvPr/>
        </p:nvSpPr>
        <p:spPr bwMode="auto">
          <a:xfrm flipH="1">
            <a:off x="7456488" y="6056313"/>
            <a:ext cx="411162" cy="0"/>
          </a:xfrm>
          <a:prstGeom prst="line">
            <a:avLst/>
          </a:prstGeom>
          <a:noFill/>
          <a:ln w="28575">
            <a:solidFill>
              <a:schemeClr val="tx1"/>
            </a:solidFill>
            <a:round/>
            <a:headEnd type="none" w="sm" len="sm"/>
            <a:tailEnd type="triangle" w="med" len="med"/>
          </a:ln>
          <a:effectLst/>
        </p:spPr>
        <p:txBody>
          <a:bodyPr/>
          <a:lstStyle/>
          <a:p>
            <a:endParaRPr lang="en-US">
              <a:effectLst/>
            </a:endParaRPr>
          </a:p>
        </p:txBody>
      </p:sp>
      <p:sp>
        <p:nvSpPr>
          <p:cNvPr id="136" name="Text Box 157"/>
          <p:cNvSpPr txBox="1">
            <a:spLocks noChangeArrowheads="1"/>
          </p:cNvSpPr>
          <p:nvPr/>
        </p:nvSpPr>
        <p:spPr bwMode="auto">
          <a:xfrm>
            <a:off x="7680008" y="5584190"/>
            <a:ext cx="784189"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TZ1-TZ3</a:t>
            </a:r>
            <a:endParaRPr lang="en-US" sz="1200" b="0" dirty="0">
              <a:effectLst/>
              <a:latin typeface="Arial" charset="0"/>
            </a:endParaRPr>
          </a:p>
        </p:txBody>
      </p:sp>
      <p:sp>
        <p:nvSpPr>
          <p:cNvPr id="60" name="Text Box 138"/>
          <p:cNvSpPr txBox="1">
            <a:spLocks noChangeArrowheads="1"/>
          </p:cNvSpPr>
          <p:nvPr/>
        </p:nvSpPr>
        <p:spPr bwMode="auto">
          <a:xfrm>
            <a:off x="492760" y="994410"/>
            <a:ext cx="962123" cy="240066"/>
          </a:xfrm>
          <a:prstGeom prst="rect">
            <a:avLst/>
          </a:prstGeom>
          <a:noFill/>
          <a:ln w="12700">
            <a:noFill/>
            <a:miter lim="800000"/>
            <a:headEnd type="none" w="sm" len="sm"/>
            <a:tailEnd type="none" w="sm" len="sm"/>
          </a:ln>
          <a:effectLst/>
        </p:spPr>
        <p:txBody>
          <a:bodyPr wrap="none">
            <a:spAutoFit/>
          </a:bodyPr>
          <a:lstStyle/>
          <a:p>
            <a:r>
              <a:rPr lang="en-US" sz="1200" b="0" dirty="0" smtClean="0">
                <a:effectLst/>
                <a:latin typeface="Arial" charset="0"/>
              </a:rPr>
              <a:t>EPWMCLK</a:t>
            </a:r>
          </a:p>
        </p:txBody>
      </p:sp>
      <p:cxnSp>
        <p:nvCxnSpPr>
          <p:cNvPr id="61" name="Straight Connector 60"/>
          <p:cNvCxnSpPr/>
          <p:nvPr/>
        </p:nvCxnSpPr>
        <p:spPr bwMode="auto">
          <a:xfrm>
            <a:off x="982195" y="1201083"/>
            <a:ext cx="0" cy="245487"/>
          </a:xfrm>
          <a:prstGeom prst="line">
            <a:avLst/>
          </a:prstGeom>
          <a:solidFill>
            <a:schemeClr val="accent1"/>
          </a:solidFill>
          <a:ln w="12700" cap="flat" cmpd="sng" algn="ctr">
            <a:solidFill>
              <a:schemeClr val="tx1"/>
            </a:solidFill>
            <a:prstDash val="solid"/>
            <a:round/>
            <a:headEnd type="none" w="sm" len="sm"/>
            <a:tailEnd type="triangle" w="med" len="med"/>
          </a:ln>
          <a:effectLst/>
        </p:spPr>
      </p:cxnSp>
    </p:spTree>
    <p:custDataLst>
      <p:tags r:id="rId1"/>
    </p:custDataLst>
    <p:extLst>
      <p:ext uri="{BB962C8B-B14F-4D97-AF65-F5344CB8AC3E}">
        <p14:creationId xmlns:p14="http://schemas.microsoft.com/office/powerpoint/2010/main" val="34531154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40" name="Rectangle 4"/>
          <p:cNvSpPr>
            <a:spLocks noGrp="1" noChangeArrowheads="1"/>
          </p:cNvSpPr>
          <p:nvPr>
            <p:ph type="title"/>
          </p:nvPr>
        </p:nvSpPr>
        <p:spPr/>
        <p:txBody>
          <a:bodyPr>
            <a:normAutofit fontScale="90000"/>
          </a:bodyPr>
          <a:lstStyle/>
          <a:p>
            <a:r>
              <a:rPr lang="en-US" sz="4000" dirty="0" err="1"/>
              <a:t>ePWM</a:t>
            </a:r>
            <a:r>
              <a:rPr lang="en-US" sz="4000" dirty="0"/>
              <a:t> Action Qualifier Actions</a:t>
            </a:r>
            <a:r>
              <a:rPr lang="en-US" sz="3200" dirty="0"/>
              <a:t/>
            </a:r>
            <a:br>
              <a:rPr lang="en-US" sz="3200" dirty="0"/>
            </a:br>
            <a:r>
              <a:rPr lang="en-US" sz="2000" dirty="0"/>
              <a:t>for EPWMA and EPWMB</a:t>
            </a:r>
          </a:p>
        </p:txBody>
      </p:sp>
      <p:grpSp>
        <p:nvGrpSpPr>
          <p:cNvPr id="10" name="Group 9"/>
          <p:cNvGrpSpPr/>
          <p:nvPr/>
        </p:nvGrpSpPr>
        <p:grpSpPr>
          <a:xfrm>
            <a:off x="346060" y="1086646"/>
            <a:ext cx="8425260" cy="5269272"/>
            <a:chOff x="245070" y="1214438"/>
            <a:chExt cx="8425260" cy="5269272"/>
          </a:xfrm>
        </p:grpSpPr>
        <p:sp>
          <p:nvSpPr>
            <p:cNvPr id="270405" name="Rectangle 69"/>
            <p:cNvSpPr>
              <a:spLocks noChangeArrowheads="1"/>
            </p:cNvSpPr>
            <p:nvPr/>
          </p:nvSpPr>
          <p:spPr bwMode="auto">
            <a:xfrm>
              <a:off x="245070" y="1219201"/>
              <a:ext cx="8425260" cy="5257800"/>
            </a:xfrm>
            <a:prstGeom prst="rect">
              <a:avLst/>
            </a:prstGeom>
            <a:solidFill>
              <a:schemeClr val="accent4">
                <a:lumMod val="40000"/>
                <a:lumOff val="60000"/>
              </a:schemeClr>
            </a:solidFill>
            <a:ln w="12700">
              <a:solidFill>
                <a:schemeClr val="tx1"/>
              </a:solidFill>
              <a:miter lim="800000"/>
              <a:headEnd type="none" w="sm" len="sm"/>
              <a:tailEnd type="none" w="sm" len="sm"/>
            </a:ln>
            <a:effectLst/>
          </p:spPr>
          <p:txBody>
            <a:bodyPr wrap="none" anchor="ctr"/>
            <a:lstStyle/>
            <a:p>
              <a:pPr algn="ctr"/>
              <a:endParaRPr lang="en-US" sz="2400">
                <a:effectLst/>
                <a:latin typeface="Arial" charset="0"/>
              </a:endParaRPr>
            </a:p>
          </p:txBody>
        </p:sp>
        <p:sp>
          <p:nvSpPr>
            <p:cNvPr id="270406" name="Line 70"/>
            <p:cNvSpPr>
              <a:spLocks noChangeShapeType="1"/>
            </p:cNvSpPr>
            <p:nvPr/>
          </p:nvSpPr>
          <p:spPr bwMode="auto">
            <a:xfrm>
              <a:off x="245070" y="2209801"/>
              <a:ext cx="842526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07" name="Line 71"/>
            <p:cNvSpPr>
              <a:spLocks noChangeShapeType="1"/>
            </p:cNvSpPr>
            <p:nvPr/>
          </p:nvSpPr>
          <p:spPr bwMode="auto">
            <a:xfrm>
              <a:off x="245070" y="3314701"/>
              <a:ext cx="842526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08" name="Line 72"/>
            <p:cNvSpPr>
              <a:spLocks noChangeShapeType="1"/>
            </p:cNvSpPr>
            <p:nvPr/>
          </p:nvSpPr>
          <p:spPr bwMode="auto">
            <a:xfrm>
              <a:off x="245070" y="4356101"/>
              <a:ext cx="842526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09" name="Line 73"/>
            <p:cNvSpPr>
              <a:spLocks noChangeShapeType="1"/>
            </p:cNvSpPr>
            <p:nvPr/>
          </p:nvSpPr>
          <p:spPr bwMode="auto">
            <a:xfrm>
              <a:off x="245070" y="5410201"/>
              <a:ext cx="8425260"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10" name="Line 74"/>
            <p:cNvSpPr>
              <a:spLocks noChangeShapeType="1"/>
            </p:cNvSpPr>
            <p:nvPr/>
          </p:nvSpPr>
          <p:spPr bwMode="auto">
            <a:xfrm>
              <a:off x="1227221" y="1214438"/>
              <a:ext cx="0" cy="5262563"/>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11" name="Line 75"/>
            <p:cNvSpPr>
              <a:spLocks noChangeShapeType="1"/>
            </p:cNvSpPr>
            <p:nvPr/>
          </p:nvSpPr>
          <p:spPr bwMode="auto">
            <a:xfrm>
              <a:off x="7114635" y="1219201"/>
              <a:ext cx="0" cy="5262563"/>
            </a:xfrm>
            <a:prstGeom prst="line">
              <a:avLst/>
            </a:prstGeom>
            <a:noFill/>
            <a:ln w="12700">
              <a:solidFill>
                <a:schemeClr val="tx1"/>
              </a:solidFill>
              <a:round/>
              <a:headEnd type="none" w="sm" len="sm"/>
              <a:tailEnd type="none" w="sm" len="sm"/>
            </a:ln>
            <a:effectLst/>
          </p:spPr>
          <p:txBody>
            <a:bodyPr/>
            <a:lstStyle/>
            <a:p>
              <a:endParaRPr lang="en-US">
                <a:effectLst/>
              </a:endParaRPr>
            </a:p>
          </p:txBody>
        </p:sp>
        <p:grpSp>
          <p:nvGrpSpPr>
            <p:cNvPr id="8" name="Group 7"/>
            <p:cNvGrpSpPr/>
            <p:nvPr/>
          </p:nvGrpSpPr>
          <p:grpSpPr>
            <a:xfrm>
              <a:off x="300315" y="1422401"/>
              <a:ext cx="876300" cy="4867280"/>
              <a:chOff x="443190" y="1422401"/>
              <a:chExt cx="876300" cy="4867280"/>
            </a:xfrm>
          </p:grpSpPr>
          <p:grpSp>
            <p:nvGrpSpPr>
              <p:cNvPr id="270387" name="Group 51"/>
              <p:cNvGrpSpPr>
                <a:grpSpLocks/>
              </p:cNvGrpSpPr>
              <p:nvPr/>
            </p:nvGrpSpPr>
            <p:grpSpPr bwMode="auto">
              <a:xfrm>
                <a:off x="540822" y="3468691"/>
                <a:ext cx="679451" cy="725488"/>
                <a:chOff x="526" y="1968"/>
                <a:chExt cx="428" cy="457"/>
              </a:xfrm>
            </p:grpSpPr>
            <p:sp>
              <p:nvSpPr>
                <p:cNvPr id="270364" name="Rectangle 28"/>
                <p:cNvSpPr>
                  <a:spLocks noChangeArrowheads="1"/>
                </p:cNvSpPr>
                <p:nvPr/>
              </p:nvSpPr>
              <p:spPr bwMode="auto">
                <a:xfrm>
                  <a:off x="551"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8" name="Text Box 22"/>
                <p:cNvSpPr txBox="1">
                  <a:spLocks noChangeArrowheads="1"/>
                </p:cNvSpPr>
                <p:nvPr/>
              </p:nvSpPr>
              <p:spPr bwMode="auto">
                <a:xfrm>
                  <a:off x="526" y="1971"/>
                  <a:ext cx="428"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SW</a:t>
                  </a:r>
                </a:p>
                <a:p>
                  <a:pPr algn="ctr">
                    <a:spcBef>
                      <a:spcPct val="10000"/>
                    </a:spcBef>
                  </a:pPr>
                  <a:r>
                    <a:rPr lang="en-US" sz="2400">
                      <a:effectLst/>
                      <a:latin typeface="Arial" charset="0"/>
                      <a:sym typeface="Symbol" pitchFamily="18" charset="2"/>
                    </a:rPr>
                    <a:t></a:t>
                  </a:r>
                </a:p>
              </p:txBody>
            </p:sp>
          </p:grpSp>
          <p:grpSp>
            <p:nvGrpSpPr>
              <p:cNvPr id="270396" name="Group 60"/>
              <p:cNvGrpSpPr>
                <a:grpSpLocks/>
              </p:cNvGrpSpPr>
              <p:nvPr/>
            </p:nvGrpSpPr>
            <p:grpSpPr bwMode="auto">
              <a:xfrm>
                <a:off x="540822" y="4497392"/>
                <a:ext cx="679451" cy="750888"/>
                <a:chOff x="543" y="2736"/>
                <a:chExt cx="428" cy="473"/>
              </a:xfrm>
            </p:grpSpPr>
            <p:sp>
              <p:nvSpPr>
                <p:cNvPr id="270366" name="Rectangle 30"/>
                <p:cNvSpPr>
                  <a:spLocks noChangeArrowheads="1"/>
                </p:cNvSpPr>
                <p:nvPr/>
              </p:nvSpPr>
              <p:spPr bwMode="auto">
                <a:xfrm>
                  <a:off x="575" y="2736"/>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9" name="Text Box 23"/>
                <p:cNvSpPr txBox="1">
                  <a:spLocks noChangeArrowheads="1"/>
                </p:cNvSpPr>
                <p:nvPr/>
              </p:nvSpPr>
              <p:spPr bwMode="auto">
                <a:xfrm>
                  <a:off x="543" y="2755"/>
                  <a:ext cx="428"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SW</a:t>
                  </a:r>
                </a:p>
                <a:p>
                  <a:pPr algn="ctr">
                    <a:spcBef>
                      <a:spcPct val="10000"/>
                    </a:spcBef>
                  </a:pPr>
                  <a:r>
                    <a:rPr lang="en-US" sz="2400">
                      <a:effectLst/>
                      <a:latin typeface="Arial" charset="0"/>
                      <a:sym typeface="Symbol" pitchFamily="18" charset="2"/>
                    </a:rPr>
                    <a:t></a:t>
                  </a:r>
                </a:p>
              </p:txBody>
            </p:sp>
          </p:grpSp>
          <p:grpSp>
            <p:nvGrpSpPr>
              <p:cNvPr id="270386" name="Group 50"/>
              <p:cNvGrpSpPr>
                <a:grpSpLocks/>
              </p:cNvGrpSpPr>
              <p:nvPr/>
            </p:nvGrpSpPr>
            <p:grpSpPr bwMode="auto">
              <a:xfrm>
                <a:off x="540822" y="2439990"/>
                <a:ext cx="679451" cy="725488"/>
                <a:chOff x="537" y="960"/>
                <a:chExt cx="428" cy="457"/>
              </a:xfrm>
            </p:grpSpPr>
            <p:sp>
              <p:nvSpPr>
                <p:cNvPr id="270363" name="Rectangle 27"/>
                <p:cNvSpPr>
                  <a:spLocks noChangeArrowheads="1"/>
                </p:cNvSpPr>
                <p:nvPr/>
              </p:nvSpPr>
              <p:spPr bwMode="auto">
                <a:xfrm>
                  <a:off x="551"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60" name="Text Box 24"/>
                <p:cNvSpPr txBox="1">
                  <a:spLocks noChangeArrowheads="1"/>
                </p:cNvSpPr>
                <p:nvPr/>
              </p:nvSpPr>
              <p:spPr bwMode="auto">
                <a:xfrm>
                  <a:off x="537" y="963"/>
                  <a:ext cx="428"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SW</a:t>
                  </a:r>
                </a:p>
                <a:p>
                  <a:pPr algn="ctr">
                    <a:spcBef>
                      <a:spcPct val="10000"/>
                    </a:spcBef>
                  </a:pPr>
                  <a:r>
                    <a:rPr lang="en-US" sz="2400">
                      <a:effectLst/>
                      <a:latin typeface="Arial" charset="0"/>
                      <a:sym typeface="Symbol" pitchFamily="18" charset="2"/>
                    </a:rPr>
                    <a:t>X</a:t>
                  </a:r>
                </a:p>
              </p:txBody>
            </p:sp>
          </p:grpSp>
          <p:grpSp>
            <p:nvGrpSpPr>
              <p:cNvPr id="270401" name="Group 65"/>
              <p:cNvGrpSpPr>
                <a:grpSpLocks/>
              </p:cNvGrpSpPr>
              <p:nvPr/>
            </p:nvGrpSpPr>
            <p:grpSpPr bwMode="auto">
              <a:xfrm>
                <a:off x="540822" y="5551493"/>
                <a:ext cx="679451" cy="738188"/>
                <a:chOff x="536" y="3523"/>
                <a:chExt cx="428" cy="465"/>
              </a:xfrm>
            </p:grpSpPr>
            <p:sp>
              <p:nvSpPr>
                <p:cNvPr id="270365" name="Rectangle 29"/>
                <p:cNvSpPr>
                  <a:spLocks noChangeArrowheads="1"/>
                </p:cNvSpPr>
                <p:nvPr/>
              </p:nvSpPr>
              <p:spPr bwMode="auto">
                <a:xfrm>
                  <a:off x="567" y="3523"/>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61" name="Text Box 25"/>
                <p:cNvSpPr txBox="1">
                  <a:spLocks noChangeArrowheads="1"/>
                </p:cNvSpPr>
                <p:nvPr/>
              </p:nvSpPr>
              <p:spPr bwMode="auto">
                <a:xfrm>
                  <a:off x="536" y="3534"/>
                  <a:ext cx="428"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SW</a:t>
                  </a:r>
                </a:p>
                <a:p>
                  <a:pPr algn="ctr">
                    <a:spcBef>
                      <a:spcPct val="10000"/>
                    </a:spcBef>
                  </a:pPr>
                  <a:r>
                    <a:rPr lang="en-US" sz="2400">
                      <a:effectLst/>
                      <a:latin typeface="Arial" charset="0"/>
                      <a:sym typeface="Symbol" pitchFamily="18" charset="2"/>
                    </a:rPr>
                    <a:t>T</a:t>
                  </a:r>
                </a:p>
              </p:txBody>
            </p:sp>
          </p:grpSp>
          <p:sp>
            <p:nvSpPr>
              <p:cNvPr id="270418" name="Text Box 82"/>
              <p:cNvSpPr txBox="1">
                <a:spLocks noChangeArrowheads="1"/>
              </p:cNvSpPr>
              <p:nvPr/>
            </p:nvSpPr>
            <p:spPr bwMode="auto">
              <a:xfrm>
                <a:off x="443190" y="1422401"/>
                <a:ext cx="876300" cy="611188"/>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000" dirty="0">
                    <a:effectLst/>
                    <a:latin typeface="Arial" charset="0"/>
                  </a:rPr>
                  <a:t>S/W</a:t>
                </a:r>
              </a:p>
              <a:p>
                <a:pPr algn="ctr">
                  <a:spcBef>
                    <a:spcPct val="10000"/>
                  </a:spcBef>
                </a:pPr>
                <a:r>
                  <a:rPr lang="en-US" sz="2000" dirty="0">
                    <a:effectLst/>
                    <a:latin typeface="Arial" charset="0"/>
                  </a:rPr>
                  <a:t>Force</a:t>
                </a:r>
              </a:p>
            </p:txBody>
          </p:sp>
        </p:grpSp>
        <p:grpSp>
          <p:nvGrpSpPr>
            <p:cNvPr id="9" name="Group 8"/>
            <p:cNvGrpSpPr/>
            <p:nvPr/>
          </p:nvGrpSpPr>
          <p:grpSpPr>
            <a:xfrm>
              <a:off x="7106947" y="1270001"/>
              <a:ext cx="1554163" cy="4832350"/>
              <a:chOff x="7087897" y="1270001"/>
              <a:chExt cx="1554163" cy="4832350"/>
            </a:xfrm>
          </p:grpSpPr>
          <p:sp>
            <p:nvSpPr>
              <p:cNvPr id="270414" name="Text Box 78"/>
              <p:cNvSpPr txBox="1">
                <a:spLocks noChangeArrowheads="1"/>
              </p:cNvSpPr>
              <p:nvPr/>
            </p:nvSpPr>
            <p:spPr bwMode="auto">
              <a:xfrm>
                <a:off x="7087897" y="2616201"/>
                <a:ext cx="1554163"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Do Nothing</a:t>
                </a:r>
              </a:p>
            </p:txBody>
          </p:sp>
          <p:sp>
            <p:nvSpPr>
              <p:cNvPr id="270415" name="Text Box 79"/>
              <p:cNvSpPr txBox="1">
                <a:spLocks noChangeArrowheads="1"/>
              </p:cNvSpPr>
              <p:nvPr/>
            </p:nvSpPr>
            <p:spPr bwMode="auto">
              <a:xfrm>
                <a:off x="7166478" y="3663951"/>
                <a:ext cx="1397000"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Clear Low</a:t>
                </a:r>
              </a:p>
            </p:txBody>
          </p:sp>
          <p:sp>
            <p:nvSpPr>
              <p:cNvPr id="270416" name="Text Box 80"/>
              <p:cNvSpPr txBox="1">
                <a:spLocks noChangeArrowheads="1"/>
              </p:cNvSpPr>
              <p:nvPr/>
            </p:nvSpPr>
            <p:spPr bwMode="auto">
              <a:xfrm>
                <a:off x="7257759" y="4711701"/>
                <a:ext cx="1214438" cy="336550"/>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Set High</a:t>
                </a:r>
              </a:p>
            </p:txBody>
          </p:sp>
          <p:sp>
            <p:nvSpPr>
              <p:cNvPr id="270417" name="Text Box 81"/>
              <p:cNvSpPr txBox="1">
                <a:spLocks noChangeArrowheads="1"/>
              </p:cNvSpPr>
              <p:nvPr/>
            </p:nvSpPr>
            <p:spPr bwMode="auto">
              <a:xfrm>
                <a:off x="7356184" y="5765801"/>
                <a:ext cx="1017588" cy="336550"/>
              </a:xfrm>
              <a:prstGeom prst="rect">
                <a:avLst/>
              </a:prstGeom>
              <a:noFill/>
              <a:ln w="12700">
                <a:noFill/>
                <a:miter lim="800000"/>
                <a:headEnd type="none" w="sm" len="sm"/>
                <a:tailEnd type="none" w="sm" len="sm"/>
              </a:ln>
              <a:effectLst/>
            </p:spPr>
            <p:txBody>
              <a:bodyPr wrap="none">
                <a:spAutoFit/>
              </a:bodyPr>
              <a:lstStyle/>
              <a:p>
                <a:r>
                  <a:rPr lang="en-US" sz="2000">
                    <a:effectLst/>
                    <a:latin typeface="Arial" charset="0"/>
                  </a:rPr>
                  <a:t>Toggle</a:t>
                </a:r>
              </a:p>
            </p:txBody>
          </p:sp>
          <p:sp>
            <p:nvSpPr>
              <p:cNvPr id="270419" name="Text Box 83"/>
              <p:cNvSpPr txBox="1">
                <a:spLocks noChangeArrowheads="1"/>
              </p:cNvSpPr>
              <p:nvPr/>
            </p:nvSpPr>
            <p:spPr bwMode="auto">
              <a:xfrm>
                <a:off x="7306972" y="1270001"/>
                <a:ext cx="1116013" cy="885825"/>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000" dirty="0">
                    <a:effectLst/>
                    <a:latin typeface="Arial" charset="0"/>
                  </a:rPr>
                  <a:t>EPWM</a:t>
                </a:r>
              </a:p>
              <a:p>
                <a:pPr algn="ctr">
                  <a:spcBef>
                    <a:spcPct val="10000"/>
                  </a:spcBef>
                </a:pPr>
                <a:r>
                  <a:rPr lang="en-US" sz="2000" dirty="0">
                    <a:effectLst/>
                    <a:latin typeface="Arial" charset="0"/>
                  </a:rPr>
                  <a:t>Output</a:t>
                </a:r>
              </a:p>
              <a:p>
                <a:pPr algn="ctr">
                  <a:spcBef>
                    <a:spcPct val="10000"/>
                  </a:spcBef>
                </a:pPr>
                <a:r>
                  <a:rPr lang="en-US" sz="2000" dirty="0">
                    <a:effectLst/>
                    <a:latin typeface="Arial" charset="0"/>
                  </a:rPr>
                  <a:t>Actions</a:t>
                </a:r>
              </a:p>
            </p:txBody>
          </p:sp>
        </p:grpSp>
        <p:sp>
          <p:nvSpPr>
            <p:cNvPr id="270420" name="Text Box 84"/>
            <p:cNvSpPr txBox="1">
              <a:spLocks noChangeArrowheads="1"/>
            </p:cNvSpPr>
            <p:nvPr/>
          </p:nvSpPr>
          <p:spPr bwMode="auto">
            <a:xfrm>
              <a:off x="1298355" y="1295401"/>
              <a:ext cx="3471863"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Time-Base Counter equals:</a:t>
              </a:r>
            </a:p>
          </p:txBody>
        </p:sp>
        <p:grpSp>
          <p:nvGrpSpPr>
            <p:cNvPr id="7" name="Group 6"/>
            <p:cNvGrpSpPr/>
            <p:nvPr/>
          </p:nvGrpSpPr>
          <p:grpSpPr>
            <a:xfrm>
              <a:off x="1362820" y="1835151"/>
              <a:ext cx="735013" cy="4454530"/>
              <a:chOff x="1343770" y="1835151"/>
              <a:chExt cx="735013" cy="4454530"/>
            </a:xfrm>
          </p:grpSpPr>
          <p:grpSp>
            <p:nvGrpSpPr>
              <p:cNvPr id="270388" name="Group 52"/>
              <p:cNvGrpSpPr>
                <a:grpSpLocks/>
              </p:cNvGrpSpPr>
              <p:nvPr/>
            </p:nvGrpSpPr>
            <p:grpSpPr bwMode="auto">
              <a:xfrm>
                <a:off x="1406476" y="3476628"/>
                <a:ext cx="609600" cy="725488"/>
                <a:chOff x="1415" y="1968"/>
                <a:chExt cx="384" cy="457"/>
              </a:xfrm>
            </p:grpSpPr>
            <p:sp>
              <p:nvSpPr>
                <p:cNvPr id="270367" name="Rectangle 31"/>
                <p:cNvSpPr>
                  <a:spLocks noChangeArrowheads="1"/>
                </p:cNvSpPr>
                <p:nvPr/>
              </p:nvSpPr>
              <p:spPr bwMode="auto">
                <a:xfrm>
                  <a:off x="1415"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1" name="Text Box 5"/>
                <p:cNvSpPr txBox="1">
                  <a:spLocks noChangeArrowheads="1"/>
                </p:cNvSpPr>
                <p:nvPr/>
              </p:nvSpPr>
              <p:spPr bwMode="auto">
                <a:xfrm>
                  <a:off x="1486" y="1971"/>
                  <a:ext cx="234"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Z</a:t>
                  </a:r>
                </a:p>
                <a:p>
                  <a:pPr algn="ctr">
                    <a:spcBef>
                      <a:spcPct val="10000"/>
                    </a:spcBef>
                  </a:pPr>
                  <a:r>
                    <a:rPr lang="en-US" sz="2400">
                      <a:effectLst/>
                      <a:latin typeface="Arial" charset="0"/>
                      <a:sym typeface="Symbol" pitchFamily="18" charset="2"/>
                    </a:rPr>
                    <a:t></a:t>
                  </a:r>
                </a:p>
              </p:txBody>
            </p:sp>
          </p:grpSp>
          <p:grpSp>
            <p:nvGrpSpPr>
              <p:cNvPr id="270395" name="Group 59"/>
              <p:cNvGrpSpPr>
                <a:grpSpLocks/>
              </p:cNvGrpSpPr>
              <p:nvPr/>
            </p:nvGrpSpPr>
            <p:grpSpPr bwMode="auto">
              <a:xfrm>
                <a:off x="1406476" y="4513267"/>
                <a:ext cx="609600" cy="738188"/>
                <a:chOff x="1423" y="2744"/>
                <a:chExt cx="384" cy="465"/>
              </a:xfrm>
            </p:grpSpPr>
            <p:sp>
              <p:nvSpPr>
                <p:cNvPr id="270368" name="Rectangle 32"/>
                <p:cNvSpPr>
                  <a:spLocks noChangeArrowheads="1"/>
                </p:cNvSpPr>
                <p:nvPr/>
              </p:nvSpPr>
              <p:spPr bwMode="auto">
                <a:xfrm>
                  <a:off x="1423" y="2744"/>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2" name="Text Box 6"/>
                <p:cNvSpPr txBox="1">
                  <a:spLocks noChangeArrowheads="1"/>
                </p:cNvSpPr>
                <p:nvPr/>
              </p:nvSpPr>
              <p:spPr bwMode="auto">
                <a:xfrm>
                  <a:off x="1503" y="2755"/>
                  <a:ext cx="234"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Z</a:t>
                  </a:r>
                </a:p>
                <a:p>
                  <a:pPr algn="ctr">
                    <a:spcBef>
                      <a:spcPct val="10000"/>
                    </a:spcBef>
                  </a:pPr>
                  <a:r>
                    <a:rPr lang="en-US" sz="2400">
                      <a:effectLst/>
                      <a:latin typeface="Arial" charset="0"/>
                      <a:sym typeface="Symbol" pitchFamily="18" charset="2"/>
                    </a:rPr>
                    <a:t></a:t>
                  </a:r>
                </a:p>
              </p:txBody>
            </p:sp>
          </p:grpSp>
          <p:grpSp>
            <p:nvGrpSpPr>
              <p:cNvPr id="270385" name="Group 49"/>
              <p:cNvGrpSpPr>
                <a:grpSpLocks/>
              </p:cNvGrpSpPr>
              <p:nvPr/>
            </p:nvGrpSpPr>
            <p:grpSpPr bwMode="auto">
              <a:xfrm>
                <a:off x="1406476" y="2444752"/>
                <a:ext cx="609600" cy="720726"/>
                <a:chOff x="1415" y="963"/>
                <a:chExt cx="384" cy="454"/>
              </a:xfrm>
            </p:grpSpPr>
            <p:sp>
              <p:nvSpPr>
                <p:cNvPr id="270372" name="Rectangle 36"/>
                <p:cNvSpPr>
                  <a:spLocks noChangeArrowheads="1"/>
                </p:cNvSpPr>
                <p:nvPr/>
              </p:nvSpPr>
              <p:spPr bwMode="auto">
                <a:xfrm>
                  <a:off x="1415" y="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3" name="Text Box 7"/>
                <p:cNvSpPr txBox="1">
                  <a:spLocks noChangeArrowheads="1"/>
                </p:cNvSpPr>
                <p:nvPr/>
              </p:nvSpPr>
              <p:spPr bwMode="auto">
                <a:xfrm>
                  <a:off x="1492" y="963"/>
                  <a:ext cx="246"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Z</a:t>
                  </a:r>
                </a:p>
                <a:p>
                  <a:pPr algn="ctr">
                    <a:spcBef>
                      <a:spcPct val="10000"/>
                    </a:spcBef>
                  </a:pPr>
                  <a:r>
                    <a:rPr lang="en-US" sz="2400">
                      <a:effectLst/>
                      <a:latin typeface="Arial" charset="0"/>
                      <a:sym typeface="Symbol" pitchFamily="18" charset="2"/>
                    </a:rPr>
                    <a:t>X</a:t>
                  </a:r>
                </a:p>
              </p:txBody>
            </p:sp>
          </p:grpSp>
          <p:grpSp>
            <p:nvGrpSpPr>
              <p:cNvPr id="270400" name="Group 64"/>
              <p:cNvGrpSpPr>
                <a:grpSpLocks/>
              </p:cNvGrpSpPr>
              <p:nvPr/>
            </p:nvGrpSpPr>
            <p:grpSpPr bwMode="auto">
              <a:xfrm>
                <a:off x="1406476" y="5564193"/>
                <a:ext cx="609600" cy="725488"/>
                <a:chOff x="1415" y="3531"/>
                <a:chExt cx="384" cy="457"/>
              </a:xfrm>
            </p:grpSpPr>
            <p:sp>
              <p:nvSpPr>
                <p:cNvPr id="270369" name="Rectangle 33"/>
                <p:cNvSpPr>
                  <a:spLocks noChangeArrowheads="1"/>
                </p:cNvSpPr>
                <p:nvPr/>
              </p:nvSpPr>
              <p:spPr bwMode="auto">
                <a:xfrm>
                  <a:off x="1415" y="3531"/>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4" name="Text Box 8"/>
                <p:cNvSpPr txBox="1">
                  <a:spLocks noChangeArrowheads="1"/>
                </p:cNvSpPr>
                <p:nvPr/>
              </p:nvSpPr>
              <p:spPr bwMode="auto">
                <a:xfrm>
                  <a:off x="1496" y="3534"/>
                  <a:ext cx="234"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Z</a:t>
                  </a:r>
                </a:p>
                <a:p>
                  <a:pPr algn="ctr">
                    <a:spcBef>
                      <a:spcPct val="10000"/>
                    </a:spcBef>
                  </a:pPr>
                  <a:r>
                    <a:rPr lang="en-US" sz="2400">
                      <a:effectLst/>
                      <a:latin typeface="Arial" charset="0"/>
                      <a:sym typeface="Symbol" pitchFamily="18" charset="2"/>
                    </a:rPr>
                    <a:t>T</a:t>
                  </a:r>
                </a:p>
              </p:txBody>
            </p:sp>
          </p:grpSp>
          <p:sp>
            <p:nvSpPr>
              <p:cNvPr id="270421" name="Text Box 85"/>
              <p:cNvSpPr txBox="1">
                <a:spLocks noChangeArrowheads="1"/>
              </p:cNvSpPr>
              <p:nvPr/>
            </p:nvSpPr>
            <p:spPr bwMode="auto">
              <a:xfrm>
                <a:off x="1343770" y="1835151"/>
                <a:ext cx="735013"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Zero</a:t>
                </a:r>
              </a:p>
            </p:txBody>
          </p:sp>
        </p:grpSp>
        <p:grpSp>
          <p:nvGrpSpPr>
            <p:cNvPr id="6" name="Group 5"/>
            <p:cNvGrpSpPr/>
            <p:nvPr/>
          </p:nvGrpSpPr>
          <p:grpSpPr>
            <a:xfrm>
              <a:off x="2243865" y="1841501"/>
              <a:ext cx="933450" cy="4448180"/>
              <a:chOff x="2117655" y="1841501"/>
              <a:chExt cx="933450" cy="4448180"/>
            </a:xfrm>
          </p:grpSpPr>
          <p:grpSp>
            <p:nvGrpSpPr>
              <p:cNvPr id="270389" name="Group 53"/>
              <p:cNvGrpSpPr>
                <a:grpSpLocks/>
              </p:cNvGrpSpPr>
              <p:nvPr/>
            </p:nvGrpSpPr>
            <p:grpSpPr bwMode="auto">
              <a:xfrm>
                <a:off x="2268471" y="3482978"/>
                <a:ext cx="630238" cy="725488"/>
                <a:chOff x="2340" y="1968"/>
                <a:chExt cx="397" cy="457"/>
              </a:xfrm>
            </p:grpSpPr>
            <p:sp>
              <p:nvSpPr>
                <p:cNvPr id="270375" name="Rectangle 39"/>
                <p:cNvSpPr>
                  <a:spLocks noChangeArrowheads="1"/>
                </p:cNvSpPr>
                <p:nvPr/>
              </p:nvSpPr>
              <p:spPr bwMode="auto">
                <a:xfrm>
                  <a:off x="2344"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6" name="Text Box 10"/>
                <p:cNvSpPr txBox="1">
                  <a:spLocks noChangeArrowheads="1"/>
                </p:cNvSpPr>
                <p:nvPr/>
              </p:nvSpPr>
              <p:spPr bwMode="auto">
                <a:xfrm>
                  <a:off x="2340" y="1971"/>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CA</a:t>
                  </a:r>
                </a:p>
                <a:p>
                  <a:pPr algn="ctr">
                    <a:spcBef>
                      <a:spcPct val="10000"/>
                    </a:spcBef>
                  </a:pPr>
                  <a:r>
                    <a:rPr lang="en-US" sz="2400">
                      <a:effectLst/>
                      <a:latin typeface="Arial" charset="0"/>
                      <a:sym typeface="Symbol" pitchFamily="18" charset="2"/>
                    </a:rPr>
                    <a:t></a:t>
                  </a:r>
                </a:p>
              </p:txBody>
            </p:sp>
          </p:grpSp>
          <p:grpSp>
            <p:nvGrpSpPr>
              <p:cNvPr id="270394" name="Group 58"/>
              <p:cNvGrpSpPr>
                <a:grpSpLocks/>
              </p:cNvGrpSpPr>
              <p:nvPr/>
            </p:nvGrpSpPr>
            <p:grpSpPr bwMode="auto">
              <a:xfrm>
                <a:off x="2268471" y="4525967"/>
                <a:ext cx="630238" cy="725488"/>
                <a:chOff x="2357" y="2752"/>
                <a:chExt cx="397" cy="457"/>
              </a:xfrm>
            </p:grpSpPr>
            <p:sp>
              <p:nvSpPr>
                <p:cNvPr id="270370" name="Rectangle 34"/>
                <p:cNvSpPr>
                  <a:spLocks noChangeArrowheads="1"/>
                </p:cNvSpPr>
                <p:nvPr/>
              </p:nvSpPr>
              <p:spPr bwMode="auto">
                <a:xfrm>
                  <a:off x="2368" y="2752"/>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7" name="Text Box 11"/>
                <p:cNvSpPr txBox="1">
                  <a:spLocks noChangeArrowheads="1"/>
                </p:cNvSpPr>
                <p:nvPr/>
              </p:nvSpPr>
              <p:spPr bwMode="auto">
                <a:xfrm>
                  <a:off x="2357" y="2755"/>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CA</a:t>
                  </a:r>
                </a:p>
                <a:p>
                  <a:pPr algn="ctr">
                    <a:spcBef>
                      <a:spcPct val="10000"/>
                    </a:spcBef>
                  </a:pPr>
                  <a:r>
                    <a:rPr lang="en-US" sz="2400">
                      <a:effectLst/>
                      <a:latin typeface="Arial" charset="0"/>
                      <a:sym typeface="Symbol" pitchFamily="18" charset="2"/>
                    </a:rPr>
                    <a:t></a:t>
                  </a:r>
                </a:p>
              </p:txBody>
            </p:sp>
          </p:grpSp>
          <p:grpSp>
            <p:nvGrpSpPr>
              <p:cNvPr id="270384" name="Group 48"/>
              <p:cNvGrpSpPr>
                <a:grpSpLocks/>
              </p:cNvGrpSpPr>
              <p:nvPr/>
            </p:nvGrpSpPr>
            <p:grpSpPr bwMode="auto">
              <a:xfrm>
                <a:off x="2268471" y="2439990"/>
                <a:ext cx="633413" cy="725488"/>
                <a:chOff x="2344" y="960"/>
                <a:chExt cx="399" cy="457"/>
              </a:xfrm>
            </p:grpSpPr>
            <p:sp>
              <p:nvSpPr>
                <p:cNvPr id="270374" name="Rectangle 38"/>
                <p:cNvSpPr>
                  <a:spLocks noChangeArrowheads="1"/>
                </p:cNvSpPr>
                <p:nvPr/>
              </p:nvSpPr>
              <p:spPr bwMode="auto">
                <a:xfrm>
                  <a:off x="2344"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8" name="Text Box 12"/>
                <p:cNvSpPr txBox="1">
                  <a:spLocks noChangeArrowheads="1"/>
                </p:cNvSpPr>
                <p:nvPr/>
              </p:nvSpPr>
              <p:spPr bwMode="auto">
                <a:xfrm>
                  <a:off x="2346" y="963"/>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CA</a:t>
                  </a:r>
                </a:p>
                <a:p>
                  <a:pPr algn="ctr">
                    <a:spcBef>
                      <a:spcPct val="10000"/>
                    </a:spcBef>
                  </a:pPr>
                  <a:r>
                    <a:rPr lang="en-US" sz="2400">
                      <a:effectLst/>
                      <a:latin typeface="Arial" charset="0"/>
                      <a:sym typeface="Symbol" pitchFamily="18" charset="2"/>
                    </a:rPr>
                    <a:t>X</a:t>
                  </a:r>
                </a:p>
              </p:txBody>
            </p:sp>
          </p:grpSp>
          <p:grpSp>
            <p:nvGrpSpPr>
              <p:cNvPr id="270399" name="Group 63"/>
              <p:cNvGrpSpPr>
                <a:grpSpLocks/>
              </p:cNvGrpSpPr>
              <p:nvPr/>
            </p:nvGrpSpPr>
            <p:grpSpPr bwMode="auto">
              <a:xfrm>
                <a:off x="2268471" y="5568955"/>
                <a:ext cx="630238" cy="720726"/>
                <a:chOff x="2350" y="3534"/>
                <a:chExt cx="397" cy="454"/>
              </a:xfrm>
            </p:grpSpPr>
            <p:sp>
              <p:nvSpPr>
                <p:cNvPr id="270371" name="Rectangle 35"/>
                <p:cNvSpPr>
                  <a:spLocks noChangeArrowheads="1"/>
                </p:cNvSpPr>
                <p:nvPr/>
              </p:nvSpPr>
              <p:spPr bwMode="auto">
                <a:xfrm>
                  <a:off x="2352" y="3539"/>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49" name="Text Box 13"/>
                <p:cNvSpPr txBox="1">
                  <a:spLocks noChangeArrowheads="1"/>
                </p:cNvSpPr>
                <p:nvPr/>
              </p:nvSpPr>
              <p:spPr bwMode="auto">
                <a:xfrm>
                  <a:off x="2350" y="3534"/>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CA</a:t>
                  </a:r>
                </a:p>
                <a:p>
                  <a:pPr algn="ctr">
                    <a:spcBef>
                      <a:spcPct val="10000"/>
                    </a:spcBef>
                  </a:pPr>
                  <a:r>
                    <a:rPr lang="en-US" sz="2400">
                      <a:effectLst/>
                      <a:latin typeface="Arial" charset="0"/>
                      <a:sym typeface="Symbol" pitchFamily="18" charset="2"/>
                    </a:rPr>
                    <a:t>T</a:t>
                  </a:r>
                </a:p>
              </p:txBody>
            </p:sp>
          </p:grpSp>
          <p:sp>
            <p:nvSpPr>
              <p:cNvPr id="270422" name="Text Box 86"/>
              <p:cNvSpPr txBox="1">
                <a:spLocks noChangeArrowheads="1"/>
              </p:cNvSpPr>
              <p:nvPr/>
            </p:nvSpPr>
            <p:spPr bwMode="auto">
              <a:xfrm>
                <a:off x="2117655" y="1841501"/>
                <a:ext cx="933450"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CMPA</a:t>
                </a:r>
              </a:p>
            </p:txBody>
          </p:sp>
        </p:grpSp>
        <p:grpSp>
          <p:nvGrpSpPr>
            <p:cNvPr id="5" name="Group 4"/>
            <p:cNvGrpSpPr/>
            <p:nvPr/>
          </p:nvGrpSpPr>
          <p:grpSpPr>
            <a:xfrm>
              <a:off x="3240330" y="1841501"/>
              <a:ext cx="933450" cy="4448180"/>
              <a:chOff x="2957885" y="1841501"/>
              <a:chExt cx="933450" cy="4448180"/>
            </a:xfrm>
          </p:grpSpPr>
          <p:grpSp>
            <p:nvGrpSpPr>
              <p:cNvPr id="270390" name="Group 54"/>
              <p:cNvGrpSpPr>
                <a:grpSpLocks/>
              </p:cNvGrpSpPr>
              <p:nvPr/>
            </p:nvGrpSpPr>
            <p:grpSpPr bwMode="auto">
              <a:xfrm>
                <a:off x="3108702" y="3479803"/>
                <a:ext cx="630238" cy="727076"/>
                <a:chOff x="3435" y="1968"/>
                <a:chExt cx="397" cy="458"/>
              </a:xfrm>
            </p:grpSpPr>
            <p:sp>
              <p:nvSpPr>
                <p:cNvPr id="270377" name="Rectangle 41"/>
                <p:cNvSpPr>
                  <a:spLocks noChangeArrowheads="1"/>
                </p:cNvSpPr>
                <p:nvPr/>
              </p:nvSpPr>
              <p:spPr bwMode="auto">
                <a:xfrm>
                  <a:off x="3440"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0" name="Text Box 14"/>
                <p:cNvSpPr txBox="1">
                  <a:spLocks noChangeArrowheads="1"/>
                </p:cNvSpPr>
                <p:nvPr/>
              </p:nvSpPr>
              <p:spPr bwMode="auto">
                <a:xfrm>
                  <a:off x="3435" y="1972"/>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CB</a:t>
                  </a:r>
                </a:p>
                <a:p>
                  <a:pPr algn="ctr">
                    <a:spcBef>
                      <a:spcPct val="10000"/>
                    </a:spcBef>
                  </a:pPr>
                  <a:r>
                    <a:rPr lang="en-US" sz="2400">
                      <a:effectLst/>
                      <a:latin typeface="Arial" charset="0"/>
                      <a:sym typeface="Symbol" pitchFamily="18" charset="2"/>
                    </a:rPr>
                    <a:t></a:t>
                  </a:r>
                </a:p>
              </p:txBody>
            </p:sp>
          </p:grpSp>
          <p:grpSp>
            <p:nvGrpSpPr>
              <p:cNvPr id="270393" name="Group 57"/>
              <p:cNvGrpSpPr>
                <a:grpSpLocks/>
              </p:cNvGrpSpPr>
              <p:nvPr/>
            </p:nvGrpSpPr>
            <p:grpSpPr bwMode="auto">
              <a:xfrm>
                <a:off x="3108702" y="4521204"/>
                <a:ext cx="630238" cy="727076"/>
                <a:chOff x="3452" y="2752"/>
                <a:chExt cx="397" cy="458"/>
              </a:xfrm>
            </p:grpSpPr>
            <p:sp>
              <p:nvSpPr>
                <p:cNvPr id="270378" name="Rectangle 42"/>
                <p:cNvSpPr>
                  <a:spLocks noChangeArrowheads="1"/>
                </p:cNvSpPr>
                <p:nvPr/>
              </p:nvSpPr>
              <p:spPr bwMode="auto">
                <a:xfrm>
                  <a:off x="3456" y="2752"/>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1" name="Text Box 15"/>
                <p:cNvSpPr txBox="1">
                  <a:spLocks noChangeArrowheads="1"/>
                </p:cNvSpPr>
                <p:nvPr/>
              </p:nvSpPr>
              <p:spPr bwMode="auto">
                <a:xfrm>
                  <a:off x="3452" y="2756"/>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CB</a:t>
                  </a:r>
                </a:p>
                <a:p>
                  <a:pPr algn="ctr">
                    <a:spcBef>
                      <a:spcPct val="10000"/>
                    </a:spcBef>
                  </a:pPr>
                  <a:r>
                    <a:rPr lang="en-US" sz="2400">
                      <a:effectLst/>
                      <a:latin typeface="Arial" charset="0"/>
                      <a:sym typeface="Symbol" pitchFamily="18" charset="2"/>
                    </a:rPr>
                    <a:t></a:t>
                  </a:r>
                </a:p>
              </p:txBody>
            </p:sp>
          </p:grpSp>
          <p:grpSp>
            <p:nvGrpSpPr>
              <p:cNvPr id="270383" name="Group 47"/>
              <p:cNvGrpSpPr>
                <a:grpSpLocks/>
              </p:cNvGrpSpPr>
              <p:nvPr/>
            </p:nvGrpSpPr>
            <p:grpSpPr bwMode="auto">
              <a:xfrm>
                <a:off x="3109495" y="2438402"/>
                <a:ext cx="631826" cy="727076"/>
                <a:chOff x="3440" y="960"/>
                <a:chExt cx="398" cy="458"/>
              </a:xfrm>
            </p:grpSpPr>
            <p:sp>
              <p:nvSpPr>
                <p:cNvPr id="270376" name="Rectangle 40"/>
                <p:cNvSpPr>
                  <a:spLocks noChangeArrowheads="1"/>
                </p:cNvSpPr>
                <p:nvPr/>
              </p:nvSpPr>
              <p:spPr bwMode="auto">
                <a:xfrm>
                  <a:off x="3440"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2" name="Text Box 16"/>
                <p:cNvSpPr txBox="1">
                  <a:spLocks noChangeArrowheads="1"/>
                </p:cNvSpPr>
                <p:nvPr/>
              </p:nvSpPr>
              <p:spPr bwMode="auto">
                <a:xfrm>
                  <a:off x="3441" y="964"/>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CB</a:t>
                  </a:r>
                </a:p>
                <a:p>
                  <a:pPr algn="ctr">
                    <a:spcBef>
                      <a:spcPct val="10000"/>
                    </a:spcBef>
                  </a:pPr>
                  <a:r>
                    <a:rPr lang="en-US" sz="2400">
                      <a:effectLst/>
                      <a:latin typeface="Arial" charset="0"/>
                      <a:sym typeface="Symbol" pitchFamily="18" charset="2"/>
                    </a:rPr>
                    <a:t>X</a:t>
                  </a:r>
                </a:p>
              </p:txBody>
            </p:sp>
          </p:grpSp>
          <p:grpSp>
            <p:nvGrpSpPr>
              <p:cNvPr id="270398" name="Group 62"/>
              <p:cNvGrpSpPr>
                <a:grpSpLocks/>
              </p:cNvGrpSpPr>
              <p:nvPr/>
            </p:nvGrpSpPr>
            <p:grpSpPr bwMode="auto">
              <a:xfrm>
                <a:off x="3108702" y="5562605"/>
                <a:ext cx="630238" cy="727076"/>
                <a:chOff x="3445" y="3531"/>
                <a:chExt cx="397" cy="458"/>
              </a:xfrm>
            </p:grpSpPr>
            <p:sp>
              <p:nvSpPr>
                <p:cNvPr id="270373" name="Rectangle 37"/>
                <p:cNvSpPr>
                  <a:spLocks noChangeArrowheads="1"/>
                </p:cNvSpPr>
                <p:nvPr/>
              </p:nvSpPr>
              <p:spPr bwMode="auto">
                <a:xfrm>
                  <a:off x="3448" y="3531"/>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3" name="Text Box 17"/>
                <p:cNvSpPr txBox="1">
                  <a:spLocks noChangeArrowheads="1"/>
                </p:cNvSpPr>
                <p:nvPr/>
              </p:nvSpPr>
              <p:spPr bwMode="auto">
                <a:xfrm>
                  <a:off x="3445" y="3535"/>
                  <a:ext cx="397"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CB</a:t>
                  </a:r>
                </a:p>
                <a:p>
                  <a:pPr algn="ctr">
                    <a:spcBef>
                      <a:spcPct val="10000"/>
                    </a:spcBef>
                  </a:pPr>
                  <a:r>
                    <a:rPr lang="en-US" sz="2400">
                      <a:effectLst/>
                      <a:latin typeface="Arial" charset="0"/>
                      <a:sym typeface="Symbol" pitchFamily="18" charset="2"/>
                    </a:rPr>
                    <a:t>T</a:t>
                  </a:r>
                </a:p>
              </p:txBody>
            </p:sp>
          </p:grpSp>
          <p:sp>
            <p:nvSpPr>
              <p:cNvPr id="270423" name="Text Box 87"/>
              <p:cNvSpPr txBox="1">
                <a:spLocks noChangeArrowheads="1"/>
              </p:cNvSpPr>
              <p:nvPr/>
            </p:nvSpPr>
            <p:spPr bwMode="auto">
              <a:xfrm>
                <a:off x="2957885" y="1841501"/>
                <a:ext cx="933450"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CMPB</a:t>
                </a:r>
              </a:p>
            </p:txBody>
          </p:sp>
        </p:grpSp>
        <p:grpSp>
          <p:nvGrpSpPr>
            <p:cNvPr id="4" name="Group 3"/>
            <p:cNvGrpSpPr/>
            <p:nvPr/>
          </p:nvGrpSpPr>
          <p:grpSpPr>
            <a:xfrm>
              <a:off x="4117732" y="1841501"/>
              <a:ext cx="1062038" cy="4448180"/>
              <a:chOff x="3782570" y="1841501"/>
              <a:chExt cx="1062038" cy="4448180"/>
            </a:xfrm>
          </p:grpSpPr>
          <p:grpSp>
            <p:nvGrpSpPr>
              <p:cNvPr id="270391" name="Group 55"/>
              <p:cNvGrpSpPr>
                <a:grpSpLocks/>
              </p:cNvGrpSpPr>
              <p:nvPr/>
            </p:nvGrpSpPr>
            <p:grpSpPr bwMode="auto">
              <a:xfrm>
                <a:off x="4008789" y="3476628"/>
                <a:ext cx="609600" cy="725488"/>
                <a:chOff x="4496" y="1968"/>
                <a:chExt cx="384" cy="457"/>
              </a:xfrm>
            </p:grpSpPr>
            <p:sp>
              <p:nvSpPr>
                <p:cNvPr id="270379" name="Rectangle 43"/>
                <p:cNvSpPr>
                  <a:spLocks noChangeArrowheads="1"/>
                </p:cNvSpPr>
                <p:nvPr/>
              </p:nvSpPr>
              <p:spPr bwMode="auto">
                <a:xfrm>
                  <a:off x="4496"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4" name="Text Box 18"/>
                <p:cNvSpPr txBox="1">
                  <a:spLocks noChangeArrowheads="1"/>
                </p:cNvSpPr>
                <p:nvPr/>
              </p:nvSpPr>
              <p:spPr bwMode="auto">
                <a:xfrm>
                  <a:off x="4567" y="1971"/>
                  <a:ext cx="246"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P</a:t>
                  </a:r>
                </a:p>
                <a:p>
                  <a:pPr algn="ctr">
                    <a:spcBef>
                      <a:spcPct val="10000"/>
                    </a:spcBef>
                  </a:pPr>
                  <a:r>
                    <a:rPr lang="en-US" sz="2400">
                      <a:effectLst/>
                      <a:latin typeface="Arial" charset="0"/>
                      <a:sym typeface="Symbol" pitchFamily="18" charset="2"/>
                    </a:rPr>
                    <a:t></a:t>
                  </a:r>
                </a:p>
              </p:txBody>
            </p:sp>
          </p:grpSp>
          <p:grpSp>
            <p:nvGrpSpPr>
              <p:cNvPr id="270392" name="Group 56"/>
              <p:cNvGrpSpPr>
                <a:grpSpLocks/>
              </p:cNvGrpSpPr>
              <p:nvPr/>
            </p:nvGrpSpPr>
            <p:grpSpPr bwMode="auto">
              <a:xfrm>
                <a:off x="4008789" y="4513267"/>
                <a:ext cx="609600" cy="738188"/>
                <a:chOff x="4512" y="2744"/>
                <a:chExt cx="384" cy="465"/>
              </a:xfrm>
            </p:grpSpPr>
            <p:sp>
              <p:nvSpPr>
                <p:cNvPr id="270380" name="Rectangle 44"/>
                <p:cNvSpPr>
                  <a:spLocks noChangeArrowheads="1"/>
                </p:cNvSpPr>
                <p:nvPr/>
              </p:nvSpPr>
              <p:spPr bwMode="auto">
                <a:xfrm>
                  <a:off x="4512" y="2744"/>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5" name="Text Box 19"/>
                <p:cNvSpPr txBox="1">
                  <a:spLocks noChangeArrowheads="1"/>
                </p:cNvSpPr>
                <p:nvPr/>
              </p:nvSpPr>
              <p:spPr bwMode="auto">
                <a:xfrm>
                  <a:off x="4584" y="2755"/>
                  <a:ext cx="246"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P</a:t>
                  </a:r>
                </a:p>
                <a:p>
                  <a:pPr algn="ctr">
                    <a:spcBef>
                      <a:spcPct val="10000"/>
                    </a:spcBef>
                  </a:pPr>
                  <a:r>
                    <a:rPr lang="en-US" sz="2400">
                      <a:effectLst/>
                      <a:latin typeface="Arial" charset="0"/>
                      <a:sym typeface="Symbol" pitchFamily="18" charset="2"/>
                    </a:rPr>
                    <a:t></a:t>
                  </a:r>
                </a:p>
              </p:txBody>
            </p:sp>
          </p:grpSp>
          <p:grpSp>
            <p:nvGrpSpPr>
              <p:cNvPr id="270382" name="Group 46"/>
              <p:cNvGrpSpPr>
                <a:grpSpLocks/>
              </p:cNvGrpSpPr>
              <p:nvPr/>
            </p:nvGrpSpPr>
            <p:grpSpPr bwMode="auto">
              <a:xfrm>
                <a:off x="4008789" y="2439990"/>
                <a:ext cx="609600" cy="725488"/>
                <a:chOff x="4496" y="960"/>
                <a:chExt cx="384" cy="457"/>
              </a:xfrm>
            </p:grpSpPr>
            <p:sp>
              <p:nvSpPr>
                <p:cNvPr id="270362" name="Rectangle 26"/>
                <p:cNvSpPr>
                  <a:spLocks noChangeArrowheads="1"/>
                </p:cNvSpPr>
                <p:nvPr/>
              </p:nvSpPr>
              <p:spPr bwMode="auto">
                <a:xfrm>
                  <a:off x="4496"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6" name="Text Box 20"/>
                <p:cNvSpPr txBox="1">
                  <a:spLocks noChangeArrowheads="1"/>
                </p:cNvSpPr>
                <p:nvPr/>
              </p:nvSpPr>
              <p:spPr bwMode="auto">
                <a:xfrm>
                  <a:off x="4573" y="963"/>
                  <a:ext cx="246"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P</a:t>
                  </a:r>
                </a:p>
                <a:p>
                  <a:pPr algn="ctr">
                    <a:spcBef>
                      <a:spcPct val="10000"/>
                    </a:spcBef>
                  </a:pPr>
                  <a:r>
                    <a:rPr lang="en-US" sz="2400">
                      <a:effectLst/>
                      <a:latin typeface="Arial" charset="0"/>
                      <a:sym typeface="Symbol" pitchFamily="18" charset="2"/>
                    </a:rPr>
                    <a:t>X</a:t>
                  </a:r>
                </a:p>
              </p:txBody>
            </p:sp>
          </p:grpSp>
          <p:grpSp>
            <p:nvGrpSpPr>
              <p:cNvPr id="270397" name="Group 61"/>
              <p:cNvGrpSpPr>
                <a:grpSpLocks/>
              </p:cNvGrpSpPr>
              <p:nvPr/>
            </p:nvGrpSpPr>
            <p:grpSpPr bwMode="auto">
              <a:xfrm>
                <a:off x="4008789" y="5564193"/>
                <a:ext cx="609600" cy="725488"/>
                <a:chOff x="4504" y="3531"/>
                <a:chExt cx="384" cy="457"/>
              </a:xfrm>
            </p:grpSpPr>
            <p:sp>
              <p:nvSpPr>
                <p:cNvPr id="270381" name="Rectangle 45"/>
                <p:cNvSpPr>
                  <a:spLocks noChangeArrowheads="1"/>
                </p:cNvSpPr>
                <p:nvPr/>
              </p:nvSpPr>
              <p:spPr bwMode="auto">
                <a:xfrm>
                  <a:off x="4504" y="3531"/>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270357" name="Text Box 21"/>
                <p:cNvSpPr txBox="1">
                  <a:spLocks noChangeArrowheads="1"/>
                </p:cNvSpPr>
                <p:nvPr/>
              </p:nvSpPr>
              <p:spPr bwMode="auto">
                <a:xfrm>
                  <a:off x="4577" y="3534"/>
                  <a:ext cx="246"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a:effectLst/>
                      <a:latin typeface="Arial" charset="0"/>
                    </a:rPr>
                    <a:t>P</a:t>
                  </a:r>
                </a:p>
                <a:p>
                  <a:pPr algn="ctr">
                    <a:spcBef>
                      <a:spcPct val="10000"/>
                    </a:spcBef>
                  </a:pPr>
                  <a:r>
                    <a:rPr lang="en-US" sz="2400">
                      <a:effectLst/>
                      <a:latin typeface="Arial" charset="0"/>
                      <a:sym typeface="Symbol" pitchFamily="18" charset="2"/>
                    </a:rPr>
                    <a:t>T</a:t>
                  </a:r>
                </a:p>
              </p:txBody>
            </p:sp>
          </p:grpSp>
          <p:sp>
            <p:nvSpPr>
              <p:cNvPr id="270424" name="Text Box 88"/>
              <p:cNvSpPr txBox="1">
                <a:spLocks noChangeArrowheads="1"/>
              </p:cNvSpPr>
              <p:nvPr/>
            </p:nvSpPr>
            <p:spPr bwMode="auto">
              <a:xfrm>
                <a:off x="3782570" y="1841501"/>
                <a:ext cx="1062038" cy="336550"/>
              </a:xfrm>
              <a:prstGeom prst="rect">
                <a:avLst/>
              </a:prstGeom>
              <a:noFill/>
              <a:ln w="12700">
                <a:noFill/>
                <a:miter lim="800000"/>
                <a:headEnd type="none" w="sm" len="sm"/>
                <a:tailEnd type="none" w="sm" len="sm"/>
              </a:ln>
              <a:effectLst/>
            </p:spPr>
            <p:txBody>
              <a:bodyPr wrap="none">
                <a:spAutoFit/>
              </a:bodyPr>
              <a:lstStyle/>
              <a:p>
                <a:r>
                  <a:rPr lang="en-US" sz="2000" dirty="0">
                    <a:effectLst/>
                    <a:latin typeface="Arial" charset="0"/>
                  </a:rPr>
                  <a:t>TBPRD</a:t>
                </a:r>
              </a:p>
            </p:txBody>
          </p:sp>
        </p:grpSp>
        <p:sp>
          <p:nvSpPr>
            <p:cNvPr id="270425" name="Line 89"/>
            <p:cNvSpPr>
              <a:spLocks noChangeShapeType="1"/>
            </p:cNvSpPr>
            <p:nvPr/>
          </p:nvSpPr>
          <p:spPr bwMode="auto">
            <a:xfrm>
              <a:off x="1227222" y="1752601"/>
              <a:ext cx="5887414" cy="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26" name="Line 90"/>
            <p:cNvSpPr>
              <a:spLocks noChangeShapeType="1"/>
            </p:cNvSpPr>
            <p:nvPr/>
          </p:nvSpPr>
          <p:spPr bwMode="auto">
            <a:xfrm>
              <a:off x="2208457" y="1752601"/>
              <a:ext cx="0" cy="472440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27" name="Line 91"/>
            <p:cNvSpPr>
              <a:spLocks noChangeShapeType="1"/>
            </p:cNvSpPr>
            <p:nvPr/>
          </p:nvSpPr>
          <p:spPr bwMode="auto">
            <a:xfrm>
              <a:off x="3189693" y="1752601"/>
              <a:ext cx="0" cy="472440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270428" name="Line 92"/>
            <p:cNvSpPr>
              <a:spLocks noChangeShapeType="1"/>
            </p:cNvSpPr>
            <p:nvPr/>
          </p:nvSpPr>
          <p:spPr bwMode="auto">
            <a:xfrm>
              <a:off x="4170929" y="1752601"/>
              <a:ext cx="0" cy="472440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87" name="Line 92"/>
            <p:cNvSpPr>
              <a:spLocks noChangeShapeType="1"/>
            </p:cNvSpPr>
            <p:nvPr/>
          </p:nvSpPr>
          <p:spPr bwMode="auto">
            <a:xfrm>
              <a:off x="5152165" y="1219201"/>
              <a:ext cx="0" cy="5264509"/>
            </a:xfrm>
            <a:prstGeom prst="line">
              <a:avLst/>
            </a:prstGeom>
            <a:noFill/>
            <a:ln w="12700">
              <a:solidFill>
                <a:schemeClr val="tx1"/>
              </a:solidFill>
              <a:round/>
              <a:headEnd type="none" w="sm" len="sm"/>
              <a:tailEnd type="none" w="sm" len="sm"/>
            </a:ln>
            <a:effectLst/>
          </p:spPr>
          <p:txBody>
            <a:bodyPr/>
            <a:lstStyle/>
            <a:p>
              <a:endParaRPr lang="en-US">
                <a:effectLst/>
              </a:endParaRPr>
            </a:p>
          </p:txBody>
        </p:sp>
        <p:grpSp>
          <p:nvGrpSpPr>
            <p:cNvPr id="3" name="Group 2"/>
            <p:cNvGrpSpPr/>
            <p:nvPr/>
          </p:nvGrpSpPr>
          <p:grpSpPr>
            <a:xfrm>
              <a:off x="5342521" y="1835205"/>
              <a:ext cx="609600" cy="4448180"/>
              <a:chOff x="4980571" y="1835205"/>
              <a:chExt cx="609600" cy="4448180"/>
            </a:xfrm>
          </p:grpSpPr>
          <p:grpSp>
            <p:nvGrpSpPr>
              <p:cNvPr id="88" name="Group 55"/>
              <p:cNvGrpSpPr>
                <a:grpSpLocks/>
              </p:cNvGrpSpPr>
              <p:nvPr/>
            </p:nvGrpSpPr>
            <p:grpSpPr bwMode="auto">
              <a:xfrm>
                <a:off x="4980571" y="3470332"/>
                <a:ext cx="609600" cy="725488"/>
                <a:chOff x="4496" y="1968"/>
                <a:chExt cx="384" cy="457"/>
              </a:xfrm>
            </p:grpSpPr>
            <p:sp>
              <p:nvSpPr>
                <p:cNvPr id="89" name="Rectangle 43"/>
                <p:cNvSpPr>
                  <a:spLocks noChangeArrowheads="1"/>
                </p:cNvSpPr>
                <p:nvPr/>
              </p:nvSpPr>
              <p:spPr bwMode="auto">
                <a:xfrm>
                  <a:off x="4496"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0" name="Text Box 18"/>
                <p:cNvSpPr txBox="1">
                  <a:spLocks noChangeArrowheads="1"/>
                </p:cNvSpPr>
                <p:nvPr/>
              </p:nvSpPr>
              <p:spPr bwMode="auto">
                <a:xfrm>
                  <a:off x="4519" y="1971"/>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T1</a:t>
                  </a:r>
                  <a:endParaRPr lang="en-US" sz="2400" dirty="0">
                    <a:effectLst/>
                    <a:latin typeface="Arial" charset="0"/>
                  </a:endParaRPr>
                </a:p>
                <a:p>
                  <a:pPr algn="ctr">
                    <a:spcBef>
                      <a:spcPct val="10000"/>
                    </a:spcBef>
                  </a:pPr>
                  <a:r>
                    <a:rPr lang="en-US" sz="2400" dirty="0">
                      <a:effectLst/>
                      <a:latin typeface="Arial" charset="0"/>
                      <a:sym typeface="Symbol" pitchFamily="18" charset="2"/>
                    </a:rPr>
                    <a:t></a:t>
                  </a:r>
                </a:p>
              </p:txBody>
            </p:sp>
          </p:grpSp>
          <p:grpSp>
            <p:nvGrpSpPr>
              <p:cNvPr id="91" name="Group 56"/>
              <p:cNvGrpSpPr>
                <a:grpSpLocks/>
              </p:cNvGrpSpPr>
              <p:nvPr/>
            </p:nvGrpSpPr>
            <p:grpSpPr bwMode="auto">
              <a:xfrm>
                <a:off x="4980571" y="4506971"/>
                <a:ext cx="609600" cy="738188"/>
                <a:chOff x="4512" y="2744"/>
                <a:chExt cx="384" cy="465"/>
              </a:xfrm>
            </p:grpSpPr>
            <p:sp>
              <p:nvSpPr>
                <p:cNvPr id="92" name="Rectangle 44"/>
                <p:cNvSpPr>
                  <a:spLocks noChangeArrowheads="1"/>
                </p:cNvSpPr>
                <p:nvPr/>
              </p:nvSpPr>
              <p:spPr bwMode="auto">
                <a:xfrm>
                  <a:off x="4512" y="2744"/>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3" name="Text Box 19"/>
                <p:cNvSpPr txBox="1">
                  <a:spLocks noChangeArrowheads="1"/>
                </p:cNvSpPr>
                <p:nvPr/>
              </p:nvSpPr>
              <p:spPr bwMode="auto">
                <a:xfrm>
                  <a:off x="4536" y="2755"/>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T1</a:t>
                  </a:r>
                  <a:endParaRPr lang="en-US" sz="2400" dirty="0">
                    <a:effectLst/>
                    <a:latin typeface="Arial" charset="0"/>
                  </a:endParaRPr>
                </a:p>
                <a:p>
                  <a:pPr algn="ctr">
                    <a:spcBef>
                      <a:spcPct val="10000"/>
                    </a:spcBef>
                  </a:pPr>
                  <a:r>
                    <a:rPr lang="en-US" sz="2400" dirty="0">
                      <a:effectLst/>
                      <a:latin typeface="Arial" charset="0"/>
                      <a:sym typeface="Symbol" pitchFamily="18" charset="2"/>
                    </a:rPr>
                    <a:t></a:t>
                  </a:r>
                </a:p>
              </p:txBody>
            </p:sp>
          </p:grpSp>
          <p:grpSp>
            <p:nvGrpSpPr>
              <p:cNvPr id="94" name="Group 46"/>
              <p:cNvGrpSpPr>
                <a:grpSpLocks/>
              </p:cNvGrpSpPr>
              <p:nvPr/>
            </p:nvGrpSpPr>
            <p:grpSpPr bwMode="auto">
              <a:xfrm>
                <a:off x="4980571" y="2433694"/>
                <a:ext cx="609600" cy="725488"/>
                <a:chOff x="4496" y="960"/>
                <a:chExt cx="384" cy="457"/>
              </a:xfrm>
            </p:grpSpPr>
            <p:sp>
              <p:nvSpPr>
                <p:cNvPr id="95" name="Rectangle 26"/>
                <p:cNvSpPr>
                  <a:spLocks noChangeArrowheads="1"/>
                </p:cNvSpPr>
                <p:nvPr/>
              </p:nvSpPr>
              <p:spPr bwMode="auto">
                <a:xfrm>
                  <a:off x="4496"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6" name="Text Box 20"/>
                <p:cNvSpPr txBox="1">
                  <a:spLocks noChangeArrowheads="1"/>
                </p:cNvSpPr>
                <p:nvPr/>
              </p:nvSpPr>
              <p:spPr bwMode="auto">
                <a:xfrm>
                  <a:off x="4525" y="963"/>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T1</a:t>
                  </a:r>
                  <a:endParaRPr lang="en-US" sz="2400" dirty="0">
                    <a:effectLst/>
                    <a:latin typeface="Arial" charset="0"/>
                  </a:endParaRPr>
                </a:p>
                <a:p>
                  <a:pPr algn="ctr">
                    <a:spcBef>
                      <a:spcPct val="10000"/>
                    </a:spcBef>
                  </a:pPr>
                  <a:r>
                    <a:rPr lang="en-US" sz="2400" dirty="0">
                      <a:effectLst/>
                      <a:latin typeface="Arial" charset="0"/>
                      <a:sym typeface="Symbol" pitchFamily="18" charset="2"/>
                    </a:rPr>
                    <a:t>X</a:t>
                  </a:r>
                </a:p>
              </p:txBody>
            </p:sp>
          </p:grpSp>
          <p:grpSp>
            <p:nvGrpSpPr>
              <p:cNvPr id="97" name="Group 61"/>
              <p:cNvGrpSpPr>
                <a:grpSpLocks/>
              </p:cNvGrpSpPr>
              <p:nvPr/>
            </p:nvGrpSpPr>
            <p:grpSpPr bwMode="auto">
              <a:xfrm>
                <a:off x="4980571" y="5557897"/>
                <a:ext cx="609600" cy="725488"/>
                <a:chOff x="4504" y="3531"/>
                <a:chExt cx="384" cy="457"/>
              </a:xfrm>
            </p:grpSpPr>
            <p:sp>
              <p:nvSpPr>
                <p:cNvPr id="98" name="Rectangle 45"/>
                <p:cNvSpPr>
                  <a:spLocks noChangeArrowheads="1"/>
                </p:cNvSpPr>
                <p:nvPr/>
              </p:nvSpPr>
              <p:spPr bwMode="auto">
                <a:xfrm>
                  <a:off x="4504" y="3531"/>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99" name="Text Box 21"/>
                <p:cNvSpPr txBox="1">
                  <a:spLocks noChangeArrowheads="1"/>
                </p:cNvSpPr>
                <p:nvPr/>
              </p:nvSpPr>
              <p:spPr bwMode="auto">
                <a:xfrm>
                  <a:off x="4529" y="3534"/>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T1</a:t>
                  </a:r>
                  <a:endParaRPr lang="en-US" sz="2400" dirty="0">
                    <a:effectLst/>
                    <a:latin typeface="Arial" charset="0"/>
                  </a:endParaRPr>
                </a:p>
                <a:p>
                  <a:pPr algn="ctr">
                    <a:spcBef>
                      <a:spcPct val="10000"/>
                    </a:spcBef>
                  </a:pPr>
                  <a:r>
                    <a:rPr lang="en-US" sz="2400" dirty="0">
                      <a:effectLst/>
                      <a:latin typeface="Arial" charset="0"/>
                      <a:sym typeface="Symbol" pitchFamily="18" charset="2"/>
                    </a:rPr>
                    <a:t>T</a:t>
                  </a:r>
                </a:p>
              </p:txBody>
            </p:sp>
          </p:grpSp>
          <p:sp>
            <p:nvSpPr>
              <p:cNvPr id="100" name="Text Box 88"/>
              <p:cNvSpPr txBox="1">
                <a:spLocks noChangeArrowheads="1"/>
              </p:cNvSpPr>
              <p:nvPr/>
            </p:nvSpPr>
            <p:spPr bwMode="auto">
              <a:xfrm>
                <a:off x="5043157" y="1835205"/>
                <a:ext cx="484428" cy="338554"/>
              </a:xfrm>
              <a:prstGeom prst="rect">
                <a:avLst/>
              </a:prstGeom>
              <a:noFill/>
              <a:ln w="12700">
                <a:noFill/>
                <a:miter lim="800000"/>
                <a:headEnd type="none" w="sm" len="sm"/>
                <a:tailEnd type="none" w="sm" len="sm"/>
              </a:ln>
              <a:effectLst/>
            </p:spPr>
            <p:txBody>
              <a:bodyPr wrap="none">
                <a:spAutoFit/>
              </a:bodyPr>
              <a:lstStyle/>
              <a:p>
                <a:r>
                  <a:rPr lang="en-US" sz="2000" dirty="0" smtClean="0">
                    <a:effectLst/>
                    <a:latin typeface="Arial" charset="0"/>
                  </a:rPr>
                  <a:t>T1</a:t>
                </a:r>
                <a:endParaRPr lang="en-US" sz="2000" dirty="0">
                  <a:effectLst/>
                  <a:latin typeface="Arial" charset="0"/>
                </a:endParaRPr>
              </a:p>
            </p:txBody>
          </p:sp>
        </p:grpSp>
        <p:grpSp>
          <p:nvGrpSpPr>
            <p:cNvPr id="2" name="Group 1"/>
            <p:cNvGrpSpPr/>
            <p:nvPr/>
          </p:nvGrpSpPr>
          <p:grpSpPr>
            <a:xfrm>
              <a:off x="6334195" y="1828909"/>
              <a:ext cx="609600" cy="4448180"/>
              <a:chOff x="5798763" y="1828909"/>
              <a:chExt cx="609600" cy="4448180"/>
            </a:xfrm>
          </p:grpSpPr>
          <p:grpSp>
            <p:nvGrpSpPr>
              <p:cNvPr id="101" name="Group 55"/>
              <p:cNvGrpSpPr>
                <a:grpSpLocks/>
              </p:cNvGrpSpPr>
              <p:nvPr/>
            </p:nvGrpSpPr>
            <p:grpSpPr bwMode="auto">
              <a:xfrm>
                <a:off x="5798763" y="3464036"/>
                <a:ext cx="609600" cy="725488"/>
                <a:chOff x="4496" y="1968"/>
                <a:chExt cx="384" cy="457"/>
              </a:xfrm>
            </p:grpSpPr>
            <p:sp>
              <p:nvSpPr>
                <p:cNvPr id="102" name="Rectangle 43"/>
                <p:cNvSpPr>
                  <a:spLocks noChangeArrowheads="1"/>
                </p:cNvSpPr>
                <p:nvPr/>
              </p:nvSpPr>
              <p:spPr bwMode="auto">
                <a:xfrm>
                  <a:off x="4496" y="1968"/>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3" name="Text Box 18"/>
                <p:cNvSpPr txBox="1">
                  <a:spLocks noChangeArrowheads="1"/>
                </p:cNvSpPr>
                <p:nvPr/>
              </p:nvSpPr>
              <p:spPr bwMode="auto">
                <a:xfrm>
                  <a:off x="4519" y="1971"/>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T2</a:t>
                  </a:r>
                  <a:endParaRPr lang="en-US" sz="2400" dirty="0">
                    <a:effectLst/>
                    <a:latin typeface="Arial" charset="0"/>
                  </a:endParaRPr>
                </a:p>
                <a:p>
                  <a:pPr algn="ctr">
                    <a:spcBef>
                      <a:spcPct val="10000"/>
                    </a:spcBef>
                  </a:pPr>
                  <a:r>
                    <a:rPr lang="en-US" sz="2400" dirty="0">
                      <a:effectLst/>
                      <a:latin typeface="Arial" charset="0"/>
                      <a:sym typeface="Symbol" pitchFamily="18" charset="2"/>
                    </a:rPr>
                    <a:t></a:t>
                  </a:r>
                </a:p>
              </p:txBody>
            </p:sp>
          </p:grpSp>
          <p:grpSp>
            <p:nvGrpSpPr>
              <p:cNvPr id="104" name="Group 56"/>
              <p:cNvGrpSpPr>
                <a:grpSpLocks/>
              </p:cNvGrpSpPr>
              <p:nvPr/>
            </p:nvGrpSpPr>
            <p:grpSpPr bwMode="auto">
              <a:xfrm>
                <a:off x="5798763" y="4500675"/>
                <a:ext cx="609600" cy="738188"/>
                <a:chOff x="4512" y="2744"/>
                <a:chExt cx="384" cy="465"/>
              </a:xfrm>
            </p:grpSpPr>
            <p:sp>
              <p:nvSpPr>
                <p:cNvPr id="105" name="Rectangle 44"/>
                <p:cNvSpPr>
                  <a:spLocks noChangeArrowheads="1"/>
                </p:cNvSpPr>
                <p:nvPr/>
              </p:nvSpPr>
              <p:spPr bwMode="auto">
                <a:xfrm>
                  <a:off x="4512" y="2744"/>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6" name="Text Box 19"/>
                <p:cNvSpPr txBox="1">
                  <a:spLocks noChangeArrowheads="1"/>
                </p:cNvSpPr>
                <p:nvPr/>
              </p:nvSpPr>
              <p:spPr bwMode="auto">
                <a:xfrm>
                  <a:off x="4536" y="2755"/>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T2</a:t>
                  </a:r>
                  <a:endParaRPr lang="en-US" sz="2400" dirty="0">
                    <a:effectLst/>
                    <a:latin typeface="Arial" charset="0"/>
                  </a:endParaRPr>
                </a:p>
                <a:p>
                  <a:pPr algn="ctr">
                    <a:spcBef>
                      <a:spcPct val="10000"/>
                    </a:spcBef>
                  </a:pPr>
                  <a:r>
                    <a:rPr lang="en-US" sz="2400" dirty="0">
                      <a:effectLst/>
                      <a:latin typeface="Arial" charset="0"/>
                      <a:sym typeface="Symbol" pitchFamily="18" charset="2"/>
                    </a:rPr>
                    <a:t></a:t>
                  </a:r>
                </a:p>
              </p:txBody>
            </p:sp>
          </p:grpSp>
          <p:grpSp>
            <p:nvGrpSpPr>
              <p:cNvPr id="107" name="Group 46"/>
              <p:cNvGrpSpPr>
                <a:grpSpLocks/>
              </p:cNvGrpSpPr>
              <p:nvPr/>
            </p:nvGrpSpPr>
            <p:grpSpPr bwMode="auto">
              <a:xfrm>
                <a:off x="5798763" y="2427398"/>
                <a:ext cx="609600" cy="725488"/>
                <a:chOff x="4496" y="960"/>
                <a:chExt cx="384" cy="457"/>
              </a:xfrm>
            </p:grpSpPr>
            <p:sp>
              <p:nvSpPr>
                <p:cNvPr id="108" name="Rectangle 26"/>
                <p:cNvSpPr>
                  <a:spLocks noChangeArrowheads="1"/>
                </p:cNvSpPr>
                <p:nvPr/>
              </p:nvSpPr>
              <p:spPr bwMode="auto">
                <a:xfrm>
                  <a:off x="4496" y="960"/>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09" name="Text Box 20"/>
                <p:cNvSpPr txBox="1">
                  <a:spLocks noChangeArrowheads="1"/>
                </p:cNvSpPr>
                <p:nvPr/>
              </p:nvSpPr>
              <p:spPr bwMode="auto">
                <a:xfrm>
                  <a:off x="4525" y="963"/>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T2</a:t>
                  </a:r>
                  <a:endParaRPr lang="en-US" sz="2400" dirty="0">
                    <a:effectLst/>
                    <a:latin typeface="Arial" charset="0"/>
                  </a:endParaRPr>
                </a:p>
                <a:p>
                  <a:pPr algn="ctr">
                    <a:spcBef>
                      <a:spcPct val="10000"/>
                    </a:spcBef>
                  </a:pPr>
                  <a:r>
                    <a:rPr lang="en-US" sz="2400" dirty="0">
                      <a:effectLst/>
                      <a:latin typeface="Arial" charset="0"/>
                      <a:sym typeface="Symbol" pitchFamily="18" charset="2"/>
                    </a:rPr>
                    <a:t>X</a:t>
                  </a:r>
                </a:p>
              </p:txBody>
            </p:sp>
          </p:grpSp>
          <p:grpSp>
            <p:nvGrpSpPr>
              <p:cNvPr id="110" name="Group 61"/>
              <p:cNvGrpSpPr>
                <a:grpSpLocks/>
              </p:cNvGrpSpPr>
              <p:nvPr/>
            </p:nvGrpSpPr>
            <p:grpSpPr bwMode="auto">
              <a:xfrm>
                <a:off x="5798763" y="5551601"/>
                <a:ext cx="609600" cy="725488"/>
                <a:chOff x="4504" y="3531"/>
                <a:chExt cx="384" cy="457"/>
              </a:xfrm>
            </p:grpSpPr>
            <p:sp>
              <p:nvSpPr>
                <p:cNvPr id="111" name="Rectangle 45"/>
                <p:cNvSpPr>
                  <a:spLocks noChangeArrowheads="1"/>
                </p:cNvSpPr>
                <p:nvPr/>
              </p:nvSpPr>
              <p:spPr bwMode="auto">
                <a:xfrm>
                  <a:off x="4504" y="3531"/>
                  <a:ext cx="384" cy="444"/>
                </a:xfrm>
                <a:prstGeom prst="rect">
                  <a:avLst/>
                </a:prstGeom>
                <a:solidFill>
                  <a:schemeClr val="accent1"/>
                </a:solidFill>
                <a:ln w="12700">
                  <a:solidFill>
                    <a:schemeClr val="tx1"/>
                  </a:solidFill>
                  <a:miter lim="800000"/>
                  <a:headEnd type="none" w="sm" len="sm"/>
                  <a:tailEnd type="none" w="sm" len="sm"/>
                </a:ln>
                <a:effectLst/>
              </p:spPr>
              <p:txBody>
                <a:bodyPr wrap="none" anchor="ctr"/>
                <a:lstStyle/>
                <a:p>
                  <a:endParaRPr lang="en-US">
                    <a:effectLst/>
                  </a:endParaRPr>
                </a:p>
              </p:txBody>
            </p:sp>
            <p:sp>
              <p:nvSpPr>
                <p:cNvPr id="112" name="Text Box 21"/>
                <p:cNvSpPr txBox="1">
                  <a:spLocks noChangeArrowheads="1"/>
                </p:cNvSpPr>
                <p:nvPr/>
              </p:nvSpPr>
              <p:spPr bwMode="auto">
                <a:xfrm>
                  <a:off x="4529" y="3534"/>
                  <a:ext cx="343" cy="454"/>
                </a:xfrm>
                <a:prstGeom prst="rect">
                  <a:avLst/>
                </a:prstGeom>
                <a:noFill/>
                <a:ln w="12700">
                  <a:noFill/>
                  <a:miter lim="800000"/>
                  <a:headEnd type="none" w="sm" len="sm"/>
                  <a:tailEnd type="none" w="sm" len="sm"/>
                </a:ln>
                <a:effectLst/>
              </p:spPr>
              <p:txBody>
                <a:bodyPr wrap="none">
                  <a:spAutoFit/>
                </a:bodyPr>
                <a:lstStyle/>
                <a:p>
                  <a:pPr algn="ctr">
                    <a:spcBef>
                      <a:spcPct val="10000"/>
                    </a:spcBef>
                  </a:pPr>
                  <a:r>
                    <a:rPr lang="en-US" sz="2400" dirty="0" smtClean="0">
                      <a:effectLst/>
                      <a:latin typeface="Arial" charset="0"/>
                    </a:rPr>
                    <a:t>T2</a:t>
                  </a:r>
                  <a:endParaRPr lang="en-US" sz="2400" dirty="0">
                    <a:effectLst/>
                    <a:latin typeface="Arial" charset="0"/>
                  </a:endParaRPr>
                </a:p>
                <a:p>
                  <a:pPr algn="ctr">
                    <a:spcBef>
                      <a:spcPct val="10000"/>
                    </a:spcBef>
                  </a:pPr>
                  <a:r>
                    <a:rPr lang="en-US" sz="2400" dirty="0">
                      <a:effectLst/>
                      <a:latin typeface="Arial" charset="0"/>
                      <a:sym typeface="Symbol" pitchFamily="18" charset="2"/>
                    </a:rPr>
                    <a:t>T</a:t>
                  </a:r>
                </a:p>
              </p:txBody>
            </p:sp>
          </p:grpSp>
          <p:sp>
            <p:nvSpPr>
              <p:cNvPr id="113" name="Text Box 88"/>
              <p:cNvSpPr txBox="1">
                <a:spLocks noChangeArrowheads="1"/>
              </p:cNvSpPr>
              <p:nvPr/>
            </p:nvSpPr>
            <p:spPr bwMode="auto">
              <a:xfrm>
                <a:off x="5861349" y="1828909"/>
                <a:ext cx="484428" cy="338554"/>
              </a:xfrm>
              <a:prstGeom prst="rect">
                <a:avLst/>
              </a:prstGeom>
              <a:noFill/>
              <a:ln w="12700">
                <a:noFill/>
                <a:miter lim="800000"/>
                <a:headEnd type="none" w="sm" len="sm"/>
                <a:tailEnd type="none" w="sm" len="sm"/>
              </a:ln>
              <a:effectLst/>
            </p:spPr>
            <p:txBody>
              <a:bodyPr wrap="none">
                <a:spAutoFit/>
              </a:bodyPr>
              <a:lstStyle/>
              <a:p>
                <a:r>
                  <a:rPr lang="en-US" sz="2000" dirty="0" smtClean="0">
                    <a:effectLst/>
                    <a:latin typeface="Arial" charset="0"/>
                  </a:rPr>
                  <a:t>T2</a:t>
                </a:r>
                <a:endParaRPr lang="en-US" sz="2000" dirty="0">
                  <a:effectLst/>
                  <a:latin typeface="Arial" charset="0"/>
                </a:endParaRPr>
              </a:p>
            </p:txBody>
          </p:sp>
        </p:grpSp>
        <p:sp>
          <p:nvSpPr>
            <p:cNvPr id="121" name="Line 91"/>
            <p:cNvSpPr>
              <a:spLocks noChangeShapeType="1"/>
            </p:cNvSpPr>
            <p:nvPr/>
          </p:nvSpPr>
          <p:spPr bwMode="auto">
            <a:xfrm>
              <a:off x="6133401" y="1749785"/>
              <a:ext cx="0" cy="4724400"/>
            </a:xfrm>
            <a:prstGeom prst="line">
              <a:avLst/>
            </a:prstGeom>
            <a:noFill/>
            <a:ln w="12700">
              <a:solidFill>
                <a:schemeClr val="tx1"/>
              </a:solidFill>
              <a:round/>
              <a:headEnd type="none" w="sm" len="sm"/>
              <a:tailEnd type="none" w="sm" len="sm"/>
            </a:ln>
            <a:effectLst/>
          </p:spPr>
          <p:txBody>
            <a:bodyPr/>
            <a:lstStyle/>
            <a:p>
              <a:endParaRPr lang="en-US">
                <a:effectLst/>
              </a:endParaRPr>
            </a:p>
          </p:txBody>
        </p:sp>
        <p:sp>
          <p:nvSpPr>
            <p:cNvPr id="124" name="Text Box 84"/>
            <p:cNvSpPr txBox="1">
              <a:spLocks noChangeArrowheads="1"/>
            </p:cNvSpPr>
            <p:nvPr/>
          </p:nvSpPr>
          <p:spPr bwMode="auto">
            <a:xfrm>
              <a:off x="5107171" y="1293892"/>
              <a:ext cx="2050818" cy="338554"/>
            </a:xfrm>
            <a:prstGeom prst="rect">
              <a:avLst/>
            </a:prstGeom>
            <a:noFill/>
            <a:ln w="12700">
              <a:noFill/>
              <a:miter lim="800000"/>
              <a:headEnd type="none" w="sm" len="sm"/>
              <a:tailEnd type="none" w="sm" len="sm"/>
            </a:ln>
            <a:effectLst/>
          </p:spPr>
          <p:txBody>
            <a:bodyPr wrap="none">
              <a:spAutoFit/>
            </a:bodyPr>
            <a:lstStyle/>
            <a:p>
              <a:r>
                <a:rPr lang="en-US" sz="2000" dirty="0" smtClean="0">
                  <a:effectLst/>
                  <a:latin typeface="Arial" charset="0"/>
                </a:rPr>
                <a:t>Trigger Events:</a:t>
              </a:r>
              <a:endParaRPr lang="en-US" sz="2000" dirty="0">
                <a:effectLst/>
                <a:latin typeface="Arial" charset="0"/>
              </a:endParaRPr>
            </a:p>
          </p:txBody>
        </p:sp>
      </p:grpSp>
      <p:sp>
        <p:nvSpPr>
          <p:cNvPr id="11" name="TextBox 10"/>
          <p:cNvSpPr txBox="1"/>
          <p:nvPr/>
        </p:nvSpPr>
        <p:spPr>
          <a:xfrm>
            <a:off x="302015" y="6475191"/>
            <a:ext cx="8498042" cy="313932"/>
          </a:xfrm>
          <a:prstGeom prst="rect">
            <a:avLst/>
          </a:prstGeom>
          <a:noFill/>
        </p:spPr>
        <p:txBody>
          <a:bodyPr wrap="square" rtlCol="0" anchor="ctr" anchorCtr="0">
            <a:spAutoFit/>
          </a:bodyPr>
          <a:lstStyle/>
          <a:p>
            <a:pPr algn="ctr"/>
            <a:r>
              <a:rPr lang="en-US" sz="1800" b="0" i="1" dirty="0" err="1" smtClean="0">
                <a:effectLst/>
              </a:rPr>
              <a:t>Tx</a:t>
            </a:r>
            <a:r>
              <a:rPr lang="en-US" sz="1800" b="0" i="1" dirty="0" smtClean="0">
                <a:effectLst/>
              </a:rPr>
              <a:t> Event Sources = DCAEVT1, DCAEVT2, DCBEVT1, DCBEVT2, TZ1, TZ2, TZ3, </a:t>
            </a:r>
            <a:r>
              <a:rPr lang="en-US" sz="1800" b="0" i="1" dirty="0" err="1" smtClean="0">
                <a:effectLst/>
              </a:rPr>
              <a:t>EPWMxSYNCIN</a:t>
            </a:r>
            <a:endParaRPr lang="en-US" sz="1800" b="0" i="1" dirty="0" smtClean="0">
              <a:effectLst/>
            </a:endParaRPr>
          </a:p>
        </p:txBody>
      </p:sp>
    </p:spTree>
    <p:custDataLst>
      <p:tags r:id="rId1"/>
    </p:custDataLst>
    <p:extLst>
      <p:ext uri="{BB962C8B-B14F-4D97-AF65-F5344CB8AC3E}">
        <p14:creationId xmlns:p14="http://schemas.microsoft.com/office/powerpoint/2010/main" val="418048133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10.xml><?xml version="1.0" encoding="utf-8"?>
<p:tagLst xmlns:a="http://schemas.openxmlformats.org/drawingml/2006/main" xmlns:r="http://schemas.openxmlformats.org/officeDocument/2006/relationships" xmlns:p="http://schemas.openxmlformats.org/presentationml/2006/main">
  <p:tag name="COLORSCHEMEINDEX" val="2"/>
</p:tagLst>
</file>

<file path=ppt/tags/tag11.xml><?xml version="1.0" encoding="utf-8"?>
<p:tagLst xmlns:a="http://schemas.openxmlformats.org/drawingml/2006/main" xmlns:r="http://schemas.openxmlformats.org/officeDocument/2006/relationships" xmlns:p="http://schemas.openxmlformats.org/presentationml/2006/main">
  <p:tag name="COLORSCHEMEINDEX" val="2"/>
</p:tagLst>
</file>

<file path=ppt/tags/tag12.xml><?xml version="1.0" encoding="utf-8"?>
<p:tagLst xmlns:a="http://schemas.openxmlformats.org/drawingml/2006/main" xmlns:r="http://schemas.openxmlformats.org/officeDocument/2006/relationships" xmlns:p="http://schemas.openxmlformats.org/presentationml/2006/main">
  <p:tag name="COLORSCHEMEINDEX" val="2"/>
</p:tagLst>
</file>

<file path=ppt/tags/tag13.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14.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15.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6.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7.xml><?xml version="1.0" encoding="utf-8"?>
<p:tagLst xmlns:a="http://schemas.openxmlformats.org/drawingml/2006/main" xmlns:r="http://schemas.openxmlformats.org/officeDocument/2006/relationships" xmlns:p="http://schemas.openxmlformats.org/presentationml/2006/main">
  <p:tag name="COLORSCHEMEINDEX" val="2"/>
</p:tagLst>
</file>

<file path=ppt/tags/tag18.xml><?xml version="1.0" encoding="utf-8"?>
<p:tagLst xmlns:a="http://schemas.openxmlformats.org/drawingml/2006/main" xmlns:r="http://schemas.openxmlformats.org/officeDocument/2006/relationships" xmlns:p="http://schemas.openxmlformats.org/presentationml/2006/main">
  <p:tag name="PPBACKGROUND" val="16777214"/>
  <p:tag name="PPFOREGROUND" val="0"/>
  <p:tag name="PPSHADOW" val="5987163"/>
  <p:tag name="PPTITLE" val="0"/>
  <p:tag name="PPFILL" val="16185078"/>
  <p:tag name="PPACCENT1" val="11513775"/>
  <p:tag name="PPACCENT2" val="14606046"/>
  <p:tag name="PPACCENT3" val="12829635"/>
  <p:tag name="COLORSCHEMEINDEX" val="2"/>
</p:tagLst>
</file>

<file path=ppt/tags/tag19.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2.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20.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21.xml><?xml version="1.0" encoding="utf-8"?>
<p:tagLst xmlns:a="http://schemas.openxmlformats.org/drawingml/2006/main" xmlns:r="http://schemas.openxmlformats.org/officeDocument/2006/relationships" xmlns:p="http://schemas.openxmlformats.org/presentationml/2006/main">
  <p:tag name="COLORSCHEMEINDEX" val="2"/>
</p:tagLst>
</file>

<file path=ppt/tags/tag22.xml><?xml version="1.0" encoding="utf-8"?>
<p:tagLst xmlns:a="http://schemas.openxmlformats.org/drawingml/2006/main" xmlns:r="http://schemas.openxmlformats.org/officeDocument/2006/relationships" xmlns:p="http://schemas.openxmlformats.org/presentationml/2006/main">
  <p:tag name="COLORSCHEMEINDEX" val="2"/>
</p:tagLst>
</file>

<file path=ppt/tags/tag23.xml><?xml version="1.0" encoding="utf-8"?>
<p:tagLst xmlns:a="http://schemas.openxmlformats.org/drawingml/2006/main" xmlns:r="http://schemas.openxmlformats.org/officeDocument/2006/relationships" xmlns:p="http://schemas.openxmlformats.org/presentationml/2006/main">
  <p:tag name="COLORSCHEMEINDEX" val="2"/>
</p:tagLst>
</file>

<file path=ppt/tags/tag24.xml><?xml version="1.0" encoding="utf-8"?>
<p:tagLst xmlns:a="http://schemas.openxmlformats.org/drawingml/2006/main" xmlns:r="http://schemas.openxmlformats.org/officeDocument/2006/relationships" xmlns:p="http://schemas.openxmlformats.org/presentationml/2006/main">
  <p:tag name="COLORSCHEMEINDEX" val="2"/>
</p:tagLst>
</file>

<file path=ppt/tags/tag25.xml><?xml version="1.0" encoding="utf-8"?>
<p:tagLst xmlns:a="http://schemas.openxmlformats.org/drawingml/2006/main" xmlns:r="http://schemas.openxmlformats.org/officeDocument/2006/relationships" xmlns:p="http://schemas.openxmlformats.org/presentationml/2006/main">
  <p:tag name="COLORSCHEMEINDEX" val="2"/>
</p:tagLst>
</file>

<file path=ppt/tags/tag26.xml><?xml version="1.0" encoding="utf-8"?>
<p:tagLst xmlns:a="http://schemas.openxmlformats.org/drawingml/2006/main" xmlns:r="http://schemas.openxmlformats.org/officeDocument/2006/relationships" xmlns:p="http://schemas.openxmlformats.org/presentationml/2006/main">
  <p:tag name="COLORSCHEMEINDEX" val="3"/>
</p:tagLst>
</file>

<file path=ppt/tags/tag27.xml><?xml version="1.0" encoding="utf-8"?>
<p:tagLst xmlns:a="http://schemas.openxmlformats.org/drawingml/2006/main" xmlns:r="http://schemas.openxmlformats.org/officeDocument/2006/relationships" xmlns:p="http://schemas.openxmlformats.org/presentationml/2006/main">
  <p:tag name="COLORSCHEMEINDEX" val="2"/>
</p:tagLst>
</file>

<file path=ppt/tags/tag28.xml><?xml version="1.0" encoding="utf-8"?>
<p:tagLst xmlns:a="http://schemas.openxmlformats.org/drawingml/2006/main" xmlns:r="http://schemas.openxmlformats.org/officeDocument/2006/relationships" xmlns:p="http://schemas.openxmlformats.org/presentationml/2006/main">
  <p:tag name="COLORSCHEMEINDEX" val="2"/>
</p:tagLst>
</file>

<file path=ppt/tags/tag29.xml><?xml version="1.0" encoding="utf-8"?>
<p:tagLst xmlns:a="http://schemas.openxmlformats.org/drawingml/2006/main" xmlns:r="http://schemas.openxmlformats.org/officeDocument/2006/relationships" xmlns:p="http://schemas.openxmlformats.org/presentationml/2006/main">
  <p:tag name="COLORSCHEMEINDEX" val="2"/>
</p:tagLst>
</file>

<file path=ppt/tags/tag3.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30.xml><?xml version="1.0" encoding="utf-8"?>
<p:tagLst xmlns:a="http://schemas.openxmlformats.org/drawingml/2006/main" xmlns:r="http://schemas.openxmlformats.org/officeDocument/2006/relationships" xmlns:p="http://schemas.openxmlformats.org/presentationml/2006/main">
  <p:tag name="COLORSCHEMEINDEX" val="2"/>
</p:tagLst>
</file>

<file path=ppt/tags/tag31.xml><?xml version="1.0" encoding="utf-8"?>
<p:tagLst xmlns:a="http://schemas.openxmlformats.org/drawingml/2006/main" xmlns:r="http://schemas.openxmlformats.org/officeDocument/2006/relationships" xmlns:p="http://schemas.openxmlformats.org/presentationml/2006/main">
  <p:tag name="COLORSCHEMEINDEX" val="2"/>
</p:tagLst>
</file>

<file path=ppt/tags/tag32.xml><?xml version="1.0" encoding="utf-8"?>
<p:tagLst xmlns:a="http://schemas.openxmlformats.org/drawingml/2006/main" xmlns:r="http://schemas.openxmlformats.org/officeDocument/2006/relationships" xmlns:p="http://schemas.openxmlformats.org/presentationml/2006/main">
  <p:tag name="COLORSCHEMEINDEX" val="2"/>
</p:tagLst>
</file>

<file path=ppt/tags/tag33.xml><?xml version="1.0" encoding="utf-8"?>
<p:tagLst xmlns:a="http://schemas.openxmlformats.org/drawingml/2006/main" xmlns:r="http://schemas.openxmlformats.org/officeDocument/2006/relationships" xmlns:p="http://schemas.openxmlformats.org/presentationml/2006/main">
  <p:tag name="COLORSCHEMEINDEX" val="2"/>
</p:tagLst>
</file>

<file path=ppt/tags/tag34.xml><?xml version="1.0" encoding="utf-8"?>
<p:tagLst xmlns:a="http://schemas.openxmlformats.org/drawingml/2006/main" xmlns:r="http://schemas.openxmlformats.org/officeDocument/2006/relationships" xmlns:p="http://schemas.openxmlformats.org/presentationml/2006/main">
  <p:tag name="COLORSCHEMEINDEX" val="2"/>
</p:tagLst>
</file>

<file path=ppt/tags/tag35.xml><?xml version="1.0" encoding="utf-8"?>
<p:tagLst xmlns:a="http://schemas.openxmlformats.org/drawingml/2006/main" xmlns:r="http://schemas.openxmlformats.org/officeDocument/2006/relationships" xmlns:p="http://schemas.openxmlformats.org/presentationml/2006/main">
  <p:tag name="COLORSCHEMEINDEX" val="2"/>
</p:tagLst>
</file>

<file path=ppt/tags/tag36.xml><?xml version="1.0" encoding="utf-8"?>
<p:tagLst xmlns:a="http://schemas.openxmlformats.org/drawingml/2006/main" xmlns:r="http://schemas.openxmlformats.org/officeDocument/2006/relationships" xmlns:p="http://schemas.openxmlformats.org/presentationml/2006/main">
  <p:tag name="COLORSCHEMEINDEX" val="2"/>
</p:tagLst>
</file>

<file path=ppt/tags/tag37.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38.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39.xml><?xml version="1.0" encoding="utf-8"?>
<p:tagLst xmlns:a="http://schemas.openxmlformats.org/drawingml/2006/main" xmlns:r="http://schemas.openxmlformats.org/officeDocument/2006/relationships" xmlns:p="http://schemas.openxmlformats.org/presentationml/2006/main">
  <p:tag name="COLORSCHEMEINDEX" val="2"/>
</p:tagLst>
</file>

<file path=ppt/tags/tag4.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40.xml><?xml version="1.0" encoding="utf-8"?>
<p:tagLst xmlns:a="http://schemas.openxmlformats.org/drawingml/2006/main" xmlns:r="http://schemas.openxmlformats.org/officeDocument/2006/relationships" xmlns:p="http://schemas.openxmlformats.org/presentationml/2006/main">
  <p:tag name="COLORSCHEMEINDEX" val="2"/>
</p:tagLst>
</file>

<file path=ppt/tags/tag41.xml><?xml version="1.0" encoding="utf-8"?>
<p:tagLst xmlns:a="http://schemas.openxmlformats.org/drawingml/2006/main" xmlns:r="http://schemas.openxmlformats.org/officeDocument/2006/relationships" xmlns:p="http://schemas.openxmlformats.org/presentationml/2006/main">
  <p:tag name="COLORSCHEMEINDEX" val="2"/>
</p:tagLst>
</file>

<file path=ppt/tags/tag42.xml><?xml version="1.0" encoding="utf-8"?>
<p:tagLst xmlns:a="http://schemas.openxmlformats.org/drawingml/2006/main" xmlns:r="http://schemas.openxmlformats.org/officeDocument/2006/relationships" xmlns:p="http://schemas.openxmlformats.org/presentationml/2006/main">
  <p:tag name="COLORSCHEMEINDEX" val="2"/>
</p:tagLst>
</file>

<file path=ppt/tags/tag43.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44.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45.xml><?xml version="1.0" encoding="utf-8"?>
<p:tagLst xmlns:a="http://schemas.openxmlformats.org/drawingml/2006/main" xmlns:r="http://schemas.openxmlformats.org/officeDocument/2006/relationships" xmlns:p="http://schemas.openxmlformats.org/presentationml/2006/main">
  <p:tag name="COLORSCHEMEINDEX" val="2"/>
</p:tagLst>
</file>

<file path=ppt/tags/tag46.xml><?xml version="1.0" encoding="utf-8"?>
<p:tagLst xmlns:a="http://schemas.openxmlformats.org/drawingml/2006/main" xmlns:r="http://schemas.openxmlformats.org/officeDocument/2006/relationships" xmlns:p="http://schemas.openxmlformats.org/presentationml/2006/main">
  <p:tag name="COLORSCHEMEINDEX" val="2"/>
</p:tagLst>
</file>

<file path=ppt/tags/tag47.xml><?xml version="1.0" encoding="utf-8"?>
<p:tagLst xmlns:a="http://schemas.openxmlformats.org/drawingml/2006/main" xmlns:r="http://schemas.openxmlformats.org/officeDocument/2006/relationships" xmlns:p="http://schemas.openxmlformats.org/presentationml/2006/main">
  <p:tag name="COLORSCHEMEINDEX" val="2"/>
</p:tagLst>
</file>

<file path=ppt/tags/tag48.xml><?xml version="1.0" encoding="utf-8"?>
<p:tagLst xmlns:a="http://schemas.openxmlformats.org/drawingml/2006/main" xmlns:r="http://schemas.openxmlformats.org/officeDocument/2006/relationships" xmlns:p="http://schemas.openxmlformats.org/presentationml/2006/main">
  <p:tag name="COLORSCHEMEINDEX" val="2"/>
</p:tagLst>
</file>

<file path=ppt/tags/tag49.xml><?xml version="1.0" encoding="utf-8"?>
<p:tagLst xmlns:a="http://schemas.openxmlformats.org/drawingml/2006/main" xmlns:r="http://schemas.openxmlformats.org/officeDocument/2006/relationships" xmlns:p="http://schemas.openxmlformats.org/presentationml/2006/main">
  <p:tag name="COLORSCHEMEINDEX" val="2"/>
</p:tagLst>
</file>

<file path=ppt/tags/tag5.xml><?xml version="1.0" encoding="utf-8"?>
<p:tagLst xmlns:a="http://schemas.openxmlformats.org/drawingml/2006/main" xmlns:r="http://schemas.openxmlformats.org/officeDocument/2006/relationships" xmlns:p="http://schemas.openxmlformats.org/presentationml/2006/main">
  <p:tag name="COLORSCHEMEINDEX" val="3"/>
</p:tagLst>
</file>

<file path=ppt/tags/tag50.xml><?xml version="1.0" encoding="utf-8"?>
<p:tagLst xmlns:a="http://schemas.openxmlformats.org/drawingml/2006/main" xmlns:r="http://schemas.openxmlformats.org/officeDocument/2006/relationships" xmlns:p="http://schemas.openxmlformats.org/presentationml/2006/main">
  <p:tag name="COLORSCHEMEINDEX" val="2"/>
</p:tagLst>
</file>

<file path=ppt/tags/tag51.xml><?xml version="1.0" encoding="utf-8"?>
<p:tagLst xmlns:a="http://schemas.openxmlformats.org/drawingml/2006/main" xmlns:r="http://schemas.openxmlformats.org/officeDocument/2006/relationships" xmlns:p="http://schemas.openxmlformats.org/presentationml/2006/main">
  <p:tag name="COLORSCHEMEINDEX" val="2"/>
</p:tagLst>
</file>

<file path=ppt/tags/tag52.xml><?xml version="1.0" encoding="utf-8"?>
<p:tagLst xmlns:a="http://schemas.openxmlformats.org/drawingml/2006/main" xmlns:r="http://schemas.openxmlformats.org/officeDocument/2006/relationships" xmlns:p="http://schemas.openxmlformats.org/presentationml/2006/main">
  <p:tag name="COLORSCHEMEINDEX" val="2"/>
</p:tagLst>
</file>

<file path=ppt/tags/tag53.xml><?xml version="1.0" encoding="utf-8"?>
<p:tagLst xmlns:a="http://schemas.openxmlformats.org/drawingml/2006/main" xmlns:r="http://schemas.openxmlformats.org/officeDocument/2006/relationships" xmlns:p="http://schemas.openxmlformats.org/presentationml/2006/main">
  <p:tag name="COLORSCHEMEINDEX" val="2"/>
</p:tagLst>
</file>

<file path=ppt/tags/tag54.xml><?xml version="1.0" encoding="utf-8"?>
<p:tagLst xmlns:a="http://schemas.openxmlformats.org/drawingml/2006/main" xmlns:r="http://schemas.openxmlformats.org/officeDocument/2006/relationships" xmlns:p="http://schemas.openxmlformats.org/presentationml/2006/main">
  <p:tag name="COLORSCHEMEINDEX" val="2"/>
</p:tagLst>
</file>

<file path=ppt/tags/tag55.xml><?xml version="1.0" encoding="utf-8"?>
<p:tagLst xmlns:a="http://schemas.openxmlformats.org/drawingml/2006/main" xmlns:r="http://schemas.openxmlformats.org/officeDocument/2006/relationships" xmlns:p="http://schemas.openxmlformats.org/presentationml/2006/main">
  <p:tag name="COLORSCHEMEINDEX" val="2"/>
</p:tagLst>
</file>

<file path=ppt/tags/tag56.xml><?xml version="1.0" encoding="utf-8"?>
<p:tagLst xmlns:a="http://schemas.openxmlformats.org/drawingml/2006/main" xmlns:r="http://schemas.openxmlformats.org/officeDocument/2006/relationships" xmlns:p="http://schemas.openxmlformats.org/presentationml/2006/main">
  <p:tag name="COLORSCHEMEINDEX" val="2"/>
</p:tagLst>
</file>

<file path=ppt/tags/tag57.xml><?xml version="1.0" encoding="utf-8"?>
<p:tagLst xmlns:a="http://schemas.openxmlformats.org/drawingml/2006/main" xmlns:r="http://schemas.openxmlformats.org/officeDocument/2006/relationships" xmlns:p="http://schemas.openxmlformats.org/presentationml/2006/main">
  <p:tag name="COLORSCHEMEINDEX" val="2"/>
</p:tagLst>
</file>

<file path=ppt/tags/tag58.xml><?xml version="1.0" encoding="utf-8"?>
<p:tagLst xmlns:a="http://schemas.openxmlformats.org/drawingml/2006/main" xmlns:r="http://schemas.openxmlformats.org/officeDocument/2006/relationships" xmlns:p="http://schemas.openxmlformats.org/presentationml/2006/main">
  <p:tag name="COLORSCHEMEINDEX" val="2"/>
</p:tagLst>
</file>

<file path=ppt/tags/tag59.xml><?xml version="1.0" encoding="utf-8"?>
<p:tagLst xmlns:a="http://schemas.openxmlformats.org/drawingml/2006/main" xmlns:r="http://schemas.openxmlformats.org/officeDocument/2006/relationships" xmlns:p="http://schemas.openxmlformats.org/presentationml/2006/main">
  <p:tag name="COLORSCHEMEINDEX" val="2"/>
</p:tagLst>
</file>

<file path=ppt/tags/tag6.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60.xml><?xml version="1.0" encoding="utf-8"?>
<p:tagLst xmlns:a="http://schemas.openxmlformats.org/drawingml/2006/main" xmlns:r="http://schemas.openxmlformats.org/officeDocument/2006/relationships" xmlns:p="http://schemas.openxmlformats.org/presentationml/2006/main">
  <p:tag name="COLORSCHEMEINDEX" val="2"/>
</p:tagLst>
</file>

<file path=ppt/tags/tag61.xml><?xml version="1.0" encoding="utf-8"?>
<p:tagLst xmlns:a="http://schemas.openxmlformats.org/drawingml/2006/main" xmlns:r="http://schemas.openxmlformats.org/officeDocument/2006/relationships" xmlns:p="http://schemas.openxmlformats.org/presentationml/2006/main">
  <p:tag name="COLORSCHEMEINDEX" val="2"/>
</p:tagLst>
</file>

<file path=ppt/tags/tag62.xml><?xml version="1.0" encoding="utf-8"?>
<p:tagLst xmlns:a="http://schemas.openxmlformats.org/drawingml/2006/main" xmlns:r="http://schemas.openxmlformats.org/officeDocument/2006/relationships" xmlns:p="http://schemas.openxmlformats.org/presentationml/2006/main">
  <p:tag name="COLORSCHEMEINDEX" val="2"/>
</p:tagLst>
</file>

<file path=ppt/tags/tag63.xml><?xml version="1.0" encoding="utf-8"?>
<p:tagLst xmlns:a="http://schemas.openxmlformats.org/drawingml/2006/main" xmlns:r="http://schemas.openxmlformats.org/officeDocument/2006/relationships" xmlns:p="http://schemas.openxmlformats.org/presentationml/2006/main">
  <p:tag name="COLORSCHEMEINDEX" val="2"/>
</p:tagLst>
</file>

<file path=ppt/tags/tag64.xml><?xml version="1.0" encoding="utf-8"?>
<p:tagLst xmlns:a="http://schemas.openxmlformats.org/drawingml/2006/main" xmlns:r="http://schemas.openxmlformats.org/officeDocument/2006/relationships" xmlns:p="http://schemas.openxmlformats.org/presentationml/2006/main">
  <p:tag name="COLORSCHEMEINDEX" val="2"/>
</p:tagLst>
</file>

<file path=ppt/tags/tag65.xml><?xml version="1.0" encoding="utf-8"?>
<p:tagLst xmlns:a="http://schemas.openxmlformats.org/drawingml/2006/main" xmlns:r="http://schemas.openxmlformats.org/officeDocument/2006/relationships" xmlns:p="http://schemas.openxmlformats.org/presentationml/2006/main">
  <p:tag name="COLORSCHEMEINDEX" val="2"/>
</p:tagLst>
</file>

<file path=ppt/tags/tag66.xml><?xml version="1.0" encoding="utf-8"?>
<p:tagLst xmlns:a="http://schemas.openxmlformats.org/drawingml/2006/main" xmlns:r="http://schemas.openxmlformats.org/officeDocument/2006/relationships" xmlns:p="http://schemas.openxmlformats.org/presentationml/2006/main">
  <p:tag name="COLORSCHEMEINDEX" val="2"/>
</p:tagLst>
</file>

<file path=ppt/tags/tag67.xml><?xml version="1.0" encoding="utf-8"?>
<p:tagLst xmlns:a="http://schemas.openxmlformats.org/drawingml/2006/main" xmlns:r="http://schemas.openxmlformats.org/officeDocument/2006/relationships" xmlns:p="http://schemas.openxmlformats.org/presentationml/2006/main">
  <p:tag name="COLORSCHEMEINDEX" val="2"/>
</p:tagLst>
</file>

<file path=ppt/tags/tag68.xml><?xml version="1.0" encoding="utf-8"?>
<p:tagLst xmlns:a="http://schemas.openxmlformats.org/drawingml/2006/main" xmlns:r="http://schemas.openxmlformats.org/officeDocument/2006/relationships" xmlns:p="http://schemas.openxmlformats.org/presentationml/2006/main">
  <p:tag name="COLORSCHEMEINDEX" val="2"/>
</p:tagLst>
</file>

<file path=ppt/tags/tag69.xml><?xml version="1.0" encoding="utf-8"?>
<p:tagLst xmlns:a="http://schemas.openxmlformats.org/drawingml/2006/main" xmlns:r="http://schemas.openxmlformats.org/officeDocument/2006/relationships" xmlns:p="http://schemas.openxmlformats.org/presentationml/2006/main">
  <p:tag name="COLORSCHEMEINDEX" val="2"/>
</p:tagLst>
</file>

<file path=ppt/tags/tag7.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70.xml><?xml version="1.0" encoding="utf-8"?>
<p:tagLst xmlns:a="http://schemas.openxmlformats.org/drawingml/2006/main" xmlns:r="http://schemas.openxmlformats.org/officeDocument/2006/relationships" xmlns:p="http://schemas.openxmlformats.org/presentationml/2006/main">
  <p:tag name="COLORSCHEMEINDEX" val="2"/>
</p:tagLst>
</file>

<file path=ppt/tags/tag71.xml><?xml version="1.0" encoding="utf-8"?>
<p:tagLst xmlns:a="http://schemas.openxmlformats.org/drawingml/2006/main" xmlns:r="http://schemas.openxmlformats.org/officeDocument/2006/relationships" xmlns:p="http://schemas.openxmlformats.org/presentationml/2006/main">
  <p:tag name="COLORSCHEMEINDEX" val="2"/>
</p:tagLst>
</file>

<file path=ppt/tags/tag72.xml><?xml version="1.0" encoding="utf-8"?>
<p:tagLst xmlns:a="http://schemas.openxmlformats.org/drawingml/2006/main" xmlns:r="http://schemas.openxmlformats.org/officeDocument/2006/relationships" xmlns:p="http://schemas.openxmlformats.org/presentationml/2006/main">
  <p:tag name="COLORSCHEMEINDEX" val="2"/>
</p:tagLst>
</file>

<file path=ppt/tags/tag73.xml><?xml version="1.0" encoding="utf-8"?>
<p:tagLst xmlns:a="http://schemas.openxmlformats.org/drawingml/2006/main" xmlns:r="http://schemas.openxmlformats.org/officeDocument/2006/relationships" xmlns:p="http://schemas.openxmlformats.org/presentationml/2006/main">
  <p:tag name="COLORSCHEMEINDEX" val="2"/>
</p:tagLst>
</file>

<file path=ppt/tags/tag74.xml><?xml version="1.0" encoding="utf-8"?>
<p:tagLst xmlns:a="http://schemas.openxmlformats.org/drawingml/2006/main" xmlns:r="http://schemas.openxmlformats.org/officeDocument/2006/relationships" xmlns:p="http://schemas.openxmlformats.org/presentationml/2006/main">
  <p:tag name="COLORSCHEMEINDEX" val="2"/>
</p:tagLst>
</file>

<file path=ppt/tags/tag75.xml><?xml version="1.0" encoding="utf-8"?>
<p:tagLst xmlns:a="http://schemas.openxmlformats.org/drawingml/2006/main" xmlns:r="http://schemas.openxmlformats.org/officeDocument/2006/relationships" xmlns:p="http://schemas.openxmlformats.org/presentationml/2006/main">
  <p:tag name="COLORSCHEMEINDEX" val="2"/>
</p:tagLst>
</file>

<file path=ppt/tags/tag76.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77.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78.xml><?xml version="1.0" encoding="utf-8"?>
<p:tagLst xmlns:a="http://schemas.openxmlformats.org/drawingml/2006/main" xmlns:r="http://schemas.openxmlformats.org/officeDocument/2006/relationships" xmlns:p="http://schemas.openxmlformats.org/presentationml/2006/main">
  <p:tag name="COLORSCHEMEINDEX" val="2"/>
</p:tagLst>
</file>

<file path=ppt/tags/tag79.xml><?xml version="1.0" encoding="utf-8"?>
<p:tagLst xmlns:a="http://schemas.openxmlformats.org/drawingml/2006/main" xmlns:r="http://schemas.openxmlformats.org/officeDocument/2006/relationships" xmlns:p="http://schemas.openxmlformats.org/presentationml/2006/main">
  <p:tag name="MILESTONETEMPLATEMODE" val="Indented_Single"/>
  <p:tag name="MILESTONETEMPLATEVERSION" val="2.7"/>
</p:tagLst>
</file>

<file path=ppt/tags/tag8.xml><?xml version="1.0" encoding="utf-8"?>
<p:tagLst xmlns:a="http://schemas.openxmlformats.org/drawingml/2006/main" xmlns:r="http://schemas.openxmlformats.org/officeDocument/2006/relationships" xmlns:p="http://schemas.openxmlformats.org/presentationml/2006/main">
  <p:tag name="COLORSCHEMEINDEX" val="2"/>
</p:tagLst>
</file>

<file path=ppt/tags/tag80.xml><?xml version="1.0" encoding="utf-8"?>
<p:tagLst xmlns:a="http://schemas.openxmlformats.org/drawingml/2006/main" xmlns:r="http://schemas.openxmlformats.org/officeDocument/2006/relationships" xmlns:p="http://schemas.openxmlformats.org/presentationml/2006/main">
  <p:tag name="MILELISTITEM" val="Level_1_Normal"/>
</p:tagLst>
</file>

<file path=ppt/tags/tag81.xml><?xml version="1.0" encoding="utf-8"?>
<p:tagLst xmlns:a="http://schemas.openxmlformats.org/drawingml/2006/main" xmlns:r="http://schemas.openxmlformats.org/officeDocument/2006/relationships" xmlns:p="http://schemas.openxmlformats.org/presentationml/2006/main">
  <p:tag name="COLORSCHEMEINDEX" val="3"/>
</p:tagLst>
</file>

<file path=ppt/tags/tag82.xml><?xml version="1.0" encoding="utf-8"?>
<p:tagLst xmlns:a="http://schemas.openxmlformats.org/drawingml/2006/main" xmlns:r="http://schemas.openxmlformats.org/officeDocument/2006/relationships" xmlns:p="http://schemas.openxmlformats.org/presentationml/2006/main">
  <p:tag name="COLORSCHEMEINDEX" val="3"/>
</p:tagLst>
</file>

<file path=ppt/tags/tag83.xml><?xml version="1.0" encoding="utf-8"?>
<p:tagLst xmlns:a="http://schemas.openxmlformats.org/drawingml/2006/main" xmlns:r="http://schemas.openxmlformats.org/officeDocument/2006/relationships" xmlns:p="http://schemas.openxmlformats.org/presentationml/2006/main">
  <p:tag name="COLORSCHEMEINDEX" val="3"/>
</p:tagLst>
</file>

<file path=ppt/tags/tag84.xml><?xml version="1.0" encoding="utf-8"?>
<p:tagLst xmlns:a="http://schemas.openxmlformats.org/drawingml/2006/main" xmlns:r="http://schemas.openxmlformats.org/officeDocument/2006/relationships" xmlns:p="http://schemas.openxmlformats.org/presentationml/2006/main">
  <p:tag name="COLORSCHEMEINDEX" val="3"/>
</p:tagLst>
</file>

<file path=ppt/tags/tag85.xml><?xml version="1.0" encoding="utf-8"?>
<p:tagLst xmlns:a="http://schemas.openxmlformats.org/drawingml/2006/main" xmlns:r="http://schemas.openxmlformats.org/officeDocument/2006/relationships" xmlns:p="http://schemas.openxmlformats.org/presentationml/2006/main">
  <p:tag name="COLORSCHEMEINDEX" val="3"/>
</p:tagLst>
</file>

<file path=ppt/tags/tag86.xml><?xml version="1.0" encoding="utf-8"?>
<p:tagLst xmlns:a="http://schemas.openxmlformats.org/drawingml/2006/main" xmlns:r="http://schemas.openxmlformats.org/officeDocument/2006/relationships" xmlns:p="http://schemas.openxmlformats.org/presentationml/2006/main">
  <p:tag name="COLORSCHEMEINDEX" val="3"/>
</p:tagLst>
</file>

<file path=ppt/tags/tag87.xml><?xml version="1.0" encoding="utf-8"?>
<p:tagLst xmlns:a="http://schemas.openxmlformats.org/drawingml/2006/main" xmlns:r="http://schemas.openxmlformats.org/officeDocument/2006/relationships" xmlns:p="http://schemas.openxmlformats.org/presentationml/2006/main">
  <p:tag name="COLORSCHEMEINDEX" val="3"/>
</p:tagLst>
</file>

<file path=ppt/tags/tag88.xml><?xml version="1.0" encoding="utf-8"?>
<p:tagLst xmlns:a="http://schemas.openxmlformats.org/drawingml/2006/main" xmlns:r="http://schemas.openxmlformats.org/officeDocument/2006/relationships" xmlns:p="http://schemas.openxmlformats.org/presentationml/2006/main">
  <p:tag name="COLORSCHEMEINDEX" val="3"/>
</p:tagLst>
</file>

<file path=ppt/tags/tag9.xml><?xml version="1.0" encoding="utf-8"?>
<p:tagLst xmlns:a="http://schemas.openxmlformats.org/drawingml/2006/main" xmlns:r="http://schemas.openxmlformats.org/officeDocument/2006/relationships" xmlns:p="http://schemas.openxmlformats.org/presentationml/2006/main">
  <p:tag name="COLORSCHEMEINDEX" val="2"/>
</p:tagLst>
</file>

<file path=ppt/theme/theme1.xml><?xml version="1.0" encoding="utf-8"?>
<a:theme xmlns:a="http://schemas.openxmlformats.org/drawingml/2006/main" name="ttoOffice">
  <a:themeElements>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fontScheme name="t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sz="2800" b="1" i="0" u="none" strike="noStrike" cap="none" normalizeH="0" baseline="0" dirty="0" smtClean="0">
            <a:ln>
              <a:noFill/>
            </a:ln>
            <a:solidFill>
              <a:schemeClr val="dk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80000"/>
          </a:lnSpc>
          <a:spcBef>
            <a:spcPct val="50000"/>
          </a:spcBef>
          <a:spcAft>
            <a:spcPct val="0"/>
          </a:spcAft>
          <a:buClrTx/>
          <a:buSzTx/>
          <a:buFontTx/>
          <a:buNone/>
          <a:tabLst/>
          <a:defRPr kumimoji="0" lang="en-US" sz="2800" b="1" i="0" u="none" strike="noStrike" cap="none" normalizeH="0" baseline="0" smtClean="0">
            <a:ln>
              <a:noFill/>
            </a:ln>
            <a:solidFill>
              <a:schemeClr val="tx1"/>
            </a:solidFill>
            <a:effectLst>
              <a:outerShdw blurRad="38100" dist="38100" dir="2700000" algn="tl">
                <a:srgbClr val="000000">
                  <a:alpha val="43137"/>
                </a:srgbClr>
              </a:outerShdw>
            </a:effectLst>
            <a:latin typeface="Arial Narrow" pitchFamily="34" charset="0"/>
          </a:defRPr>
        </a:defPPr>
      </a:lstStyle>
    </a:lnDef>
    <a:txDef>
      <a:spPr>
        <a:noFill/>
      </a:spPr>
      <a:bodyPr wrap="square" rtlCol="0" anchor="ctr" anchorCtr="0">
        <a:spAutoFit/>
      </a:bodyPr>
      <a:lstStyle>
        <a:defPPr>
          <a:defRPr dirty="0" smtClean="0">
            <a:solidFill>
              <a:schemeClr val="dk1"/>
            </a:solidFill>
            <a:effectLst/>
          </a:defRPr>
        </a:defPPr>
      </a:lstStyle>
    </a:txDef>
  </a:objectDefaults>
  <a:extraClrSchemeLst>
    <a:extraClrScheme>
      <a:clrScheme name="TTO standard">
        <a:dk1>
          <a:srgbClr val="000000"/>
        </a:dk1>
        <a:lt1>
          <a:srgbClr val="FFFFFF"/>
        </a:lt1>
        <a:dk2>
          <a:srgbClr val="FF0000"/>
        </a:dk2>
        <a:lt2>
          <a:srgbClr val="FFFFFF"/>
        </a:lt2>
        <a:accent1>
          <a:srgbClr val="F9F9F9"/>
        </a:accent1>
        <a:accent2>
          <a:srgbClr val="DEDEDE"/>
        </a:accent2>
        <a:accent3>
          <a:srgbClr val="C7C7C7"/>
        </a:accent3>
        <a:accent4>
          <a:srgbClr val="6699FF"/>
        </a:accent4>
        <a:accent5>
          <a:srgbClr val="FF0000"/>
        </a:accent5>
        <a:accent6>
          <a:srgbClr val="FFFFFF"/>
        </a:accent6>
        <a:hlink>
          <a:srgbClr val="C7C7C7"/>
        </a:hlink>
        <a:folHlink>
          <a:srgbClr val="6699FF"/>
        </a:folHlink>
      </a:clrScheme>
      <a:clrMap bg1="lt1" tx1="dk1" bg2="lt2" tx2="dk2" accent1="accent1" accent2="accent2" accent3="accent3" accent4="accent4" accent5="accent5" accent6="accent6" hlink="hlink" folHlink="folHlink"/>
    </a:extraClrScheme>
    <a:extraClrScheme>
      <a:clrScheme name="TI standard">
        <a:dk1>
          <a:srgbClr val="000000"/>
        </a:dk1>
        <a:lt1>
          <a:srgbClr val="FFFFFF"/>
        </a:lt1>
        <a:dk2>
          <a:srgbClr val="DE0000"/>
        </a:dk2>
        <a:lt2>
          <a:srgbClr val="808080"/>
        </a:lt2>
        <a:accent1>
          <a:srgbClr val="DE0000"/>
        </a:accent1>
        <a:accent2>
          <a:srgbClr val="AEAEAE"/>
        </a:accent2>
        <a:accent3>
          <a:srgbClr val="117788"/>
        </a:accent3>
        <a:accent4>
          <a:srgbClr val="404040"/>
        </a:accent4>
        <a:accent5>
          <a:srgbClr val="7F7F7F"/>
        </a:accent5>
        <a:accent6>
          <a:srgbClr val="32B4CE"/>
        </a:accent6>
        <a:hlink>
          <a:srgbClr val="DE0000"/>
        </a:hlink>
        <a:folHlink>
          <a:srgbClr val="AAAAAA"/>
        </a:folHlink>
      </a:clrScheme>
      <a:clrMap bg1="lt1" tx1="dk1" bg2="lt2" tx2="dk2" accent1="accent1" accent2="accent2" accent3="accent3" accent4="accent4" accent5="accent5" accent6="accent6" hlink="hlink" folHlink="folHlink"/>
    </a:extraClrScheme>
    <a:extraClrScheme>
      <a:clrScheme name="tto 1">
        <a:dk1>
          <a:srgbClr val="000000"/>
        </a:dk1>
        <a:lt1>
          <a:srgbClr val="FEFFFF"/>
        </a:lt1>
        <a:dk2>
          <a:srgbClr val="000000"/>
        </a:dk2>
        <a:lt2>
          <a:srgbClr val="FEFFFF"/>
        </a:lt2>
        <a:accent1>
          <a:srgbClr val="F6F6F6"/>
        </a:accent1>
        <a:accent2>
          <a:srgbClr val="AFAFAF"/>
        </a:accent2>
        <a:accent3>
          <a:srgbClr val="DEDEDE"/>
        </a:accent3>
        <a:accent4>
          <a:srgbClr val="C3C3C3"/>
        </a:accent4>
        <a:accent5>
          <a:srgbClr val="FAFAFA"/>
        </a:accent5>
        <a:accent6>
          <a:srgbClr val="9E9E9E"/>
        </a:accent6>
        <a:hlink>
          <a:srgbClr val="DEDEDE"/>
        </a:hlink>
        <a:folHlink>
          <a:srgbClr val="C3C3C3"/>
        </a:folHlink>
      </a:clrScheme>
      <a:clrMap bg1="lt1" tx1="dk1" bg2="lt2" tx2="dk2" accent1="accent1" accent2="accent2" accent3="accent3" accent4="accent4" accent5="accent5" accent6="accent6" hlink="hlink" folHlink="folHlink"/>
    </a:extraClrScheme>
    <a:extraClrScheme>
      <a:clrScheme name="tto 2">
        <a:dk1>
          <a:srgbClr val="2181B7"/>
        </a:dk1>
        <a:lt1>
          <a:srgbClr val="FFFFFF"/>
        </a:lt1>
        <a:dk2>
          <a:srgbClr val="2181B7"/>
        </a:dk2>
        <a:lt2>
          <a:srgbClr val="FFFF99"/>
        </a:lt2>
        <a:accent1>
          <a:srgbClr val="003399"/>
        </a:accent1>
        <a:accent2>
          <a:srgbClr val="01B0FF"/>
        </a:accent2>
        <a:accent3>
          <a:srgbClr val="6666FF"/>
        </a:accent3>
        <a:accent4>
          <a:srgbClr val="1C6D9A"/>
        </a:accent4>
        <a:accent5>
          <a:srgbClr val="474B72"/>
        </a:accent5>
        <a:accent6>
          <a:srgbClr val="7030A0"/>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tto 3">
        <a:dk1>
          <a:srgbClr val="042AA4"/>
        </a:dk1>
        <a:lt1>
          <a:srgbClr val="FFFFFF"/>
        </a:lt1>
        <a:dk2>
          <a:srgbClr val="042AA4"/>
        </a:dk2>
        <a:lt2>
          <a:srgbClr val="FE9B03"/>
        </a:lt2>
        <a:accent1>
          <a:srgbClr val="000F40"/>
        </a:accent1>
        <a:accent2>
          <a:srgbClr val="603900"/>
        </a:accent2>
        <a:accent3>
          <a:srgbClr val="005C00"/>
        </a:accent3>
        <a:accent4>
          <a:srgbClr val="0249FC"/>
        </a:accent4>
        <a:accent5>
          <a:srgbClr val="7030A0"/>
        </a:accent5>
        <a:accent6>
          <a:srgbClr val="000000"/>
        </a:accent6>
        <a:hlink>
          <a:srgbClr val="005C00"/>
        </a:hlink>
        <a:folHlink>
          <a:srgbClr val="0249FC"/>
        </a:folHlink>
      </a:clrScheme>
      <a:clrMap bg1="dk2" tx1="lt1" bg2="dk1" tx2="lt2" accent1="accent1" accent2="accent2" accent3="accent3" accent4="accent4" accent5="accent5" accent6="accent6" hlink="hlink" folHlink="folHlink"/>
    </a:extraClrScheme>
    <a:extraClrScheme>
      <a:clrScheme name="tto 4">
        <a:dk1>
          <a:srgbClr val="000000"/>
        </a:dk1>
        <a:lt1>
          <a:srgbClr val="FFFFFF"/>
        </a:lt1>
        <a:dk2>
          <a:srgbClr val="4282E0"/>
        </a:dk2>
        <a:lt2>
          <a:srgbClr val="FFFFFF"/>
        </a:lt2>
        <a:accent1>
          <a:srgbClr val="C0F6F5"/>
        </a:accent1>
        <a:accent2>
          <a:srgbClr val="FAFEDA"/>
        </a:accent2>
        <a:accent3>
          <a:srgbClr val="FFCCFF"/>
        </a:accent3>
        <a:accent4>
          <a:srgbClr val="B4FCB2"/>
        </a:accent4>
        <a:accent5>
          <a:srgbClr val="FFFF99"/>
        </a:accent5>
        <a:accent6>
          <a:srgbClr val="5DD3FF"/>
        </a:accent6>
        <a:hlink>
          <a:srgbClr val="FFCCFF"/>
        </a:hlink>
        <a:folHlink>
          <a:srgbClr val="B4FCB2"/>
        </a:folHlink>
      </a:clrScheme>
      <a:clrMap bg1="lt1" tx1="dk1" bg2="lt2" tx2="dk2" accent1="accent1" accent2="accent2" accent3="accent3" accent4="accent4" accent5="accent5" accent6="accent6" hlink="hlink" folHlink="folHlink"/>
    </a:extraClrScheme>
    <a:extraClrScheme>
      <a:clrScheme name="tto 5">
        <a:dk1>
          <a:srgbClr val="000000"/>
        </a:dk1>
        <a:lt1>
          <a:srgbClr val="FFFFFF"/>
        </a:lt1>
        <a:dk2>
          <a:srgbClr val="0066FF"/>
        </a:dk2>
        <a:lt2>
          <a:srgbClr val="FFFFFF"/>
        </a:lt2>
        <a:accent1>
          <a:srgbClr val="FFFFCC"/>
        </a:accent1>
        <a:accent2>
          <a:srgbClr val="B5E0E3"/>
        </a:accent2>
        <a:accent3>
          <a:srgbClr val="E5D093"/>
        </a:accent3>
        <a:accent4>
          <a:srgbClr val="CCB374"/>
        </a:accent4>
        <a:accent5>
          <a:srgbClr val="C7A2E3"/>
        </a:accent5>
        <a:accent6>
          <a:srgbClr val="5DD3FF"/>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tto 6">
        <a:dk1>
          <a:srgbClr val="000000"/>
        </a:dk1>
        <a:lt1>
          <a:srgbClr val="FFFFFF"/>
        </a:lt1>
        <a:dk2>
          <a:srgbClr val="FF0000"/>
        </a:dk2>
        <a:lt2>
          <a:srgbClr val="FFFFFF"/>
        </a:lt2>
        <a:accent1>
          <a:srgbClr val="FFFF66"/>
        </a:accent1>
        <a:accent2>
          <a:srgbClr val="99FF66"/>
        </a:accent2>
        <a:accent3>
          <a:srgbClr val="99FFCC"/>
        </a:accent3>
        <a:accent4>
          <a:srgbClr val="FF99FF"/>
        </a:accent4>
        <a:accent5>
          <a:srgbClr val="93E2FF"/>
        </a:accent5>
        <a:accent6>
          <a:srgbClr val="FFE599"/>
        </a:accent6>
        <a:hlink>
          <a:srgbClr val="99FFCC"/>
        </a:hlink>
        <a:folHlink>
          <a:srgbClr val="FF99FF"/>
        </a:folHlink>
      </a:clrScheme>
      <a:clrMap bg1="lt1" tx1="dk1" bg2="lt2" tx2="dk2" accent1="accent1" accent2="accent2" accent3="accent3" accent4="accent4" accent5="accent5" accent6="accent6" hlink="hlink" folHlink="folHlink"/>
    </a:extraClrScheme>
    <a:extraClrScheme>
      <a:clrScheme name="tto 7">
        <a:dk1>
          <a:srgbClr val="FEFFFF"/>
        </a:dk1>
        <a:lt1>
          <a:srgbClr val="000000"/>
        </a:lt1>
        <a:dk2>
          <a:srgbClr val="FEFFFF"/>
        </a:dk2>
        <a:lt2>
          <a:srgbClr val="000000"/>
        </a:lt2>
        <a:accent1>
          <a:srgbClr val="F6F6F6"/>
        </a:accent1>
        <a:accent2>
          <a:srgbClr val="AFAFAF"/>
        </a:accent2>
        <a:accent3>
          <a:srgbClr val="DEDEDE"/>
        </a:accent3>
        <a:accent4>
          <a:srgbClr val="C3C3C3"/>
        </a:accent4>
        <a:accent5>
          <a:srgbClr val="FAFAFA"/>
        </a:accent5>
        <a:accent6>
          <a:srgbClr val="000000"/>
        </a:accent6>
        <a:hlink>
          <a:srgbClr val="DEDEDE"/>
        </a:hlink>
        <a:folHlink>
          <a:srgbClr val="C3C3C3"/>
        </a:folHlink>
      </a:clrScheme>
      <a:clrMap bg1="dk2" tx1="lt1" bg2="dk1" tx2="lt2" accent1="accent1" accent2="accent2" accent3="accent3" accent4="accent4" accent5="accent5" accent6="accent6" hlink="hlink" folHlink="folHlink"/>
    </a:extraClrScheme>
    <a:extraClrScheme>
      <a:clrScheme name="tto 8">
        <a:dk1>
          <a:srgbClr val="FFFFFF"/>
        </a:dk1>
        <a:lt1>
          <a:srgbClr val="000000"/>
        </a:lt1>
        <a:dk2>
          <a:srgbClr val="FFFFFF"/>
        </a:dk2>
        <a:lt2>
          <a:srgbClr val="FF0000"/>
        </a:lt2>
        <a:accent1>
          <a:srgbClr val="00CCFF"/>
        </a:accent1>
        <a:accent2>
          <a:srgbClr val="CC9900"/>
        </a:accent2>
        <a:accent3>
          <a:srgbClr val="00CC66"/>
        </a:accent3>
        <a:accent4>
          <a:srgbClr val="FFFF99"/>
        </a:accent4>
        <a:accent5>
          <a:srgbClr val="FF99CC"/>
        </a:accent5>
        <a:accent6>
          <a:srgbClr val="000000"/>
        </a:accent6>
        <a:hlink>
          <a:srgbClr val="00CC66"/>
        </a:hlink>
        <a:folHlink>
          <a:srgbClr val="FFFF99"/>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ttoOffice</Template>
  <TotalTime>9948</TotalTime>
  <Pages>3</Pages>
  <Words>11589</Words>
  <Application>Microsoft Office PowerPoint</Application>
  <PresentationFormat>如螢幕大小 (4:3)</PresentationFormat>
  <Paragraphs>4601</Paragraphs>
  <Slides>150</Slides>
  <Notes>20</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150</vt:i4>
      </vt:variant>
    </vt:vector>
  </HeadingPairs>
  <TitlesOfParts>
    <vt:vector size="162" baseType="lpstr">
      <vt:lpstr>標楷體</vt:lpstr>
      <vt:lpstr>Arial</vt:lpstr>
      <vt:lpstr>Arial Narrow</vt:lpstr>
      <vt:lpstr>Courier New</vt:lpstr>
      <vt:lpstr>Helvetica</vt:lpstr>
      <vt:lpstr>Symbol</vt:lpstr>
      <vt:lpstr>Tahoma</vt:lpstr>
      <vt:lpstr>Times New Roman</vt:lpstr>
      <vt:lpstr>Wingdings</vt:lpstr>
      <vt:lpstr>Wingdings 2</vt:lpstr>
      <vt:lpstr>ttoOffice</vt:lpstr>
      <vt:lpstr>Visio</vt:lpstr>
      <vt:lpstr>F2837xD Workshop</vt:lpstr>
      <vt:lpstr>Outline</vt:lpstr>
      <vt:lpstr>Outline</vt:lpstr>
      <vt:lpstr>Required Workshop Materials</vt:lpstr>
      <vt:lpstr>F28377D controlCARD</vt:lpstr>
      <vt:lpstr>F28x7x Piccolo / Delfino Comparison</vt:lpstr>
      <vt:lpstr>F28x Piccolo / Delfino Comparison</vt:lpstr>
      <vt:lpstr>Outline</vt:lpstr>
      <vt:lpstr>F2837xD – Dual Core Block Diagram</vt:lpstr>
      <vt:lpstr>TMS320F28x7x Core Block Diagram</vt:lpstr>
      <vt:lpstr>F28x CPU + FPU + VCU + TMU and CLA</vt:lpstr>
      <vt:lpstr>Simplified F28x7x Memory Map</vt:lpstr>
      <vt:lpstr>F28x Fast Interrupt Response Manager</vt:lpstr>
      <vt:lpstr>Direct Memory Access (DMA)</vt:lpstr>
      <vt:lpstr>Control Law Accelerator (CLA)</vt:lpstr>
      <vt:lpstr>Viterbi / Complex Math Unit (VCU-II)</vt:lpstr>
      <vt:lpstr>Trigonometric Math Unit (TMU)</vt:lpstr>
      <vt:lpstr>External Memory Interface (EMIF)</vt:lpstr>
      <vt:lpstr>Communication Peripherals</vt:lpstr>
      <vt:lpstr>On-Chip Safety Features</vt:lpstr>
      <vt:lpstr>Outline</vt:lpstr>
      <vt:lpstr>Programming Model: Header Files &amp; API </vt:lpstr>
      <vt:lpstr>Programming Model: Comparison </vt:lpstr>
      <vt:lpstr>Code Composer Studio: IDE</vt:lpstr>
      <vt:lpstr>CCS – Software Development</vt:lpstr>
      <vt:lpstr>Edit and Debug Perspective</vt:lpstr>
      <vt:lpstr>Creating a Target Configuration</vt:lpstr>
      <vt:lpstr>CCSv6 Project</vt:lpstr>
      <vt:lpstr>Creating a New CCSv6 Project(s)</vt:lpstr>
      <vt:lpstr>CCSv6 Build Options – Compiler / Linker</vt:lpstr>
      <vt:lpstr>Launching Dual Subsystem Debug (1)</vt:lpstr>
      <vt:lpstr>Launching Dual Subsystem Debug (2)</vt:lpstr>
      <vt:lpstr>Dual Subsystem Debug Start-up</vt:lpstr>
      <vt:lpstr>Lab File Directory Structure</vt:lpstr>
      <vt:lpstr>Lab1: Dual-Core Debug with F2837xD</vt:lpstr>
      <vt:lpstr>Outline</vt:lpstr>
      <vt:lpstr>Reset Sources</vt:lpstr>
      <vt:lpstr>Dual-Core Boot Process</vt:lpstr>
      <vt:lpstr>Reset – Bootloader</vt:lpstr>
      <vt:lpstr>Emulation Boot Mode (TRST = 1)    slide 1 of 2</vt:lpstr>
      <vt:lpstr>Emulation Boot Mode (TRST = 1)    slide 2 of 2</vt:lpstr>
      <vt:lpstr>Stand-Alone Boot Mode (TRST = 0)</vt:lpstr>
      <vt:lpstr>Reset Code Flow - Summary</vt:lpstr>
      <vt:lpstr>Interrupt Sources</vt:lpstr>
      <vt:lpstr>Maskable Interrupt Processing Conceptual Core Overview</vt:lpstr>
      <vt:lpstr>Core Interrupt Registers</vt:lpstr>
      <vt:lpstr>Peripheral Interrupt Expansion - PIE</vt:lpstr>
      <vt:lpstr>F28377D PIE Assignment Table - Lower</vt:lpstr>
      <vt:lpstr>F28377D PIE Assignment Table - Upper</vt:lpstr>
      <vt:lpstr>PIE Registers</vt:lpstr>
      <vt:lpstr>PIE Block Initialization</vt:lpstr>
      <vt:lpstr>PIE Initialization Code Flow - Summary</vt:lpstr>
      <vt:lpstr>Interrupt Signal Flow – Summary </vt:lpstr>
      <vt:lpstr>F2837xD Dual-Core Interrupt Structure</vt:lpstr>
      <vt:lpstr>F28x7x Oscillator / PLL Clock Module</vt:lpstr>
      <vt:lpstr>F28x7x PLL and LOSPCP</vt:lpstr>
      <vt:lpstr>F2837xD Dual-Core System Clock</vt:lpstr>
      <vt:lpstr>Watchdog Timer Module</vt:lpstr>
      <vt:lpstr>F28x7x GPIO Grouping Overview</vt:lpstr>
      <vt:lpstr>F28x7x GPIO Pin Block Diagram</vt:lpstr>
      <vt:lpstr>F28x7x GPIO Input Qualification</vt:lpstr>
      <vt:lpstr>F28x7x GPIO Input X-Bar</vt:lpstr>
      <vt:lpstr>F28x7x GPIO Input X-Bar Architecture</vt:lpstr>
      <vt:lpstr>F28x7x GPIO Output X-Bar</vt:lpstr>
      <vt:lpstr>F28x7x GPIO Output X-Bar Architecture</vt:lpstr>
      <vt:lpstr>Outline</vt:lpstr>
      <vt:lpstr>Analog Subsystem</vt:lpstr>
      <vt:lpstr>Analog Subsystem</vt:lpstr>
      <vt:lpstr>ADC Subsystem</vt:lpstr>
      <vt:lpstr>ADC Module Block Diagram</vt:lpstr>
      <vt:lpstr>ADC SOCx Functional Diagram</vt:lpstr>
      <vt:lpstr>ADC SOCx Functional Diagram</vt:lpstr>
      <vt:lpstr>Example – ADC Triggering</vt:lpstr>
      <vt:lpstr>Example – ADC Ping-Pong Triggering</vt:lpstr>
      <vt:lpstr>ADC Conversion Priority</vt:lpstr>
      <vt:lpstr>Conversion Priority Functional Diagram</vt:lpstr>
      <vt:lpstr>Round Robin Burst Mode Diagram</vt:lpstr>
      <vt:lpstr>Purpose of the Post Processing Block</vt:lpstr>
      <vt:lpstr>Post Processing Block - Diagram</vt:lpstr>
      <vt:lpstr>Post Processing Block Interrupt Event</vt:lpstr>
      <vt:lpstr>Digital-to-Analog Converter</vt:lpstr>
      <vt:lpstr>DAC Module</vt:lpstr>
      <vt:lpstr>Buffered DAC Block Diagram</vt:lpstr>
      <vt:lpstr>Comparator Subsystem</vt:lpstr>
      <vt:lpstr>Comparator Subsystem Block Diagram</vt:lpstr>
      <vt:lpstr>Comparator Subsystem Block Diagram</vt:lpstr>
      <vt:lpstr>Sigma Delta Filter Module (SDFM)</vt:lpstr>
      <vt:lpstr>SDFM Block Diagram</vt:lpstr>
      <vt:lpstr>Lab 2: Analog-to-Digital Converter</vt:lpstr>
      <vt:lpstr>Outline</vt:lpstr>
      <vt:lpstr>ePWM Module Signals and Connections</vt:lpstr>
      <vt:lpstr>ePWM Block Diagram</vt:lpstr>
      <vt:lpstr>ePWM Time-Base Sub-Module</vt:lpstr>
      <vt:lpstr>ePWM Time-Base Count Modes</vt:lpstr>
      <vt:lpstr>ePWM Phase Synchronization</vt:lpstr>
      <vt:lpstr>ePWM Compare Sub-Module</vt:lpstr>
      <vt:lpstr>ePWM Compare Event Waveforms</vt:lpstr>
      <vt:lpstr>ePWM Action Qualifier Sub-Module</vt:lpstr>
      <vt:lpstr>ePWM Action Qualifier Actions for EPWMA and EPWMB</vt:lpstr>
      <vt:lpstr>ePWM Count Up Asymmetric Waveform with Independent Modulation on EPWMA / B</vt:lpstr>
      <vt:lpstr>ePWM Count Up Asymmetric Waveform with Independent Modulation on EPWMA</vt:lpstr>
      <vt:lpstr>ePWM Count Up-Down Symmetric Waveform with Independent Modulation on EPWMA / B</vt:lpstr>
      <vt:lpstr>ePWM Count Up-Down Symmetric Waveform with Independent Modulation on EPWMA</vt:lpstr>
      <vt:lpstr>ePWM Dead-Band Sub-Module</vt:lpstr>
      <vt:lpstr>Motivation for Dead-Band</vt:lpstr>
      <vt:lpstr>ePWM Dead-Band Block Diagram</vt:lpstr>
      <vt:lpstr>ePWM Chopper Sub-Module</vt:lpstr>
      <vt:lpstr>Purpose of the PWM Chopper</vt:lpstr>
      <vt:lpstr>ePWM Chopper Waveform</vt:lpstr>
      <vt:lpstr>ePWM Trip-Zone and Digital Compare Sub-Module</vt:lpstr>
      <vt:lpstr>Trip-Zone and Digital Compare Inputs</vt:lpstr>
      <vt:lpstr>ePWM X-Bar</vt:lpstr>
      <vt:lpstr>ePWM X-Bar Architecture</vt:lpstr>
      <vt:lpstr>Trip-Zone Features</vt:lpstr>
      <vt:lpstr>Purpose of the Digital Compare Sub-Module</vt:lpstr>
      <vt:lpstr>Digital Compare Sub-Module Signals</vt:lpstr>
      <vt:lpstr>Digital Compare Events</vt:lpstr>
      <vt:lpstr>ePWM Event-Trigger Sub-Module</vt:lpstr>
      <vt:lpstr>ePWM Event-Trigger Interrupts and SOC</vt:lpstr>
      <vt:lpstr>Hi-Resolution PWM (HRPWM)</vt:lpstr>
      <vt:lpstr>Capture Module (eCAP)</vt:lpstr>
      <vt:lpstr>eCAP Module Block Diagram – Capture Mode</vt:lpstr>
      <vt:lpstr>eCAP Module Block Diagram – APWM Mode </vt:lpstr>
      <vt:lpstr>What is an Incremental Quadrature Encoder?</vt:lpstr>
      <vt:lpstr>How is Position Determined from Quadrature Signals?</vt:lpstr>
      <vt:lpstr>eQEP Module Block Diagram</vt:lpstr>
      <vt:lpstr>eQEP Module Connections</vt:lpstr>
      <vt:lpstr>Lab 3: Control Peripherals</vt:lpstr>
      <vt:lpstr>Outline</vt:lpstr>
      <vt:lpstr>IPC Device Features</vt:lpstr>
      <vt:lpstr>IPC Global Shared SARAM</vt:lpstr>
      <vt:lpstr>IPC Message SARAM</vt:lpstr>
      <vt:lpstr>IPC Message Registers</vt:lpstr>
      <vt:lpstr>IPC Interrupts and Flags</vt:lpstr>
      <vt:lpstr>Messaging with IPC Flags and Interrupts</vt:lpstr>
      <vt:lpstr>Basic IPC Data Transfer</vt:lpstr>
      <vt:lpstr>IPC Software Solutions Summary</vt:lpstr>
      <vt:lpstr>Lab 4: Inter-Processor Communications</vt:lpstr>
      <vt:lpstr>Outline</vt:lpstr>
      <vt:lpstr>C2000 MCU Multi-day Training Course</vt:lpstr>
      <vt:lpstr>controlSUITE™</vt:lpstr>
      <vt:lpstr>C2000 Experimenter’s Kit F28069, F28035, F28027, F28335, F2808, C28343, C28346, F28M35, F28377D</vt:lpstr>
      <vt:lpstr>F28335 Peripheral Explorer Kit</vt:lpstr>
      <vt:lpstr>C2000 controlSTICK Evaluation Tool F28069, F28027</vt:lpstr>
      <vt:lpstr>C2000 LaunchPad Evaluation Kit F28027, F28027F, F28069M, F28075</vt:lpstr>
      <vt:lpstr>C2000 controlCARD Application Kits</vt:lpstr>
      <vt:lpstr>XDS100 / XDS200 Class JTAG Emulators</vt:lpstr>
      <vt:lpstr>C2000 Workshop Download Wiki</vt:lpstr>
      <vt:lpstr>For More Information . . .</vt:lpstr>
      <vt:lpstr>PowerPoint 簡報</vt:lpstr>
    </vt:vector>
  </TitlesOfParts>
  <Company>Texas Instruments Incorporated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Title</dc:title>
  <dc:creator>Ken Schachter</dc:creator>
  <cp:lastModifiedBy>Windows 使用者</cp:lastModifiedBy>
  <cp:revision>836</cp:revision>
  <cp:lastPrinted>1601-01-01T00:00:00Z</cp:lastPrinted>
  <dcterms:created xsi:type="dcterms:W3CDTF">2013-01-08T16:40:32Z</dcterms:created>
  <dcterms:modified xsi:type="dcterms:W3CDTF">2020-10-14T05:58:50Z</dcterms:modified>
</cp:coreProperties>
</file>